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9" r:id="rId5"/>
  </p:sldMasterIdLst>
  <p:notesMasterIdLst>
    <p:notesMasterId r:id="rId26"/>
  </p:notesMasterIdLst>
  <p:handoutMasterIdLst>
    <p:handoutMasterId r:id="rId27"/>
  </p:handoutMasterIdLst>
  <p:sldIdLst>
    <p:sldId id="258" r:id="rId6"/>
    <p:sldId id="256" r:id="rId7"/>
    <p:sldId id="264" r:id="rId8"/>
    <p:sldId id="266" r:id="rId9"/>
    <p:sldId id="267" r:id="rId10"/>
    <p:sldId id="270" r:id="rId11"/>
    <p:sldId id="268" r:id="rId12"/>
    <p:sldId id="269" r:id="rId13"/>
    <p:sldId id="265" r:id="rId14"/>
    <p:sldId id="257" r:id="rId15"/>
    <p:sldId id="273" r:id="rId16"/>
    <p:sldId id="274" r:id="rId17"/>
    <p:sldId id="275" r:id="rId18"/>
    <p:sldId id="276" r:id="rId19"/>
    <p:sldId id="277" r:id="rId20"/>
    <p:sldId id="279" r:id="rId21"/>
    <p:sldId id="281" r:id="rId22"/>
    <p:sldId id="282" r:id="rId23"/>
    <p:sldId id="283" r:id="rId24"/>
    <p:sldId id="262" r:id="rId2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0">
          <p15:clr>
            <a:srgbClr val="A4A3A4"/>
          </p15:clr>
        </p15:guide>
        <p15:guide id="2" pos="86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7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864" autoAdjust="0"/>
    <p:restoredTop sz="94660"/>
  </p:normalViewPr>
  <p:slideViewPr>
    <p:cSldViewPr>
      <p:cViewPr varScale="1">
        <p:scale>
          <a:sx n="215" d="100"/>
          <a:sy n="215" d="100"/>
        </p:scale>
        <p:origin x="2772" y="168"/>
      </p:cViewPr>
      <p:guideLst>
        <p:guide orient="horz" pos="350"/>
        <p:guide pos="8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berschrift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219564-AE19-A54C-9048-0B9ABC52A624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5E4557-5E95-B344-93B5-A45D522D2C2B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790590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92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92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ea typeface="ＭＳ Ｐゴシック" charset="0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2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FCBDABB7-0203-4F8F-9967-A92B52C4296C}" type="slidenum">
              <a:rPr lang="de-DE"/>
              <a:pPr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81414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fld id="{27519E82-1B19-416D-8350-DCA97932FBCD}" type="slidenum">
              <a:rPr lang="de-DE" sz="1200"/>
              <a:pPr/>
              <a:t>2</a:t>
            </a:fld>
            <a:endParaRPr lang="de-DE" sz="1200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de-DE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7"/>
          <p:cNvSpPr>
            <a:spLocks noChangeArrowheads="1"/>
          </p:cNvSpPr>
          <p:nvPr/>
        </p:nvSpPr>
        <p:spPr bwMode="auto">
          <a:xfrm>
            <a:off x="0" y="0"/>
            <a:ext cx="9144000" cy="435411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35"/>
          <p:cNvSpPr>
            <a:spLocks noChangeShapeType="1"/>
          </p:cNvSpPr>
          <p:nvPr/>
        </p:nvSpPr>
        <p:spPr bwMode="auto">
          <a:xfrm flipV="1">
            <a:off x="1600200" y="3450431"/>
            <a:ext cx="0" cy="62865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62865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476" y="4465787"/>
            <a:ext cx="2318004" cy="65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21"/>
          <p:cNvSpPr>
            <a:spLocks noGrp="1" noChangeArrowheads="1"/>
          </p:cNvSpPr>
          <p:nvPr>
            <p:ph type="ctrTitle" sz="quarter"/>
          </p:nvPr>
        </p:nvSpPr>
        <p:spPr bwMode="black">
          <a:xfrm>
            <a:off x="1568450" y="1275607"/>
            <a:ext cx="6365875" cy="1728192"/>
          </a:xfrm>
          <a:prstGeom prst="rect">
            <a:avLst/>
          </a:prstGeom>
        </p:spPr>
        <p:txBody>
          <a:bodyPr/>
          <a:lstStyle>
            <a:lvl1pPr>
              <a:lnSpc>
                <a:spcPts val="4600"/>
              </a:lnSpc>
              <a:defRPr sz="32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3" name="Rectangle 3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568450" y="3381890"/>
            <a:ext cx="6400800" cy="360040"/>
          </a:xfrm>
          <a:prstGeom prst="rect">
            <a:avLst/>
          </a:prstGeom>
        </p:spPr>
        <p:txBody>
          <a:bodyPr/>
          <a:lstStyle>
            <a:lvl1pPr marL="0" indent="0">
              <a:buFont typeface="Times" charset="0"/>
              <a:buNone/>
              <a:defRPr sz="14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36235634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 descr="DKFZ_Aussenaufnahme_09.jp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39" b="25704"/>
          <a:stretch/>
        </p:blipFill>
        <p:spPr bwMode="auto">
          <a:xfrm>
            <a:off x="0" y="4763"/>
            <a:ext cx="9162000" cy="42996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4342210"/>
            <a:ext cx="9144000" cy="789384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3450431"/>
            <a:ext cx="0" cy="62865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0"/>
            <a:ext cx="0" cy="62865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6" name="Line 40"/>
          <p:cNvSpPr>
            <a:spLocks noChangeShapeType="1"/>
          </p:cNvSpPr>
          <p:nvPr/>
        </p:nvSpPr>
        <p:spPr bwMode="auto">
          <a:xfrm flipV="1">
            <a:off x="1594711" y="4763"/>
            <a:ext cx="0" cy="62865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8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476" y="4465787"/>
            <a:ext cx="2318004" cy="65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1954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806" b="7431"/>
          <a:stretch/>
        </p:blipFill>
        <p:spPr bwMode="auto">
          <a:xfrm>
            <a:off x="0" y="-54472"/>
            <a:ext cx="9162288" cy="52185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47"/>
          <p:cNvSpPr>
            <a:spLocks noChangeArrowheads="1"/>
          </p:cNvSpPr>
          <p:nvPr/>
        </p:nvSpPr>
        <p:spPr bwMode="auto">
          <a:xfrm>
            <a:off x="0" y="4362530"/>
            <a:ext cx="9180512" cy="80129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de-DE"/>
          </a:p>
        </p:txBody>
      </p:sp>
      <p:sp>
        <p:nvSpPr>
          <p:cNvPr id="4" name="Line 35"/>
          <p:cNvSpPr>
            <a:spLocks noChangeShapeType="1"/>
          </p:cNvSpPr>
          <p:nvPr/>
        </p:nvSpPr>
        <p:spPr bwMode="auto">
          <a:xfrm flipV="1">
            <a:off x="1600200" y="3450431"/>
            <a:ext cx="0" cy="628650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5" name="Line 40"/>
          <p:cNvSpPr>
            <a:spLocks noChangeShapeType="1"/>
          </p:cNvSpPr>
          <p:nvPr/>
        </p:nvSpPr>
        <p:spPr bwMode="auto">
          <a:xfrm flipV="1">
            <a:off x="1600200" y="-65485"/>
            <a:ext cx="0" cy="628651"/>
          </a:xfrm>
          <a:prstGeom prst="line">
            <a:avLst/>
          </a:prstGeom>
          <a:noFill/>
          <a:ln w="11430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pic>
        <p:nvPicPr>
          <p:cNvPr id="7" name="Picture 38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74476" y="4465787"/>
            <a:ext cx="2318004" cy="65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5809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76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noProof="0">
              <a:ea typeface="ＭＳ Ｐゴシック" charset="0"/>
            </a:endParaRPr>
          </a:p>
        </p:txBody>
      </p:sp>
      <p:sp>
        <p:nvSpPr>
          <p:cNvPr id="5" name="Rectangle 46"/>
          <p:cNvSpPr>
            <a:spLocks noChangeArrowheads="1"/>
          </p:cNvSpPr>
          <p:nvPr userDrawn="1"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noProof="0"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5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64"/>
          <p:cNvSpPr>
            <a:spLocks noChangeArrowheads="1"/>
          </p:cNvSpPr>
          <p:nvPr/>
        </p:nvSpPr>
        <p:spPr bwMode="black">
          <a:xfrm>
            <a:off x="65088" y="4837728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B1A1AD77-1740-4E04-9CDF-8840FAFA6FED}" type="datetime1">
              <a:rPr lang="en-US" sz="900" noProof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noProof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755576" y="4837728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>
                <a:solidFill>
                  <a:srgbClr val="FFFFFF"/>
                </a:solidFill>
                <a:latin typeface="Arial"/>
              </a:rPr>
              <a:t>Page</a:t>
            </a:r>
            <a:r>
              <a:rPr lang="en-US" sz="900" baseline="0" noProof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en-US" sz="900" baseline="0" noProof="0" smtClean="0">
                <a:solidFill>
                  <a:srgbClr val="FFFFFF"/>
                </a:solidFill>
                <a:latin typeface="Arial"/>
              </a:rPr>
              <a:t>‹#›</a:t>
            </a:fld>
            <a:endParaRPr lang="en-US" sz="900" noProof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" name="Titel 1"/>
          <p:cNvSpPr>
            <a:spLocks noGrp="1"/>
          </p:cNvSpPr>
          <p:nvPr>
            <p:ph type="title"/>
          </p:nvPr>
        </p:nvSpPr>
        <p:spPr>
          <a:xfrm>
            <a:off x="1496646" y="535603"/>
            <a:ext cx="5415880" cy="39687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47B9"/>
                </a:solidFill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12" name="Inhaltsplatzhalter 2"/>
          <p:cNvSpPr>
            <a:spLocks noGrp="1"/>
          </p:cNvSpPr>
          <p:nvPr>
            <p:ph idx="1"/>
          </p:nvPr>
        </p:nvSpPr>
        <p:spPr>
          <a:xfrm>
            <a:off x="1321145" y="1361103"/>
            <a:ext cx="7239000" cy="2866831"/>
          </a:xfrm>
          <a:prstGeom prst="rect">
            <a:avLst/>
          </a:prstGeom>
        </p:spPr>
        <p:txBody>
          <a:bodyPr/>
          <a:lstStyle>
            <a:lvl1pPr>
              <a:buClr>
                <a:srgbClr val="0047B9"/>
              </a:buClr>
              <a:defRPr>
                <a:solidFill>
                  <a:srgbClr val="000000"/>
                </a:solidFill>
              </a:defRPr>
            </a:lvl1pPr>
            <a:lvl2pPr>
              <a:buClr>
                <a:srgbClr val="0047B9"/>
              </a:buClr>
              <a:defRPr>
                <a:solidFill>
                  <a:srgbClr val="000000"/>
                </a:solidFill>
              </a:defRPr>
            </a:lvl2pPr>
            <a:lvl3pPr>
              <a:buClr>
                <a:srgbClr val="0047B9"/>
              </a:buClr>
              <a:defRPr>
                <a:solidFill>
                  <a:srgbClr val="000000"/>
                </a:solidFill>
              </a:defRPr>
            </a:lvl3pPr>
            <a:lvl4pPr>
              <a:buClr>
                <a:srgbClr val="0047B9"/>
              </a:buClr>
              <a:defRPr>
                <a:solidFill>
                  <a:srgbClr val="000000"/>
                </a:solidFill>
              </a:defRPr>
            </a:lvl4pPr>
            <a:lvl5pPr>
              <a:buClr>
                <a:srgbClr val="0047B9"/>
              </a:buClr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55917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reer Opportuniti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6"/>
          <p:cNvSpPr>
            <a:spLocks noChangeArrowheads="1"/>
          </p:cNvSpPr>
          <p:nvPr userDrawn="1"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noProof="0">
              <a:ea typeface="ＭＳ Ｐゴシック" charset="0"/>
            </a:endParaRPr>
          </a:p>
        </p:txBody>
      </p:sp>
      <p:sp>
        <p:nvSpPr>
          <p:cNvPr id="4" name="Rectangle 46"/>
          <p:cNvSpPr>
            <a:spLocks noChangeArrowheads="1"/>
          </p:cNvSpPr>
          <p:nvPr userDrawn="1"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 noProof="0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64"/>
          <p:cNvSpPr>
            <a:spLocks noChangeArrowheads="1"/>
          </p:cNvSpPr>
          <p:nvPr userDrawn="1"/>
        </p:nvSpPr>
        <p:spPr bwMode="black">
          <a:xfrm>
            <a:off x="65088" y="4848225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1DCE3453-E6D5-42C2-89F0-3C84368FCA13}" type="datetime1">
              <a:rPr lang="en-US" sz="900" noProof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noProof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pic>
        <p:nvPicPr>
          <p:cNvPr id="9" name="Picture 5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feld 32"/>
          <p:cNvSpPr txBox="1"/>
          <p:nvPr/>
        </p:nvSpPr>
        <p:spPr>
          <a:xfrm>
            <a:off x="5752651" y="4198317"/>
            <a:ext cx="27797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b="1" noProof="0">
                <a:solidFill>
                  <a:srgbClr val="0047B9"/>
                </a:solidFill>
                <a:latin typeface="+mj-lt"/>
              </a:rPr>
              <a:t>www.dkfz.de</a:t>
            </a:r>
          </a:p>
        </p:txBody>
      </p:sp>
      <p:pic>
        <p:nvPicPr>
          <p:cNvPr id="34" name="Picture 4"/>
          <p:cNvPicPr>
            <a:picLocks noChangeAspect="1" noChangeArrowheads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48" t="3733" r="697" b="3943"/>
          <a:stretch/>
        </p:blipFill>
        <p:spPr bwMode="auto">
          <a:xfrm>
            <a:off x="3122923" y="-20538"/>
            <a:ext cx="2887992" cy="2010439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29"/>
          <p:cNvPicPr>
            <a:picLocks noChangeAspect="1" noChangeArrowheads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" r="4658" b="11966"/>
          <a:stretch/>
        </p:blipFill>
        <p:spPr bwMode="auto">
          <a:xfrm>
            <a:off x="-12328" y="-21474"/>
            <a:ext cx="2918088" cy="2004529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17961" dir="2700000" algn="ctr" rotWithShape="0">
                    <a:srgbClr val="2F4D71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36" name="Picture 10"/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7907" t="9632" r="6651" b="19658"/>
          <a:stretch/>
        </p:blipFill>
        <p:spPr bwMode="auto">
          <a:xfrm>
            <a:off x="6228079" y="-2690"/>
            <a:ext cx="2909913" cy="1985745"/>
          </a:xfrm>
          <a:prstGeom prst="rect">
            <a:avLst/>
          </a:prstGeom>
          <a:noFill/>
          <a:ln w="88900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Textfeld 36"/>
          <p:cNvSpPr txBox="1"/>
          <p:nvPr/>
        </p:nvSpPr>
        <p:spPr>
          <a:xfrm>
            <a:off x="415875" y="2070016"/>
            <a:ext cx="84728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noProof="0">
                <a:solidFill>
                  <a:srgbClr val="0047B9"/>
                </a:solidFill>
                <a:latin typeface="+mn-lt"/>
              </a:rPr>
              <a:t>The German Cancer Research Center (DKFZ) in Heidelberg</a:t>
            </a:r>
          </a:p>
          <a:p>
            <a:r>
              <a:rPr lang="en-US" sz="2400" b="1" noProof="0">
                <a:solidFill>
                  <a:srgbClr val="0047B9"/>
                </a:solidFill>
                <a:latin typeface="+mn-lt"/>
              </a:rPr>
              <a:t>Innovative Cancer Research in a Historic City </a:t>
            </a:r>
          </a:p>
        </p:txBody>
      </p:sp>
      <p:sp>
        <p:nvSpPr>
          <p:cNvPr id="38" name="Textfeld 37"/>
          <p:cNvSpPr txBox="1"/>
          <p:nvPr/>
        </p:nvSpPr>
        <p:spPr>
          <a:xfrm>
            <a:off x="420397" y="2859782"/>
            <a:ext cx="5844001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200" b="1" i="1" noProof="0">
                <a:latin typeface="+mj-lt"/>
              </a:rPr>
              <a:t>Career Opportunities at all Levels: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US" sz="1800" noProof="0">
                <a:latin typeface="+mj-lt"/>
              </a:rPr>
              <a:t>Professors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US" sz="1800" noProof="0">
                <a:latin typeface="+mj-lt"/>
              </a:rPr>
              <a:t>Junior Group Leaders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US" sz="1800" noProof="0">
                <a:latin typeface="+mj-lt"/>
              </a:rPr>
              <a:t>Postdocs</a:t>
            </a:r>
          </a:p>
          <a:p>
            <a:pPr marL="342900" indent="-250825">
              <a:buClr>
                <a:srgbClr val="0047B9"/>
              </a:buClr>
              <a:buFont typeface="Arial"/>
              <a:buChar char="•"/>
            </a:pPr>
            <a:r>
              <a:rPr lang="en-US" sz="1800" noProof="0">
                <a:latin typeface="+mj-lt"/>
              </a:rPr>
              <a:t>PhD and MSc Students</a:t>
            </a:r>
          </a:p>
        </p:txBody>
      </p:sp>
      <p:sp>
        <p:nvSpPr>
          <p:cNvPr id="12" name="Textfeld 11"/>
          <p:cNvSpPr txBox="1"/>
          <p:nvPr userDrawn="1"/>
        </p:nvSpPr>
        <p:spPr>
          <a:xfrm>
            <a:off x="755576" y="484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noProof="0">
                <a:solidFill>
                  <a:srgbClr val="FFFFFF"/>
                </a:solidFill>
                <a:latin typeface="Arial"/>
              </a:rPr>
              <a:t>Page</a:t>
            </a:r>
            <a:r>
              <a:rPr lang="en-US" sz="900" baseline="0" noProof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en-US" sz="900" baseline="0" noProof="0" smtClean="0">
                <a:solidFill>
                  <a:srgbClr val="FFFFFF"/>
                </a:solidFill>
                <a:latin typeface="Arial"/>
              </a:rPr>
              <a:t>‹#›</a:t>
            </a:fld>
            <a:endParaRPr lang="en-US" sz="900" noProof="0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43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+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9" name="Rectangle 46"/>
          <p:cNvSpPr>
            <a:spLocks noChangeArrowheads="1"/>
          </p:cNvSpPr>
          <p:nvPr userDrawn="1"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64"/>
          <p:cNvSpPr>
            <a:spLocks noChangeArrowheads="1"/>
          </p:cNvSpPr>
          <p:nvPr/>
        </p:nvSpPr>
        <p:spPr bwMode="black">
          <a:xfrm>
            <a:off x="65088" y="4848225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E3F2E1BD-1E06-4289-8D48-DC46A7EB21A8}" type="datetime1">
              <a:rPr lang="en-US" sz="900" smtClean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dirty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pic>
        <p:nvPicPr>
          <p:cNvPr id="10" name="Picture 5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feld 10"/>
          <p:cNvSpPr txBox="1"/>
          <p:nvPr userDrawn="1"/>
        </p:nvSpPr>
        <p:spPr>
          <a:xfrm>
            <a:off x="755576" y="484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FFFFFF"/>
                </a:solidFill>
                <a:latin typeface="Arial"/>
              </a:rPr>
              <a:t>Page</a:t>
            </a:r>
            <a:r>
              <a:rPr lang="de-DE" sz="900" baseline="0" dirty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de-DE" sz="900" baseline="0" smtClean="0">
                <a:solidFill>
                  <a:srgbClr val="FFFFFF"/>
                </a:solidFill>
                <a:latin typeface="Arial"/>
              </a:rPr>
              <a:t>‹#›</a:t>
            </a:fld>
            <a:endParaRPr lang="de-DE" sz="9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" name="Titel 1"/>
          <p:cNvSpPr>
            <a:spLocks noGrp="1"/>
          </p:cNvSpPr>
          <p:nvPr>
            <p:ph type="title"/>
          </p:nvPr>
        </p:nvSpPr>
        <p:spPr>
          <a:xfrm>
            <a:off x="571037" y="515009"/>
            <a:ext cx="5415880" cy="3968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4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  <p:sp>
        <p:nvSpPr>
          <p:cNvPr id="16" name="Inhaltsplatzhalter 3"/>
          <p:cNvSpPr>
            <a:spLocks noGrp="1"/>
          </p:cNvSpPr>
          <p:nvPr>
            <p:ph sz="half" idx="2" hasCustomPrompt="1"/>
          </p:nvPr>
        </p:nvSpPr>
        <p:spPr>
          <a:xfrm>
            <a:off x="611560" y="1131590"/>
            <a:ext cx="4187825" cy="3303216"/>
          </a:xfrm>
          <a:prstGeom prst="rect">
            <a:avLst/>
          </a:prstGeom>
        </p:spPr>
        <p:txBody>
          <a:bodyPr/>
          <a:lstStyle>
            <a:lvl1pPr>
              <a:buClr>
                <a:srgbClr val="0047B9"/>
              </a:buClr>
              <a:buSzPct val="100000"/>
              <a:defRPr sz="2200">
                <a:solidFill>
                  <a:srgbClr val="000000"/>
                </a:solidFill>
              </a:defRPr>
            </a:lvl1pPr>
            <a:lvl2pPr>
              <a:buClr>
                <a:srgbClr val="0047B9"/>
              </a:buClr>
              <a:buSzPct val="100000"/>
              <a:defRPr sz="2000">
                <a:solidFill>
                  <a:srgbClr val="000000"/>
                </a:solidFill>
              </a:defRPr>
            </a:lvl2pPr>
            <a:lvl3pPr>
              <a:buClr>
                <a:srgbClr val="0047B9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4pPr>
            <a:lvl5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17" name="Inhaltsplatzhalter 5"/>
          <p:cNvSpPr>
            <a:spLocks noGrp="1"/>
          </p:cNvSpPr>
          <p:nvPr>
            <p:ph sz="quarter" idx="4"/>
          </p:nvPr>
        </p:nvSpPr>
        <p:spPr>
          <a:xfrm>
            <a:off x="4860032" y="1131590"/>
            <a:ext cx="4104455" cy="3303216"/>
          </a:xfrm>
          <a:prstGeom prst="rect">
            <a:avLst/>
          </a:prstGeom>
        </p:spPr>
        <p:txBody>
          <a:bodyPr/>
          <a:lstStyle>
            <a:lvl1pPr>
              <a:buClr>
                <a:srgbClr val="0047B9"/>
              </a:buClr>
              <a:buSzPct val="100000"/>
              <a:defRPr sz="2200">
                <a:solidFill>
                  <a:srgbClr val="000000"/>
                </a:solidFill>
              </a:defRPr>
            </a:lvl1pPr>
            <a:lvl2pPr>
              <a:buClr>
                <a:srgbClr val="0047B9"/>
              </a:buClr>
              <a:buSzPct val="100000"/>
              <a:defRPr sz="2000">
                <a:solidFill>
                  <a:srgbClr val="000000"/>
                </a:solidFill>
              </a:defRPr>
            </a:lvl2pPr>
            <a:lvl3pPr>
              <a:buClr>
                <a:srgbClr val="0047B9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4pPr>
            <a:lvl5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1807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header + 2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7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10" name="Rectangle 46"/>
          <p:cNvSpPr>
            <a:spLocks noChangeArrowheads="1"/>
          </p:cNvSpPr>
          <p:nvPr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Rectangle 64"/>
          <p:cNvSpPr>
            <a:spLocks noChangeArrowheads="1"/>
          </p:cNvSpPr>
          <p:nvPr/>
        </p:nvSpPr>
        <p:spPr bwMode="black">
          <a:xfrm>
            <a:off x="65088" y="4848225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A61A67D2-FDC8-4CBE-B66E-8ED8F0652EFF}" type="datetime1">
              <a:rPr lang="en-US" sz="900" smtClean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dirty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pic>
        <p:nvPicPr>
          <p:cNvPr id="11" name="Picture 5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feld 11"/>
          <p:cNvSpPr txBox="1"/>
          <p:nvPr userDrawn="1"/>
        </p:nvSpPr>
        <p:spPr>
          <a:xfrm>
            <a:off x="755576" y="484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FFFFFF"/>
                </a:solidFill>
                <a:latin typeface="Arial"/>
              </a:rPr>
              <a:t>Page</a:t>
            </a:r>
            <a:r>
              <a:rPr lang="de-DE" sz="900" baseline="0" dirty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de-DE" sz="900" baseline="0" smtClean="0">
                <a:solidFill>
                  <a:srgbClr val="FFFFFF"/>
                </a:solidFill>
                <a:latin typeface="Arial"/>
              </a:rPr>
              <a:t>‹#›</a:t>
            </a:fld>
            <a:endParaRPr lang="de-DE" sz="9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Textplatzhalter 2"/>
          <p:cNvSpPr>
            <a:spLocks noGrp="1"/>
          </p:cNvSpPr>
          <p:nvPr>
            <p:ph type="body" idx="1" hasCustomPrompt="1"/>
          </p:nvPr>
        </p:nvSpPr>
        <p:spPr>
          <a:xfrm>
            <a:off x="302538" y="572988"/>
            <a:ext cx="46085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47B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16" name="Inhaltsplatzhalter 3"/>
          <p:cNvSpPr>
            <a:spLocks noGrp="1"/>
          </p:cNvSpPr>
          <p:nvPr>
            <p:ph sz="half" idx="2"/>
          </p:nvPr>
        </p:nvSpPr>
        <p:spPr>
          <a:xfrm>
            <a:off x="302538" y="1356766"/>
            <a:ext cx="4608512" cy="3303216"/>
          </a:xfrm>
          <a:prstGeom prst="rect">
            <a:avLst/>
          </a:prstGeom>
        </p:spPr>
        <p:txBody>
          <a:bodyPr/>
          <a:lstStyle>
            <a:lvl1pPr>
              <a:buClr>
                <a:srgbClr val="0047B9"/>
              </a:buClr>
              <a:buSzPct val="100000"/>
              <a:defRPr sz="2200">
                <a:solidFill>
                  <a:srgbClr val="000000"/>
                </a:solidFill>
              </a:defRPr>
            </a:lvl1pPr>
            <a:lvl2pPr>
              <a:buClr>
                <a:srgbClr val="0047B9"/>
              </a:buClr>
              <a:buSzPct val="100000"/>
              <a:defRPr sz="2000">
                <a:solidFill>
                  <a:srgbClr val="000000"/>
                </a:solidFill>
              </a:defRPr>
            </a:lvl2pPr>
            <a:lvl3pPr>
              <a:buClr>
                <a:srgbClr val="0047B9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4pPr>
            <a:lvl5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19" name="Textplatzhalter 2"/>
          <p:cNvSpPr>
            <a:spLocks noGrp="1"/>
          </p:cNvSpPr>
          <p:nvPr>
            <p:ph type="body" idx="10" hasCustomPrompt="1"/>
          </p:nvPr>
        </p:nvSpPr>
        <p:spPr>
          <a:xfrm>
            <a:off x="4530377" y="564448"/>
            <a:ext cx="460851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0047B9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</a:t>
            </a:r>
          </a:p>
          <a:p>
            <a:pPr lvl="0"/>
            <a:r>
              <a:rPr lang="en-US" dirty="0"/>
              <a:t>Master text styles</a:t>
            </a:r>
          </a:p>
        </p:txBody>
      </p:sp>
      <p:sp>
        <p:nvSpPr>
          <p:cNvPr id="20" name="Inhaltsplatzhalter 3"/>
          <p:cNvSpPr>
            <a:spLocks noGrp="1"/>
          </p:cNvSpPr>
          <p:nvPr>
            <p:ph sz="half" idx="11" hasCustomPrompt="1"/>
          </p:nvPr>
        </p:nvSpPr>
        <p:spPr>
          <a:xfrm>
            <a:off x="4530377" y="1348226"/>
            <a:ext cx="4608512" cy="3303216"/>
          </a:xfrm>
          <a:prstGeom prst="rect">
            <a:avLst/>
          </a:prstGeom>
        </p:spPr>
        <p:txBody>
          <a:bodyPr/>
          <a:lstStyle>
            <a:lvl1pPr>
              <a:buClr>
                <a:srgbClr val="0047B9"/>
              </a:buClr>
              <a:buSzPct val="100000"/>
              <a:defRPr sz="2400">
                <a:solidFill>
                  <a:srgbClr val="000000"/>
                </a:solidFill>
              </a:defRPr>
            </a:lvl1pPr>
            <a:lvl2pPr>
              <a:buClr>
                <a:srgbClr val="0047B9"/>
              </a:buClr>
              <a:buSzPct val="100000"/>
              <a:defRPr sz="2000">
                <a:solidFill>
                  <a:srgbClr val="000000"/>
                </a:solidFill>
              </a:defRPr>
            </a:lvl2pPr>
            <a:lvl3pPr>
              <a:buClr>
                <a:srgbClr val="0047B9"/>
              </a:buClr>
              <a:buSzPct val="100000"/>
              <a:defRPr sz="1800">
                <a:solidFill>
                  <a:srgbClr val="000000"/>
                </a:solidFill>
              </a:defRPr>
            </a:lvl3pPr>
            <a:lvl4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4pPr>
            <a:lvl5pPr>
              <a:buClr>
                <a:srgbClr val="0047B9"/>
              </a:buClr>
              <a:buSzPct val="100000"/>
              <a:defRPr sz="1600">
                <a:solidFill>
                  <a:srgbClr val="00000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0483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7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" name="Rectangle 46"/>
          <p:cNvSpPr>
            <a:spLocks noChangeArrowheads="1"/>
          </p:cNvSpPr>
          <p:nvPr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64"/>
          <p:cNvSpPr>
            <a:spLocks noChangeArrowheads="1"/>
          </p:cNvSpPr>
          <p:nvPr/>
        </p:nvSpPr>
        <p:spPr bwMode="black">
          <a:xfrm>
            <a:off x="65088" y="4848225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BB7AE2F2-6935-47CB-AB2C-F25DC23D80A7}" type="datetime1">
              <a:rPr lang="en-US" sz="900" smtClean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dirty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pic>
        <p:nvPicPr>
          <p:cNvPr id="9" name="Picture 5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755576" y="484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FFFFFF"/>
                </a:solidFill>
                <a:latin typeface="Arial"/>
              </a:rPr>
              <a:t>Page</a:t>
            </a:r>
            <a:r>
              <a:rPr lang="de-DE" sz="900" baseline="0" dirty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de-DE" sz="900" baseline="0" smtClean="0">
                <a:solidFill>
                  <a:srgbClr val="FFFFFF"/>
                </a:solidFill>
                <a:latin typeface="Arial"/>
              </a:rPr>
              <a:t>‹#›</a:t>
            </a:fld>
            <a:endParaRPr lang="de-DE" sz="900" dirty="0" err="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1291117" y="471877"/>
            <a:ext cx="5415880" cy="396875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0047B9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86909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6"/>
          <p:cNvSpPr>
            <a:spLocks noChangeArrowheads="1"/>
          </p:cNvSpPr>
          <p:nvPr/>
        </p:nvSpPr>
        <p:spPr bwMode="auto">
          <a:xfrm>
            <a:off x="0" y="0"/>
            <a:ext cx="9144000" cy="5143500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3" name="Rectangle 46"/>
          <p:cNvSpPr>
            <a:spLocks noChangeArrowheads="1"/>
          </p:cNvSpPr>
          <p:nvPr/>
        </p:nvSpPr>
        <p:spPr bwMode="auto">
          <a:xfrm>
            <a:off x="0" y="4744641"/>
            <a:ext cx="9144000" cy="404813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de-DE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64"/>
          <p:cNvSpPr>
            <a:spLocks noChangeArrowheads="1"/>
          </p:cNvSpPr>
          <p:nvPr/>
        </p:nvSpPr>
        <p:spPr bwMode="black">
          <a:xfrm>
            <a:off x="65088" y="4848225"/>
            <a:ext cx="838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56E7AC42-7F85-4F60-AB21-A5762EE4EF17}" type="datetime1">
              <a:rPr lang="en-US" sz="900" smtClean="0">
                <a:solidFill>
                  <a:schemeClr val="bg2"/>
                </a:solidFill>
                <a:latin typeface="Arial" pitchFamily="34" charset="0"/>
              </a:rPr>
              <a:pPr/>
              <a:t>5/7/2024</a:t>
            </a:fld>
            <a:r>
              <a:rPr lang="en-US" sz="900" dirty="0">
                <a:solidFill>
                  <a:schemeClr val="bg2"/>
                </a:solidFill>
                <a:latin typeface="Arial" pitchFamily="34" charset="0"/>
              </a:rPr>
              <a:t>   |</a:t>
            </a:r>
          </a:p>
        </p:txBody>
      </p:sp>
      <p:pic>
        <p:nvPicPr>
          <p:cNvPr id="7" name="Picture 56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6154" y="4831556"/>
            <a:ext cx="805434" cy="234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feld 7"/>
          <p:cNvSpPr txBox="1"/>
          <p:nvPr userDrawn="1"/>
        </p:nvSpPr>
        <p:spPr>
          <a:xfrm>
            <a:off x="755576" y="4848225"/>
            <a:ext cx="115212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>
                <a:solidFill>
                  <a:srgbClr val="FFFFFF"/>
                </a:solidFill>
                <a:latin typeface="Arial"/>
              </a:rPr>
              <a:t>Page</a:t>
            </a:r>
            <a:r>
              <a:rPr lang="de-DE" sz="900" baseline="0" dirty="0">
                <a:solidFill>
                  <a:srgbClr val="FFFFFF"/>
                </a:solidFill>
                <a:latin typeface="Arial"/>
              </a:rPr>
              <a:t> </a:t>
            </a:r>
            <a:fld id="{F65F0E4A-FEB8-E34F-8DF3-6D8890BA47FE}" type="slidenum">
              <a:rPr lang="de-DE" sz="900" baseline="0" smtClean="0">
                <a:solidFill>
                  <a:srgbClr val="FFFFFF"/>
                </a:solidFill>
                <a:latin typeface="Arial"/>
              </a:rPr>
              <a:t>‹#›</a:t>
            </a:fld>
            <a:endParaRPr lang="de-DE" sz="900" dirty="0" err="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5909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78"/>
          <p:cNvSpPr>
            <a:spLocks noChangeArrowheads="1"/>
          </p:cNvSpPr>
          <p:nvPr/>
        </p:nvSpPr>
        <p:spPr bwMode="auto">
          <a:xfrm>
            <a:off x="0" y="742950"/>
            <a:ext cx="9144000" cy="4400550"/>
          </a:xfrm>
          <a:prstGeom prst="rect">
            <a:avLst/>
          </a:prstGeom>
          <a:solidFill>
            <a:srgbClr val="0047B9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eaLnBrk="0" hangingPunct="0"/>
            <a:endParaRPr lang="de-DE"/>
          </a:p>
        </p:txBody>
      </p:sp>
      <p:sp>
        <p:nvSpPr>
          <p:cNvPr id="4142" name="Rectangle 46"/>
          <p:cNvSpPr>
            <a:spLocks noChangeArrowheads="1"/>
          </p:cNvSpPr>
          <p:nvPr/>
        </p:nvSpPr>
        <p:spPr bwMode="auto">
          <a:xfrm>
            <a:off x="3175" y="-7143"/>
            <a:ext cx="9144000" cy="7834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44" name="Line 48"/>
          <p:cNvSpPr>
            <a:spLocks noChangeShapeType="1"/>
          </p:cNvSpPr>
          <p:nvPr/>
        </p:nvSpPr>
        <p:spPr bwMode="auto">
          <a:xfrm flipV="1">
            <a:off x="1600200" y="0"/>
            <a:ext cx="0" cy="628650"/>
          </a:xfrm>
          <a:prstGeom prst="line">
            <a:avLst/>
          </a:prstGeom>
          <a:noFill/>
          <a:ln w="11430">
            <a:solidFill>
              <a:schemeClr val="tx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>
              <a:defRPr/>
            </a:pPr>
            <a:endParaRPr lang="de-DE">
              <a:ea typeface="ＭＳ Ｐゴシック" charset="0"/>
            </a:endParaRPr>
          </a:p>
        </p:txBody>
      </p:sp>
      <p:sp>
        <p:nvSpPr>
          <p:cNvPr id="4160" name="Rectangle 64"/>
          <p:cNvSpPr>
            <a:spLocks noChangeArrowheads="1"/>
          </p:cNvSpPr>
          <p:nvPr/>
        </p:nvSpPr>
        <p:spPr bwMode="black">
          <a:xfrm>
            <a:off x="69850" y="509588"/>
            <a:ext cx="84455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fld id="{4EBF421A-02E5-4ABF-BB6A-1ADBD838C04A}" type="datetime1">
              <a:rPr lang="en-US" sz="900">
                <a:solidFill>
                  <a:schemeClr val="tx2"/>
                </a:solidFill>
                <a:latin typeface="Arial" pitchFamily="34" charset="0"/>
              </a:rPr>
              <a:pPr/>
              <a:t>5/7/2024</a:t>
            </a:fld>
            <a:r>
              <a:rPr lang="en-US" sz="900">
                <a:solidFill>
                  <a:schemeClr val="tx2"/>
                </a:solidFill>
                <a:latin typeface="Arial" pitchFamily="34" charset="0"/>
              </a:rPr>
              <a:t> |</a:t>
            </a:r>
          </a:p>
        </p:txBody>
      </p:sp>
      <p:sp>
        <p:nvSpPr>
          <p:cNvPr id="4161" name="Text Box 65"/>
          <p:cNvSpPr txBox="1">
            <a:spLocks noChangeArrowheads="1"/>
          </p:cNvSpPr>
          <p:nvPr/>
        </p:nvSpPr>
        <p:spPr bwMode="auto">
          <a:xfrm>
            <a:off x="73025" y="207169"/>
            <a:ext cx="1219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 err="1">
                <a:solidFill>
                  <a:schemeClr val="tx2"/>
                </a:solidFill>
                <a:latin typeface="Arial" charset="0"/>
                <a:ea typeface="ＭＳ Ｐゴシック" charset="0"/>
              </a:rPr>
              <a:t>Author</a:t>
            </a:r>
            <a:endParaRPr lang="de-DE" sz="900" dirty="0">
              <a:solidFill>
                <a:schemeClr val="tx2"/>
              </a:solidFill>
              <a:latin typeface="Arial" charset="0"/>
              <a:ea typeface="ＭＳ Ｐゴシック" charset="0"/>
            </a:endParaRPr>
          </a:p>
        </p:txBody>
      </p:sp>
      <p:sp>
        <p:nvSpPr>
          <p:cNvPr id="4162" name="Text Box 66"/>
          <p:cNvSpPr txBox="1">
            <a:spLocks noChangeArrowheads="1"/>
          </p:cNvSpPr>
          <p:nvPr/>
        </p:nvSpPr>
        <p:spPr bwMode="auto">
          <a:xfrm>
            <a:off x="76200" y="309563"/>
            <a:ext cx="1219200" cy="230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  <a:defRPr/>
            </a:pPr>
            <a:r>
              <a:rPr lang="de-DE" sz="900" dirty="0">
                <a:solidFill>
                  <a:schemeClr val="tx2"/>
                </a:solidFill>
                <a:latin typeface="Arial" charset="0"/>
                <a:ea typeface="ＭＳ Ｐゴシック" charset="0"/>
              </a:rPr>
              <a:t>Division</a:t>
            </a:r>
          </a:p>
        </p:txBody>
      </p:sp>
      <p:pic>
        <p:nvPicPr>
          <p:cNvPr id="1036" name="Picture 77"/>
          <p:cNvPicPr>
            <a:picLocks noChangeArrowheads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29" r="44364" b="21035"/>
          <a:stretch/>
        </p:blipFill>
        <p:spPr bwMode="auto">
          <a:xfrm>
            <a:off x="7668344" y="77843"/>
            <a:ext cx="1243584" cy="6217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+mj-lt"/>
          <a:ea typeface="MS PGothic" pitchFamily="34" charset="-128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MS PGothic" pitchFamily="34" charset="-128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charset="0"/>
          <a:ea typeface="ＭＳ Ｐゴシック" charset="0"/>
        </a:defRPr>
      </a:lvl9pPr>
    </p:titleStyle>
    <p:bodyStyle>
      <a:lvl1pPr marL="190500" indent="-190500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  <a:cs typeface="ＭＳ Ｐゴシック" charset="0"/>
        </a:defRPr>
      </a:lvl1pPr>
      <a:lvl2pPr marL="569913" indent="-1889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2pPr>
      <a:lvl3pPr marL="947738" indent="-187325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3pPr>
      <a:lvl4pPr marL="1323975" indent="-185738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4pPr>
      <a:lvl5pPr marL="17922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MS PGothic" pitchFamily="34" charset="-128"/>
        </a:defRPr>
      </a:lvl5pPr>
      <a:lvl6pPr marL="22494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6pPr>
      <a:lvl7pPr marL="27066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7pPr>
      <a:lvl8pPr marL="31638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8pPr>
      <a:lvl9pPr marL="3621088" indent="-277813" algn="l" rtl="0" eaLnBrk="1" fontAlgn="base" hangingPunct="1">
        <a:spcBef>
          <a:spcPct val="20000"/>
        </a:spcBef>
        <a:spcAft>
          <a:spcPct val="0"/>
        </a:spcAft>
        <a:buClr>
          <a:srgbClr val="FFFFFF"/>
        </a:buClr>
        <a:buSzPct val="90000"/>
        <a:buFont typeface="Times" charset="0"/>
        <a:buChar char="•"/>
        <a:defRPr sz="2000">
          <a:solidFill>
            <a:schemeClr val="bg2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hyperlink" Target="mailto:luisa.schwarzmueller@dkfz.de" TargetMode="Externa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1.png"/><Relationship Id="rId4" Type="http://schemas.openxmlformats.org/officeDocument/2006/relationships/hyperlink" Target="mailto:luisa.schwarzmueller@dkfz.d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mailto:luisa.schwarzmueller@dkfz.de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"/>
          <p:cNvSpPr txBox="1">
            <a:spLocks noChangeArrowheads="1"/>
          </p:cNvSpPr>
          <p:nvPr/>
        </p:nvSpPr>
        <p:spPr>
          <a:xfrm>
            <a:off x="1743368" y="483518"/>
            <a:ext cx="4752975" cy="762000"/>
          </a:xfrm>
          <a:prstGeom prst="rect">
            <a:avLst/>
          </a:prstGeom>
        </p:spPr>
        <p:txBody>
          <a:bodyPr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ＭＳ Ｐゴシック" charset="0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lnSpc>
                <a:spcPts val="3600"/>
              </a:lnSpc>
              <a:defRPr/>
            </a:pPr>
            <a:r>
              <a:rPr lang="en-US" sz="2400">
                <a:solidFill>
                  <a:srgbClr val="FFFFFF"/>
                </a:solidFill>
                <a:cs typeface="+mj-cs"/>
              </a:rPr>
              <a:t>Welcome</a:t>
            </a:r>
            <a:br>
              <a:rPr lang="en-US" sz="2400">
                <a:solidFill>
                  <a:srgbClr val="FFFFFF"/>
                </a:solidFill>
                <a:cs typeface="+mj-cs"/>
              </a:rPr>
            </a:br>
            <a:r>
              <a:rPr lang="en-US" sz="2400" spc="-20">
                <a:solidFill>
                  <a:srgbClr val="FFFFFF"/>
                </a:solidFill>
                <a:cs typeface="+mj-cs"/>
              </a:rPr>
              <a:t>to the DKFZ!</a:t>
            </a:r>
            <a:endParaRPr lang="en-US" sz="2400" spc="-20">
              <a:cs typeface="+mj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AlphaPept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on Linux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ShinyQC</a:t>
            </a:r>
            <a:r>
              <a:rPr lang="en-US" dirty="0">
                <a:solidFill>
                  <a:srgbClr val="000000"/>
                </a:solidFill>
              </a:rPr>
              <a:t> with </a:t>
            </a:r>
            <a:r>
              <a:rPr lang="en-US" dirty="0" err="1">
                <a:solidFill>
                  <a:srgbClr val="000000"/>
                </a:solidFill>
              </a:rPr>
              <a:t>MaxQuant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~1h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Speed + free + active development + feature rich 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FragPipe</a:t>
            </a:r>
            <a:r>
              <a:rPr lang="en-US" dirty="0">
                <a:solidFill>
                  <a:srgbClr val="000000"/>
                </a:solidFill>
              </a:rPr>
              <a:t> / Comet / new </a:t>
            </a:r>
            <a:r>
              <a:rPr lang="en-US" dirty="0" err="1">
                <a:solidFill>
                  <a:srgbClr val="000000"/>
                </a:solidFill>
              </a:rPr>
              <a:t>MaxQuant</a:t>
            </a:r>
            <a:r>
              <a:rPr lang="en-US" dirty="0">
                <a:solidFill>
                  <a:srgbClr val="000000"/>
                </a:solidFill>
              </a:rPr>
              <a:t> v2.5.0.0 / </a:t>
            </a:r>
            <a:r>
              <a:rPr lang="en-US" dirty="0" err="1">
                <a:solidFill>
                  <a:srgbClr val="000000"/>
                </a:solidFill>
              </a:rPr>
              <a:t>AlphaPept</a:t>
            </a:r>
            <a:r>
              <a:rPr lang="en-US" dirty="0">
                <a:solidFill>
                  <a:srgbClr val="000000"/>
                </a:solidFill>
              </a:rPr>
              <a:t> 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FF0000"/>
              </a:solidFill>
              <a:cs typeface="+mn-c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AlphaPept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on Linux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  <a:cs typeface="+mn-cs"/>
              </a:rPr>
              <a:t>FragPipe</a:t>
            </a:r>
            <a:r>
              <a:rPr lang="en-US" dirty="0">
                <a:solidFill>
                  <a:srgbClr val="000000"/>
                </a:solidFill>
                <a:cs typeface="+mn-cs"/>
              </a:rPr>
              <a:t> &amp; Comet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92D050"/>
                </a:solidFill>
              </a:rPr>
              <a:t>Very fast ~5min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cs typeface="+mn-cs"/>
              </a:rPr>
              <a:t>Poor on features like peak properties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MaxQuant</a:t>
            </a:r>
            <a:r>
              <a:rPr lang="en-US" dirty="0">
                <a:solidFill>
                  <a:srgbClr val="000000"/>
                </a:solidFill>
              </a:rPr>
              <a:t> v2.5.0.0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C00000"/>
                </a:solidFill>
                <a:cs typeface="+mn-cs"/>
              </a:rPr>
              <a:t>Slow ~45min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AlphaPept</a:t>
            </a:r>
            <a:endParaRPr lang="en-US" dirty="0">
              <a:solidFill>
                <a:srgbClr val="000000"/>
              </a:solidFill>
            </a:endParaRP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92D050"/>
                </a:solidFill>
              </a:rPr>
              <a:t>Fast ~10min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92D050"/>
                </a:solidFill>
              </a:rPr>
              <a:t>Fully open source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FFC000"/>
                </a:solidFill>
              </a:rPr>
              <a:t>Fails to run on Linux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FFC000"/>
                </a:solidFill>
              </a:rPr>
              <a:t>Some MS level information missing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42818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AlphaPept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on Linux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FFC000"/>
                </a:solidFill>
              </a:rPr>
              <a:t>Fails to run on Linux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Docker for ARM from scratch for AMD64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  <a:cs typeface="+mn-cs"/>
              </a:rPr>
              <a:t>Not enough disk space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AE7B09-EA3A-4466-BD33-0C164D2A3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683758"/>
            <a:ext cx="3505200" cy="70918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488343C-1F37-4D0D-A197-2AE714B7ED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740" y="2038350"/>
            <a:ext cx="4957622" cy="266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35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AlphaPept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on Linux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Fix </a:t>
            </a:r>
            <a:r>
              <a:rPr lang="en-US" dirty="0" err="1">
                <a:solidFill>
                  <a:srgbClr val="000000"/>
                </a:solidFill>
              </a:rPr>
              <a:t>check_size</a:t>
            </a: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Additional info on MS level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Info on LC level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Thermo Raw File Reader</a:t>
            </a:r>
          </a:p>
          <a:p>
            <a:pPr lvl="1"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Own EXE for extracting LC info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51AB4F5-98EF-49B2-9779-89F6972B4609}"/>
              </a:ext>
            </a:extLst>
          </p:cNvPr>
          <p:cNvGrpSpPr/>
          <p:nvPr/>
        </p:nvGrpSpPr>
        <p:grpSpPr>
          <a:xfrm>
            <a:off x="1143000" y="1330954"/>
            <a:ext cx="6844950" cy="326396"/>
            <a:chOff x="1143000" y="1265769"/>
            <a:chExt cx="6844950" cy="326396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DD03847-C492-43A7-B22A-DAA5E56F6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43000" y="1265769"/>
              <a:ext cx="6844950" cy="13716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7745877-87CA-4CD4-B5F2-C86F073617F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3737" y="1445861"/>
              <a:ext cx="6291095" cy="146304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0F929463-F486-4AB4-B9B2-0CCDA69BBD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2038350"/>
            <a:ext cx="1258825" cy="136465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BA12EC0-890E-46F2-A059-6152766121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20836" y="2038350"/>
            <a:ext cx="1192531" cy="1371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64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AlphaPept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on Linux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015ED2-1732-45A6-ABE2-23907DD257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340" y="819150"/>
            <a:ext cx="7772400" cy="382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211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72074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Optimization HYE, fade-in fade-out, thoughts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What is carried over?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How much is in the washes?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DFC96E-47DE-4852-A164-EAE9BA8354F9}"/>
              </a:ext>
            </a:extLst>
          </p:cNvPr>
          <p:cNvGrpSpPr/>
          <p:nvPr/>
        </p:nvGrpSpPr>
        <p:grpSpPr>
          <a:xfrm>
            <a:off x="2092630" y="2266950"/>
            <a:ext cx="4114800" cy="2362200"/>
            <a:chOff x="36000" y="925200"/>
            <a:chExt cx="7214040" cy="414139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27F0C10-DAAA-4FF5-BFB7-7258285F9C8C}"/>
                </a:ext>
              </a:extLst>
            </p:cNvPr>
            <p:cNvPicPr/>
            <p:nvPr/>
          </p:nvPicPr>
          <p:blipFill rotWithShape="1">
            <a:blip r:embed="rId2"/>
            <a:srcRect b="10543"/>
            <a:stretch/>
          </p:blipFill>
          <p:spPr>
            <a:xfrm>
              <a:off x="132121" y="1006560"/>
              <a:ext cx="7117919" cy="4060033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6293DD8-82DF-44D0-A6EA-BCA797C76B84}"/>
                </a:ext>
              </a:extLst>
            </p:cNvPr>
            <p:cNvSpPr/>
            <p:nvPr/>
          </p:nvSpPr>
          <p:spPr>
            <a:xfrm>
              <a:off x="36000" y="925200"/>
              <a:ext cx="892080" cy="700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16672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79694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Optimization HYE, fade-in fade-out, thoughts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HYE with dilution series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de-DE" spc="-1" dirty="0">
              <a:solidFill>
                <a:srgbClr val="000000"/>
              </a:solidFill>
              <a:latin typeface="Calibri"/>
              <a:ea typeface="Noto Sans SC Regular"/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de-DE" spc="-1" dirty="0">
                <a:solidFill>
                  <a:srgbClr val="000000"/>
                </a:solidFill>
                <a:latin typeface="Calibri"/>
                <a:ea typeface="Noto Sans SC Regular"/>
              </a:rPr>
              <a:t>Human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Noto Sans SC Regular"/>
              </a:rPr>
              <a:t>with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Noto Sans SC Regular"/>
              </a:rPr>
              <a:t> A.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Noto Sans SC Regular"/>
              </a:rPr>
              <a:t>thaliana</a:t>
            </a:r>
            <a:r>
              <a:rPr lang="de-DE" spc="-1" dirty="0">
                <a:solidFill>
                  <a:srgbClr val="000000"/>
                </a:solidFill>
                <a:latin typeface="Calibri"/>
                <a:ea typeface="Noto Sans SC Regular"/>
              </a:rPr>
              <a:t> </a:t>
            </a:r>
            <a:r>
              <a:rPr lang="de-DE" spc="-1" dirty="0" err="1">
                <a:solidFill>
                  <a:srgbClr val="000000"/>
                </a:solidFill>
                <a:latin typeface="Calibri"/>
                <a:ea typeface="Noto Sans SC Regular"/>
              </a:rPr>
              <a:t>dilution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AE573FA-0940-4664-A5AF-4FDB0D0DA41E}"/>
              </a:ext>
            </a:extLst>
          </p:cNvPr>
          <p:cNvGrpSpPr/>
          <p:nvPr/>
        </p:nvGrpSpPr>
        <p:grpSpPr>
          <a:xfrm>
            <a:off x="5638800" y="1123950"/>
            <a:ext cx="1559745" cy="813586"/>
            <a:chOff x="3962400" y="2343150"/>
            <a:chExt cx="3048000" cy="158988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3A3DB5-3FE3-4755-A450-2D8A2BACB6B3}"/>
                </a:ext>
              </a:extLst>
            </p:cNvPr>
            <p:cNvPicPr/>
            <p:nvPr/>
          </p:nvPicPr>
          <p:blipFill rotWithShape="1">
            <a:blip r:embed="rId2"/>
            <a:srcRect t="23171"/>
            <a:stretch/>
          </p:blipFill>
          <p:spPr>
            <a:xfrm>
              <a:off x="3962400" y="2343150"/>
              <a:ext cx="1461240" cy="15159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B840990-9EC3-43DC-9F78-C9C2CE79D073}"/>
                </a:ext>
              </a:extLst>
            </p:cNvPr>
            <p:cNvPicPr/>
            <p:nvPr/>
          </p:nvPicPr>
          <p:blipFill rotWithShape="1">
            <a:blip r:embed="rId3"/>
            <a:srcRect t="17127"/>
            <a:stretch/>
          </p:blipFill>
          <p:spPr>
            <a:xfrm>
              <a:off x="5549160" y="2343150"/>
              <a:ext cx="1461240" cy="1589882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C005212-4B81-408E-90CA-5B21953BC5DC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7391400" y="973948"/>
            <a:ext cx="1320240" cy="1075761"/>
          </a:xfrm>
          <a:prstGeom prst="rect">
            <a:avLst/>
          </a:prstGeom>
          <a:ln w="0">
            <a:noFill/>
          </a:ln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35F0996-37A6-4296-A379-B9158E6C763D}"/>
              </a:ext>
            </a:extLst>
          </p:cNvPr>
          <p:cNvGrpSpPr/>
          <p:nvPr/>
        </p:nvGrpSpPr>
        <p:grpSpPr>
          <a:xfrm>
            <a:off x="1439854" y="1625487"/>
            <a:ext cx="3658745" cy="1319413"/>
            <a:chOff x="1094230" y="2419349"/>
            <a:chExt cx="3658745" cy="131941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113C6E-3070-4423-BA43-6CEAE2595B02}"/>
                </a:ext>
              </a:extLst>
            </p:cNvPr>
            <p:cNvPicPr/>
            <p:nvPr/>
          </p:nvPicPr>
          <p:blipFill rotWithShape="1">
            <a:blip r:embed="rId5"/>
            <a:srcRect t="21954"/>
            <a:stretch/>
          </p:blipFill>
          <p:spPr>
            <a:xfrm>
              <a:off x="1094230" y="2419349"/>
              <a:ext cx="3614400" cy="1319413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1B41990-E392-46C1-B721-10DCC601447A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1960"/>
            <a:stretch/>
          </p:blipFill>
          <p:spPr>
            <a:xfrm>
              <a:off x="4371974" y="3165475"/>
              <a:ext cx="381001" cy="2286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3F3888E-B44A-40EF-894B-299C10227DF1}"/>
                </a:ext>
              </a:extLst>
            </p:cNvPr>
            <p:cNvPicPr/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-11960"/>
            <a:stretch/>
          </p:blipFill>
          <p:spPr>
            <a:xfrm>
              <a:off x="1981200" y="3127375"/>
              <a:ext cx="381001" cy="22860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B1B67A3E-885B-4F81-9045-0274C0B67FF1}"/>
              </a:ext>
            </a:extLst>
          </p:cNvPr>
          <p:cNvPicPr/>
          <p:nvPr/>
        </p:nvPicPr>
        <p:blipFill>
          <a:blip r:embed="rId7"/>
          <a:stretch/>
        </p:blipFill>
        <p:spPr>
          <a:xfrm>
            <a:off x="2376427" y="3705657"/>
            <a:ext cx="1785600" cy="41580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38492193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79694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Optimization HYE, fade-in fade-out, thoughts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534D15E-848A-4A7A-B05D-2CA676823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895350"/>
            <a:ext cx="7162800" cy="139831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B41170-245E-485D-9866-72DA625CAE84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676400" y="2343150"/>
            <a:ext cx="2286000" cy="2280123"/>
          </a:xfrm>
          <a:prstGeom prst="rect">
            <a:avLst/>
          </a:prstGeom>
          <a:ln w="0"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E0E67D0-1786-4DEE-AC26-4E2941984504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4632541" y="2482993"/>
            <a:ext cx="2485131" cy="1848210"/>
          </a:xfrm>
          <a:prstGeom prst="rect">
            <a:avLst/>
          </a:prstGeom>
          <a:ln w="0">
            <a:noFill/>
          </a:ln>
        </p:spPr>
      </p:pic>
    </p:spTree>
    <p:extLst>
      <p:ext uri="{BB962C8B-B14F-4D97-AF65-F5344CB8AC3E}">
        <p14:creationId xmlns:p14="http://schemas.microsoft.com/office/powerpoint/2010/main" val="21357700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79694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Optimization HYE, fade-in fade-out, thoughts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C2633F-0D42-45D4-BD8B-7D4DF442ECA2}"/>
              </a:ext>
            </a:extLst>
          </p:cNvPr>
          <p:cNvSpPr txBox="1"/>
          <p:nvPr/>
        </p:nvSpPr>
        <p:spPr>
          <a:xfrm>
            <a:off x="6621156" y="4253159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Luisa Schwarzmüller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  <a:hlinkClick r:id="rId2"/>
              </a:rPr>
              <a:t>luisa.schwarzmueller@dkfz.de</a:t>
            </a:r>
            <a:r>
              <a:rPr lang="en-US" sz="1400" dirty="0">
                <a:latin typeface="Arial"/>
              </a:rPr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34734E3-2E7C-4771-B019-24B8DBDEAC88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1066800" y="1352550"/>
            <a:ext cx="3627901" cy="3140885"/>
          </a:xfrm>
          <a:prstGeom prst="rect">
            <a:avLst/>
          </a:prstGeom>
          <a:ln w="0">
            <a:noFill/>
          </a:ln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F46DA21F-D68A-42CC-AFB9-0F502C12266A}"/>
              </a:ext>
            </a:extLst>
          </p:cNvPr>
          <p:cNvGrpSpPr/>
          <p:nvPr/>
        </p:nvGrpSpPr>
        <p:grpSpPr>
          <a:xfrm>
            <a:off x="3622088" y="1270144"/>
            <a:ext cx="4924539" cy="1911206"/>
            <a:chOff x="3213213" y="1413032"/>
            <a:chExt cx="4924539" cy="1911206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6AB59B0-4DAE-429D-BD41-7268A7D16EF6}"/>
                </a:ext>
              </a:extLst>
            </p:cNvPr>
            <p:cNvPicPr/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10727"/>
            <a:stretch/>
          </p:blipFill>
          <p:spPr>
            <a:xfrm>
              <a:off x="3213213" y="1421910"/>
              <a:ext cx="2484507" cy="1902328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132567E5-D3F1-45D5-8C1E-5045C1B30236}"/>
                </a:ext>
              </a:extLst>
            </p:cNvPr>
            <p:cNvPicPr/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8760"/>
            <a:stretch/>
          </p:blipFill>
          <p:spPr>
            <a:xfrm>
              <a:off x="5697720" y="1413032"/>
              <a:ext cx="2440032" cy="1902328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F2EACD4-88E6-4022-A7EA-5215CA55CFAC}"/>
              </a:ext>
            </a:extLst>
          </p:cNvPr>
          <p:cNvSpPr txBox="1"/>
          <p:nvPr/>
        </p:nvSpPr>
        <p:spPr>
          <a:xfrm>
            <a:off x="5410200" y="3478728"/>
            <a:ext cx="152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"/>
              </a:rPr>
              <a:t>Replicates?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F4E9B95-62D7-42B6-8CCF-7B610A0F8DA7}"/>
              </a:ext>
            </a:extLst>
          </p:cNvPr>
          <p:cNvCxnSpPr>
            <a:cxnSpLocks/>
          </p:cNvCxnSpPr>
          <p:nvPr/>
        </p:nvCxnSpPr>
        <p:spPr bwMode="auto">
          <a:xfrm flipV="1">
            <a:off x="6142107" y="2800350"/>
            <a:ext cx="792093" cy="6958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1436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79694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Optimization HYE, fade-in fade-out, thoughts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Info on all proteins in different abundance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</a:rPr>
              <a:t>Pseudo ground truth </a:t>
            </a:r>
            <a:r>
              <a:rPr lang="en-US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 they should be on the line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Feed models HMM, random forest, deep learning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Which parameter combination good proxy for quality of:</a:t>
            </a:r>
          </a:p>
          <a:p>
            <a:pPr lvl="1">
              <a:lnSpc>
                <a:spcPct val="15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Quantification</a:t>
            </a:r>
          </a:p>
          <a:p>
            <a:pPr lvl="1">
              <a:lnSpc>
                <a:spcPct val="15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spc="-1" dirty="0">
                <a:solidFill>
                  <a:srgbClr val="000000"/>
                </a:solidFill>
                <a:latin typeface="Calibri"/>
                <a:sym typeface="Wingdings" panose="05000000000000000000" pitchFamily="2" charset="2"/>
              </a:rPr>
              <a:t>Detection</a:t>
            </a:r>
            <a:endParaRPr lang="en-US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1092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7" name="Rectangle 19"/>
          <p:cNvSpPr>
            <a:spLocks noChangeArrowheads="1"/>
          </p:cNvSpPr>
          <p:nvPr/>
        </p:nvSpPr>
        <p:spPr bwMode="auto">
          <a:xfrm>
            <a:off x="1938338" y="4164806"/>
            <a:ext cx="18466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en-US">
              <a:ea typeface="ＭＳ Ｐゴシック" charset="0"/>
            </a:endParaRPr>
          </a:p>
        </p:txBody>
      </p:sp>
      <p:sp>
        <p:nvSpPr>
          <p:cNvPr id="6" name="Rectangle 9"/>
          <p:cNvSpPr>
            <a:spLocks noGrp="1" noChangeArrowheads="1"/>
          </p:cNvSpPr>
          <p:nvPr>
            <p:ph type="ctrTitle"/>
          </p:nvPr>
        </p:nvSpPr>
        <p:spPr>
          <a:xfrm>
            <a:off x="1568451" y="1335881"/>
            <a:ext cx="6365875" cy="665994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>
              <a:defRPr/>
            </a:pPr>
            <a:r>
              <a:rPr lang="en-US" dirty="0">
                <a:ea typeface="+mj-ea"/>
                <a:cs typeface="+mj-cs"/>
              </a:rPr>
              <a:t>News from PCF at DKFZ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subTitle" idx="4294967295"/>
          </p:nvPr>
        </p:nvSpPr>
        <p:spPr>
          <a:xfrm>
            <a:off x="1600200" y="3429000"/>
            <a:ext cx="6400800" cy="400050"/>
          </a:xfrm>
          <a:prstGeom prst="rect">
            <a:avLst/>
          </a:prstGeom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indent="0">
              <a:buNone/>
              <a:defRPr/>
            </a:pPr>
            <a:r>
              <a:rPr lang="en-US" dirty="0">
                <a:solidFill>
                  <a:srgbClr val="0047B9"/>
                </a:solidFill>
                <a:ea typeface="+mn-ea"/>
                <a:cs typeface="+mn-cs"/>
              </a:rPr>
              <a:t>Martin Schneider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9"/>
          <p:cNvSpPr txBox="1">
            <a:spLocks noChangeArrowheads="1"/>
          </p:cNvSpPr>
          <p:nvPr/>
        </p:nvSpPr>
        <p:spPr bwMode="auto">
          <a:xfrm>
            <a:off x="1641475" y="3802856"/>
            <a:ext cx="6337300" cy="496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rgbClr val="0047B9"/>
                </a:solidFill>
                <a:latin typeface="Arial" pitchFamily="34" charset="0"/>
              </a:rPr>
              <a:t>Further information on www.dkfz.de</a:t>
            </a:r>
          </a:p>
        </p:txBody>
      </p:sp>
      <p:sp>
        <p:nvSpPr>
          <p:cNvPr id="23554" name="Rectangle 9"/>
          <p:cNvSpPr txBox="1">
            <a:spLocks noChangeArrowheads="1"/>
          </p:cNvSpPr>
          <p:nvPr/>
        </p:nvSpPr>
        <p:spPr bwMode="auto">
          <a:xfrm>
            <a:off x="5273675" y="-20538"/>
            <a:ext cx="4319588" cy="941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b="1">
                <a:solidFill>
                  <a:schemeClr val="bg2"/>
                </a:solidFill>
                <a:latin typeface="Arial" pitchFamily="34" charset="0"/>
              </a:rPr>
              <a:t>Thank you </a:t>
            </a:r>
            <a:br>
              <a:rPr lang="en-US" b="1">
                <a:solidFill>
                  <a:schemeClr val="bg2"/>
                </a:solidFill>
                <a:latin typeface="Arial" pitchFamily="34" charset="0"/>
              </a:rPr>
            </a:br>
            <a:r>
              <a:rPr lang="en-US" b="1">
                <a:solidFill>
                  <a:schemeClr val="bg2"/>
                </a:solidFill>
                <a:latin typeface="Arial" pitchFamily="34" charset="0"/>
              </a:rPr>
              <a:t>for your attention!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>
                <a:solidFill>
                  <a:srgbClr val="0047B9"/>
                </a:solidFill>
                <a:latin typeface="Arial" pitchFamily="34" charset="0"/>
              </a:rPr>
              <a:t>Topics from DKFZ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Spectronaut</a:t>
            </a:r>
            <a:r>
              <a:rPr lang="en-US" dirty="0">
                <a:solidFill>
                  <a:srgbClr val="000000"/>
                </a:solidFill>
              </a:rPr>
              <a:t> settings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missRanger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AlphaPept</a:t>
            </a:r>
            <a:r>
              <a:rPr lang="en-US" dirty="0">
                <a:solidFill>
                  <a:srgbClr val="000000"/>
                </a:solidFill>
              </a:rPr>
              <a:t> on Linux</a:t>
            </a: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Optimization HYE, fade-in fade-out, thoughts</a:t>
            </a:r>
          </a:p>
          <a:p>
            <a:pPr marL="0" indent="0">
              <a:buClr>
                <a:srgbClr val="0047B9"/>
              </a:buClr>
              <a:buSzPct val="115000"/>
              <a:buNone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4199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55EB7A1-9DDB-4994-9C44-674471022692}"/>
              </a:ext>
            </a:extLst>
          </p:cNvPr>
          <p:cNvGrpSpPr/>
          <p:nvPr/>
        </p:nvGrpSpPr>
        <p:grpSpPr>
          <a:xfrm>
            <a:off x="5171763" y="819150"/>
            <a:ext cx="2898785" cy="2819400"/>
            <a:chOff x="104760" y="1077480"/>
            <a:chExt cx="4719240" cy="45900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E61C10-AD60-49B8-B123-C8928E98D846}"/>
                </a:ext>
              </a:extLst>
            </p:cNvPr>
            <p:cNvPicPr/>
            <p:nvPr/>
          </p:nvPicPr>
          <p:blipFill>
            <a:blip r:embed="rId2"/>
            <a:stretch/>
          </p:blipFill>
          <p:spPr>
            <a:xfrm>
              <a:off x="264960" y="1208520"/>
              <a:ext cx="4559040" cy="445896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0CA935E-755F-41F7-80D0-DFFFECE96478}"/>
                </a:ext>
              </a:extLst>
            </p:cNvPr>
            <p:cNvSpPr/>
            <p:nvPr/>
          </p:nvSpPr>
          <p:spPr>
            <a:xfrm>
              <a:off x="104760" y="1077480"/>
              <a:ext cx="1206360" cy="74808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7950643-1994-45F2-BB8A-48FD705E4494}"/>
              </a:ext>
            </a:extLst>
          </p:cNvPr>
          <p:cNvGrpSpPr/>
          <p:nvPr/>
        </p:nvGrpSpPr>
        <p:grpSpPr>
          <a:xfrm>
            <a:off x="734629" y="777296"/>
            <a:ext cx="3475918" cy="2225982"/>
            <a:chOff x="36000" y="925200"/>
            <a:chExt cx="7214040" cy="461988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7B84CB9-9873-4148-85B5-AC6AEAEC8393}"/>
                </a:ext>
              </a:extLst>
            </p:cNvPr>
            <p:cNvPicPr/>
            <p:nvPr/>
          </p:nvPicPr>
          <p:blipFill>
            <a:blip r:embed="rId3"/>
            <a:stretch/>
          </p:blipFill>
          <p:spPr>
            <a:xfrm>
              <a:off x="132120" y="1006560"/>
              <a:ext cx="7117920" cy="4538520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B12564C-2866-40DA-8F56-58BDA450F98F}"/>
                </a:ext>
              </a:extLst>
            </p:cNvPr>
            <p:cNvSpPr/>
            <p:nvPr/>
          </p:nvSpPr>
          <p:spPr>
            <a:xfrm>
              <a:off x="36000" y="925200"/>
              <a:ext cx="892080" cy="700200"/>
            </a:xfrm>
            <a:prstGeom prst="rect">
              <a:avLst/>
            </a:pr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221DBBD2-8A78-4D65-AAF0-474B43E4D0BD}"/>
              </a:ext>
            </a:extLst>
          </p:cNvPr>
          <p:cNvSpPr txBox="1"/>
          <p:nvPr/>
        </p:nvSpPr>
        <p:spPr>
          <a:xfrm>
            <a:off x="6621156" y="4253159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Luisa Schwarzmüller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  <a:hlinkClick r:id="rId4"/>
              </a:rPr>
              <a:t>luisa.schwarzmueller@dkfz.de</a:t>
            </a:r>
            <a:r>
              <a:rPr lang="en-US" sz="1400" dirty="0">
                <a:latin typeface="Arial"/>
              </a:rPr>
              <a:t>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E33906-E584-484A-9F89-FFB402274804}"/>
              </a:ext>
            </a:extLst>
          </p:cNvPr>
          <p:cNvGrpSpPr/>
          <p:nvPr/>
        </p:nvGrpSpPr>
        <p:grpSpPr>
          <a:xfrm>
            <a:off x="685800" y="2779611"/>
            <a:ext cx="4000758" cy="1888607"/>
            <a:chOff x="36000" y="1068120"/>
            <a:chExt cx="7171200" cy="4096157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D96BCCC-E949-4DAD-A953-5FEF3A8785BF}"/>
                </a:ext>
              </a:extLst>
            </p:cNvPr>
            <p:cNvPicPr/>
            <p:nvPr/>
          </p:nvPicPr>
          <p:blipFill rotWithShape="1">
            <a:blip r:embed="rId5"/>
            <a:srcRect b="5967"/>
            <a:stretch/>
          </p:blipFill>
          <p:spPr>
            <a:xfrm>
              <a:off x="60480" y="1290959"/>
              <a:ext cx="7146720" cy="3873318"/>
            </a:xfrm>
            <a:prstGeom prst="rect">
              <a:avLst/>
            </a:prstGeom>
            <a:ln w="0">
              <a:noFill/>
            </a:ln>
          </p:spPr>
        </p:pic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466DF28-6046-4A0D-A34C-D4534B6A53EC}"/>
                </a:ext>
              </a:extLst>
            </p:cNvPr>
            <p:cNvSpPr/>
            <p:nvPr/>
          </p:nvSpPr>
          <p:spPr>
            <a:xfrm>
              <a:off x="36000" y="1068120"/>
              <a:ext cx="711000" cy="729000"/>
            </a:xfrm>
            <a:custGeom>
              <a:avLst/>
              <a:gdLst>
                <a:gd name="textAreaLeft" fmla="*/ 34560 w 711000"/>
                <a:gd name="textAreaRight" fmla="*/ 679680 w 711000"/>
                <a:gd name="textAreaTop" fmla="*/ 34560 h 729000"/>
                <a:gd name="textAreaBottom" fmla="*/ 697680 h 729000"/>
              </a:gdLst>
              <a:ahLst/>
              <a:cxnLst/>
              <a:rect l="textAreaLeft" t="textAreaTop" r="textAreaRight" b="textAreaBottom"/>
              <a:pathLst>
                <a:path w="21600" h="22144">
                  <a:moveTo>
                    <a:pt x="3600" y="0"/>
                  </a:moveTo>
                  <a:arcTo wR="3600" hR="3600" stAng="16200000" swAng="-5400000"/>
                  <a:lnTo>
                    <a:pt x="0" y="18544"/>
                  </a:lnTo>
                  <a:arcTo wR="3600" hR="3600" stAng="10800000" swAng="-5400000"/>
                  <a:lnTo>
                    <a:pt x="18000" y="22144"/>
                  </a:lnTo>
                  <a:arcTo wR="3600" hR="3600" stAng="5400000" swAng="-5400000"/>
                  <a:lnTo>
                    <a:pt x="21600" y="3600"/>
                  </a:lnTo>
                  <a:arcTo wR="3600" hR="3600" stAng="0" swAng="-5400000"/>
                  <a:close/>
                </a:path>
              </a:pathLst>
            </a:custGeom>
            <a:solidFill>
              <a:srgbClr val="FFFFFF"/>
            </a:solidFill>
            <a:ln w="0">
              <a:solidFill>
                <a:srgbClr val="FFFFFF"/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90000" tIns="45000" rIns="90000" bIns="45000" anchor="ctr">
              <a:noAutofit/>
            </a:bodyPr>
            <a:lstStyle/>
            <a:p>
              <a:pPr>
                <a:lnSpc>
                  <a:spcPct val="100000"/>
                </a:lnSpc>
              </a:pPr>
              <a:endParaRPr lang="de-DE" sz="1800" b="0" strike="noStrike" spc="-1">
                <a:solidFill>
                  <a:srgbClr val="000000"/>
                </a:solidFill>
                <a:latin typeface="Calibri"/>
              </a:endParaRPr>
            </a:p>
          </p:txBody>
        </p:sp>
      </p:grpSp>
      <p:sp>
        <p:nvSpPr>
          <p:cNvPr id="16" name="Rectangle 2">
            <a:extLst>
              <a:ext uri="{FF2B5EF4-FFF2-40B4-BE49-F238E27FC236}">
                <a16:creationId xmlns:a16="http://schemas.microsoft.com/office/drawing/2014/main" id="{DFB47978-3A3C-4267-8D0E-4D976EC0698E}"/>
              </a:ext>
            </a:extLst>
          </p:cNvPr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Spectronaut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settings</a:t>
            </a:r>
          </a:p>
        </p:txBody>
      </p:sp>
    </p:spTree>
    <p:extLst>
      <p:ext uri="{BB962C8B-B14F-4D97-AF65-F5344CB8AC3E}">
        <p14:creationId xmlns:p14="http://schemas.microsoft.com/office/powerpoint/2010/main" val="38059848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B0398A2D-55D8-4F88-988A-2227E74133A1}"/>
              </a:ext>
            </a:extLst>
          </p:cNvPr>
          <p:cNvPicPr/>
          <p:nvPr/>
        </p:nvPicPr>
        <p:blipFill>
          <a:blip r:embed="rId2"/>
          <a:stretch/>
        </p:blipFill>
        <p:spPr>
          <a:xfrm>
            <a:off x="1289660" y="1384727"/>
            <a:ext cx="6573912" cy="2374045"/>
          </a:xfrm>
          <a:prstGeom prst="rect">
            <a:avLst/>
          </a:prstGeom>
          <a:ln w="0">
            <a:noFill/>
          </a:ln>
        </p:spPr>
      </p:pic>
      <p:sp>
        <p:nvSpPr>
          <p:cNvPr id="17" name="Rectangle 2">
            <a:extLst>
              <a:ext uri="{FF2B5EF4-FFF2-40B4-BE49-F238E27FC236}">
                <a16:creationId xmlns:a16="http://schemas.microsoft.com/office/drawing/2014/main" id="{58CC14C2-53E1-4DC8-B43C-A9A82CE1F8E2}"/>
              </a:ext>
            </a:extLst>
          </p:cNvPr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Spectronaut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settings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EA2939-DB22-4DBE-88A0-9E82C201E543}"/>
              </a:ext>
            </a:extLst>
          </p:cNvPr>
          <p:cNvSpPr txBox="1"/>
          <p:nvPr/>
        </p:nvSpPr>
        <p:spPr>
          <a:xfrm>
            <a:off x="6621156" y="4253159"/>
            <a:ext cx="27558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Luisa Schwarzmüller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  <a:hlinkClick r:id="rId3"/>
              </a:rPr>
              <a:t>luisa.schwarzmueller@dkfz.de</a:t>
            </a:r>
            <a:r>
              <a:rPr lang="en-US" sz="1400" dirty="0">
                <a:latin typeface="Arial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6234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Spectronaut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settings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9C2502D-7B37-4A49-B98A-80CCDC09D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754" y="1740107"/>
            <a:ext cx="5300492" cy="1663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14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Spectronaut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settings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C44FAF4-01AD-479B-B18A-BC3832F546FE}"/>
              </a:ext>
            </a:extLst>
          </p:cNvPr>
          <p:cNvGrpSpPr/>
          <p:nvPr/>
        </p:nvGrpSpPr>
        <p:grpSpPr>
          <a:xfrm>
            <a:off x="1399050" y="1084981"/>
            <a:ext cx="6345899" cy="2973538"/>
            <a:chOff x="870877" y="895350"/>
            <a:chExt cx="6345899" cy="297353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390A509-CA09-4835-995A-5482350238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15425"/>
            <a:stretch/>
          </p:blipFill>
          <p:spPr>
            <a:xfrm>
              <a:off x="4974297" y="1352550"/>
              <a:ext cx="2242479" cy="2516338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76FE082-8F4D-4C61-B482-F0D5D6FC6DA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0877" y="895350"/>
              <a:ext cx="4158323" cy="29718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8DC7F4-7DA5-4FA3-AFF0-ADDD3483B6BB}"/>
                </a:ext>
              </a:extLst>
            </p:cNvPr>
            <p:cNvSpPr/>
            <p:nvPr/>
          </p:nvSpPr>
          <p:spPr bwMode="auto">
            <a:xfrm>
              <a:off x="914400" y="2952750"/>
              <a:ext cx="1936248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A8E6BC0-ED3C-4171-A857-92D81A903481}"/>
                </a:ext>
              </a:extLst>
            </p:cNvPr>
            <p:cNvSpPr/>
            <p:nvPr/>
          </p:nvSpPr>
          <p:spPr bwMode="auto">
            <a:xfrm>
              <a:off x="2873418" y="171135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899AD78-5A52-422D-A42C-B952EF711758}"/>
                </a:ext>
              </a:extLst>
            </p:cNvPr>
            <p:cNvSpPr/>
            <p:nvPr/>
          </p:nvSpPr>
          <p:spPr bwMode="auto">
            <a:xfrm>
              <a:off x="2873418" y="185103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FD14855F-B0F7-43E5-9598-D3ABD84CD4CC}"/>
                </a:ext>
              </a:extLst>
            </p:cNvPr>
            <p:cNvSpPr/>
            <p:nvPr/>
          </p:nvSpPr>
          <p:spPr bwMode="auto">
            <a:xfrm>
              <a:off x="2873418" y="199071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72CF8D1-177B-435F-883F-C306E0248C59}"/>
                </a:ext>
              </a:extLst>
            </p:cNvPr>
            <p:cNvSpPr/>
            <p:nvPr/>
          </p:nvSpPr>
          <p:spPr bwMode="auto">
            <a:xfrm>
              <a:off x="2873418" y="213039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6171271-9FB4-4853-ADA0-17BBE9ACCB0F}"/>
                </a:ext>
              </a:extLst>
            </p:cNvPr>
            <p:cNvSpPr/>
            <p:nvPr/>
          </p:nvSpPr>
          <p:spPr bwMode="auto">
            <a:xfrm>
              <a:off x="5051928" y="171135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12D2FBD-B393-41C1-BBBE-48AD6B8624F2}"/>
                </a:ext>
              </a:extLst>
            </p:cNvPr>
            <p:cNvSpPr/>
            <p:nvPr/>
          </p:nvSpPr>
          <p:spPr bwMode="auto">
            <a:xfrm>
              <a:off x="5051928" y="185103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824A45A-3FA2-46A1-9E04-D28C4E72CC6A}"/>
                </a:ext>
              </a:extLst>
            </p:cNvPr>
            <p:cNvSpPr/>
            <p:nvPr/>
          </p:nvSpPr>
          <p:spPr bwMode="auto">
            <a:xfrm>
              <a:off x="5051928" y="199071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5F065CF-517C-4FFB-BBC7-7CE97CE5BBBD}"/>
                </a:ext>
              </a:extLst>
            </p:cNvPr>
            <p:cNvSpPr/>
            <p:nvPr/>
          </p:nvSpPr>
          <p:spPr bwMode="auto">
            <a:xfrm>
              <a:off x="5051928" y="2130395"/>
              <a:ext cx="2164848" cy="98396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754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Spectronaut</a:t>
            </a:r>
            <a:r>
              <a:rPr lang="en-US" sz="2000" b="1" dirty="0">
                <a:solidFill>
                  <a:srgbClr val="0047B9"/>
                </a:solidFill>
                <a:latin typeface="Arial" pitchFamily="34" charset="0"/>
              </a:rPr>
              <a:t> settings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75BB31-72E6-4E48-978F-CF8BE977D630}"/>
              </a:ext>
            </a:extLst>
          </p:cNvPr>
          <p:cNvGrpSpPr/>
          <p:nvPr/>
        </p:nvGrpSpPr>
        <p:grpSpPr>
          <a:xfrm>
            <a:off x="1257159" y="1051819"/>
            <a:ext cx="6629682" cy="3039861"/>
            <a:chOff x="566128" y="1123950"/>
            <a:chExt cx="7010963" cy="321468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7CE1EA7-F8AC-4F5B-B55D-211634DD29D7}"/>
                </a:ext>
              </a:extLst>
            </p:cNvPr>
            <p:cNvGrpSpPr/>
            <p:nvPr/>
          </p:nvGrpSpPr>
          <p:grpSpPr>
            <a:xfrm>
              <a:off x="566128" y="1123950"/>
              <a:ext cx="7010963" cy="3214687"/>
              <a:chOff x="685800" y="957452"/>
              <a:chExt cx="7010963" cy="3214687"/>
            </a:xfrm>
          </p:grpSpPr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545446C9-C7B6-4D50-B32C-4A81DA42198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4256"/>
              <a:stretch/>
            </p:blipFill>
            <p:spPr>
              <a:xfrm>
                <a:off x="5105400" y="1446505"/>
                <a:ext cx="2591363" cy="2725207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27AF3E20-40DA-473B-931D-EEC22F9637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5800" y="957452"/>
                <a:ext cx="4494320" cy="3214687"/>
              </a:xfrm>
              <a:prstGeom prst="rect">
                <a:avLst/>
              </a:prstGeom>
            </p:spPr>
          </p:pic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74A891A-B6E9-457A-B314-379B67CA922D}"/>
                </a:ext>
              </a:extLst>
            </p:cNvPr>
            <p:cNvSpPr/>
            <p:nvPr/>
          </p:nvSpPr>
          <p:spPr bwMode="auto">
            <a:xfrm>
              <a:off x="2895600" y="2307638"/>
              <a:ext cx="2164848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054359C-6A2F-4D56-98D8-CB2761BEF5D0}"/>
                </a:ext>
              </a:extLst>
            </p:cNvPr>
            <p:cNvSpPr/>
            <p:nvPr/>
          </p:nvSpPr>
          <p:spPr bwMode="auto">
            <a:xfrm>
              <a:off x="2895600" y="2154811"/>
              <a:ext cx="2164848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6F886ED-F39F-4EFE-A716-63661962B024}"/>
                </a:ext>
              </a:extLst>
            </p:cNvPr>
            <p:cNvSpPr/>
            <p:nvPr/>
          </p:nvSpPr>
          <p:spPr bwMode="auto">
            <a:xfrm>
              <a:off x="5123229" y="2307638"/>
              <a:ext cx="2420570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03B0E6-02EB-460C-95BD-757790CA54E7}"/>
                </a:ext>
              </a:extLst>
            </p:cNvPr>
            <p:cNvSpPr/>
            <p:nvPr/>
          </p:nvSpPr>
          <p:spPr bwMode="auto">
            <a:xfrm>
              <a:off x="5123229" y="2154811"/>
              <a:ext cx="2420570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1B3BD3C-3BD0-46C4-9060-2B05498BC7D3}"/>
                </a:ext>
              </a:extLst>
            </p:cNvPr>
            <p:cNvSpPr/>
            <p:nvPr/>
          </p:nvSpPr>
          <p:spPr bwMode="auto">
            <a:xfrm>
              <a:off x="2895600" y="3402276"/>
              <a:ext cx="2164848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C374AC2E-ECF4-4A28-8E47-F097DD20F3A2}"/>
                </a:ext>
              </a:extLst>
            </p:cNvPr>
            <p:cNvSpPr/>
            <p:nvPr/>
          </p:nvSpPr>
          <p:spPr bwMode="auto">
            <a:xfrm>
              <a:off x="5123229" y="3402276"/>
              <a:ext cx="2420570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DC05E2A-6303-4FCF-8ED6-2AA9B9BC374D}"/>
                </a:ext>
              </a:extLst>
            </p:cNvPr>
            <p:cNvSpPr/>
            <p:nvPr/>
          </p:nvSpPr>
          <p:spPr bwMode="auto">
            <a:xfrm>
              <a:off x="611080" y="3563559"/>
              <a:ext cx="2164848" cy="152400"/>
            </a:xfrm>
            <a:prstGeom prst="rect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793552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289660" y="411511"/>
            <a:ext cx="5416550" cy="297656"/>
          </a:xfrm>
          <a:prstGeom prst="rect">
            <a:avLst/>
          </a:prstGeom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charset="0"/>
                <a:ea typeface="MS PGothic" pitchFamily="34" charset="-128"/>
              </a:defRPr>
            </a:lvl9pPr>
          </a:lstStyle>
          <a:p>
            <a:pPr eaLnBrk="1" hangingPunct="1"/>
            <a:r>
              <a:rPr lang="en-US" sz="2000" b="1" dirty="0" err="1">
                <a:solidFill>
                  <a:srgbClr val="0047B9"/>
                </a:solidFill>
                <a:latin typeface="Arial" pitchFamily="34" charset="0"/>
              </a:rPr>
              <a:t>missRanger</a:t>
            </a:r>
            <a:endParaRPr lang="en-US" sz="2000" b="1" dirty="0">
              <a:solidFill>
                <a:srgbClr val="0047B9"/>
              </a:solidFill>
              <a:latin typeface="Arial" pitchFamily="34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1376948" y="911268"/>
            <a:ext cx="7128792" cy="2592288"/>
          </a:xfrm>
          <a:prstGeom prst="rect">
            <a:avLst/>
          </a:prstGeom>
        </p:spPr>
        <p:txBody>
          <a:bodyPr/>
          <a:lstStyle>
            <a:lvl1pPr marL="190500" indent="-1905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  <a:cs typeface="ＭＳ Ｐゴシック" charset="0"/>
              </a:defRPr>
            </a:lvl1pPr>
            <a:lvl2pPr marL="569913" indent="-1889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2pPr>
            <a:lvl3pPr marL="947738" indent="-18732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3pPr>
            <a:lvl4pPr marL="1323975" indent="-185738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4pPr>
            <a:lvl5pPr marL="17922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5pPr>
            <a:lvl6pPr marL="22494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6pPr>
            <a:lvl7pPr marL="27066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7pPr>
            <a:lvl8pPr marL="31638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8pPr>
            <a:lvl9pPr marL="3621088" indent="-27781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FFFFF"/>
              </a:buClr>
              <a:buSzPct val="90000"/>
              <a:buFont typeface="Times" charset="0"/>
              <a:buChar char="•"/>
              <a:defRPr sz="2000">
                <a:solidFill>
                  <a:schemeClr val="bg2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 err="1">
                <a:solidFill>
                  <a:srgbClr val="000000"/>
                </a:solidFill>
              </a:rPr>
              <a:t>missForest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200000"/>
              </a:lnSpc>
              <a:buClr>
                <a:srgbClr val="0047B9"/>
              </a:buClr>
              <a:buSzPct val="115000"/>
              <a:buFont typeface="Arial"/>
              <a:buChar char="•"/>
              <a:defRPr/>
            </a:pPr>
            <a:r>
              <a:rPr lang="en-US" dirty="0">
                <a:solidFill>
                  <a:srgbClr val="000000"/>
                </a:solidFill>
              </a:rPr>
              <a:t>Statistics benchmarks</a:t>
            </a:r>
          </a:p>
          <a:p>
            <a:pPr>
              <a:buClr>
                <a:srgbClr val="0047B9"/>
              </a:buClr>
              <a:buSzPct val="115000"/>
              <a:buFont typeface="Arial"/>
              <a:buChar char="•"/>
              <a:defRPr/>
            </a:pPr>
            <a:endParaRPr lang="en-US" dirty="0">
              <a:solidFill>
                <a:srgbClr val="000000"/>
              </a:solidFill>
              <a:cs typeface="+mn-c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5797DA5-8968-4D09-9AB4-1C69B98E0C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876550"/>
            <a:ext cx="4553203" cy="990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761E456-AAE4-4B5B-8904-1BA4BB10DEE6}"/>
              </a:ext>
            </a:extLst>
          </p:cNvPr>
          <p:cNvSpPr txBox="1"/>
          <p:nvPr/>
        </p:nvSpPr>
        <p:spPr>
          <a:xfrm>
            <a:off x="1564688" y="3935925"/>
            <a:ext cx="7364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/>
              </a:rPr>
              <a:t>We can see that </a:t>
            </a:r>
            <a:r>
              <a:rPr lang="en-US" sz="1400" dirty="0" err="1">
                <a:latin typeface="Arial"/>
              </a:rPr>
              <a:t>missForest</a:t>
            </a:r>
            <a:r>
              <a:rPr lang="en-US" sz="1400" dirty="0">
                <a:latin typeface="Arial"/>
              </a:rPr>
              <a:t> takes much longer to impute missing values than </a:t>
            </a:r>
            <a:r>
              <a:rPr lang="en-US" sz="1400" dirty="0" err="1">
                <a:latin typeface="Arial"/>
              </a:rPr>
              <a:t>missRanger</a:t>
            </a:r>
            <a:r>
              <a:rPr lang="en-US" sz="1400" dirty="0">
                <a:latin typeface="Arial"/>
              </a:rPr>
              <a:t>,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</a:rPr>
              <a:t>while there is not much difference in performances.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90A68B-FFAE-48DA-B347-CB4C4297D930}"/>
              </a:ext>
            </a:extLst>
          </p:cNvPr>
          <p:cNvSpPr txBox="1"/>
          <p:nvPr/>
        </p:nvSpPr>
        <p:spPr>
          <a:xfrm>
            <a:off x="1564688" y="1516484"/>
            <a:ext cx="5523365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>
                <a:latin typeface="Arial"/>
              </a:rPr>
              <a:t>Stekhoven</a:t>
            </a:r>
            <a:r>
              <a:rPr lang="en-US" sz="1400" dirty="0">
                <a:latin typeface="Arial"/>
              </a:rPr>
              <a:t>, D.J. and </a:t>
            </a:r>
            <a:r>
              <a:rPr lang="en-US" sz="1400" dirty="0" err="1">
                <a:latin typeface="Arial"/>
              </a:rPr>
              <a:t>Buehlmann</a:t>
            </a:r>
            <a:r>
              <a:rPr lang="en-US" sz="1400" dirty="0">
                <a:latin typeface="Arial"/>
              </a:rPr>
              <a:t>, P. (2012),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</a:rPr>
              <a:t>'</a:t>
            </a:r>
            <a:r>
              <a:rPr lang="en-US" sz="1400" dirty="0" err="1">
                <a:latin typeface="Arial"/>
              </a:rPr>
              <a:t>MissForest</a:t>
            </a:r>
            <a:r>
              <a:rPr lang="en-US" sz="1400" dirty="0">
                <a:latin typeface="Arial"/>
              </a:rPr>
              <a:t> - nonparametric missing value imputation for mixed-type data’,</a:t>
            </a:r>
            <a:br>
              <a:rPr lang="en-US" sz="1400" dirty="0">
                <a:latin typeface="Arial"/>
              </a:rPr>
            </a:br>
            <a:r>
              <a:rPr lang="en-US" sz="1400" dirty="0">
                <a:latin typeface="Arial"/>
              </a:rPr>
              <a:t>Bioinformatics, 28(1) 2012, 112-118, </a:t>
            </a:r>
            <a:r>
              <a:rPr lang="en-US" sz="1400" dirty="0" err="1">
                <a:latin typeface="Arial"/>
              </a:rPr>
              <a:t>doi</a:t>
            </a:r>
            <a:r>
              <a:rPr lang="en-US" sz="1400" dirty="0">
                <a:latin typeface="Arial"/>
              </a:rPr>
              <a:t>: 10.1093/bioinformatics/btr597</a:t>
            </a:r>
          </a:p>
        </p:txBody>
      </p:sp>
    </p:spTree>
    <p:extLst>
      <p:ext uri="{BB962C8B-B14F-4D97-AF65-F5344CB8AC3E}">
        <p14:creationId xmlns:p14="http://schemas.microsoft.com/office/powerpoint/2010/main" val="4049262110"/>
      </p:ext>
    </p:extLst>
  </p:cSld>
  <p:clrMapOvr>
    <a:masterClrMapping/>
  </p:clrMapOvr>
</p:sld>
</file>

<file path=ppt/theme/theme1.xml><?xml version="1.0" encoding="utf-8"?>
<a:theme xmlns:a="http://schemas.openxmlformats.org/drawingml/2006/main" name="t3_ver_b_en">
  <a:themeElements>
    <a:clrScheme name="Benutzerdefiniert 4">
      <a:dk1>
        <a:srgbClr val="000000"/>
      </a:dk1>
      <a:lt1>
        <a:srgbClr val="BFD1ED"/>
      </a:lt1>
      <a:dk2>
        <a:srgbClr val="0047B9"/>
      </a:dk2>
      <a:lt2>
        <a:srgbClr val="FFFFFF"/>
      </a:lt2>
      <a:accent1>
        <a:srgbClr val="0047B9"/>
      </a:accent1>
      <a:accent2>
        <a:srgbClr val="FF5C00"/>
      </a:accent2>
      <a:accent3>
        <a:srgbClr val="FFD600"/>
      </a:accent3>
      <a:accent4>
        <a:srgbClr val="009933"/>
      </a:accent4>
      <a:accent5>
        <a:srgbClr val="A0B400"/>
      </a:accent5>
      <a:accent6>
        <a:srgbClr val="E5007D"/>
      </a:accent6>
      <a:hlink>
        <a:srgbClr val="009EE3"/>
      </a:hlink>
      <a:folHlink>
        <a:srgbClr val="86569A"/>
      </a:folHlink>
    </a:clrScheme>
    <a:fontScheme name="Office-Design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  <a:ea typeface="ＭＳ Ｐゴシック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2000" dirty="0" err="1" smtClean="0">
            <a:latin typeface="Arial"/>
          </a:defRPr>
        </a:defPPr>
      </a:lstStyle>
    </a:txDef>
  </a:objectDefaults>
  <a:extraClrSchemeLst>
    <a:extraClrScheme>
      <a:clrScheme name="Office-Design 1">
        <a:dk1>
          <a:srgbClr val="000000"/>
        </a:dk1>
        <a:lt1>
          <a:srgbClr val="CCDBF1"/>
        </a:lt1>
        <a:dk2>
          <a:srgbClr val="0047B9"/>
        </a:dk2>
        <a:lt2>
          <a:srgbClr val="FFFFFF"/>
        </a:lt2>
        <a:accent1>
          <a:srgbClr val="F32B42"/>
        </a:accent1>
        <a:accent2>
          <a:srgbClr val="8C8C8C"/>
        </a:accent2>
        <a:accent3>
          <a:srgbClr val="E2EAF7"/>
        </a:accent3>
        <a:accent4>
          <a:srgbClr val="000000"/>
        </a:accent4>
        <a:accent5>
          <a:srgbClr val="F8ACB0"/>
        </a:accent5>
        <a:accent6>
          <a:srgbClr val="7E7E7E"/>
        </a:accent6>
        <a:hlink>
          <a:srgbClr val="FF5D00"/>
        </a:hlink>
        <a:folHlink>
          <a:srgbClr val="00954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3BB9829B882D5140ABCB1E6D3420C654" ma:contentTypeVersion="3" ma:contentTypeDescription="Ein neues Dokument erstellen." ma:contentTypeScope="" ma:versionID="1ff9e6813f6a021bde9a3ac2c4138494">
  <xsd:schema xmlns:xsd="http://www.w3.org/2001/XMLSchema" xmlns:xs="http://www.w3.org/2001/XMLSchema" xmlns:p="http://schemas.microsoft.com/office/2006/metadata/properties" xmlns:ns2="3a707376-506f-4a54-80e5-a7ee0ccf0c22" targetNamespace="http://schemas.microsoft.com/office/2006/metadata/properties" ma:root="true" ma:fieldsID="883b05fc9c717fcbf1c87f95fccc8ba6" ns2:_="">
    <xsd:import namespace="3a707376-506f-4a54-80e5-a7ee0ccf0c22"/>
    <xsd:element name="properties">
      <xsd:complexType>
        <xsd:sequence>
          <xsd:element name="documentManagement">
            <xsd:complexType>
              <xsd:all>
                <xsd:element ref="ns2:Sprache"/>
                <xsd:element ref="ns2:Schlagwort" minOccurs="0"/>
                <xsd:element ref="ns2:Lebenslage" minOccurs="0"/>
                <xsd:element ref="ns2:Dokumentart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a707376-506f-4a54-80e5-a7ee0ccf0c22" elementFormDefault="qualified">
    <xsd:import namespace="http://schemas.microsoft.com/office/2006/documentManagement/types"/>
    <xsd:import namespace="http://schemas.microsoft.com/office/infopath/2007/PartnerControls"/>
    <xsd:element name="Sprache" ma:index="8" ma:displayName="Sprache" ma:list="{b9639cf6-53b2-4389-8f23-7c1c595028e4}" ma:internalName="Sprache" ma:showField="Title" ma:web="a5a6fbda-85d9-4a9d-8af4-c3f22b4a9a96">
      <xsd:simpleType>
        <xsd:restriction base="dms:Lookup"/>
      </xsd:simpleType>
    </xsd:element>
    <xsd:element name="Schlagwort" ma:index="9" nillable="true" ma:displayName="Rubrik" ma:list="{a914721d-07cd-495d-abcc-35db959a8d45}" ma:internalName="Schlagwort" ma:readOnly="false" ma:showField="Title" ma:web="a5a6fbda-85d9-4a9d-8af4-c3f22b4a9a96" ma:requiredMultiChoice="tru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Lebenslage" ma:index="10" nillable="true" ma:displayName="Lebenslage" ma:list="{5aa0c198-4f69-4978-a7bb-f3ade91d144f}" ma:internalName="Lebenslage" ma:showField="Title" ma:web="a5a6fbda-85d9-4a9d-8af4-c3f22b4a9a96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Dokumentart" ma:index="11" ma:displayName="Dokumentart" ma:list="{40e01764-7811-4deb-8fbf-ddcff89b72d9}" ma:internalName="Dokumentart" ma:readOnly="false" ma:showField="Title" ma:web="a5a6fbda-85d9-4a9d-8af4-c3f22b4a9a96">
      <xsd:simpleType>
        <xsd:restriction base="dms:Lookup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 ma:readOnly="tru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LongProperties xmlns="http://schemas.microsoft.com/office/2006/metadata/longPropertie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prache xmlns="3a707376-506f-4a54-80e5-a7ee0ccf0c22">1</Sprache>
    <Schlagwort xmlns="3a707376-506f-4a54-80e5-a7ee0ccf0c22">
      <Value>149</Value>
      <Value>155</Value>
      <Value>1</Value>
      <Value>150</Value>
    </Schlagwort>
    <Dokumentart xmlns="3a707376-506f-4a54-80e5-a7ee0ccf0c22">2</Dokumentart>
    <Lebenslage xmlns="3a707376-506f-4a54-80e5-a7ee0ccf0c22"/>
  </documentManagement>
</p:properties>
</file>

<file path=customXml/itemProps1.xml><?xml version="1.0" encoding="utf-8"?>
<ds:datastoreItem xmlns:ds="http://schemas.openxmlformats.org/officeDocument/2006/customXml" ds:itemID="{6ED764D9-4867-4B61-A090-A28E5B8CCE6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a707376-506f-4a54-80e5-a7ee0ccf0c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7EC1BB-5971-4167-BF15-3110E1B5EC85}">
  <ds:schemaRefs>
    <ds:schemaRef ds:uri="http://schemas.microsoft.com/office/2006/metadata/longProperties"/>
  </ds:schemaRefs>
</ds:datastoreItem>
</file>

<file path=customXml/itemProps3.xml><?xml version="1.0" encoding="utf-8"?>
<ds:datastoreItem xmlns:ds="http://schemas.openxmlformats.org/officeDocument/2006/customXml" ds:itemID="{EE7FB4F2-1982-4D8F-808C-8CBCA3F07F59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EEE43284-5452-4815-8772-BEA061DA53D9}">
  <ds:schemaRefs>
    <ds:schemaRef ds:uri="http://www.w3.org/XML/1998/namespace"/>
    <ds:schemaRef ds:uri="http://schemas.microsoft.com/office/infopath/2007/PartnerControls"/>
    <ds:schemaRef ds:uri="http://purl.org/dc/elements/1.1/"/>
    <ds:schemaRef ds:uri="http://purl.org/dc/dcmitype/"/>
    <ds:schemaRef ds:uri="3a707376-506f-4a54-80e5-a7ee0ccf0c22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2024-05-06_C4L_Barcelona_Martin_Schneider_DKFZ</Template>
  <TotalTime>0</TotalTime>
  <Words>363</Words>
  <Application>Microsoft Office PowerPoint</Application>
  <PresentationFormat>On-screen Show (16:9)</PresentationFormat>
  <Paragraphs>74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ＭＳ Ｐゴシック</vt:lpstr>
      <vt:lpstr>ＭＳ Ｐゴシック</vt:lpstr>
      <vt:lpstr>Arial</vt:lpstr>
      <vt:lpstr>Calibri</vt:lpstr>
      <vt:lpstr>Noto Sans SC Regular</vt:lpstr>
      <vt:lpstr>Times</vt:lpstr>
      <vt:lpstr>Wingdings</vt:lpstr>
      <vt:lpstr>t3_ver_b_en</vt:lpstr>
      <vt:lpstr>PowerPoint Presentation</vt:lpstr>
      <vt:lpstr>News from PCF at DKFZ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DKFZ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titel bildmotiv</dc:subject>
  <dc:creator>Schneider, Martin</dc:creator>
  <cp:keywords/>
  <dc:description/>
  <cp:lastModifiedBy>Schneider, Martin</cp:lastModifiedBy>
  <cp:revision>32</cp:revision>
  <dcterms:created xsi:type="dcterms:W3CDTF">2024-05-06T16:05:53Z</dcterms:created>
  <dcterms:modified xsi:type="dcterms:W3CDTF">2024-05-07T09:17:16Z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ebenslage">
    <vt:lpwstr/>
  </property>
  <property fmtid="{D5CDD505-2E9C-101B-9397-08002B2CF9AE}" pid="3" name="ContentType">
    <vt:lpwstr>Dokument</vt:lpwstr>
  </property>
  <property fmtid="{D5CDD505-2E9C-101B-9397-08002B2CF9AE}" pid="4" name="Schlagwort">
    <vt:lpwstr>149;#Corporate Design CD;#155;#Powerpoint;#1;#Presse- und Öffentlichkeitsarbeit;#150;#Vorlage</vt:lpwstr>
  </property>
  <property fmtid="{D5CDD505-2E9C-101B-9397-08002B2CF9AE}" pid="5" name="Sprache">
    <vt:lpwstr>1</vt:lpwstr>
  </property>
  <property fmtid="{D5CDD505-2E9C-101B-9397-08002B2CF9AE}" pid="6" name="Dokumentart">
    <vt:lpwstr>2</vt:lpwstr>
  </property>
  <property fmtid="{D5CDD505-2E9C-101B-9397-08002B2CF9AE}" pid="7" name="ContentTypeId">
    <vt:lpwstr>0x0101003BB9829B882D5140ABCB1E6D3420C654</vt:lpwstr>
  </property>
</Properties>
</file>