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76" r:id="rId3"/>
    <p:sldId id="277" r:id="rId4"/>
    <p:sldId id="278" r:id="rId5"/>
    <p:sldId id="258" r:id="rId6"/>
    <p:sldId id="279" r:id="rId7"/>
    <p:sldId id="259" r:id="rId8"/>
    <p:sldId id="261" r:id="rId9"/>
    <p:sldId id="263" r:id="rId10"/>
    <p:sldId id="274" r:id="rId11"/>
    <p:sldId id="262" r:id="rId12"/>
    <p:sldId id="265" r:id="rId13"/>
    <p:sldId id="266" r:id="rId14"/>
    <p:sldId id="280" r:id="rId15"/>
    <p:sldId id="282" r:id="rId16"/>
    <p:sldId id="286" r:id="rId17"/>
    <p:sldId id="285" r:id="rId18"/>
    <p:sldId id="268" r:id="rId19"/>
    <p:sldId id="287" r:id="rId20"/>
    <p:sldId id="289" r:id="rId21"/>
    <p:sldId id="273" r:id="rId22"/>
    <p:sldId id="288" r:id="rId23"/>
    <p:sldId id="290" r:id="rId24"/>
    <p:sldId id="292" r:id="rId25"/>
    <p:sldId id="293" r:id="rId26"/>
    <p:sldId id="27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a:srgbClr val="E91F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1" autoAdjust="0"/>
    <p:restoredTop sz="84899" autoAdjust="0"/>
  </p:normalViewPr>
  <p:slideViewPr>
    <p:cSldViewPr snapToGrid="0">
      <p:cViewPr varScale="1">
        <p:scale>
          <a:sx n="93" d="100"/>
          <a:sy n="93" d="100"/>
        </p:scale>
        <p:origin x="552" y="9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48392-04CC-4C35-BFC7-8AC40249BA8B}" type="datetimeFigureOut">
              <a:rPr lang="zh-CN" altLang="en-US" smtClean="0"/>
              <a:t>2024/7/31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10F97F-5E1E-47C0-8A7A-4D6F5A185E2B}" type="slidenum">
              <a:rPr lang="zh-CN" altLang="en-US" smtClean="0"/>
              <a:t>‹#›</a:t>
            </a:fld>
            <a:endParaRPr lang="zh-CN" altLang="en-US"/>
          </a:p>
        </p:txBody>
      </p:sp>
    </p:spTree>
    <p:extLst>
      <p:ext uri="{BB962C8B-B14F-4D97-AF65-F5344CB8AC3E}">
        <p14:creationId xmlns:p14="http://schemas.microsoft.com/office/powerpoint/2010/main" val="1424097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10F97F-5E1E-47C0-8A7A-4D6F5A185E2B}" type="slidenum">
              <a:rPr lang="zh-CN" altLang="en-US" smtClean="0"/>
              <a:t>1</a:t>
            </a:fld>
            <a:endParaRPr lang="zh-CN" altLang="en-US"/>
          </a:p>
        </p:txBody>
      </p:sp>
    </p:spTree>
    <p:extLst>
      <p:ext uri="{BB962C8B-B14F-4D97-AF65-F5344CB8AC3E}">
        <p14:creationId xmlns:p14="http://schemas.microsoft.com/office/powerpoint/2010/main" val="3749268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10F97F-5E1E-47C0-8A7A-4D6F5A185E2B}" type="slidenum">
              <a:rPr lang="zh-CN" altLang="en-US" smtClean="0"/>
              <a:t>17</a:t>
            </a:fld>
            <a:endParaRPr lang="zh-CN" altLang="en-US"/>
          </a:p>
        </p:txBody>
      </p:sp>
    </p:spTree>
    <p:extLst>
      <p:ext uri="{BB962C8B-B14F-4D97-AF65-F5344CB8AC3E}">
        <p14:creationId xmlns:p14="http://schemas.microsoft.com/office/powerpoint/2010/main" val="2180377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10F97F-5E1E-47C0-8A7A-4D6F5A185E2B}" type="slidenum">
              <a:rPr lang="zh-CN" altLang="en-US" smtClean="0"/>
              <a:t>18</a:t>
            </a:fld>
            <a:endParaRPr lang="zh-CN" altLang="en-US"/>
          </a:p>
        </p:txBody>
      </p:sp>
    </p:spTree>
    <p:extLst>
      <p:ext uri="{BB962C8B-B14F-4D97-AF65-F5344CB8AC3E}">
        <p14:creationId xmlns:p14="http://schemas.microsoft.com/office/powerpoint/2010/main" val="1185037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can see that the effect of combining LRP model is clearly better than applying each one individually.</a:t>
            </a:r>
            <a:endParaRPr lang="zh-CN" altLang="en-US" dirty="0"/>
          </a:p>
        </p:txBody>
      </p:sp>
      <p:sp>
        <p:nvSpPr>
          <p:cNvPr id="4" name="灯片编号占位符 3"/>
          <p:cNvSpPr>
            <a:spLocks noGrp="1"/>
          </p:cNvSpPr>
          <p:nvPr>
            <p:ph type="sldNum" sz="quarter" idx="5"/>
          </p:nvPr>
        </p:nvSpPr>
        <p:spPr/>
        <p:txBody>
          <a:bodyPr/>
          <a:lstStyle/>
          <a:p>
            <a:fld id="{9E10F97F-5E1E-47C0-8A7A-4D6F5A185E2B}" type="slidenum">
              <a:rPr lang="zh-CN" altLang="en-US" smtClean="0"/>
              <a:t>19</a:t>
            </a:fld>
            <a:endParaRPr lang="zh-CN" altLang="en-US"/>
          </a:p>
        </p:txBody>
      </p:sp>
    </p:spTree>
    <p:extLst>
      <p:ext uri="{BB962C8B-B14F-4D97-AF65-F5344CB8AC3E}">
        <p14:creationId xmlns:p14="http://schemas.microsoft.com/office/powerpoint/2010/main" val="3912596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10F97F-5E1E-47C0-8A7A-4D6F5A185E2B}" type="slidenum">
              <a:rPr lang="zh-CN" altLang="en-US" smtClean="0"/>
              <a:t>20</a:t>
            </a:fld>
            <a:endParaRPr lang="zh-CN" altLang="en-US"/>
          </a:p>
        </p:txBody>
      </p:sp>
    </p:spTree>
    <p:extLst>
      <p:ext uri="{BB962C8B-B14F-4D97-AF65-F5344CB8AC3E}">
        <p14:creationId xmlns:p14="http://schemas.microsoft.com/office/powerpoint/2010/main" val="3718283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10F97F-5E1E-47C0-8A7A-4D6F5A185E2B}" type="slidenum">
              <a:rPr lang="zh-CN" altLang="en-US" smtClean="0"/>
              <a:t>21</a:t>
            </a:fld>
            <a:endParaRPr lang="zh-CN" altLang="en-US"/>
          </a:p>
        </p:txBody>
      </p:sp>
    </p:spTree>
    <p:extLst>
      <p:ext uri="{BB962C8B-B14F-4D97-AF65-F5344CB8AC3E}">
        <p14:creationId xmlns:p14="http://schemas.microsoft.com/office/powerpoint/2010/main" val="3111308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10F97F-5E1E-47C0-8A7A-4D6F5A185E2B}" type="slidenum">
              <a:rPr lang="zh-CN" altLang="en-US" smtClean="0"/>
              <a:t>22</a:t>
            </a:fld>
            <a:endParaRPr lang="zh-CN" altLang="en-US"/>
          </a:p>
        </p:txBody>
      </p:sp>
    </p:spTree>
    <p:extLst>
      <p:ext uri="{BB962C8B-B14F-4D97-AF65-F5344CB8AC3E}">
        <p14:creationId xmlns:p14="http://schemas.microsoft.com/office/powerpoint/2010/main" val="1521951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10F97F-5E1E-47C0-8A7A-4D6F5A185E2B}" type="slidenum">
              <a:rPr lang="zh-CN" altLang="en-US" smtClean="0"/>
              <a:t>23</a:t>
            </a:fld>
            <a:endParaRPr lang="zh-CN" altLang="en-US"/>
          </a:p>
        </p:txBody>
      </p:sp>
    </p:spTree>
    <p:extLst>
      <p:ext uri="{BB962C8B-B14F-4D97-AF65-F5344CB8AC3E}">
        <p14:creationId xmlns:p14="http://schemas.microsoft.com/office/powerpoint/2010/main" val="3606298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10F97F-5E1E-47C0-8A7A-4D6F5A185E2B}" type="slidenum">
              <a:rPr lang="zh-CN" altLang="en-US" smtClean="0"/>
              <a:t>25</a:t>
            </a:fld>
            <a:endParaRPr lang="zh-CN" altLang="en-US"/>
          </a:p>
        </p:txBody>
      </p:sp>
    </p:spTree>
    <p:extLst>
      <p:ext uri="{BB962C8B-B14F-4D97-AF65-F5344CB8AC3E}">
        <p14:creationId xmlns:p14="http://schemas.microsoft.com/office/powerpoint/2010/main" val="160935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10F97F-5E1E-47C0-8A7A-4D6F5A185E2B}" type="slidenum">
              <a:rPr lang="zh-CN" altLang="en-US" smtClean="0"/>
              <a:t>2</a:t>
            </a:fld>
            <a:endParaRPr lang="zh-CN" altLang="en-US"/>
          </a:p>
        </p:txBody>
      </p:sp>
    </p:spTree>
    <p:extLst>
      <p:ext uri="{BB962C8B-B14F-4D97-AF65-F5344CB8AC3E}">
        <p14:creationId xmlns:p14="http://schemas.microsoft.com/office/powerpoint/2010/main" val="3087661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10F97F-5E1E-47C0-8A7A-4D6F5A185E2B}" type="slidenum">
              <a:rPr lang="zh-CN" altLang="en-US" smtClean="0"/>
              <a:t>3</a:t>
            </a:fld>
            <a:endParaRPr lang="zh-CN" altLang="en-US"/>
          </a:p>
        </p:txBody>
      </p:sp>
    </p:spTree>
    <p:extLst>
      <p:ext uri="{BB962C8B-B14F-4D97-AF65-F5344CB8AC3E}">
        <p14:creationId xmlns:p14="http://schemas.microsoft.com/office/powerpoint/2010/main" val="2593517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10F97F-5E1E-47C0-8A7A-4D6F5A185E2B}" type="slidenum">
              <a:rPr lang="zh-CN" altLang="en-US" smtClean="0"/>
              <a:t>4</a:t>
            </a:fld>
            <a:endParaRPr lang="zh-CN" altLang="en-US"/>
          </a:p>
        </p:txBody>
      </p:sp>
    </p:spTree>
    <p:extLst>
      <p:ext uri="{BB962C8B-B14F-4D97-AF65-F5344CB8AC3E}">
        <p14:creationId xmlns:p14="http://schemas.microsoft.com/office/powerpoint/2010/main" val="2486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10F97F-5E1E-47C0-8A7A-4D6F5A185E2B}" type="slidenum">
              <a:rPr lang="zh-CN" altLang="en-US" smtClean="0"/>
              <a:t>5</a:t>
            </a:fld>
            <a:endParaRPr lang="zh-CN" altLang="en-US"/>
          </a:p>
        </p:txBody>
      </p:sp>
    </p:spTree>
    <p:extLst>
      <p:ext uri="{BB962C8B-B14F-4D97-AF65-F5344CB8AC3E}">
        <p14:creationId xmlns:p14="http://schemas.microsoft.com/office/powerpoint/2010/main" val="2265296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10F97F-5E1E-47C0-8A7A-4D6F5A185E2B}" type="slidenum">
              <a:rPr lang="zh-CN" altLang="en-US" smtClean="0"/>
              <a:t>6</a:t>
            </a:fld>
            <a:endParaRPr lang="zh-CN" altLang="en-US"/>
          </a:p>
        </p:txBody>
      </p:sp>
    </p:spTree>
    <p:extLst>
      <p:ext uri="{BB962C8B-B14F-4D97-AF65-F5344CB8AC3E}">
        <p14:creationId xmlns:p14="http://schemas.microsoft.com/office/powerpoint/2010/main" val="1219178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10F97F-5E1E-47C0-8A7A-4D6F5A185E2B}" type="slidenum">
              <a:rPr lang="zh-CN" altLang="en-US" smtClean="0"/>
              <a:t>8</a:t>
            </a:fld>
            <a:endParaRPr lang="zh-CN" altLang="en-US"/>
          </a:p>
        </p:txBody>
      </p:sp>
    </p:spTree>
    <p:extLst>
      <p:ext uri="{BB962C8B-B14F-4D97-AF65-F5344CB8AC3E}">
        <p14:creationId xmlns:p14="http://schemas.microsoft.com/office/powerpoint/2010/main" val="64760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304F59-AEAF-4B9F-BDB4-72E41BC56FA6}" type="slidenum">
              <a:rPr lang="zh-CN" altLang="en-US" smtClean="0"/>
              <a:t>14</a:t>
            </a:fld>
            <a:endParaRPr lang="zh-CN" altLang="en-US"/>
          </a:p>
        </p:txBody>
      </p:sp>
    </p:spTree>
    <p:extLst>
      <p:ext uri="{BB962C8B-B14F-4D97-AF65-F5344CB8AC3E}">
        <p14:creationId xmlns:p14="http://schemas.microsoft.com/office/powerpoint/2010/main" val="570796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10F97F-5E1E-47C0-8A7A-4D6F5A185E2B}" type="slidenum">
              <a:rPr lang="zh-CN" altLang="en-US" smtClean="0"/>
              <a:t>15</a:t>
            </a:fld>
            <a:endParaRPr lang="zh-CN" altLang="en-US"/>
          </a:p>
        </p:txBody>
      </p:sp>
    </p:spTree>
    <p:extLst>
      <p:ext uri="{BB962C8B-B14F-4D97-AF65-F5344CB8AC3E}">
        <p14:creationId xmlns:p14="http://schemas.microsoft.com/office/powerpoint/2010/main" val="2899282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D17C20-81E1-07E6-EA83-F67EB9AB8A0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E9F4E4B-CC35-7887-25AB-327EC494A5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748FA59-A59F-06D6-0868-3D73A90B6808}"/>
              </a:ext>
            </a:extLst>
          </p:cNvPr>
          <p:cNvSpPr>
            <a:spLocks noGrp="1"/>
          </p:cNvSpPr>
          <p:nvPr>
            <p:ph type="dt" sz="half" idx="10"/>
          </p:nvPr>
        </p:nvSpPr>
        <p:spPr/>
        <p:txBody>
          <a:bodyPr/>
          <a:lstStyle/>
          <a:p>
            <a:fld id="{ED409263-1014-49A4-9F4B-CD287422B06D}" type="datetime1">
              <a:rPr lang="en-GB" altLang="zh-CN" smtClean="0"/>
              <a:t>31/07/2024</a:t>
            </a:fld>
            <a:endParaRPr lang="zh-CN" altLang="en-US"/>
          </a:p>
        </p:txBody>
      </p:sp>
      <p:sp>
        <p:nvSpPr>
          <p:cNvPr id="5" name="页脚占位符 4">
            <a:extLst>
              <a:ext uri="{FF2B5EF4-FFF2-40B4-BE49-F238E27FC236}">
                <a16:creationId xmlns:a16="http://schemas.microsoft.com/office/drawing/2014/main" id="{AA913E4C-B848-9C11-6A8D-5E3C5E4E49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C863FA-A421-5FC7-189C-45DD65125CC1}"/>
              </a:ext>
            </a:extLst>
          </p:cNvPr>
          <p:cNvSpPr>
            <a:spLocks noGrp="1"/>
          </p:cNvSpPr>
          <p:nvPr>
            <p:ph type="sldNum" sz="quarter" idx="12"/>
          </p:nvPr>
        </p:nvSpPr>
        <p:spPr/>
        <p:txBody>
          <a:bodyPr/>
          <a:lstStyle/>
          <a:p>
            <a:fld id="{FCE28FCF-1F70-43EF-8F6D-186E81BE370E}" type="slidenum">
              <a:rPr lang="zh-CN" altLang="en-US" smtClean="0"/>
              <a:t>‹#›</a:t>
            </a:fld>
            <a:endParaRPr lang="zh-CN" altLang="en-US"/>
          </a:p>
        </p:txBody>
      </p:sp>
    </p:spTree>
    <p:extLst>
      <p:ext uri="{BB962C8B-B14F-4D97-AF65-F5344CB8AC3E}">
        <p14:creationId xmlns:p14="http://schemas.microsoft.com/office/powerpoint/2010/main" val="309022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B7123A-AB62-1879-0705-49FF4699B5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251FD24-CD15-7564-E566-2C647CA6E29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3C3112-41EE-05C8-2F50-03D0301CBE2F}"/>
              </a:ext>
            </a:extLst>
          </p:cNvPr>
          <p:cNvSpPr>
            <a:spLocks noGrp="1"/>
          </p:cNvSpPr>
          <p:nvPr>
            <p:ph type="dt" sz="half" idx="10"/>
          </p:nvPr>
        </p:nvSpPr>
        <p:spPr/>
        <p:txBody>
          <a:bodyPr/>
          <a:lstStyle/>
          <a:p>
            <a:fld id="{4CCC273B-135F-4F9D-A615-E824B77037BC}" type="datetime1">
              <a:rPr lang="en-GB" altLang="zh-CN" smtClean="0"/>
              <a:t>31/07/2024</a:t>
            </a:fld>
            <a:endParaRPr lang="zh-CN" altLang="en-US"/>
          </a:p>
        </p:txBody>
      </p:sp>
      <p:sp>
        <p:nvSpPr>
          <p:cNvPr id="5" name="页脚占位符 4">
            <a:extLst>
              <a:ext uri="{FF2B5EF4-FFF2-40B4-BE49-F238E27FC236}">
                <a16:creationId xmlns:a16="http://schemas.microsoft.com/office/drawing/2014/main" id="{C35D6141-E14D-3DF7-98E8-D3006A7CB1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E917B1-0110-6F27-3D8C-2F47D953E8FE}"/>
              </a:ext>
            </a:extLst>
          </p:cNvPr>
          <p:cNvSpPr>
            <a:spLocks noGrp="1"/>
          </p:cNvSpPr>
          <p:nvPr>
            <p:ph type="sldNum" sz="quarter" idx="12"/>
          </p:nvPr>
        </p:nvSpPr>
        <p:spPr/>
        <p:txBody>
          <a:bodyPr/>
          <a:lstStyle/>
          <a:p>
            <a:fld id="{FCE28FCF-1F70-43EF-8F6D-186E81BE370E}" type="slidenum">
              <a:rPr lang="zh-CN" altLang="en-US" smtClean="0"/>
              <a:t>‹#›</a:t>
            </a:fld>
            <a:endParaRPr lang="zh-CN" altLang="en-US"/>
          </a:p>
        </p:txBody>
      </p:sp>
    </p:spTree>
    <p:extLst>
      <p:ext uri="{BB962C8B-B14F-4D97-AF65-F5344CB8AC3E}">
        <p14:creationId xmlns:p14="http://schemas.microsoft.com/office/powerpoint/2010/main" val="55425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3AF6E43-7576-60CF-3C81-A950CF14C3D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DA70DBF-9B0E-5BA9-BBDF-D6E2ADDC0CE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53FC8D-7DDF-B9FA-BA88-95324628849C}"/>
              </a:ext>
            </a:extLst>
          </p:cNvPr>
          <p:cNvSpPr>
            <a:spLocks noGrp="1"/>
          </p:cNvSpPr>
          <p:nvPr>
            <p:ph type="dt" sz="half" idx="10"/>
          </p:nvPr>
        </p:nvSpPr>
        <p:spPr/>
        <p:txBody>
          <a:bodyPr/>
          <a:lstStyle/>
          <a:p>
            <a:fld id="{877BF7C5-03AF-4048-9CAA-0C70CEF1A53C}" type="datetime1">
              <a:rPr lang="en-GB" altLang="zh-CN" smtClean="0"/>
              <a:t>31/07/2024</a:t>
            </a:fld>
            <a:endParaRPr lang="zh-CN" altLang="en-US"/>
          </a:p>
        </p:txBody>
      </p:sp>
      <p:sp>
        <p:nvSpPr>
          <p:cNvPr id="5" name="页脚占位符 4">
            <a:extLst>
              <a:ext uri="{FF2B5EF4-FFF2-40B4-BE49-F238E27FC236}">
                <a16:creationId xmlns:a16="http://schemas.microsoft.com/office/drawing/2014/main" id="{81FA6D2E-E090-DB56-FB30-368BA3FD6F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A402B8-3BF2-E2AD-5953-5D4E178A80E3}"/>
              </a:ext>
            </a:extLst>
          </p:cNvPr>
          <p:cNvSpPr>
            <a:spLocks noGrp="1"/>
          </p:cNvSpPr>
          <p:nvPr>
            <p:ph type="sldNum" sz="quarter" idx="12"/>
          </p:nvPr>
        </p:nvSpPr>
        <p:spPr/>
        <p:txBody>
          <a:bodyPr/>
          <a:lstStyle/>
          <a:p>
            <a:fld id="{FCE28FCF-1F70-43EF-8F6D-186E81BE370E}" type="slidenum">
              <a:rPr lang="zh-CN" altLang="en-US" smtClean="0"/>
              <a:t>‹#›</a:t>
            </a:fld>
            <a:endParaRPr lang="zh-CN" altLang="en-US"/>
          </a:p>
        </p:txBody>
      </p:sp>
    </p:spTree>
    <p:extLst>
      <p:ext uri="{BB962C8B-B14F-4D97-AF65-F5344CB8AC3E}">
        <p14:creationId xmlns:p14="http://schemas.microsoft.com/office/powerpoint/2010/main" val="863945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02C5DE5-CED3-78D1-BB0B-C258480B0F6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FBBA9E-72BD-02CC-35F7-BB842D403264}"/>
              </a:ext>
            </a:extLst>
          </p:cNvPr>
          <p:cNvSpPr>
            <a:spLocks noGrp="1"/>
          </p:cNvSpPr>
          <p:nvPr>
            <p:ph type="dt" sz="half" idx="10"/>
          </p:nvPr>
        </p:nvSpPr>
        <p:spPr/>
        <p:txBody>
          <a:bodyPr/>
          <a:lstStyle/>
          <a:p>
            <a:fld id="{57B39733-B20F-45C4-BD77-8F0458F8A17D}" type="datetime1">
              <a:rPr lang="en-GB" altLang="zh-CN" smtClean="0"/>
              <a:t>31/07/2024</a:t>
            </a:fld>
            <a:endParaRPr lang="zh-CN" altLang="en-US" dirty="0"/>
          </a:p>
        </p:txBody>
      </p:sp>
      <p:sp>
        <p:nvSpPr>
          <p:cNvPr id="5" name="页脚占位符 4">
            <a:extLst>
              <a:ext uri="{FF2B5EF4-FFF2-40B4-BE49-F238E27FC236}">
                <a16:creationId xmlns:a16="http://schemas.microsoft.com/office/drawing/2014/main" id="{7F724891-7DFC-0A1A-21C4-16DB9ACA82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FCAA1B-C721-3AEB-B5BD-4F04B2E7CDF0}"/>
              </a:ext>
            </a:extLst>
          </p:cNvPr>
          <p:cNvSpPr>
            <a:spLocks noGrp="1"/>
          </p:cNvSpPr>
          <p:nvPr>
            <p:ph type="sldNum" sz="quarter" idx="12"/>
          </p:nvPr>
        </p:nvSpPr>
        <p:spPr/>
        <p:txBody>
          <a:bodyPr/>
          <a:lstStyle/>
          <a:p>
            <a:fld id="{FCE28FCF-1F70-43EF-8F6D-186E81BE370E}" type="slidenum">
              <a:rPr lang="zh-CN" altLang="en-US" smtClean="0"/>
              <a:t>‹#›</a:t>
            </a:fld>
            <a:endParaRPr lang="zh-CN" altLang="en-US"/>
          </a:p>
        </p:txBody>
      </p:sp>
      <p:sp>
        <p:nvSpPr>
          <p:cNvPr id="7" name="标题 6">
            <a:extLst>
              <a:ext uri="{FF2B5EF4-FFF2-40B4-BE49-F238E27FC236}">
                <a16:creationId xmlns:a16="http://schemas.microsoft.com/office/drawing/2014/main" id="{3F025389-16ED-8460-B897-A906C32013FE}"/>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64702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AB165-0C72-B140-AD7F-69E439B1984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2182EBA-0A70-C9C4-C189-13547036E1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9C48592-46FB-4D15-04A0-533FFFF54B1B}"/>
              </a:ext>
            </a:extLst>
          </p:cNvPr>
          <p:cNvSpPr>
            <a:spLocks noGrp="1"/>
          </p:cNvSpPr>
          <p:nvPr>
            <p:ph type="dt" sz="half" idx="10"/>
          </p:nvPr>
        </p:nvSpPr>
        <p:spPr/>
        <p:txBody>
          <a:bodyPr/>
          <a:lstStyle/>
          <a:p>
            <a:fld id="{CA3BA84C-FC27-481E-B567-23371B6222A7}" type="datetime1">
              <a:rPr lang="en-GB" altLang="zh-CN" smtClean="0"/>
              <a:t>31/07/2024</a:t>
            </a:fld>
            <a:endParaRPr lang="zh-CN" altLang="en-US"/>
          </a:p>
        </p:txBody>
      </p:sp>
      <p:sp>
        <p:nvSpPr>
          <p:cNvPr id="5" name="页脚占位符 4">
            <a:extLst>
              <a:ext uri="{FF2B5EF4-FFF2-40B4-BE49-F238E27FC236}">
                <a16:creationId xmlns:a16="http://schemas.microsoft.com/office/drawing/2014/main" id="{32A2B508-2F88-62EB-19C5-2698BEE9ED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27C949-DD2B-EB33-8DDF-2F0FED3BC2C8}"/>
              </a:ext>
            </a:extLst>
          </p:cNvPr>
          <p:cNvSpPr>
            <a:spLocks noGrp="1"/>
          </p:cNvSpPr>
          <p:nvPr>
            <p:ph type="sldNum" sz="quarter" idx="12"/>
          </p:nvPr>
        </p:nvSpPr>
        <p:spPr/>
        <p:txBody>
          <a:bodyPr/>
          <a:lstStyle/>
          <a:p>
            <a:fld id="{FCE28FCF-1F70-43EF-8F6D-186E81BE370E}" type="slidenum">
              <a:rPr lang="zh-CN" altLang="en-US" smtClean="0"/>
              <a:t>‹#›</a:t>
            </a:fld>
            <a:endParaRPr lang="zh-CN" altLang="en-US"/>
          </a:p>
        </p:txBody>
      </p:sp>
    </p:spTree>
    <p:extLst>
      <p:ext uri="{BB962C8B-B14F-4D97-AF65-F5344CB8AC3E}">
        <p14:creationId xmlns:p14="http://schemas.microsoft.com/office/powerpoint/2010/main" val="494851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7F1909-A468-EF40-E98A-DF33DA2814C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2856AFA-AE53-2340-CC18-6CD67FCA93D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DE1AC14-FA3A-08E1-AA19-43EBED84234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6862CE3-2D4C-6CF3-A323-D7581DD582A3}"/>
              </a:ext>
            </a:extLst>
          </p:cNvPr>
          <p:cNvSpPr>
            <a:spLocks noGrp="1"/>
          </p:cNvSpPr>
          <p:nvPr>
            <p:ph type="dt" sz="half" idx="10"/>
          </p:nvPr>
        </p:nvSpPr>
        <p:spPr/>
        <p:txBody>
          <a:bodyPr/>
          <a:lstStyle/>
          <a:p>
            <a:fld id="{CD70515F-8027-4E2E-BEAF-1E30D171179D}" type="datetime1">
              <a:rPr lang="en-GB" altLang="zh-CN" smtClean="0"/>
              <a:t>31/07/2024</a:t>
            </a:fld>
            <a:endParaRPr lang="zh-CN" altLang="en-US"/>
          </a:p>
        </p:txBody>
      </p:sp>
      <p:sp>
        <p:nvSpPr>
          <p:cNvPr id="6" name="页脚占位符 5">
            <a:extLst>
              <a:ext uri="{FF2B5EF4-FFF2-40B4-BE49-F238E27FC236}">
                <a16:creationId xmlns:a16="http://schemas.microsoft.com/office/drawing/2014/main" id="{747FA02C-354F-318A-4C02-273EF3B660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8F190D8-B077-8B52-AAD5-914C26D2FA24}"/>
              </a:ext>
            </a:extLst>
          </p:cNvPr>
          <p:cNvSpPr>
            <a:spLocks noGrp="1"/>
          </p:cNvSpPr>
          <p:nvPr>
            <p:ph type="sldNum" sz="quarter" idx="12"/>
          </p:nvPr>
        </p:nvSpPr>
        <p:spPr/>
        <p:txBody>
          <a:bodyPr/>
          <a:lstStyle/>
          <a:p>
            <a:fld id="{FCE28FCF-1F70-43EF-8F6D-186E81BE370E}" type="slidenum">
              <a:rPr lang="zh-CN" altLang="en-US" smtClean="0"/>
              <a:t>‹#›</a:t>
            </a:fld>
            <a:endParaRPr lang="zh-CN" altLang="en-US"/>
          </a:p>
        </p:txBody>
      </p:sp>
    </p:spTree>
    <p:extLst>
      <p:ext uri="{BB962C8B-B14F-4D97-AF65-F5344CB8AC3E}">
        <p14:creationId xmlns:p14="http://schemas.microsoft.com/office/powerpoint/2010/main" val="1550756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3567F-3B81-747C-79E9-94B61101034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3389A9E-809B-05CD-A7D5-0385137233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EE7C12B-725B-E87E-5F02-D94D850799B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A4D2950-3792-6C27-B857-98C9BFAE66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7132B1F-BAAC-F821-049B-CA940D04455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C3BEBB5-C231-DB18-4E19-59F5739CBD7F}"/>
              </a:ext>
            </a:extLst>
          </p:cNvPr>
          <p:cNvSpPr>
            <a:spLocks noGrp="1"/>
          </p:cNvSpPr>
          <p:nvPr>
            <p:ph type="dt" sz="half" idx="10"/>
          </p:nvPr>
        </p:nvSpPr>
        <p:spPr/>
        <p:txBody>
          <a:bodyPr/>
          <a:lstStyle/>
          <a:p>
            <a:fld id="{F9A034ED-B66F-4026-BC5E-D85A39E85916}" type="datetime1">
              <a:rPr lang="en-GB" altLang="zh-CN" smtClean="0"/>
              <a:t>31/07/2024</a:t>
            </a:fld>
            <a:endParaRPr lang="zh-CN" altLang="en-US"/>
          </a:p>
        </p:txBody>
      </p:sp>
      <p:sp>
        <p:nvSpPr>
          <p:cNvPr id="8" name="页脚占位符 7">
            <a:extLst>
              <a:ext uri="{FF2B5EF4-FFF2-40B4-BE49-F238E27FC236}">
                <a16:creationId xmlns:a16="http://schemas.microsoft.com/office/drawing/2014/main" id="{D6FCCAF8-EA8B-3DD4-669B-94B7C774ECD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6FF8EC6-4DFE-FDB9-ACAD-E2B23AB9620C}"/>
              </a:ext>
            </a:extLst>
          </p:cNvPr>
          <p:cNvSpPr>
            <a:spLocks noGrp="1"/>
          </p:cNvSpPr>
          <p:nvPr>
            <p:ph type="sldNum" sz="quarter" idx="12"/>
          </p:nvPr>
        </p:nvSpPr>
        <p:spPr/>
        <p:txBody>
          <a:bodyPr/>
          <a:lstStyle/>
          <a:p>
            <a:fld id="{FCE28FCF-1F70-43EF-8F6D-186E81BE370E}" type="slidenum">
              <a:rPr lang="zh-CN" altLang="en-US" smtClean="0"/>
              <a:t>‹#›</a:t>
            </a:fld>
            <a:endParaRPr lang="zh-CN" altLang="en-US"/>
          </a:p>
        </p:txBody>
      </p:sp>
    </p:spTree>
    <p:extLst>
      <p:ext uri="{BB962C8B-B14F-4D97-AF65-F5344CB8AC3E}">
        <p14:creationId xmlns:p14="http://schemas.microsoft.com/office/powerpoint/2010/main" val="2757018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1F352-4464-5055-2661-CB3A627810E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31E5284-FBE9-0B9F-DFBE-453B92F6AFEA}"/>
              </a:ext>
            </a:extLst>
          </p:cNvPr>
          <p:cNvSpPr>
            <a:spLocks noGrp="1"/>
          </p:cNvSpPr>
          <p:nvPr>
            <p:ph type="dt" sz="half" idx="10"/>
          </p:nvPr>
        </p:nvSpPr>
        <p:spPr/>
        <p:txBody>
          <a:bodyPr/>
          <a:lstStyle/>
          <a:p>
            <a:fld id="{9633D373-B741-43CD-B159-CEB394895934}" type="datetime1">
              <a:rPr lang="en-GB" altLang="zh-CN" smtClean="0"/>
              <a:t>31/07/2024</a:t>
            </a:fld>
            <a:endParaRPr lang="zh-CN" altLang="en-US"/>
          </a:p>
        </p:txBody>
      </p:sp>
      <p:sp>
        <p:nvSpPr>
          <p:cNvPr id="4" name="页脚占位符 3">
            <a:extLst>
              <a:ext uri="{FF2B5EF4-FFF2-40B4-BE49-F238E27FC236}">
                <a16:creationId xmlns:a16="http://schemas.microsoft.com/office/drawing/2014/main" id="{8726063F-6480-16CB-818A-07AF20B562E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9B9BB30-ECF2-7188-2586-0AEB283E6D38}"/>
              </a:ext>
            </a:extLst>
          </p:cNvPr>
          <p:cNvSpPr>
            <a:spLocks noGrp="1"/>
          </p:cNvSpPr>
          <p:nvPr>
            <p:ph type="sldNum" sz="quarter" idx="12"/>
          </p:nvPr>
        </p:nvSpPr>
        <p:spPr/>
        <p:txBody>
          <a:bodyPr/>
          <a:lstStyle/>
          <a:p>
            <a:fld id="{FCE28FCF-1F70-43EF-8F6D-186E81BE370E}" type="slidenum">
              <a:rPr lang="zh-CN" altLang="en-US" smtClean="0"/>
              <a:t>‹#›</a:t>
            </a:fld>
            <a:endParaRPr lang="zh-CN" altLang="en-US"/>
          </a:p>
        </p:txBody>
      </p:sp>
    </p:spTree>
    <p:extLst>
      <p:ext uri="{BB962C8B-B14F-4D97-AF65-F5344CB8AC3E}">
        <p14:creationId xmlns:p14="http://schemas.microsoft.com/office/powerpoint/2010/main" val="2058345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F153EB8-69EF-EADA-D7C6-F356C47AB798}"/>
              </a:ext>
            </a:extLst>
          </p:cNvPr>
          <p:cNvSpPr>
            <a:spLocks noGrp="1"/>
          </p:cNvSpPr>
          <p:nvPr>
            <p:ph type="dt" sz="half" idx="10"/>
          </p:nvPr>
        </p:nvSpPr>
        <p:spPr/>
        <p:txBody>
          <a:bodyPr/>
          <a:lstStyle/>
          <a:p>
            <a:fld id="{E57CCA5A-740D-4A20-BF58-D83285EE0A92}" type="datetime1">
              <a:rPr lang="en-GB" altLang="zh-CN" smtClean="0"/>
              <a:t>31/07/2024</a:t>
            </a:fld>
            <a:endParaRPr lang="zh-CN" altLang="en-US"/>
          </a:p>
        </p:txBody>
      </p:sp>
      <p:sp>
        <p:nvSpPr>
          <p:cNvPr id="3" name="页脚占位符 2">
            <a:extLst>
              <a:ext uri="{FF2B5EF4-FFF2-40B4-BE49-F238E27FC236}">
                <a16:creationId xmlns:a16="http://schemas.microsoft.com/office/drawing/2014/main" id="{6BD007DC-6716-0086-36BC-82BA2A51B2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0D5EB49-5CB4-2F4F-EEE0-897FB1E0D179}"/>
              </a:ext>
            </a:extLst>
          </p:cNvPr>
          <p:cNvSpPr>
            <a:spLocks noGrp="1"/>
          </p:cNvSpPr>
          <p:nvPr>
            <p:ph type="sldNum" sz="quarter" idx="12"/>
          </p:nvPr>
        </p:nvSpPr>
        <p:spPr/>
        <p:txBody>
          <a:bodyPr/>
          <a:lstStyle/>
          <a:p>
            <a:fld id="{FCE28FCF-1F70-43EF-8F6D-186E81BE370E}" type="slidenum">
              <a:rPr lang="zh-CN" altLang="en-US" smtClean="0"/>
              <a:t>‹#›</a:t>
            </a:fld>
            <a:endParaRPr lang="zh-CN" altLang="en-US"/>
          </a:p>
        </p:txBody>
      </p:sp>
    </p:spTree>
    <p:extLst>
      <p:ext uri="{BB962C8B-B14F-4D97-AF65-F5344CB8AC3E}">
        <p14:creationId xmlns:p14="http://schemas.microsoft.com/office/powerpoint/2010/main" val="2017034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210D8-460F-1373-2A58-D0700AF9B9B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B55BD0D-B7C7-673A-F2A9-924E54BD82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64E429A-E53A-03DE-310B-CD3AAD5D39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19BFC1C-8BDE-31E6-10CB-D37B84758AC3}"/>
              </a:ext>
            </a:extLst>
          </p:cNvPr>
          <p:cNvSpPr>
            <a:spLocks noGrp="1"/>
          </p:cNvSpPr>
          <p:nvPr>
            <p:ph type="dt" sz="half" idx="10"/>
          </p:nvPr>
        </p:nvSpPr>
        <p:spPr/>
        <p:txBody>
          <a:bodyPr/>
          <a:lstStyle/>
          <a:p>
            <a:fld id="{7460201B-7BD5-460C-B36D-67A9747CBA11}" type="datetime1">
              <a:rPr lang="en-GB" altLang="zh-CN" smtClean="0"/>
              <a:t>31/07/2024</a:t>
            </a:fld>
            <a:endParaRPr lang="zh-CN" altLang="en-US"/>
          </a:p>
        </p:txBody>
      </p:sp>
      <p:sp>
        <p:nvSpPr>
          <p:cNvPr id="6" name="页脚占位符 5">
            <a:extLst>
              <a:ext uri="{FF2B5EF4-FFF2-40B4-BE49-F238E27FC236}">
                <a16:creationId xmlns:a16="http://schemas.microsoft.com/office/drawing/2014/main" id="{51473B83-0638-F43C-10A4-70EAEE601E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945D12-4AB8-CA6C-5379-60E3FE963CE3}"/>
              </a:ext>
            </a:extLst>
          </p:cNvPr>
          <p:cNvSpPr>
            <a:spLocks noGrp="1"/>
          </p:cNvSpPr>
          <p:nvPr>
            <p:ph type="sldNum" sz="quarter" idx="12"/>
          </p:nvPr>
        </p:nvSpPr>
        <p:spPr/>
        <p:txBody>
          <a:bodyPr/>
          <a:lstStyle/>
          <a:p>
            <a:fld id="{FCE28FCF-1F70-43EF-8F6D-186E81BE370E}" type="slidenum">
              <a:rPr lang="zh-CN" altLang="en-US" smtClean="0"/>
              <a:t>‹#›</a:t>
            </a:fld>
            <a:endParaRPr lang="zh-CN" altLang="en-US"/>
          </a:p>
        </p:txBody>
      </p:sp>
    </p:spTree>
    <p:extLst>
      <p:ext uri="{BB962C8B-B14F-4D97-AF65-F5344CB8AC3E}">
        <p14:creationId xmlns:p14="http://schemas.microsoft.com/office/powerpoint/2010/main" val="3267385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E3BD49-3E19-69BB-5013-44DE6E230E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BB4EABA-0229-4FBC-2C03-68F58368AB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8E5FE23-D7AA-845F-CC69-B4DBA1BD6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3C7B528-B1D1-CEE1-D950-4CDFEDA42204}"/>
              </a:ext>
            </a:extLst>
          </p:cNvPr>
          <p:cNvSpPr>
            <a:spLocks noGrp="1"/>
          </p:cNvSpPr>
          <p:nvPr>
            <p:ph type="dt" sz="half" idx="10"/>
          </p:nvPr>
        </p:nvSpPr>
        <p:spPr/>
        <p:txBody>
          <a:bodyPr/>
          <a:lstStyle/>
          <a:p>
            <a:fld id="{060169C1-E071-4C62-8234-0166CC62A0F3}" type="datetime1">
              <a:rPr lang="en-GB" altLang="zh-CN" smtClean="0"/>
              <a:t>31/07/2024</a:t>
            </a:fld>
            <a:endParaRPr lang="zh-CN" altLang="en-US"/>
          </a:p>
        </p:txBody>
      </p:sp>
      <p:sp>
        <p:nvSpPr>
          <p:cNvPr id="6" name="页脚占位符 5">
            <a:extLst>
              <a:ext uri="{FF2B5EF4-FFF2-40B4-BE49-F238E27FC236}">
                <a16:creationId xmlns:a16="http://schemas.microsoft.com/office/drawing/2014/main" id="{513059B3-10E1-DCEB-F8DE-4CD059E0652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010534-BFA2-B85E-EE1E-D3B4E6798C14}"/>
              </a:ext>
            </a:extLst>
          </p:cNvPr>
          <p:cNvSpPr>
            <a:spLocks noGrp="1"/>
          </p:cNvSpPr>
          <p:nvPr>
            <p:ph type="sldNum" sz="quarter" idx="12"/>
          </p:nvPr>
        </p:nvSpPr>
        <p:spPr/>
        <p:txBody>
          <a:bodyPr/>
          <a:lstStyle/>
          <a:p>
            <a:fld id="{FCE28FCF-1F70-43EF-8F6D-186E81BE370E}" type="slidenum">
              <a:rPr lang="zh-CN" altLang="en-US" smtClean="0"/>
              <a:t>‹#›</a:t>
            </a:fld>
            <a:endParaRPr lang="zh-CN" altLang="en-US"/>
          </a:p>
        </p:txBody>
      </p:sp>
    </p:spTree>
    <p:extLst>
      <p:ext uri="{BB962C8B-B14F-4D97-AF65-F5344CB8AC3E}">
        <p14:creationId xmlns:p14="http://schemas.microsoft.com/office/powerpoint/2010/main" val="3265490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1E9068F-E1DE-CA3A-D416-AFEAAD8856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AEC0FE4-1FDE-2004-A4F5-89C38FADA0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2359D8-B33E-16C9-1E34-6B08F426C9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CDDAA-58F5-4DA3-B254-2BF34ADF4D0A}" type="datetime1">
              <a:rPr lang="en-GB" altLang="zh-CN" smtClean="0"/>
              <a:t>31/07/2024</a:t>
            </a:fld>
            <a:endParaRPr lang="zh-CN" altLang="en-US"/>
          </a:p>
        </p:txBody>
      </p:sp>
      <p:sp>
        <p:nvSpPr>
          <p:cNvPr id="5" name="页脚占位符 4">
            <a:extLst>
              <a:ext uri="{FF2B5EF4-FFF2-40B4-BE49-F238E27FC236}">
                <a16:creationId xmlns:a16="http://schemas.microsoft.com/office/drawing/2014/main" id="{FA9529C1-7F29-0024-BB43-F8BE3C5F15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a:extLst>
              <a:ext uri="{FF2B5EF4-FFF2-40B4-BE49-F238E27FC236}">
                <a16:creationId xmlns:a16="http://schemas.microsoft.com/office/drawing/2014/main" id="{97C6CEF1-EBE7-A58A-1BE9-A8717452B6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dirty="0"/>
              <a:t>Page</a:t>
            </a:r>
            <a:fld id="{FCE28FCF-1F70-43EF-8F6D-186E81BE370E}" type="slidenum">
              <a:rPr lang="zh-CN" altLang="en-US" smtClean="0"/>
              <a:pPr/>
              <a:t>‹#›</a:t>
            </a:fld>
            <a:endParaRPr lang="zh-CN" altLang="en-US" dirty="0"/>
          </a:p>
        </p:txBody>
      </p:sp>
    </p:spTree>
    <p:extLst>
      <p:ext uri="{BB962C8B-B14F-4D97-AF65-F5344CB8AC3E}">
        <p14:creationId xmlns:p14="http://schemas.microsoft.com/office/powerpoint/2010/main" val="1714791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kaggle.com/code/sachinpatil1280/cifar-10-image-classification-cnn-89" TargetMode="External"/><Relationship Id="rId7" Type="http://schemas.openxmlformats.org/officeDocument/2006/relationships/hyperlink" Target="https://github.com/RositaRai/LRP-model-investigation"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git.tu-berlin.de/gmontavon/lrp-tutorial" TargetMode="External"/><Relationship Id="rId5" Type="http://schemas.openxmlformats.org/officeDocument/2006/relationships/hyperlink" Target="https://github.com/shap/shap" TargetMode="External"/><Relationship Id="rId4" Type="http://schemas.openxmlformats.org/officeDocument/2006/relationships/hyperlink" Target="https://doi.org/10.48550/arXiv.1705.07874"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E09F13-6FA6-12ED-42D5-3C5F8007885F}"/>
              </a:ext>
            </a:extLst>
          </p:cNvPr>
          <p:cNvSpPr>
            <a:spLocks noGrp="1"/>
          </p:cNvSpPr>
          <p:nvPr>
            <p:ph type="title"/>
          </p:nvPr>
        </p:nvSpPr>
        <p:spPr>
          <a:xfrm>
            <a:off x="3290654" y="2122775"/>
            <a:ext cx="5610689" cy="966824"/>
          </a:xfrm>
        </p:spPr>
        <p:txBody>
          <a:bodyPr>
            <a:normAutofit/>
          </a:bodyPr>
          <a:lstStyle/>
          <a:p>
            <a:pPr algn="ctr"/>
            <a:r>
              <a:rPr lang="en-US" altLang="zh-CN" b="0" i="0" dirty="0">
                <a:solidFill>
                  <a:srgbClr val="1F1F1F"/>
                </a:solidFill>
                <a:effectLst/>
                <a:highlight>
                  <a:srgbClr val="FFFFFF"/>
                </a:highlight>
                <a:latin typeface="Google Sans"/>
              </a:rPr>
              <a:t>Scientific project</a:t>
            </a:r>
            <a:endParaRPr lang="zh-CN" altLang="en-US" dirty="0"/>
          </a:p>
        </p:txBody>
      </p:sp>
      <p:pic>
        <p:nvPicPr>
          <p:cNvPr id="5" name="图片 4">
            <a:extLst>
              <a:ext uri="{FF2B5EF4-FFF2-40B4-BE49-F238E27FC236}">
                <a16:creationId xmlns:a16="http://schemas.microsoft.com/office/drawing/2014/main" id="{B05BB1B1-D938-1DD0-B72F-CD2A8A45D9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899"/>
            <a:ext cx="4634144" cy="1687599"/>
          </a:xfrm>
          <a:prstGeom prst="rect">
            <a:avLst/>
          </a:prstGeom>
        </p:spPr>
      </p:pic>
      <p:sp>
        <p:nvSpPr>
          <p:cNvPr id="9" name="文本框 8">
            <a:extLst>
              <a:ext uri="{FF2B5EF4-FFF2-40B4-BE49-F238E27FC236}">
                <a16:creationId xmlns:a16="http://schemas.microsoft.com/office/drawing/2014/main" id="{F2A89768-04D2-6302-BF47-E407E1C70B37}"/>
              </a:ext>
            </a:extLst>
          </p:cNvPr>
          <p:cNvSpPr txBox="1"/>
          <p:nvPr/>
        </p:nvSpPr>
        <p:spPr>
          <a:xfrm>
            <a:off x="1471843" y="3285777"/>
            <a:ext cx="9248312" cy="369332"/>
          </a:xfrm>
          <a:prstGeom prst="rect">
            <a:avLst/>
          </a:prstGeom>
          <a:noFill/>
        </p:spPr>
        <p:txBody>
          <a:bodyPr wrap="square">
            <a:spAutoFit/>
          </a:bodyPr>
          <a:lstStyle/>
          <a:p>
            <a:r>
              <a:rPr lang="en-US" altLang="zh-CN" dirty="0"/>
              <a:t>Optimizing and Interpreting CNN Models on the CIFAR-10 Dataset Using XAI Techniques</a:t>
            </a:r>
            <a:endParaRPr lang="zh-CN" altLang="en-US" dirty="0"/>
          </a:p>
        </p:txBody>
      </p:sp>
      <p:sp>
        <p:nvSpPr>
          <p:cNvPr id="10" name="文本框 9">
            <a:extLst>
              <a:ext uri="{FF2B5EF4-FFF2-40B4-BE49-F238E27FC236}">
                <a16:creationId xmlns:a16="http://schemas.microsoft.com/office/drawing/2014/main" id="{AF1B2096-DC93-229E-D374-42525C08B71B}"/>
              </a:ext>
            </a:extLst>
          </p:cNvPr>
          <p:cNvSpPr txBox="1"/>
          <p:nvPr/>
        </p:nvSpPr>
        <p:spPr>
          <a:xfrm>
            <a:off x="4659954" y="4871521"/>
            <a:ext cx="2894120" cy="923330"/>
          </a:xfrm>
          <a:prstGeom prst="rect">
            <a:avLst/>
          </a:prstGeom>
          <a:noFill/>
        </p:spPr>
        <p:txBody>
          <a:bodyPr wrap="square" rtlCol="0">
            <a:spAutoFit/>
          </a:bodyPr>
          <a:lstStyle/>
          <a:p>
            <a:pPr algn="ctr"/>
            <a:r>
              <a:rPr lang="en-US" altLang="zh-CN" dirty="0">
                <a:latin typeface="Arial" panose="020B0604020202020204" pitchFamily="34" charset="0"/>
                <a:cs typeface="Arial" panose="020B0604020202020204" pitchFamily="34" charset="0"/>
              </a:rPr>
              <a:t>Nan AN</a:t>
            </a:r>
          </a:p>
          <a:p>
            <a:pPr algn="ctr"/>
            <a:r>
              <a:rPr lang="en-US" altLang="zh-CN" dirty="0">
                <a:cs typeface="Arial" panose="020B0604020202020204" pitchFamily="34" charset="0"/>
              </a:rPr>
              <a:t>July 31,2024</a:t>
            </a:r>
          </a:p>
          <a:p>
            <a:pPr algn="ctr"/>
            <a:r>
              <a:rPr lang="en-US" altLang="zh-CN" dirty="0">
                <a:cs typeface="Arial" panose="020B0604020202020204" pitchFamily="34" charset="0"/>
              </a:rPr>
              <a:t>Telecom </a:t>
            </a:r>
            <a:r>
              <a:rPr lang="en-US" altLang="zh-CN" dirty="0" err="1">
                <a:cs typeface="Arial" panose="020B0604020202020204" pitchFamily="34" charset="0"/>
              </a:rPr>
              <a:t>Sudparis</a:t>
            </a:r>
            <a:endParaRPr lang="zh-CN" altLang="en-US" dirty="0">
              <a:cs typeface="Arial" panose="020B0604020202020204" pitchFamily="34" charset="0"/>
            </a:endParaRPr>
          </a:p>
        </p:txBody>
      </p:sp>
      <p:sp>
        <p:nvSpPr>
          <p:cNvPr id="3" name="日期占位符 2">
            <a:extLst>
              <a:ext uri="{FF2B5EF4-FFF2-40B4-BE49-F238E27FC236}">
                <a16:creationId xmlns:a16="http://schemas.microsoft.com/office/drawing/2014/main" id="{117CAA56-9EF9-2A31-E7D4-AB7A75D246FD}"/>
              </a:ext>
            </a:extLst>
          </p:cNvPr>
          <p:cNvSpPr>
            <a:spLocks noGrp="1"/>
          </p:cNvSpPr>
          <p:nvPr>
            <p:ph type="dt" sz="half" idx="10"/>
          </p:nvPr>
        </p:nvSpPr>
        <p:spPr/>
        <p:txBody>
          <a:bodyPr/>
          <a:lstStyle/>
          <a:p>
            <a:fld id="{89478F05-6CED-4020-B55E-12809EC8B0AE}" type="datetime1">
              <a:rPr lang="en-GB" altLang="zh-CN" smtClean="0"/>
              <a:t>31/07/2024</a:t>
            </a:fld>
            <a:endParaRPr lang="zh-CN" altLang="en-US" dirty="0"/>
          </a:p>
        </p:txBody>
      </p:sp>
      <p:sp>
        <p:nvSpPr>
          <p:cNvPr id="4" name="灯片编号占位符 3">
            <a:extLst>
              <a:ext uri="{FF2B5EF4-FFF2-40B4-BE49-F238E27FC236}">
                <a16:creationId xmlns:a16="http://schemas.microsoft.com/office/drawing/2014/main" id="{C24E559E-7766-EF01-4025-2AB3497C60A9}"/>
              </a:ext>
            </a:extLst>
          </p:cNvPr>
          <p:cNvSpPr>
            <a:spLocks noGrp="1"/>
          </p:cNvSpPr>
          <p:nvPr>
            <p:ph type="sldNum" sz="quarter" idx="12"/>
          </p:nvPr>
        </p:nvSpPr>
        <p:spPr/>
        <p:txBody>
          <a:bodyPr/>
          <a:lstStyle/>
          <a:p>
            <a:fld id="{FCE28FCF-1F70-43EF-8F6D-186E81BE370E}" type="slidenum">
              <a:rPr lang="zh-CN" altLang="en-US" smtClean="0"/>
              <a:t>1</a:t>
            </a:fld>
            <a:endParaRPr lang="zh-CN" altLang="en-US"/>
          </a:p>
        </p:txBody>
      </p:sp>
    </p:spTree>
    <p:extLst>
      <p:ext uri="{BB962C8B-B14F-4D97-AF65-F5344CB8AC3E}">
        <p14:creationId xmlns:p14="http://schemas.microsoft.com/office/powerpoint/2010/main" val="1009380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FDD086EC-66FD-7C29-1E9F-E07B50331C51}"/>
              </a:ext>
            </a:extLst>
          </p:cNvPr>
          <p:cNvSpPr>
            <a:spLocks noGrp="1"/>
          </p:cNvSpPr>
          <p:nvPr>
            <p:ph type="title"/>
          </p:nvPr>
        </p:nvSpPr>
        <p:spPr>
          <a:xfrm>
            <a:off x="320512" y="295388"/>
            <a:ext cx="12264272" cy="962715"/>
          </a:xfrm>
        </p:spPr>
        <p:txBody>
          <a:bodyPr>
            <a:normAutofit fontScale="90000"/>
          </a:bodyPr>
          <a:lstStyle/>
          <a:p>
            <a:br>
              <a:rPr lang="it-IT" altLang="zh-CN" sz="4000" b="0" dirty="0">
                <a:effectLst/>
                <a:highlight>
                  <a:srgbClr val="FFFFFF"/>
                </a:highlight>
                <a:latin typeface="+mj-ea"/>
              </a:rPr>
            </a:br>
            <a:r>
              <a:rPr lang="en-US" altLang="zh-CN" dirty="0">
                <a:solidFill>
                  <a:srgbClr val="000000"/>
                </a:solidFill>
                <a:latin typeface="Calibri" panose="020F0502020204030204" pitchFamily="34" charset="0"/>
                <a:ea typeface="Calibri" panose="020F0502020204030204" pitchFamily="34" charset="0"/>
                <a:cs typeface="Calibri" panose="020F0502020204030204" pitchFamily="34" charset="0"/>
              </a:rPr>
              <a:t>Ⅱ.4. </a:t>
            </a:r>
            <a:r>
              <a:rPr lang="it-IT" altLang="zh-CN" b="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Improving Model</a:t>
            </a:r>
            <a:r>
              <a:rPr lang="it-IT" altLang="zh-CN" dirty="0">
                <a:highlight>
                  <a:srgbClr val="FFFFFF"/>
                </a:highlight>
                <a:latin typeface="Calibri" panose="020F0502020204030204" pitchFamily="34" charset="0"/>
                <a:ea typeface="Calibri" panose="020F0502020204030204" pitchFamily="34" charset="0"/>
                <a:cs typeface="Calibri" panose="020F0502020204030204" pitchFamily="34" charset="0"/>
              </a:rPr>
              <a:t>-</a:t>
            </a:r>
            <a:r>
              <a:rPr lang="it-IT" altLang="zh-CN"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Dropout </a:t>
            </a:r>
            <a:r>
              <a:rPr lang="en-US" altLang="zh-CN" dirty="0">
                <a:highlight>
                  <a:srgbClr val="FFFFFF"/>
                </a:highlight>
                <a:latin typeface="Calibri" panose="020F0502020204030204" pitchFamily="34" charset="0"/>
                <a:ea typeface="Calibri" panose="020F0502020204030204" pitchFamily="34" charset="0"/>
                <a:cs typeface="Calibri" panose="020F0502020204030204" pitchFamily="34" charset="0"/>
              </a:rPr>
              <a:t>and </a:t>
            </a:r>
            <a:r>
              <a:rPr lang="it-IT" altLang="zh-CN" dirty="0">
                <a:highlight>
                  <a:srgbClr val="FFFFFF"/>
                </a:highlight>
                <a:latin typeface="Calibri" panose="020F0502020204030204" pitchFamily="34" charset="0"/>
                <a:ea typeface="Calibri" panose="020F0502020204030204" pitchFamily="34" charset="0"/>
                <a:cs typeface="Calibri" panose="020F0502020204030204" pitchFamily="34" charset="0"/>
              </a:rPr>
              <a:t>Batch Normalization</a:t>
            </a:r>
            <a:br>
              <a:rPr lang="it-IT" altLang="zh-CN" sz="800" b="0" i="0" dirty="0">
                <a:solidFill>
                  <a:srgbClr val="212121"/>
                </a:solidFill>
                <a:effectLst/>
                <a:highlight>
                  <a:srgbClr val="FFFFFF"/>
                </a:highlight>
                <a:latin typeface="Roboto" panose="02000000000000000000" pitchFamily="2" charset="0"/>
              </a:rPr>
            </a:br>
            <a:br>
              <a:rPr lang="it-IT" altLang="zh-CN" sz="1400" b="0" i="0" dirty="0">
                <a:solidFill>
                  <a:srgbClr val="212121"/>
                </a:solidFill>
                <a:effectLst/>
                <a:highlight>
                  <a:srgbClr val="FFFFFF"/>
                </a:highlight>
                <a:latin typeface="Roboto" panose="02000000000000000000" pitchFamily="2" charset="0"/>
              </a:rPr>
            </a:br>
            <a:endParaRPr lang="zh-CN" altLang="en-US" sz="3600" dirty="0"/>
          </a:p>
        </p:txBody>
      </p:sp>
      <p:sp>
        <p:nvSpPr>
          <p:cNvPr id="9" name="文本框 8">
            <a:extLst>
              <a:ext uri="{FF2B5EF4-FFF2-40B4-BE49-F238E27FC236}">
                <a16:creationId xmlns:a16="http://schemas.microsoft.com/office/drawing/2014/main" id="{90DF79B9-F21F-9210-69D2-C08A6DBD0085}"/>
              </a:ext>
            </a:extLst>
          </p:cNvPr>
          <p:cNvSpPr txBox="1"/>
          <p:nvPr/>
        </p:nvSpPr>
        <p:spPr>
          <a:xfrm>
            <a:off x="861391" y="5623376"/>
            <a:ext cx="8971722" cy="646331"/>
          </a:xfrm>
          <a:prstGeom prst="rect">
            <a:avLst/>
          </a:prstGeom>
          <a:noFill/>
        </p:spPr>
        <p:txBody>
          <a:bodyPr wrap="square">
            <a:spAutoFit/>
          </a:bodyPr>
          <a:lstStyle/>
          <a:p>
            <a:r>
              <a:rPr lang="en-US" altLang="zh-CN"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accuracy of </a:t>
            </a:r>
            <a:r>
              <a:rPr lang="en-US" altLang="zh-CN" dirty="0">
                <a:solidFill>
                  <a:srgbClr val="212121"/>
                </a:solidFill>
                <a:highlight>
                  <a:srgbClr val="FFFFFF"/>
                </a:highlight>
                <a:latin typeface="Calibri" panose="020F0502020204030204" pitchFamily="34" charset="0"/>
                <a:ea typeface="Calibri" panose="020F0502020204030204" pitchFamily="34" charset="0"/>
                <a:cs typeface="Calibri" panose="020F0502020204030204" pitchFamily="34" charset="0"/>
              </a:rPr>
              <a:t>the Model is: 87.48%</a:t>
            </a:r>
          </a:p>
          <a:p>
            <a:r>
              <a:rPr lang="en-US" altLang="zh-CN" dirty="0">
                <a:solidFill>
                  <a:srgbClr val="212121"/>
                </a:solidFill>
                <a:highlight>
                  <a:srgbClr val="FFFFFF"/>
                </a:highlight>
                <a:latin typeface="Calibri" panose="020F0502020204030204" pitchFamily="34" charset="0"/>
                <a:ea typeface="Calibri" panose="020F0502020204030204" pitchFamily="34" charset="0"/>
                <a:cs typeface="Calibri" panose="020F0502020204030204" pitchFamily="34" charset="0"/>
              </a:rPr>
              <a:t>The Loss of the dropout Model is: 0.5323</a:t>
            </a:r>
            <a:endParaRPr lang="zh-CN" altLang="en-US" dirty="0">
              <a:solidFill>
                <a:srgbClr val="212121"/>
              </a:solidFill>
              <a:highlight>
                <a:srgbClr val="FFFFFF"/>
              </a:highlight>
              <a:latin typeface="Calibri" panose="020F0502020204030204" pitchFamily="34" charset="0"/>
              <a:cs typeface="Calibri" panose="020F0502020204030204" pitchFamily="34" charset="0"/>
            </a:endParaRPr>
          </a:p>
        </p:txBody>
      </p:sp>
      <p:sp>
        <p:nvSpPr>
          <p:cNvPr id="10" name="Rectangle 1">
            <a:extLst>
              <a:ext uri="{FF2B5EF4-FFF2-40B4-BE49-F238E27FC236}">
                <a16:creationId xmlns:a16="http://schemas.microsoft.com/office/drawing/2014/main" id="{446ED991-7686-B537-DEC8-C00AAD122EC3}"/>
              </a:ext>
            </a:extLst>
          </p:cNvPr>
          <p:cNvSpPr>
            <a:spLocks noChangeArrowheads="1"/>
          </p:cNvSpPr>
          <p:nvPr/>
        </p:nvSpPr>
        <p:spPr bwMode="auto">
          <a:xfrm>
            <a:off x="2786980" y="4713738"/>
            <a:ext cx="155844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chemeClr val="tx1"/>
                </a:solidFill>
                <a:effectLst/>
                <a:latin typeface="+mn-ea"/>
              </a:rPr>
              <a:t>Training Loss</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chemeClr val="tx1"/>
                </a:solidFill>
                <a:effectLst/>
                <a:latin typeface="+mn-ea"/>
              </a:rPr>
              <a:t>Validation Loss </a:t>
            </a:r>
          </a:p>
        </p:txBody>
      </p:sp>
      <p:sp>
        <p:nvSpPr>
          <p:cNvPr id="11" name="文本框 10">
            <a:extLst>
              <a:ext uri="{FF2B5EF4-FFF2-40B4-BE49-F238E27FC236}">
                <a16:creationId xmlns:a16="http://schemas.microsoft.com/office/drawing/2014/main" id="{59188FCF-2175-E2EB-1C4C-703C636E8DB3}"/>
              </a:ext>
            </a:extLst>
          </p:cNvPr>
          <p:cNvSpPr txBox="1"/>
          <p:nvPr/>
        </p:nvSpPr>
        <p:spPr>
          <a:xfrm>
            <a:off x="2456055" y="5049986"/>
            <a:ext cx="330925" cy="165462"/>
          </a:xfrm>
          <a:prstGeom prst="rect">
            <a:avLst/>
          </a:prstGeom>
          <a:solidFill>
            <a:schemeClr val="accent2">
              <a:lumMod val="60000"/>
              <a:lumOff val="40000"/>
            </a:schemeClr>
          </a:solidFill>
        </p:spPr>
        <p:txBody>
          <a:bodyPr wrap="square" rtlCol="0">
            <a:spAutoFit/>
          </a:bodyPr>
          <a:lstStyle/>
          <a:p>
            <a:endParaRPr lang="zh-CN" altLang="en-US" dirty="0"/>
          </a:p>
        </p:txBody>
      </p:sp>
      <p:sp>
        <p:nvSpPr>
          <p:cNvPr id="12" name="文本框 11">
            <a:extLst>
              <a:ext uri="{FF2B5EF4-FFF2-40B4-BE49-F238E27FC236}">
                <a16:creationId xmlns:a16="http://schemas.microsoft.com/office/drawing/2014/main" id="{90FACE4B-CA83-43BE-6581-B91E921542FD}"/>
              </a:ext>
            </a:extLst>
          </p:cNvPr>
          <p:cNvSpPr txBox="1"/>
          <p:nvPr/>
        </p:nvSpPr>
        <p:spPr>
          <a:xfrm>
            <a:off x="2456056" y="4801557"/>
            <a:ext cx="330925" cy="165462"/>
          </a:xfrm>
          <a:prstGeom prst="rect">
            <a:avLst/>
          </a:prstGeom>
          <a:solidFill>
            <a:schemeClr val="accent5">
              <a:lumMod val="60000"/>
              <a:lumOff val="40000"/>
            </a:schemeClr>
          </a:solidFill>
        </p:spPr>
        <p:txBody>
          <a:bodyPr wrap="square" rtlCol="0">
            <a:spAutoFit/>
          </a:bodyPr>
          <a:lstStyle/>
          <a:p>
            <a:endParaRPr lang="zh-CN" altLang="en-US" dirty="0"/>
          </a:p>
        </p:txBody>
      </p:sp>
      <p:sp>
        <p:nvSpPr>
          <p:cNvPr id="13" name="Rectangle 1">
            <a:extLst>
              <a:ext uri="{FF2B5EF4-FFF2-40B4-BE49-F238E27FC236}">
                <a16:creationId xmlns:a16="http://schemas.microsoft.com/office/drawing/2014/main" id="{D1746665-4397-AC76-20C4-738577F11E88}"/>
              </a:ext>
            </a:extLst>
          </p:cNvPr>
          <p:cNvSpPr>
            <a:spLocks noChangeArrowheads="1"/>
          </p:cNvSpPr>
          <p:nvPr/>
        </p:nvSpPr>
        <p:spPr bwMode="auto">
          <a:xfrm>
            <a:off x="8547132" y="4725123"/>
            <a:ext cx="17945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chemeClr val="tx1"/>
                </a:solidFill>
                <a:effectLst/>
                <a:latin typeface="+mn-ea"/>
              </a:rPr>
              <a:t>Training Loss</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chemeClr val="tx1"/>
                </a:solidFill>
                <a:effectLst/>
                <a:latin typeface="+mn-ea"/>
              </a:rPr>
              <a:t>Validation Loss </a:t>
            </a:r>
          </a:p>
        </p:txBody>
      </p:sp>
      <p:sp>
        <p:nvSpPr>
          <p:cNvPr id="14" name="文本框 13">
            <a:extLst>
              <a:ext uri="{FF2B5EF4-FFF2-40B4-BE49-F238E27FC236}">
                <a16:creationId xmlns:a16="http://schemas.microsoft.com/office/drawing/2014/main" id="{878BAA3F-6BC0-E427-B7F4-56F29FC5972A}"/>
              </a:ext>
            </a:extLst>
          </p:cNvPr>
          <p:cNvSpPr txBox="1"/>
          <p:nvPr/>
        </p:nvSpPr>
        <p:spPr>
          <a:xfrm>
            <a:off x="8216207" y="5091142"/>
            <a:ext cx="330925" cy="165462"/>
          </a:xfrm>
          <a:prstGeom prst="rect">
            <a:avLst/>
          </a:prstGeom>
          <a:solidFill>
            <a:schemeClr val="accent2">
              <a:lumMod val="60000"/>
              <a:lumOff val="40000"/>
            </a:schemeClr>
          </a:solidFill>
        </p:spPr>
        <p:txBody>
          <a:bodyPr wrap="square" rtlCol="0">
            <a:spAutoFit/>
          </a:bodyPr>
          <a:lstStyle/>
          <a:p>
            <a:endParaRPr lang="zh-CN" altLang="en-US" dirty="0"/>
          </a:p>
        </p:txBody>
      </p:sp>
      <p:sp>
        <p:nvSpPr>
          <p:cNvPr id="15" name="文本框 14">
            <a:extLst>
              <a:ext uri="{FF2B5EF4-FFF2-40B4-BE49-F238E27FC236}">
                <a16:creationId xmlns:a16="http://schemas.microsoft.com/office/drawing/2014/main" id="{39C273AC-D2CF-174F-A1EF-F0CE14A3112C}"/>
              </a:ext>
            </a:extLst>
          </p:cNvPr>
          <p:cNvSpPr txBox="1"/>
          <p:nvPr/>
        </p:nvSpPr>
        <p:spPr>
          <a:xfrm>
            <a:off x="8216207" y="4812942"/>
            <a:ext cx="330925" cy="165462"/>
          </a:xfrm>
          <a:prstGeom prst="rect">
            <a:avLst/>
          </a:prstGeom>
          <a:solidFill>
            <a:schemeClr val="accent5">
              <a:lumMod val="60000"/>
              <a:lumOff val="40000"/>
            </a:schemeClr>
          </a:solidFill>
        </p:spPr>
        <p:txBody>
          <a:bodyPr wrap="square" rtlCol="0">
            <a:spAutoFit/>
          </a:bodyPr>
          <a:lstStyle/>
          <a:p>
            <a:endParaRPr lang="zh-CN" altLang="en-US" dirty="0"/>
          </a:p>
        </p:txBody>
      </p:sp>
      <p:pic>
        <p:nvPicPr>
          <p:cNvPr id="3" name="图片 2">
            <a:extLst>
              <a:ext uri="{FF2B5EF4-FFF2-40B4-BE49-F238E27FC236}">
                <a16:creationId xmlns:a16="http://schemas.microsoft.com/office/drawing/2014/main" id="{205BFD3E-913E-E132-B19A-7E2766897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79024"/>
            <a:ext cx="10815911" cy="3502190"/>
          </a:xfrm>
          <a:prstGeom prst="rect">
            <a:avLst/>
          </a:prstGeom>
        </p:spPr>
      </p:pic>
      <p:sp>
        <p:nvSpPr>
          <p:cNvPr id="2" name="日期占位符 1">
            <a:extLst>
              <a:ext uri="{FF2B5EF4-FFF2-40B4-BE49-F238E27FC236}">
                <a16:creationId xmlns:a16="http://schemas.microsoft.com/office/drawing/2014/main" id="{96186D5B-3B89-45FA-6E71-E6477B6830B9}"/>
              </a:ext>
            </a:extLst>
          </p:cNvPr>
          <p:cNvSpPr>
            <a:spLocks noGrp="1"/>
          </p:cNvSpPr>
          <p:nvPr>
            <p:ph type="dt" sz="half" idx="10"/>
          </p:nvPr>
        </p:nvSpPr>
        <p:spPr/>
        <p:txBody>
          <a:bodyPr/>
          <a:lstStyle/>
          <a:p>
            <a:fld id="{8F8C00D3-B04D-4021-B79A-6E516F0CC722}" type="datetime1">
              <a:rPr lang="en-GB" altLang="zh-CN" smtClean="0"/>
              <a:t>31/07/2024</a:t>
            </a:fld>
            <a:endParaRPr lang="zh-CN" altLang="en-US" dirty="0"/>
          </a:p>
        </p:txBody>
      </p:sp>
      <p:sp>
        <p:nvSpPr>
          <p:cNvPr id="4" name="灯片编号占位符 3">
            <a:extLst>
              <a:ext uri="{FF2B5EF4-FFF2-40B4-BE49-F238E27FC236}">
                <a16:creationId xmlns:a16="http://schemas.microsoft.com/office/drawing/2014/main" id="{E3032E5D-57CF-28C7-9356-C3AF65043B05}"/>
              </a:ext>
            </a:extLst>
          </p:cNvPr>
          <p:cNvSpPr>
            <a:spLocks noGrp="1"/>
          </p:cNvSpPr>
          <p:nvPr>
            <p:ph type="sldNum" sz="quarter" idx="12"/>
          </p:nvPr>
        </p:nvSpPr>
        <p:spPr/>
        <p:txBody>
          <a:bodyPr/>
          <a:lstStyle/>
          <a:p>
            <a:fld id="{FCE28FCF-1F70-43EF-8F6D-186E81BE370E}" type="slidenum">
              <a:rPr lang="zh-CN" altLang="en-US" smtClean="0"/>
              <a:t>10</a:t>
            </a:fld>
            <a:endParaRPr lang="zh-CN" altLang="en-US"/>
          </a:p>
        </p:txBody>
      </p:sp>
    </p:spTree>
    <p:extLst>
      <p:ext uri="{BB962C8B-B14F-4D97-AF65-F5344CB8AC3E}">
        <p14:creationId xmlns:p14="http://schemas.microsoft.com/office/powerpoint/2010/main" val="3875407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FDD086EC-66FD-7C29-1E9F-E07B50331C51}"/>
              </a:ext>
            </a:extLst>
          </p:cNvPr>
          <p:cNvSpPr>
            <a:spLocks noGrp="1"/>
          </p:cNvSpPr>
          <p:nvPr>
            <p:ph type="title"/>
          </p:nvPr>
        </p:nvSpPr>
        <p:spPr>
          <a:xfrm>
            <a:off x="423112" y="0"/>
            <a:ext cx="12339687" cy="1364770"/>
          </a:xfrm>
        </p:spPr>
        <p:txBody>
          <a:bodyPr>
            <a:normAutofit fontScale="90000"/>
          </a:bodyPr>
          <a:lstStyle/>
          <a:p>
            <a:br>
              <a:rPr lang="it-IT" altLang="zh-CN" b="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br>
            <a:r>
              <a:rPr lang="en-US" altLang="zh-CN" sz="4000" dirty="0">
                <a:solidFill>
                  <a:srgbClr val="000000"/>
                </a:solidFill>
                <a:latin typeface="Calibri" panose="020F0502020204030204" pitchFamily="34" charset="0"/>
                <a:ea typeface="Calibri" panose="020F0502020204030204" pitchFamily="34" charset="0"/>
                <a:cs typeface="Calibri" panose="020F0502020204030204" pitchFamily="34" charset="0"/>
              </a:rPr>
              <a:t>Ⅱ.4. </a:t>
            </a:r>
            <a:r>
              <a:rPr lang="it-IT" altLang="zh-CN" sz="4000" b="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Improving Model-</a:t>
            </a:r>
            <a:br>
              <a:rPr lang="it-IT" altLang="zh-CN" sz="4000" b="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br>
            <a:r>
              <a:rPr lang="en-US" altLang="zh-CN" sz="4000"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Dropout and Data Augmentation and Batch Normalization</a:t>
            </a:r>
            <a:br>
              <a:rPr lang="en-US" altLang="zh-CN" sz="1400" b="0" i="0" dirty="0">
                <a:solidFill>
                  <a:srgbClr val="212121"/>
                </a:solidFill>
                <a:effectLst/>
                <a:highlight>
                  <a:srgbClr val="FFFFFF"/>
                </a:highlight>
                <a:latin typeface="Roboto" panose="02000000000000000000" pitchFamily="2" charset="0"/>
              </a:rPr>
            </a:br>
            <a:endParaRPr lang="zh-CN" altLang="en-US" sz="3600" dirty="0"/>
          </a:p>
        </p:txBody>
      </p:sp>
      <p:sp>
        <p:nvSpPr>
          <p:cNvPr id="9" name="文本框 8">
            <a:extLst>
              <a:ext uri="{FF2B5EF4-FFF2-40B4-BE49-F238E27FC236}">
                <a16:creationId xmlns:a16="http://schemas.microsoft.com/office/drawing/2014/main" id="{90DF79B9-F21F-9210-69D2-C08A6DBD0085}"/>
              </a:ext>
            </a:extLst>
          </p:cNvPr>
          <p:cNvSpPr txBox="1"/>
          <p:nvPr/>
        </p:nvSpPr>
        <p:spPr>
          <a:xfrm>
            <a:off x="837414" y="5656725"/>
            <a:ext cx="8971722" cy="646331"/>
          </a:xfrm>
          <a:prstGeom prst="rect">
            <a:avLst/>
          </a:prstGeom>
          <a:noFill/>
        </p:spPr>
        <p:txBody>
          <a:bodyPr wrap="square">
            <a:spAutoFit/>
          </a:bodyPr>
          <a:lstStyle/>
          <a:p>
            <a:r>
              <a:rPr lang="en-US" altLang="zh-CN"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accuracy of the Model is: </a:t>
            </a:r>
            <a:r>
              <a:rPr lang="en-US" altLang="zh-CN" dirty="0">
                <a:solidFill>
                  <a:srgbClr val="212121"/>
                </a:solidFill>
                <a:highlight>
                  <a:srgbClr val="FFFFFF"/>
                </a:highlight>
                <a:latin typeface="Calibri" panose="020F0502020204030204" pitchFamily="34" charset="0"/>
                <a:ea typeface="Calibri" panose="020F0502020204030204" pitchFamily="34" charset="0"/>
                <a:cs typeface="Calibri" panose="020F0502020204030204" pitchFamily="34" charset="0"/>
              </a:rPr>
              <a:t>90.65%</a:t>
            </a:r>
            <a:endParaRPr lang="en-US" altLang="zh-CN"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r>
              <a:rPr lang="en-US" altLang="zh-CN"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Loss of the Model is: 0.29</a:t>
            </a:r>
            <a:endParaRPr lang="zh-CN" altLang="en-US" dirty="0">
              <a:latin typeface="Calibri" panose="020F0502020204030204" pitchFamily="34" charset="0"/>
              <a:cs typeface="Calibri" panose="020F0502020204030204" pitchFamily="34" charset="0"/>
            </a:endParaRPr>
          </a:p>
        </p:txBody>
      </p:sp>
      <p:sp>
        <p:nvSpPr>
          <p:cNvPr id="10" name="Rectangle 1">
            <a:extLst>
              <a:ext uri="{FF2B5EF4-FFF2-40B4-BE49-F238E27FC236}">
                <a16:creationId xmlns:a16="http://schemas.microsoft.com/office/drawing/2014/main" id="{7A3B9097-FEE1-ACC6-3631-3301B63940D5}"/>
              </a:ext>
            </a:extLst>
          </p:cNvPr>
          <p:cNvSpPr>
            <a:spLocks noChangeArrowheads="1"/>
          </p:cNvSpPr>
          <p:nvPr/>
        </p:nvSpPr>
        <p:spPr bwMode="auto">
          <a:xfrm>
            <a:off x="2733971" y="4840094"/>
            <a:ext cx="155844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chemeClr val="tx1"/>
                </a:solidFill>
                <a:effectLst/>
                <a:latin typeface="+mn-ea"/>
              </a:rPr>
              <a:t>Training Loss</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chemeClr val="tx1"/>
                </a:solidFill>
                <a:effectLst/>
                <a:latin typeface="+mn-ea"/>
              </a:rPr>
              <a:t>Validation Loss </a:t>
            </a:r>
          </a:p>
        </p:txBody>
      </p:sp>
      <p:sp>
        <p:nvSpPr>
          <p:cNvPr id="11" name="文本框 10">
            <a:extLst>
              <a:ext uri="{FF2B5EF4-FFF2-40B4-BE49-F238E27FC236}">
                <a16:creationId xmlns:a16="http://schemas.microsoft.com/office/drawing/2014/main" id="{D76FD857-9D36-281B-2948-D64FDFDFA873}"/>
              </a:ext>
            </a:extLst>
          </p:cNvPr>
          <p:cNvSpPr txBox="1"/>
          <p:nvPr/>
        </p:nvSpPr>
        <p:spPr>
          <a:xfrm>
            <a:off x="2403046" y="5176342"/>
            <a:ext cx="330925" cy="165462"/>
          </a:xfrm>
          <a:prstGeom prst="rect">
            <a:avLst/>
          </a:prstGeom>
          <a:solidFill>
            <a:schemeClr val="accent2">
              <a:lumMod val="60000"/>
              <a:lumOff val="40000"/>
            </a:schemeClr>
          </a:solidFill>
        </p:spPr>
        <p:txBody>
          <a:bodyPr wrap="square" rtlCol="0">
            <a:spAutoFit/>
          </a:bodyPr>
          <a:lstStyle/>
          <a:p>
            <a:endParaRPr lang="zh-CN" altLang="en-US" dirty="0"/>
          </a:p>
        </p:txBody>
      </p:sp>
      <p:sp>
        <p:nvSpPr>
          <p:cNvPr id="12" name="文本框 11">
            <a:extLst>
              <a:ext uri="{FF2B5EF4-FFF2-40B4-BE49-F238E27FC236}">
                <a16:creationId xmlns:a16="http://schemas.microsoft.com/office/drawing/2014/main" id="{50245388-9BD5-5A87-59D9-361C6C34DF5E}"/>
              </a:ext>
            </a:extLst>
          </p:cNvPr>
          <p:cNvSpPr txBox="1"/>
          <p:nvPr/>
        </p:nvSpPr>
        <p:spPr>
          <a:xfrm>
            <a:off x="2403047" y="4927913"/>
            <a:ext cx="330925" cy="165462"/>
          </a:xfrm>
          <a:prstGeom prst="rect">
            <a:avLst/>
          </a:prstGeom>
          <a:solidFill>
            <a:schemeClr val="accent5">
              <a:lumMod val="60000"/>
              <a:lumOff val="40000"/>
            </a:schemeClr>
          </a:solidFill>
        </p:spPr>
        <p:txBody>
          <a:bodyPr wrap="square" rtlCol="0">
            <a:spAutoFit/>
          </a:bodyPr>
          <a:lstStyle/>
          <a:p>
            <a:endParaRPr lang="zh-CN" altLang="en-US" dirty="0"/>
          </a:p>
        </p:txBody>
      </p:sp>
      <p:sp>
        <p:nvSpPr>
          <p:cNvPr id="13" name="Rectangle 1">
            <a:extLst>
              <a:ext uri="{FF2B5EF4-FFF2-40B4-BE49-F238E27FC236}">
                <a16:creationId xmlns:a16="http://schemas.microsoft.com/office/drawing/2014/main" id="{1CFFC163-C154-71FA-96D4-D894BD55207F}"/>
              </a:ext>
            </a:extLst>
          </p:cNvPr>
          <p:cNvSpPr>
            <a:spLocks noChangeArrowheads="1"/>
          </p:cNvSpPr>
          <p:nvPr/>
        </p:nvSpPr>
        <p:spPr bwMode="auto">
          <a:xfrm>
            <a:off x="8494123" y="4851479"/>
            <a:ext cx="17945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chemeClr val="tx1"/>
                </a:solidFill>
                <a:effectLst/>
                <a:latin typeface="+mn-ea"/>
              </a:rPr>
              <a:t>Training Loss</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chemeClr val="tx1"/>
                </a:solidFill>
                <a:effectLst/>
                <a:latin typeface="+mn-ea"/>
              </a:rPr>
              <a:t>Validation Loss </a:t>
            </a:r>
          </a:p>
        </p:txBody>
      </p:sp>
      <p:sp>
        <p:nvSpPr>
          <p:cNvPr id="14" name="文本框 13">
            <a:extLst>
              <a:ext uri="{FF2B5EF4-FFF2-40B4-BE49-F238E27FC236}">
                <a16:creationId xmlns:a16="http://schemas.microsoft.com/office/drawing/2014/main" id="{2D9B2AE9-F586-6681-4E84-58DB05417308}"/>
              </a:ext>
            </a:extLst>
          </p:cNvPr>
          <p:cNvSpPr txBox="1"/>
          <p:nvPr/>
        </p:nvSpPr>
        <p:spPr>
          <a:xfrm>
            <a:off x="8163198" y="5217498"/>
            <a:ext cx="330925" cy="165462"/>
          </a:xfrm>
          <a:prstGeom prst="rect">
            <a:avLst/>
          </a:prstGeom>
          <a:solidFill>
            <a:schemeClr val="accent2">
              <a:lumMod val="60000"/>
              <a:lumOff val="40000"/>
            </a:schemeClr>
          </a:solidFill>
        </p:spPr>
        <p:txBody>
          <a:bodyPr wrap="square" rtlCol="0">
            <a:spAutoFit/>
          </a:bodyPr>
          <a:lstStyle/>
          <a:p>
            <a:endParaRPr lang="zh-CN" altLang="en-US" dirty="0"/>
          </a:p>
        </p:txBody>
      </p:sp>
      <p:sp>
        <p:nvSpPr>
          <p:cNvPr id="15" name="文本框 14">
            <a:extLst>
              <a:ext uri="{FF2B5EF4-FFF2-40B4-BE49-F238E27FC236}">
                <a16:creationId xmlns:a16="http://schemas.microsoft.com/office/drawing/2014/main" id="{A7147ACE-0C29-E728-7602-D11A495D0418}"/>
              </a:ext>
            </a:extLst>
          </p:cNvPr>
          <p:cNvSpPr txBox="1"/>
          <p:nvPr/>
        </p:nvSpPr>
        <p:spPr>
          <a:xfrm>
            <a:off x="8163198" y="4939298"/>
            <a:ext cx="330925" cy="165462"/>
          </a:xfrm>
          <a:prstGeom prst="rect">
            <a:avLst/>
          </a:prstGeom>
          <a:solidFill>
            <a:schemeClr val="accent5">
              <a:lumMod val="60000"/>
              <a:lumOff val="40000"/>
            </a:schemeClr>
          </a:solidFill>
        </p:spPr>
        <p:txBody>
          <a:bodyPr wrap="square" rtlCol="0">
            <a:spAutoFit/>
          </a:bodyPr>
          <a:lstStyle/>
          <a:p>
            <a:endParaRPr lang="zh-CN" altLang="en-US" dirty="0"/>
          </a:p>
        </p:txBody>
      </p:sp>
      <p:pic>
        <p:nvPicPr>
          <p:cNvPr id="5" name="图片 4">
            <a:extLst>
              <a:ext uri="{FF2B5EF4-FFF2-40B4-BE49-F238E27FC236}">
                <a16:creationId xmlns:a16="http://schemas.microsoft.com/office/drawing/2014/main" id="{B4D2A02D-C5AA-DF27-71C3-F9CFD07FB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908" y="1374297"/>
            <a:ext cx="10674096" cy="3456270"/>
          </a:xfrm>
          <a:prstGeom prst="rect">
            <a:avLst/>
          </a:prstGeom>
        </p:spPr>
      </p:pic>
      <p:sp>
        <p:nvSpPr>
          <p:cNvPr id="2" name="日期占位符 1">
            <a:extLst>
              <a:ext uri="{FF2B5EF4-FFF2-40B4-BE49-F238E27FC236}">
                <a16:creationId xmlns:a16="http://schemas.microsoft.com/office/drawing/2014/main" id="{7F5538AD-FD5A-F815-832A-DC2F08F34ABE}"/>
              </a:ext>
            </a:extLst>
          </p:cNvPr>
          <p:cNvSpPr>
            <a:spLocks noGrp="1"/>
          </p:cNvSpPr>
          <p:nvPr>
            <p:ph type="dt" sz="half" idx="10"/>
          </p:nvPr>
        </p:nvSpPr>
        <p:spPr/>
        <p:txBody>
          <a:bodyPr/>
          <a:lstStyle/>
          <a:p>
            <a:fld id="{DEA3B72F-226F-40E4-8B83-85C299793CA1}" type="datetime1">
              <a:rPr lang="en-GB" altLang="zh-CN" smtClean="0"/>
              <a:t>31/07/2024</a:t>
            </a:fld>
            <a:endParaRPr lang="zh-CN" altLang="en-US" dirty="0"/>
          </a:p>
        </p:txBody>
      </p:sp>
      <p:sp>
        <p:nvSpPr>
          <p:cNvPr id="3" name="灯片编号占位符 2">
            <a:extLst>
              <a:ext uri="{FF2B5EF4-FFF2-40B4-BE49-F238E27FC236}">
                <a16:creationId xmlns:a16="http://schemas.microsoft.com/office/drawing/2014/main" id="{863973CF-25D0-7D8C-1939-7204C34A955D}"/>
              </a:ext>
            </a:extLst>
          </p:cNvPr>
          <p:cNvSpPr>
            <a:spLocks noGrp="1"/>
          </p:cNvSpPr>
          <p:nvPr>
            <p:ph type="sldNum" sz="quarter" idx="12"/>
          </p:nvPr>
        </p:nvSpPr>
        <p:spPr/>
        <p:txBody>
          <a:bodyPr/>
          <a:lstStyle/>
          <a:p>
            <a:fld id="{FCE28FCF-1F70-43EF-8F6D-186E81BE370E}" type="slidenum">
              <a:rPr lang="zh-CN" altLang="en-US" smtClean="0"/>
              <a:t>11</a:t>
            </a:fld>
            <a:endParaRPr lang="zh-CN" altLang="en-US"/>
          </a:p>
        </p:txBody>
      </p:sp>
    </p:spTree>
    <p:extLst>
      <p:ext uri="{BB962C8B-B14F-4D97-AF65-F5344CB8AC3E}">
        <p14:creationId xmlns:p14="http://schemas.microsoft.com/office/powerpoint/2010/main" val="3990132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B7BEC5-A227-F6D1-CA43-34FC068D35E5}"/>
              </a:ext>
            </a:extLst>
          </p:cNvPr>
          <p:cNvSpPr>
            <a:spLocks noGrp="1"/>
          </p:cNvSpPr>
          <p:nvPr>
            <p:ph type="title"/>
          </p:nvPr>
        </p:nvSpPr>
        <p:spPr>
          <a:xfrm>
            <a:off x="536542" y="375971"/>
            <a:ext cx="10515600" cy="642040"/>
          </a:xfrm>
        </p:spPr>
        <p:txBody>
          <a:bodyPr>
            <a:normAutofit fontScale="90000"/>
          </a:bodyPr>
          <a:lstStyle/>
          <a:p>
            <a:br>
              <a:rPr lang="it-IT" altLang="zh-CN" sz="3600" b="0" i="0" dirty="0">
                <a:solidFill>
                  <a:srgbClr val="212121"/>
                </a:solidFill>
                <a:effectLst/>
                <a:highlight>
                  <a:srgbClr val="FFFFFF"/>
                </a:highlight>
                <a:latin typeface="+mj-ea"/>
              </a:rPr>
            </a:br>
            <a:r>
              <a:rPr lang="en-US" altLang="zh-CN" dirty="0">
                <a:solidFill>
                  <a:srgbClr val="000000"/>
                </a:solidFill>
                <a:latin typeface="Calibri" panose="020F0502020204030204" pitchFamily="34" charset="0"/>
                <a:ea typeface="Calibri" panose="020F0502020204030204" pitchFamily="34" charset="0"/>
                <a:cs typeface="Calibri" panose="020F0502020204030204" pitchFamily="34" charset="0"/>
              </a:rPr>
              <a:t>Ⅱ.5. </a:t>
            </a:r>
            <a:r>
              <a:rPr lang="it-IT" altLang="zh-CN"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Model Evaluation</a:t>
            </a:r>
            <a:br>
              <a:rPr lang="it-IT" altLang="zh-CN" b="0" i="0" dirty="0">
                <a:solidFill>
                  <a:srgbClr val="212121"/>
                </a:solidFill>
                <a:effectLst/>
                <a:highlight>
                  <a:srgbClr val="FFFFFF"/>
                </a:highlight>
                <a:latin typeface="Roboto" panose="02000000000000000000" pitchFamily="2" charset="0"/>
              </a:rPr>
            </a:br>
            <a:endParaRPr lang="zh-CN" altLang="en-US" dirty="0"/>
          </a:p>
        </p:txBody>
      </p:sp>
      <p:pic>
        <p:nvPicPr>
          <p:cNvPr id="19" name="内容占位符 18">
            <a:extLst>
              <a:ext uri="{FF2B5EF4-FFF2-40B4-BE49-F238E27FC236}">
                <a16:creationId xmlns:a16="http://schemas.microsoft.com/office/drawing/2014/main" id="{D6A39FD9-5C8C-CA06-C4F9-0BC2F69F26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8460" y="1151043"/>
            <a:ext cx="9105340" cy="5437400"/>
          </a:xfrm>
        </p:spPr>
      </p:pic>
      <p:sp>
        <p:nvSpPr>
          <p:cNvPr id="3" name="日期占位符 2">
            <a:extLst>
              <a:ext uri="{FF2B5EF4-FFF2-40B4-BE49-F238E27FC236}">
                <a16:creationId xmlns:a16="http://schemas.microsoft.com/office/drawing/2014/main" id="{8144B013-02A9-3171-8FF7-3D1A8D51D643}"/>
              </a:ext>
            </a:extLst>
          </p:cNvPr>
          <p:cNvSpPr>
            <a:spLocks noGrp="1"/>
          </p:cNvSpPr>
          <p:nvPr>
            <p:ph type="dt" sz="half" idx="10"/>
          </p:nvPr>
        </p:nvSpPr>
        <p:spPr/>
        <p:txBody>
          <a:bodyPr/>
          <a:lstStyle/>
          <a:p>
            <a:fld id="{024C5334-BE60-4725-81BA-950ADC3D9A97}" type="datetime1">
              <a:rPr lang="en-GB" altLang="zh-CN" smtClean="0"/>
              <a:t>31/07/2024</a:t>
            </a:fld>
            <a:endParaRPr lang="zh-CN" altLang="en-US" dirty="0"/>
          </a:p>
        </p:txBody>
      </p:sp>
      <p:sp>
        <p:nvSpPr>
          <p:cNvPr id="4" name="灯片编号占位符 3">
            <a:extLst>
              <a:ext uri="{FF2B5EF4-FFF2-40B4-BE49-F238E27FC236}">
                <a16:creationId xmlns:a16="http://schemas.microsoft.com/office/drawing/2014/main" id="{A88BE5E1-B41B-8A0F-D6B2-2D86A10D889F}"/>
              </a:ext>
            </a:extLst>
          </p:cNvPr>
          <p:cNvSpPr>
            <a:spLocks noGrp="1"/>
          </p:cNvSpPr>
          <p:nvPr>
            <p:ph type="sldNum" sz="quarter" idx="12"/>
          </p:nvPr>
        </p:nvSpPr>
        <p:spPr/>
        <p:txBody>
          <a:bodyPr/>
          <a:lstStyle/>
          <a:p>
            <a:fld id="{FCE28FCF-1F70-43EF-8F6D-186E81BE370E}" type="slidenum">
              <a:rPr lang="zh-CN" altLang="en-US" smtClean="0"/>
              <a:t>12</a:t>
            </a:fld>
            <a:endParaRPr lang="zh-CN" altLang="en-US"/>
          </a:p>
        </p:txBody>
      </p:sp>
    </p:spTree>
    <p:extLst>
      <p:ext uri="{BB962C8B-B14F-4D97-AF65-F5344CB8AC3E}">
        <p14:creationId xmlns:p14="http://schemas.microsoft.com/office/powerpoint/2010/main" val="1068242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8CA00-BB49-04D0-21D9-A263DCF540FD}"/>
              </a:ext>
            </a:extLst>
          </p:cNvPr>
          <p:cNvSpPr>
            <a:spLocks noGrp="1"/>
          </p:cNvSpPr>
          <p:nvPr>
            <p:ph type="title"/>
          </p:nvPr>
        </p:nvSpPr>
        <p:spPr>
          <a:xfrm>
            <a:off x="464428" y="91848"/>
            <a:ext cx="10515600" cy="1325563"/>
          </a:xfrm>
        </p:spPr>
        <p:txBody>
          <a:bodyPr>
            <a:normAutofit/>
          </a:bodyPr>
          <a:lstStyle/>
          <a:p>
            <a:pPr algn="l"/>
            <a:r>
              <a:rPr lang="it-IT" altLang="zh-CN" sz="4000"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PART </a:t>
            </a:r>
            <a:r>
              <a:rPr lang="en-US" altLang="zh-CN" sz="4000"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Ⅲ</a:t>
            </a:r>
            <a:r>
              <a:rPr lang="en-US" altLang="zh-CN" sz="4000" dirty="0">
                <a:solidFill>
                  <a:srgbClr val="212121"/>
                </a:solidFill>
                <a:highlight>
                  <a:srgbClr val="FFFFFF"/>
                </a:highlight>
                <a:latin typeface="Calibri" panose="020F0502020204030204" pitchFamily="34" charset="0"/>
                <a:ea typeface="Calibri" panose="020F0502020204030204" pitchFamily="34" charset="0"/>
                <a:cs typeface="Calibri" panose="020F0502020204030204" pitchFamily="34" charset="0"/>
              </a:rPr>
              <a:t>.</a:t>
            </a:r>
            <a:r>
              <a:rPr lang="zh-CN" altLang="en-US" sz="4000" dirty="0">
                <a:solidFill>
                  <a:srgbClr val="212121"/>
                </a:solidFill>
                <a:highlight>
                  <a:srgbClr val="FFFFFF"/>
                </a:highlight>
                <a:latin typeface="Calibri" panose="020F0502020204030204" pitchFamily="34" charset="0"/>
                <a:cs typeface="Calibri" panose="020F0502020204030204" pitchFamily="34" charset="0"/>
              </a:rPr>
              <a:t> </a:t>
            </a:r>
            <a:r>
              <a:rPr lang="it-IT" altLang="zh-CN" sz="4000"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XAI techniques - DeepSHAP</a:t>
            </a:r>
          </a:p>
        </p:txBody>
      </p:sp>
      <p:pic>
        <p:nvPicPr>
          <p:cNvPr id="9" name="内容占位符 8">
            <a:extLst>
              <a:ext uri="{FF2B5EF4-FFF2-40B4-BE49-F238E27FC236}">
                <a16:creationId xmlns:a16="http://schemas.microsoft.com/office/drawing/2014/main" id="{9350C626-6F70-5E6A-DD42-D421AEA0FF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4204" y="1880489"/>
            <a:ext cx="4239596" cy="4351338"/>
          </a:xfrm>
        </p:spPr>
      </p:pic>
      <p:sp>
        <p:nvSpPr>
          <p:cNvPr id="11" name="文本框 10">
            <a:extLst>
              <a:ext uri="{FF2B5EF4-FFF2-40B4-BE49-F238E27FC236}">
                <a16:creationId xmlns:a16="http://schemas.microsoft.com/office/drawing/2014/main" id="{F8E3FC3C-1CF6-741D-81A2-06204F57F65C}"/>
              </a:ext>
            </a:extLst>
          </p:cNvPr>
          <p:cNvSpPr txBox="1"/>
          <p:nvPr/>
        </p:nvSpPr>
        <p:spPr>
          <a:xfrm>
            <a:off x="663199" y="2951494"/>
            <a:ext cx="6094476" cy="2031325"/>
          </a:xfrm>
          <a:prstGeom prst="rect">
            <a:avLst/>
          </a:prstGeom>
          <a:noFill/>
        </p:spPr>
        <p:txBody>
          <a:bodyPr wrap="square">
            <a:spAutoFit/>
          </a:bodyPr>
          <a:lstStyle/>
          <a:p>
            <a:pPr marL="285750" indent="-285750">
              <a:buFont typeface="Arial" panose="020B0604020202020204" pitchFamily="34" charset="0"/>
              <a:buChar char="•"/>
            </a:pPr>
            <a:r>
              <a:rPr lang="zh-CN" altLang="en-US" dirty="0">
                <a:latin typeface="Calibri" panose="020F0502020204030204" pitchFamily="34" charset="0"/>
                <a:cs typeface="Calibri" panose="020F0502020204030204" pitchFamily="34" charset="0"/>
              </a:rPr>
              <a:t>Deep SHAP is a high-speed approximation algorithm for SHAP values</a:t>
            </a:r>
            <a:r>
              <a:rPr lang="en-US" altLang="zh-CN" dirty="0">
                <a:latin typeface="Calibri" panose="020F0502020204030204" pitchFamily="34" charset="0"/>
                <a:ea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altLang="zh-C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zh-CN" altLang="en-US" dirty="0">
                <a:latin typeface="Calibri" panose="020F0502020204030204" pitchFamily="34" charset="0"/>
                <a:cs typeface="Calibri" panose="020F0502020204030204" pitchFamily="34" charset="0"/>
              </a:rPr>
              <a:t>Deep SHAP builds on a connection with DeepLIFT described in the SHAP NIPS paper</a:t>
            </a:r>
            <a:r>
              <a:rPr lang="en-US" altLang="zh-CN" sz="1800" dirty="0"/>
              <a:t> </a:t>
            </a:r>
            <a:r>
              <a:rPr lang="en-US" altLang="zh-CN" baseline="30000" dirty="0"/>
              <a:t>[2]</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The basic principle is to calculate the contribution of each feature by comparing the model's output with and without the feature. </a:t>
            </a:r>
            <a:endParaRPr lang="zh-CN" altLang="en-US" dirty="0"/>
          </a:p>
        </p:txBody>
      </p:sp>
      <p:sp>
        <p:nvSpPr>
          <p:cNvPr id="3" name="日期占位符 2">
            <a:extLst>
              <a:ext uri="{FF2B5EF4-FFF2-40B4-BE49-F238E27FC236}">
                <a16:creationId xmlns:a16="http://schemas.microsoft.com/office/drawing/2014/main" id="{C7418786-349F-F41C-66F0-EFB694AE5656}"/>
              </a:ext>
            </a:extLst>
          </p:cNvPr>
          <p:cNvSpPr>
            <a:spLocks noGrp="1"/>
          </p:cNvSpPr>
          <p:nvPr>
            <p:ph type="dt" sz="half" idx="10"/>
          </p:nvPr>
        </p:nvSpPr>
        <p:spPr/>
        <p:txBody>
          <a:bodyPr/>
          <a:lstStyle/>
          <a:p>
            <a:fld id="{827CA1DD-CF4A-48D0-94E4-FB21998AA2AE}" type="datetime1">
              <a:rPr lang="en-GB" altLang="zh-CN" smtClean="0"/>
              <a:t>31/07/2024</a:t>
            </a:fld>
            <a:endParaRPr lang="zh-CN" altLang="en-US" dirty="0"/>
          </a:p>
        </p:txBody>
      </p:sp>
      <p:sp>
        <p:nvSpPr>
          <p:cNvPr id="4" name="灯片编号占位符 3">
            <a:extLst>
              <a:ext uri="{FF2B5EF4-FFF2-40B4-BE49-F238E27FC236}">
                <a16:creationId xmlns:a16="http://schemas.microsoft.com/office/drawing/2014/main" id="{757081A4-D686-9817-F1E6-433CF1B7B965}"/>
              </a:ext>
            </a:extLst>
          </p:cNvPr>
          <p:cNvSpPr>
            <a:spLocks noGrp="1"/>
          </p:cNvSpPr>
          <p:nvPr>
            <p:ph type="sldNum" sz="quarter" idx="12"/>
          </p:nvPr>
        </p:nvSpPr>
        <p:spPr/>
        <p:txBody>
          <a:bodyPr/>
          <a:lstStyle/>
          <a:p>
            <a:fld id="{FCE28FCF-1F70-43EF-8F6D-186E81BE370E}" type="slidenum">
              <a:rPr lang="zh-CN" altLang="en-US" smtClean="0"/>
              <a:t>13</a:t>
            </a:fld>
            <a:endParaRPr lang="zh-CN" altLang="en-US"/>
          </a:p>
        </p:txBody>
      </p:sp>
      <p:sp>
        <p:nvSpPr>
          <p:cNvPr id="12" name="文本框 11">
            <a:extLst>
              <a:ext uri="{FF2B5EF4-FFF2-40B4-BE49-F238E27FC236}">
                <a16:creationId xmlns:a16="http://schemas.microsoft.com/office/drawing/2014/main" id="{CFCF204D-FC9A-2909-7F9D-9ED5E8269355}"/>
              </a:ext>
            </a:extLst>
          </p:cNvPr>
          <p:cNvSpPr txBox="1"/>
          <p:nvPr/>
        </p:nvSpPr>
        <p:spPr>
          <a:xfrm>
            <a:off x="739218" y="1602557"/>
            <a:ext cx="5684363" cy="923330"/>
          </a:xfrm>
          <a:prstGeom prst="rect">
            <a:avLst/>
          </a:prstGeom>
          <a:noFill/>
        </p:spPr>
        <p:txBody>
          <a:bodyPr wrap="square" rtlCol="0">
            <a:spAutoFit/>
          </a:bodyPr>
          <a:lstStyle/>
          <a:p>
            <a:r>
              <a:rPr lang="en-US" altLang="zh-CN" sz="1800" kern="100" dirty="0">
                <a:effectLst/>
                <a:latin typeface="Calibri" panose="020F0502020204030204" pitchFamily="34" charset="0"/>
                <a:ea typeface="Calibri" panose="020F0502020204030204" pitchFamily="34" charset="0"/>
                <a:cs typeface="Calibri" panose="020F0502020204030204" pitchFamily="34" charset="0"/>
              </a:rPr>
              <a:t>   XAI provides insights into which features or parts of the input data are most influential in the model's predictions. </a:t>
            </a:r>
            <a:endParaRPr lang="zh-CN" altLang="zh-CN" sz="1400" kern="100" dirty="0">
              <a:effectLst/>
              <a:latin typeface="Calibri" panose="020F0502020204030204" pitchFamily="34" charset="0"/>
              <a:ea typeface="等线" panose="02010600030101010101" pitchFamily="2" charset="-122"/>
              <a:cs typeface="Calibri" panose="020F0502020204030204" pitchFamily="34" charset="0"/>
            </a:endParaRPr>
          </a:p>
          <a:p>
            <a:endParaRPr lang="zh-CN" altLang="en-US" dirty="0"/>
          </a:p>
        </p:txBody>
      </p:sp>
    </p:spTree>
    <p:extLst>
      <p:ext uri="{BB962C8B-B14F-4D97-AF65-F5344CB8AC3E}">
        <p14:creationId xmlns:p14="http://schemas.microsoft.com/office/powerpoint/2010/main" val="3100916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5CD46-6F8A-E72A-9727-0E5452B0F114}"/>
              </a:ext>
            </a:extLst>
          </p:cNvPr>
          <p:cNvSpPr>
            <a:spLocks noGrp="1"/>
          </p:cNvSpPr>
          <p:nvPr>
            <p:ph type="title"/>
          </p:nvPr>
        </p:nvSpPr>
        <p:spPr>
          <a:xfrm>
            <a:off x="594944" y="0"/>
            <a:ext cx="10515600" cy="1325563"/>
          </a:xfrm>
        </p:spPr>
        <p:txBody>
          <a:bodyPr>
            <a:normAutofit/>
          </a:bodyPr>
          <a:lstStyle/>
          <a:p>
            <a:r>
              <a:rPr lang="en-US" altLang="zh-CN" sz="4000"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Ⅲ</a:t>
            </a:r>
            <a:r>
              <a:rPr lang="en-US" altLang="zh-CN" sz="4000" dirty="0">
                <a:solidFill>
                  <a:srgbClr val="212121"/>
                </a:solidFill>
                <a:highlight>
                  <a:srgbClr val="FFFFFF"/>
                </a:highlight>
                <a:latin typeface="Calibri" panose="020F0502020204030204" pitchFamily="34" charset="0"/>
                <a:ea typeface="Calibri" panose="020F0502020204030204" pitchFamily="34" charset="0"/>
                <a:cs typeface="Calibri" panose="020F0502020204030204" pitchFamily="34" charset="0"/>
              </a:rPr>
              <a:t>.1.</a:t>
            </a:r>
            <a:r>
              <a:rPr lang="zh-CN" altLang="en-US" sz="4000" dirty="0">
                <a:solidFill>
                  <a:srgbClr val="212121"/>
                </a:solidFill>
                <a:highlight>
                  <a:srgbClr val="FFFFFF"/>
                </a:highlight>
                <a:latin typeface="Calibri" panose="020F0502020204030204" pitchFamily="34" charset="0"/>
                <a:cs typeface="Calibri" panose="020F0502020204030204" pitchFamily="34" charset="0"/>
              </a:rPr>
              <a:t> </a:t>
            </a:r>
            <a:r>
              <a:rPr lang="it-IT" altLang="zh-CN" sz="4000" dirty="0">
                <a:solidFill>
                  <a:srgbClr val="212121"/>
                </a:solidFill>
                <a:highlight>
                  <a:srgbClr val="FFFFFF"/>
                </a:highlight>
                <a:latin typeface="Calibri" panose="020F0502020204030204" pitchFamily="34" charset="0"/>
                <a:ea typeface="Calibri" panose="020F0502020204030204" pitchFamily="34" charset="0"/>
                <a:cs typeface="Calibri" panose="020F0502020204030204" pitchFamily="34" charset="0"/>
              </a:rPr>
              <a:t>Deepshap-optimize</a:t>
            </a:r>
            <a:endParaRPr lang="zh-CN" altLang="en-US" sz="4000" dirty="0">
              <a:solidFill>
                <a:srgbClr val="212121"/>
              </a:solidFill>
              <a:highlight>
                <a:srgbClr val="FFFFFF"/>
              </a:highlight>
              <a:latin typeface="Calibri" panose="020F0502020204030204" pitchFamily="34" charset="0"/>
              <a:cs typeface="Calibri" panose="020F0502020204030204" pitchFamily="34" charset="0"/>
            </a:endParaRPr>
          </a:p>
        </p:txBody>
      </p:sp>
      <p:pic>
        <p:nvPicPr>
          <p:cNvPr id="9" name="内容占位符 8">
            <a:extLst>
              <a:ext uri="{FF2B5EF4-FFF2-40B4-BE49-F238E27FC236}">
                <a16:creationId xmlns:a16="http://schemas.microsoft.com/office/drawing/2014/main" id="{3FA914E9-CC67-AD17-05EF-FB82CD5CC73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5573" y="1242965"/>
            <a:ext cx="8337979" cy="1460575"/>
          </a:xfrm>
        </p:spPr>
      </p:pic>
      <p:pic>
        <p:nvPicPr>
          <p:cNvPr id="13" name="图片 12">
            <a:extLst>
              <a:ext uri="{FF2B5EF4-FFF2-40B4-BE49-F238E27FC236}">
                <a16:creationId xmlns:a16="http://schemas.microsoft.com/office/drawing/2014/main" id="{BB6A23E0-4577-21C4-2BAB-CFA74DBBA2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5572" y="3314908"/>
            <a:ext cx="8337979" cy="1333569"/>
          </a:xfrm>
          <a:prstGeom prst="rect">
            <a:avLst/>
          </a:prstGeom>
        </p:spPr>
      </p:pic>
      <p:sp>
        <p:nvSpPr>
          <p:cNvPr id="15" name="文本框 14">
            <a:extLst>
              <a:ext uri="{FF2B5EF4-FFF2-40B4-BE49-F238E27FC236}">
                <a16:creationId xmlns:a16="http://schemas.microsoft.com/office/drawing/2014/main" id="{A2E56F78-1A6F-C33B-51FB-0C7357C3B811}"/>
              </a:ext>
            </a:extLst>
          </p:cNvPr>
          <p:cNvSpPr txBox="1"/>
          <p:nvPr/>
        </p:nvSpPr>
        <p:spPr>
          <a:xfrm>
            <a:off x="1212305" y="4769495"/>
            <a:ext cx="10067921" cy="1477328"/>
          </a:xfrm>
          <a:prstGeom prst="rect">
            <a:avLst/>
          </a:prstGeom>
          <a:noFill/>
        </p:spPr>
        <p:txBody>
          <a:bodyPr wrap="square">
            <a:spAutoFit/>
          </a:bodyPr>
          <a:lstStyle/>
          <a:p>
            <a:endParaRPr lang="en-US" altLang="zh-C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ltLang="zh-CN" dirty="0">
                <a:latin typeface="Calibri" panose="020F0502020204030204" pitchFamily="34" charset="0"/>
                <a:ea typeface="Calibri" panose="020F0502020204030204" pitchFamily="34" charset="0"/>
                <a:cs typeface="Calibri" panose="020F0502020204030204" pitchFamily="34" charset="0"/>
              </a:rPr>
              <a:t>The </a:t>
            </a:r>
            <a:r>
              <a:rPr lang="en-US" altLang="zh-CN" dirty="0" err="1">
                <a:latin typeface="Calibri" panose="020F0502020204030204" pitchFamily="34" charset="0"/>
                <a:ea typeface="Calibri" panose="020F0502020204030204" pitchFamily="34" charset="0"/>
                <a:cs typeface="Calibri" panose="020F0502020204030204" pitchFamily="34" charset="0"/>
              </a:rPr>
              <a:t>softmax</a:t>
            </a:r>
            <a:r>
              <a:rPr lang="en-US" altLang="zh-CN" dirty="0">
                <a:latin typeface="Calibri" panose="020F0502020204030204" pitchFamily="34" charset="0"/>
                <a:ea typeface="Calibri" panose="020F0502020204030204" pitchFamily="34" charset="0"/>
                <a:cs typeface="Calibri" panose="020F0502020204030204" pitchFamily="34" charset="0"/>
              </a:rPr>
              <a:t> function converts the network's output values (logits) into a probability distribution</a:t>
            </a:r>
            <a:r>
              <a:rPr lang="zh-CN" altLang="en-US" dirty="0">
                <a:latin typeface="Calibri" panose="020F0502020204030204" pitchFamily="34" charset="0"/>
                <a:cs typeface="Calibri" panose="020F0502020204030204" pitchFamily="34" charset="0"/>
              </a:rPr>
              <a:t> in the interval [0, 1</a:t>
            </a:r>
            <a:r>
              <a:rPr lang="en-US" altLang="zh-CN" dirty="0">
                <a:latin typeface="Calibri" panose="020F0502020204030204" pitchFamily="34" charset="0"/>
                <a:ea typeface="Calibri" panose="020F0502020204030204" pitchFamily="34" charset="0"/>
                <a:cs typeface="Calibri" panose="020F0502020204030204" pitchFamily="34" charset="0"/>
              </a:rPr>
              <a:t>] . SHAP usually assume that the model output is a probability distribution</a:t>
            </a:r>
          </a:p>
          <a:p>
            <a:endParaRPr lang="en-US" altLang="zh-C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ltLang="zh-CN" dirty="0">
                <a:latin typeface="Calibri" panose="020F0502020204030204" pitchFamily="34" charset="0"/>
                <a:ea typeface="Calibri" panose="020F0502020204030204" pitchFamily="34" charset="0"/>
                <a:cs typeface="Calibri" panose="020F0502020204030204" pitchFamily="34" charset="0"/>
              </a:rPr>
              <a:t>Tune parameters and choose the appropriate functions are important</a:t>
            </a:r>
            <a:endParaRPr lang="zh-CN" altLang="en-US" dirty="0">
              <a:latin typeface="Calibri" panose="020F0502020204030204" pitchFamily="34" charset="0"/>
              <a:cs typeface="Calibri" panose="020F0502020204030204" pitchFamily="34" charset="0"/>
            </a:endParaRPr>
          </a:p>
        </p:txBody>
      </p:sp>
      <p:sp>
        <p:nvSpPr>
          <p:cNvPr id="17" name="文本框 16">
            <a:extLst>
              <a:ext uri="{FF2B5EF4-FFF2-40B4-BE49-F238E27FC236}">
                <a16:creationId xmlns:a16="http://schemas.microsoft.com/office/drawing/2014/main" id="{91126483-754C-07F3-3FF0-91CD7F696BF5}"/>
              </a:ext>
            </a:extLst>
          </p:cNvPr>
          <p:cNvSpPr txBox="1"/>
          <p:nvPr/>
        </p:nvSpPr>
        <p:spPr>
          <a:xfrm>
            <a:off x="1212305" y="2703540"/>
            <a:ext cx="8480334" cy="369332"/>
          </a:xfrm>
          <a:prstGeom prst="rect">
            <a:avLst/>
          </a:prstGeom>
          <a:noFill/>
        </p:spPr>
        <p:txBody>
          <a:bodyPr wrap="square">
            <a:spAutoFit/>
          </a:bodyPr>
          <a:lstStyle/>
          <a:p>
            <a:r>
              <a:rPr lang="en-US" altLang="zh-CN" dirty="0">
                <a:latin typeface="Calibri" panose="020F0502020204030204" pitchFamily="34" charset="0"/>
                <a:ea typeface="Calibri" panose="020F0502020204030204" pitchFamily="34" charset="0"/>
                <a:cs typeface="Calibri" panose="020F0502020204030204" pitchFamily="34" charset="0"/>
              </a:rPr>
              <a:t>After added a </a:t>
            </a:r>
            <a:r>
              <a:rPr lang="en-US" altLang="zh-CN" dirty="0" err="1">
                <a:latin typeface="Calibri" panose="020F0502020204030204" pitchFamily="34" charset="0"/>
                <a:ea typeface="Calibri" panose="020F0502020204030204" pitchFamily="34" charset="0"/>
                <a:cs typeface="Calibri" panose="020F0502020204030204" pitchFamily="34" charset="0"/>
              </a:rPr>
              <a:t>softmax</a:t>
            </a:r>
            <a:r>
              <a:rPr lang="en-US" altLang="zh-CN" dirty="0">
                <a:latin typeface="Calibri" panose="020F0502020204030204" pitchFamily="34" charset="0"/>
                <a:ea typeface="Calibri" panose="020F0502020204030204" pitchFamily="34" charset="0"/>
                <a:cs typeface="Calibri" panose="020F0502020204030204" pitchFamily="34" charset="0"/>
              </a:rPr>
              <a:t> function to the output layer</a:t>
            </a:r>
            <a:r>
              <a:rPr lang="en-US" altLang="zh-CN" baseline="30000" dirty="0">
                <a:latin typeface="Calibri" panose="020F0502020204030204" pitchFamily="34" charset="0"/>
                <a:ea typeface="Calibri" panose="020F0502020204030204" pitchFamily="34" charset="0"/>
                <a:cs typeface="Calibri" panose="020F0502020204030204" pitchFamily="34" charset="0"/>
              </a:rPr>
              <a:t>[3] [4]</a:t>
            </a:r>
            <a:r>
              <a:rPr lang="en-US" altLang="zh-CN" dirty="0">
                <a:latin typeface="Calibri" panose="020F0502020204030204" pitchFamily="34" charset="0"/>
                <a:ea typeface="Calibri" panose="020F0502020204030204" pitchFamily="34" charset="0"/>
                <a:cs typeface="Calibri" panose="020F0502020204030204" pitchFamily="34" charset="0"/>
              </a:rPr>
              <a:t>.</a:t>
            </a:r>
            <a:endParaRPr lang="zh-CN" altLang="en-US" dirty="0">
              <a:latin typeface="Calibri" panose="020F0502020204030204" pitchFamily="34" charset="0"/>
              <a:cs typeface="Calibri" panose="020F0502020204030204" pitchFamily="34" charset="0"/>
            </a:endParaRPr>
          </a:p>
        </p:txBody>
      </p:sp>
      <p:sp>
        <p:nvSpPr>
          <p:cNvPr id="3" name="日期占位符 2">
            <a:extLst>
              <a:ext uri="{FF2B5EF4-FFF2-40B4-BE49-F238E27FC236}">
                <a16:creationId xmlns:a16="http://schemas.microsoft.com/office/drawing/2014/main" id="{879CBE23-716D-12BC-3DC9-7254E111436D}"/>
              </a:ext>
            </a:extLst>
          </p:cNvPr>
          <p:cNvSpPr>
            <a:spLocks noGrp="1"/>
          </p:cNvSpPr>
          <p:nvPr>
            <p:ph type="dt" sz="half" idx="10"/>
          </p:nvPr>
        </p:nvSpPr>
        <p:spPr/>
        <p:txBody>
          <a:bodyPr/>
          <a:lstStyle/>
          <a:p>
            <a:fld id="{9ADBDCD8-4ED1-4A66-8D71-8627957C48D8}" type="datetime1">
              <a:rPr lang="en-GB" altLang="zh-CN" smtClean="0"/>
              <a:t>31/07/2024</a:t>
            </a:fld>
            <a:endParaRPr lang="zh-CN" altLang="en-US" dirty="0"/>
          </a:p>
        </p:txBody>
      </p:sp>
      <p:sp>
        <p:nvSpPr>
          <p:cNvPr id="4" name="灯片编号占位符 3">
            <a:extLst>
              <a:ext uri="{FF2B5EF4-FFF2-40B4-BE49-F238E27FC236}">
                <a16:creationId xmlns:a16="http://schemas.microsoft.com/office/drawing/2014/main" id="{31333F92-9055-5095-D5C0-66D470CEDFF7}"/>
              </a:ext>
            </a:extLst>
          </p:cNvPr>
          <p:cNvSpPr>
            <a:spLocks noGrp="1"/>
          </p:cNvSpPr>
          <p:nvPr>
            <p:ph type="sldNum" sz="quarter" idx="12"/>
          </p:nvPr>
        </p:nvSpPr>
        <p:spPr/>
        <p:txBody>
          <a:bodyPr/>
          <a:lstStyle/>
          <a:p>
            <a:fld id="{FCE28FCF-1F70-43EF-8F6D-186E81BE370E}" type="slidenum">
              <a:rPr lang="zh-CN" altLang="en-US" smtClean="0"/>
              <a:t>14</a:t>
            </a:fld>
            <a:endParaRPr lang="zh-CN" altLang="en-US"/>
          </a:p>
        </p:txBody>
      </p:sp>
      <p:sp>
        <p:nvSpPr>
          <p:cNvPr id="7" name="文本框 6">
            <a:extLst>
              <a:ext uri="{FF2B5EF4-FFF2-40B4-BE49-F238E27FC236}">
                <a16:creationId xmlns:a16="http://schemas.microsoft.com/office/drawing/2014/main" id="{D082D1D5-5B2E-086E-CC62-0810D3A193F3}"/>
              </a:ext>
            </a:extLst>
          </p:cNvPr>
          <p:cNvSpPr txBox="1"/>
          <p:nvPr/>
        </p:nvSpPr>
        <p:spPr>
          <a:xfrm>
            <a:off x="9891075" y="1645219"/>
            <a:ext cx="2082752" cy="369332"/>
          </a:xfrm>
          <a:prstGeom prst="rect">
            <a:avLst/>
          </a:prstGeom>
          <a:noFill/>
        </p:spPr>
        <p:txBody>
          <a:bodyPr wrap="square">
            <a:spAutoFit/>
          </a:bodyPr>
          <a:lstStyle/>
          <a:p>
            <a:r>
              <a:rPr lang="zh-CN" altLang="en-US" dirty="0"/>
              <a:t>complex and noisy.</a:t>
            </a:r>
          </a:p>
        </p:txBody>
      </p:sp>
      <p:sp>
        <p:nvSpPr>
          <p:cNvPr id="10" name="文本框 9">
            <a:extLst>
              <a:ext uri="{FF2B5EF4-FFF2-40B4-BE49-F238E27FC236}">
                <a16:creationId xmlns:a16="http://schemas.microsoft.com/office/drawing/2014/main" id="{8F9D022F-1BFB-7FAF-0FCF-9EA9BD00A251}"/>
              </a:ext>
            </a:extLst>
          </p:cNvPr>
          <p:cNvSpPr txBox="1"/>
          <p:nvPr/>
        </p:nvSpPr>
        <p:spPr>
          <a:xfrm>
            <a:off x="10011317" y="3598018"/>
            <a:ext cx="1842268" cy="646331"/>
          </a:xfrm>
          <a:prstGeom prst="rect">
            <a:avLst/>
          </a:prstGeom>
          <a:noFill/>
        </p:spPr>
        <p:txBody>
          <a:bodyPr wrap="square">
            <a:spAutoFit/>
          </a:bodyPr>
          <a:lstStyle/>
          <a:p>
            <a:pPr algn="ctr"/>
            <a:r>
              <a:rPr lang="zh-CN" altLang="en-US" dirty="0"/>
              <a:t>clearer and distinguishable</a:t>
            </a:r>
          </a:p>
        </p:txBody>
      </p:sp>
    </p:spTree>
    <p:extLst>
      <p:ext uri="{BB962C8B-B14F-4D97-AF65-F5344CB8AC3E}">
        <p14:creationId xmlns:p14="http://schemas.microsoft.com/office/powerpoint/2010/main" val="2496865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70C760-3799-5BCB-1FB0-02831EFAAA4D}"/>
              </a:ext>
            </a:extLst>
          </p:cNvPr>
          <p:cNvSpPr>
            <a:spLocks noGrp="1"/>
          </p:cNvSpPr>
          <p:nvPr>
            <p:ph type="title"/>
          </p:nvPr>
        </p:nvSpPr>
        <p:spPr>
          <a:xfrm>
            <a:off x="342940" y="93941"/>
            <a:ext cx="10515600" cy="1325563"/>
          </a:xfrm>
        </p:spPr>
        <p:txBody>
          <a:bodyPr>
            <a:normAutofit/>
          </a:bodyPr>
          <a:lstStyle/>
          <a:p>
            <a:r>
              <a:rPr lang="en-US" altLang="zh-CN" sz="4000"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Ⅲ</a:t>
            </a:r>
            <a:r>
              <a:rPr lang="en-US" altLang="zh-CN" sz="4000" dirty="0">
                <a:solidFill>
                  <a:srgbClr val="212121"/>
                </a:solidFill>
                <a:highlight>
                  <a:srgbClr val="FFFFFF"/>
                </a:highlight>
                <a:latin typeface="Calibri" panose="020F0502020204030204" pitchFamily="34" charset="0"/>
                <a:ea typeface="Calibri" panose="020F0502020204030204" pitchFamily="34" charset="0"/>
                <a:cs typeface="Calibri" panose="020F0502020204030204" pitchFamily="34" charset="0"/>
              </a:rPr>
              <a:t>.1.</a:t>
            </a:r>
            <a:r>
              <a:rPr lang="zh-CN" altLang="en-US" sz="4000" dirty="0">
                <a:solidFill>
                  <a:srgbClr val="212121"/>
                </a:solidFill>
                <a:highlight>
                  <a:srgbClr val="FFFFFF"/>
                </a:highlight>
                <a:latin typeface="Calibri" panose="020F0502020204030204" pitchFamily="34" charset="0"/>
                <a:cs typeface="Calibri" panose="020F0502020204030204" pitchFamily="34" charset="0"/>
              </a:rPr>
              <a:t> </a:t>
            </a:r>
            <a:r>
              <a:rPr lang="en-US" altLang="zh-CN" sz="4000" dirty="0" err="1">
                <a:solidFill>
                  <a:srgbClr val="212121"/>
                </a:solidFill>
                <a:highlight>
                  <a:srgbClr val="FFFFFF"/>
                </a:highlight>
                <a:latin typeface="Calibri" panose="020F0502020204030204" pitchFamily="34" charset="0"/>
                <a:ea typeface="Calibri" panose="020F0502020204030204" pitchFamily="34" charset="0"/>
                <a:cs typeface="Calibri" panose="020F0502020204030204" pitchFamily="34" charset="0"/>
              </a:rPr>
              <a:t>DeepSHAP</a:t>
            </a:r>
            <a:r>
              <a:rPr lang="en-US" altLang="zh-CN" sz="4000" dirty="0">
                <a:solidFill>
                  <a:srgbClr val="212121"/>
                </a:solidFill>
                <a:highlight>
                  <a:srgbClr val="FFFFFF"/>
                </a:highlight>
                <a:latin typeface="Calibri" panose="020F0502020204030204" pitchFamily="34" charset="0"/>
                <a:ea typeface="Calibri" panose="020F0502020204030204" pitchFamily="34" charset="0"/>
                <a:cs typeface="Calibri" panose="020F0502020204030204" pitchFamily="34" charset="0"/>
              </a:rPr>
              <a:t>-Highlight Case</a:t>
            </a:r>
            <a:endParaRPr lang="zh-CN" altLang="en-US" sz="4000" dirty="0">
              <a:solidFill>
                <a:srgbClr val="212121"/>
              </a:solidFill>
              <a:highlight>
                <a:srgbClr val="FFFFFF"/>
              </a:highlight>
              <a:latin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9CC12EA1-5A91-65E5-911E-5ED7B24665C2}"/>
              </a:ext>
            </a:extLst>
          </p:cNvPr>
          <p:cNvPicPr>
            <a:picLocks noChangeAspect="1"/>
          </p:cNvPicPr>
          <p:nvPr/>
        </p:nvPicPr>
        <p:blipFill rotWithShape="1">
          <a:blip r:embed="rId3">
            <a:extLst>
              <a:ext uri="{28A0092B-C50C-407E-A947-70E740481C1C}">
                <a14:useLocalDpi xmlns:a14="http://schemas.microsoft.com/office/drawing/2010/main" val="0"/>
              </a:ext>
            </a:extLst>
          </a:blip>
          <a:srcRect l="21" t="10711"/>
          <a:stretch/>
        </p:blipFill>
        <p:spPr>
          <a:xfrm>
            <a:off x="137159" y="2240279"/>
            <a:ext cx="11920195" cy="1901795"/>
          </a:xfrm>
          <a:prstGeom prst="rect">
            <a:avLst/>
          </a:prstGeom>
        </p:spPr>
      </p:pic>
      <p:sp>
        <p:nvSpPr>
          <p:cNvPr id="13" name="文本框 12">
            <a:extLst>
              <a:ext uri="{FF2B5EF4-FFF2-40B4-BE49-F238E27FC236}">
                <a16:creationId xmlns:a16="http://schemas.microsoft.com/office/drawing/2014/main" id="{3479DCA5-2E69-1F61-20B1-4FDAC079A2C8}"/>
              </a:ext>
            </a:extLst>
          </p:cNvPr>
          <p:cNvSpPr txBox="1"/>
          <p:nvPr/>
        </p:nvSpPr>
        <p:spPr>
          <a:xfrm>
            <a:off x="945117" y="4800719"/>
            <a:ext cx="9311246" cy="923330"/>
          </a:xfrm>
          <a:prstGeom prst="rect">
            <a:avLst/>
          </a:prstGeom>
          <a:noFill/>
        </p:spPr>
        <p:txBody>
          <a:bodyPr wrap="square">
            <a:spAutoFit/>
          </a:bodyPr>
          <a:lstStyle/>
          <a:p>
            <a:r>
              <a:rPr lang="zh-CN" altLang="en-US" sz="1400" dirty="0"/>
              <a:t> </a:t>
            </a:r>
            <a:r>
              <a:rPr lang="en-US" altLang="zh-CN" dirty="0">
                <a:latin typeface="Calibri" panose="020F0502020204030204" pitchFamily="34" charset="0"/>
                <a:ea typeface="Calibri" panose="020F0502020204030204" pitchFamily="34" charset="0"/>
                <a:cs typeface="Calibri" panose="020F0502020204030204" pitchFamily="34" charset="0"/>
              </a:rPr>
              <a:t>This </a:t>
            </a:r>
            <a:r>
              <a:rPr lang="zh-CN" altLang="en-US" dirty="0">
                <a:latin typeface="Calibri" panose="020F0502020204030204" pitchFamily="34" charset="0"/>
                <a:cs typeface="Calibri" panose="020F0502020204030204" pitchFamily="34" charset="0"/>
              </a:rPr>
              <a:t>image clearly demonstrates the role of XAI. The reason it is identified as a bird rather than a horse is that the bird's beak in this image is very sharp, and the positive relevance around the bird's beak is higher compared to the horse's heatmap. Therefore, the model classifies it as a bird.</a:t>
            </a:r>
            <a:endParaRPr lang="zh-CN" altLang="en-US" sz="1400" dirty="0">
              <a:latin typeface="Calibri" panose="020F0502020204030204" pitchFamily="34" charset="0"/>
              <a:cs typeface="Calibri" panose="020F0502020204030204" pitchFamily="34" charset="0"/>
            </a:endParaRPr>
          </a:p>
        </p:txBody>
      </p:sp>
      <p:sp>
        <p:nvSpPr>
          <p:cNvPr id="3" name="日期占位符 2">
            <a:extLst>
              <a:ext uri="{FF2B5EF4-FFF2-40B4-BE49-F238E27FC236}">
                <a16:creationId xmlns:a16="http://schemas.microsoft.com/office/drawing/2014/main" id="{2E077608-49BA-DF01-81B9-E20C178FB364}"/>
              </a:ext>
            </a:extLst>
          </p:cNvPr>
          <p:cNvSpPr>
            <a:spLocks noGrp="1"/>
          </p:cNvSpPr>
          <p:nvPr>
            <p:ph type="dt" sz="half" idx="10"/>
          </p:nvPr>
        </p:nvSpPr>
        <p:spPr/>
        <p:txBody>
          <a:bodyPr/>
          <a:lstStyle/>
          <a:p>
            <a:fld id="{744BCD74-1859-48EF-884A-3DAC57B07666}" type="datetime1">
              <a:rPr lang="en-GB" altLang="zh-CN" smtClean="0"/>
              <a:t>31/07/2024</a:t>
            </a:fld>
            <a:endParaRPr lang="zh-CN" altLang="en-US" dirty="0"/>
          </a:p>
        </p:txBody>
      </p:sp>
      <p:sp>
        <p:nvSpPr>
          <p:cNvPr id="4" name="灯片编号占位符 3">
            <a:extLst>
              <a:ext uri="{FF2B5EF4-FFF2-40B4-BE49-F238E27FC236}">
                <a16:creationId xmlns:a16="http://schemas.microsoft.com/office/drawing/2014/main" id="{DC1D12C4-1C29-1E7A-5947-6F9FE6FD3BFE}"/>
              </a:ext>
            </a:extLst>
          </p:cNvPr>
          <p:cNvSpPr>
            <a:spLocks noGrp="1"/>
          </p:cNvSpPr>
          <p:nvPr>
            <p:ph type="sldNum" sz="quarter" idx="12"/>
          </p:nvPr>
        </p:nvSpPr>
        <p:spPr/>
        <p:txBody>
          <a:bodyPr/>
          <a:lstStyle/>
          <a:p>
            <a:fld id="{FCE28FCF-1F70-43EF-8F6D-186E81BE370E}" type="slidenum">
              <a:rPr lang="zh-CN" altLang="en-US" smtClean="0"/>
              <a:t>15</a:t>
            </a:fld>
            <a:endParaRPr lang="zh-CN" altLang="en-US"/>
          </a:p>
        </p:txBody>
      </p:sp>
      <p:sp>
        <p:nvSpPr>
          <p:cNvPr id="8" name="文本框 7">
            <a:extLst>
              <a:ext uri="{FF2B5EF4-FFF2-40B4-BE49-F238E27FC236}">
                <a16:creationId xmlns:a16="http://schemas.microsoft.com/office/drawing/2014/main" id="{D12CA3F8-1C1A-D491-F983-15E9B2CD2E23}"/>
              </a:ext>
            </a:extLst>
          </p:cNvPr>
          <p:cNvSpPr txBox="1"/>
          <p:nvPr/>
        </p:nvSpPr>
        <p:spPr>
          <a:xfrm>
            <a:off x="532448" y="1554630"/>
            <a:ext cx="6097904" cy="646331"/>
          </a:xfrm>
          <a:prstGeom prst="rect">
            <a:avLst/>
          </a:prstGeom>
          <a:noFill/>
        </p:spPr>
        <p:txBody>
          <a:bodyPr wrap="square">
            <a:spAutoFit/>
          </a:bodyPr>
          <a:lstStyle/>
          <a:p>
            <a:r>
              <a:rPr lang="en-US" altLang="zh-CN" dirty="0">
                <a:solidFill>
                  <a:srgbClr val="3B3B3B"/>
                </a:solidFill>
                <a:latin typeface="Consolas" panose="020B0609020204030204" pitchFamily="49" charset="0"/>
              </a:rPr>
              <a:t>B</a:t>
            </a:r>
            <a:r>
              <a:rPr lang="en-US" altLang="zh-CN" b="0" i="0" dirty="0">
                <a:solidFill>
                  <a:srgbClr val="3B3B3B"/>
                </a:solidFill>
                <a:effectLst/>
                <a:latin typeface="Consolas" panose="020B0609020204030204" pitchFamily="49" charset="0"/>
              </a:rPr>
              <a:t>ird with probability: 0.8446</a:t>
            </a:r>
          </a:p>
          <a:p>
            <a:r>
              <a:rPr lang="en-US" altLang="zh-CN" dirty="0">
                <a:solidFill>
                  <a:srgbClr val="3B3B3B"/>
                </a:solidFill>
                <a:latin typeface="Consolas" panose="020B0609020204030204" pitchFamily="49" charset="0"/>
              </a:rPr>
              <a:t>Horse</a:t>
            </a:r>
            <a:r>
              <a:rPr lang="en-US" altLang="zh-CN" b="0" i="0" dirty="0">
                <a:solidFill>
                  <a:srgbClr val="3B3B3B"/>
                </a:solidFill>
                <a:effectLst/>
                <a:latin typeface="Consolas" panose="020B0609020204030204" pitchFamily="49" charset="0"/>
              </a:rPr>
              <a:t> with probability: 0.1211</a:t>
            </a:r>
            <a:endParaRPr lang="zh-CN" altLang="en-US" dirty="0"/>
          </a:p>
        </p:txBody>
      </p:sp>
    </p:spTree>
    <p:extLst>
      <p:ext uri="{BB962C8B-B14F-4D97-AF65-F5344CB8AC3E}">
        <p14:creationId xmlns:p14="http://schemas.microsoft.com/office/powerpoint/2010/main" val="4205949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AAD6B-F7A1-F9D0-AF99-0F169CB7E207}"/>
              </a:ext>
            </a:extLst>
          </p:cNvPr>
          <p:cNvSpPr>
            <a:spLocks noGrp="1"/>
          </p:cNvSpPr>
          <p:nvPr>
            <p:ph type="title"/>
          </p:nvPr>
        </p:nvSpPr>
        <p:spPr>
          <a:xfrm>
            <a:off x="458896" y="249241"/>
            <a:ext cx="10515600" cy="1325563"/>
          </a:xfrm>
        </p:spPr>
        <p:txBody>
          <a:bodyPr>
            <a:normAutofit/>
          </a:bodyPr>
          <a:lstStyle/>
          <a:p>
            <a:r>
              <a:rPr lang="en-US" altLang="zh-CN" sz="3600"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Ⅲ</a:t>
            </a:r>
            <a:r>
              <a:rPr lang="en-US" altLang="zh-CN" sz="3600" dirty="0">
                <a:solidFill>
                  <a:srgbClr val="212121"/>
                </a:solidFill>
                <a:highlight>
                  <a:srgbClr val="FFFFFF"/>
                </a:highlight>
                <a:latin typeface="Calibri" panose="020F0502020204030204" pitchFamily="34" charset="0"/>
                <a:ea typeface="Calibri" panose="020F0502020204030204" pitchFamily="34" charset="0"/>
                <a:cs typeface="Calibri" panose="020F0502020204030204" pitchFamily="34" charset="0"/>
              </a:rPr>
              <a:t>.2.</a:t>
            </a:r>
            <a:r>
              <a:rPr lang="zh-CN" altLang="en-US" sz="3600" dirty="0">
                <a:solidFill>
                  <a:srgbClr val="212121"/>
                </a:solidFill>
                <a:highlight>
                  <a:srgbClr val="FFFFFF"/>
                </a:highlight>
                <a:latin typeface="Calibri" panose="020F0502020204030204" pitchFamily="34" charset="0"/>
                <a:cs typeface="Calibri" panose="020F0502020204030204" pitchFamily="34" charset="0"/>
              </a:rPr>
              <a:t> </a:t>
            </a:r>
            <a:r>
              <a:rPr lang="it-IT" altLang="zh-CN" sz="3600"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XAI techniques </a:t>
            </a:r>
            <a:r>
              <a:rPr lang="it-IT" altLang="zh-CN" sz="3600" dirty="0">
                <a:solidFill>
                  <a:srgbClr val="212121"/>
                </a:solidFill>
                <a:highlight>
                  <a:srgbClr val="FFFFFF"/>
                </a:highlight>
                <a:latin typeface="Calibri" panose="020F0502020204030204" pitchFamily="34" charset="0"/>
                <a:ea typeface="Calibri" panose="020F0502020204030204" pitchFamily="34" charset="0"/>
                <a:cs typeface="Calibri" panose="020F0502020204030204" pitchFamily="34" charset="0"/>
              </a:rPr>
              <a:t>–</a:t>
            </a:r>
            <a:br>
              <a:rPr lang="it-IT" altLang="zh-CN" sz="3600" dirty="0">
                <a:solidFill>
                  <a:srgbClr val="212121"/>
                </a:solidFill>
                <a:highlight>
                  <a:srgbClr val="FFFFFF"/>
                </a:highlight>
                <a:latin typeface="Calibri" panose="020F0502020204030204" pitchFamily="34" charset="0"/>
                <a:ea typeface="Calibri" panose="020F0502020204030204" pitchFamily="34" charset="0"/>
                <a:cs typeface="Calibri" panose="020F0502020204030204" pitchFamily="34" charset="0"/>
              </a:rPr>
            </a:br>
            <a:r>
              <a:rPr lang="en-US" altLang="zh-CN" sz="3600" dirty="0" err="1">
                <a:solidFill>
                  <a:srgbClr val="212121"/>
                </a:solidFill>
                <a:highlight>
                  <a:srgbClr val="FFFFFF"/>
                </a:highlight>
                <a:latin typeface="Calibri" panose="020F0502020204030204" pitchFamily="34" charset="0"/>
                <a:ea typeface="Calibri" panose="020F0502020204030204" pitchFamily="34" charset="0"/>
                <a:cs typeface="Calibri" panose="020F0502020204030204" pitchFamily="34" charset="0"/>
              </a:rPr>
              <a:t>Layerwise</a:t>
            </a:r>
            <a:r>
              <a:rPr lang="en-US" altLang="zh-CN" sz="3600" dirty="0">
                <a:solidFill>
                  <a:srgbClr val="212121"/>
                </a:solidFill>
                <a:highlight>
                  <a:srgbClr val="FFFFFF"/>
                </a:highlight>
                <a:latin typeface="Calibri" panose="020F0502020204030204" pitchFamily="34" charset="0"/>
                <a:ea typeface="Calibri" panose="020F0502020204030204" pitchFamily="34" charset="0"/>
                <a:cs typeface="Calibri" panose="020F0502020204030204" pitchFamily="34" charset="0"/>
              </a:rPr>
              <a:t> Relevance Propagation</a:t>
            </a:r>
            <a:endParaRPr lang="zh-CN" altLang="en-US" sz="3600" dirty="0">
              <a:latin typeface="Calibri" panose="020F0502020204030204" pitchFamily="34" charset="0"/>
              <a:cs typeface="Calibri" panose="020F0502020204030204" pitchFamily="34" charset="0"/>
            </a:endParaRPr>
          </a:p>
        </p:txBody>
      </p:sp>
      <p:pic>
        <p:nvPicPr>
          <p:cNvPr id="5" name="内容占位符 4">
            <a:extLst>
              <a:ext uri="{FF2B5EF4-FFF2-40B4-BE49-F238E27FC236}">
                <a16:creationId xmlns:a16="http://schemas.microsoft.com/office/drawing/2014/main" id="{677A1C4D-683E-8A62-4BC7-4DBB59CEFC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896" y="2081657"/>
            <a:ext cx="6058493" cy="3477895"/>
          </a:xfrm>
        </p:spPr>
      </p:pic>
      <p:sp>
        <p:nvSpPr>
          <p:cNvPr id="7" name="文本框 6">
            <a:extLst>
              <a:ext uri="{FF2B5EF4-FFF2-40B4-BE49-F238E27FC236}">
                <a16:creationId xmlns:a16="http://schemas.microsoft.com/office/drawing/2014/main" id="{BD70CABA-C778-C0BD-C8D8-C44FF4A150FE}"/>
              </a:ext>
            </a:extLst>
          </p:cNvPr>
          <p:cNvSpPr txBox="1"/>
          <p:nvPr/>
        </p:nvSpPr>
        <p:spPr>
          <a:xfrm>
            <a:off x="6517389" y="2112444"/>
            <a:ext cx="5674611" cy="3693319"/>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Calibri" panose="020F0502020204030204" pitchFamily="34" charset="0"/>
                <a:ea typeface="Calibri" panose="020F0502020204030204" pitchFamily="34" charset="0"/>
                <a:cs typeface="Calibri" panose="020F0502020204030204" pitchFamily="34" charset="0"/>
              </a:rPr>
              <a:t>LRP-0: Keeps all features and weights, making the explanation too complex and noisy.</a:t>
            </a:r>
          </a:p>
          <a:p>
            <a:pPr marL="285750" indent="-285750">
              <a:buFont typeface="Arial" panose="020B0604020202020204" pitchFamily="34" charset="0"/>
              <a:buChar char="•"/>
            </a:pPr>
            <a:endParaRPr lang="en-US" altLang="zh-C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ltLang="zh-CN" dirty="0">
                <a:latin typeface="Calibri" panose="020F0502020204030204" pitchFamily="34" charset="0"/>
                <a:ea typeface="Calibri" panose="020F0502020204030204" pitchFamily="34" charset="0"/>
                <a:cs typeface="Calibri" panose="020F0502020204030204" pitchFamily="34" charset="0"/>
              </a:rPr>
              <a:t>LRP-ε: Keeps only the most important features and weights, but is too sparse and hard to interpret.</a:t>
            </a:r>
          </a:p>
          <a:p>
            <a:pPr marL="285750" indent="-285750">
              <a:buFont typeface="Arial" panose="020B0604020202020204" pitchFamily="34" charset="0"/>
              <a:buChar char="•"/>
            </a:pPr>
            <a:endParaRPr lang="en-US" altLang="zh-C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ltLang="zh-CN" dirty="0">
                <a:latin typeface="Calibri" panose="020F0502020204030204" pitchFamily="34" charset="0"/>
                <a:ea typeface="Calibri" panose="020F0502020204030204" pitchFamily="34" charset="0"/>
                <a:cs typeface="Calibri" panose="020F0502020204030204" pitchFamily="34" charset="0"/>
              </a:rPr>
              <a:t>LRP-γ: Keeps only positive features and weights, which is easy for humans to understand, but it can also show irrelevant parts, like highlighting a lamppost.</a:t>
            </a:r>
          </a:p>
          <a:p>
            <a:pPr marL="285750" indent="-285750">
              <a:buFont typeface="Arial" panose="020B0604020202020204" pitchFamily="34" charset="0"/>
              <a:buChar char="•"/>
            </a:pPr>
            <a:endParaRPr lang="en-US" altLang="zh-C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ltLang="zh-CN" dirty="0">
                <a:latin typeface="Calibri" panose="020F0502020204030204" pitchFamily="34" charset="0"/>
                <a:ea typeface="Calibri" panose="020F0502020204030204" pitchFamily="34" charset="0"/>
                <a:cs typeface="Calibri" panose="020F0502020204030204" pitchFamily="34" charset="0"/>
              </a:rPr>
              <a:t>LRP-γ ← LRP-ε ← LRP-0</a:t>
            </a:r>
            <a:r>
              <a:rPr lang="en-US" altLang="zh-CN" baseline="30000" dirty="0"/>
              <a:t>[5]</a:t>
            </a:r>
            <a:r>
              <a:rPr lang="en-US" altLang="zh-CN" dirty="0">
                <a:latin typeface="Calibri" panose="020F0502020204030204" pitchFamily="34" charset="0"/>
                <a:ea typeface="Calibri" panose="020F0502020204030204" pitchFamily="34" charset="0"/>
                <a:cs typeface="Calibri" panose="020F0502020204030204" pitchFamily="34" charset="0"/>
              </a:rPr>
              <a:t>: Combines these methods to keep important features and weights while removing many unimportant noises, providing a clear explanation.</a:t>
            </a:r>
            <a:endParaRPr lang="zh-CN" altLang="en-US" dirty="0">
              <a:latin typeface="Calibri" panose="020F0502020204030204" pitchFamily="34" charset="0"/>
              <a:cs typeface="Calibri" panose="020F0502020204030204" pitchFamily="34" charset="0"/>
            </a:endParaRPr>
          </a:p>
        </p:txBody>
      </p:sp>
      <p:sp>
        <p:nvSpPr>
          <p:cNvPr id="3" name="日期占位符 2">
            <a:extLst>
              <a:ext uri="{FF2B5EF4-FFF2-40B4-BE49-F238E27FC236}">
                <a16:creationId xmlns:a16="http://schemas.microsoft.com/office/drawing/2014/main" id="{361E4D24-C25C-B0BB-EAD2-BAB28E65F96E}"/>
              </a:ext>
            </a:extLst>
          </p:cNvPr>
          <p:cNvSpPr>
            <a:spLocks noGrp="1"/>
          </p:cNvSpPr>
          <p:nvPr>
            <p:ph type="dt" sz="half" idx="10"/>
          </p:nvPr>
        </p:nvSpPr>
        <p:spPr/>
        <p:txBody>
          <a:bodyPr/>
          <a:lstStyle/>
          <a:p>
            <a:fld id="{5A1FF90B-BCBD-4B74-8505-52EE00141963}" type="datetime1">
              <a:rPr lang="en-GB" altLang="zh-CN" smtClean="0"/>
              <a:t>31/07/2024</a:t>
            </a:fld>
            <a:endParaRPr lang="zh-CN" altLang="en-US" dirty="0"/>
          </a:p>
        </p:txBody>
      </p:sp>
      <p:sp>
        <p:nvSpPr>
          <p:cNvPr id="4" name="灯片编号占位符 3">
            <a:extLst>
              <a:ext uri="{FF2B5EF4-FFF2-40B4-BE49-F238E27FC236}">
                <a16:creationId xmlns:a16="http://schemas.microsoft.com/office/drawing/2014/main" id="{7D08BA10-EFBA-987C-9135-248132D24764}"/>
              </a:ext>
            </a:extLst>
          </p:cNvPr>
          <p:cNvSpPr>
            <a:spLocks noGrp="1"/>
          </p:cNvSpPr>
          <p:nvPr>
            <p:ph type="sldNum" sz="quarter" idx="12"/>
          </p:nvPr>
        </p:nvSpPr>
        <p:spPr/>
        <p:txBody>
          <a:bodyPr/>
          <a:lstStyle/>
          <a:p>
            <a:fld id="{FCE28FCF-1F70-43EF-8F6D-186E81BE370E}" type="slidenum">
              <a:rPr lang="zh-CN" altLang="en-US" smtClean="0"/>
              <a:t>16</a:t>
            </a:fld>
            <a:endParaRPr lang="zh-CN" altLang="en-US"/>
          </a:p>
        </p:txBody>
      </p:sp>
    </p:spTree>
    <p:extLst>
      <p:ext uri="{BB962C8B-B14F-4D97-AF65-F5344CB8AC3E}">
        <p14:creationId xmlns:p14="http://schemas.microsoft.com/office/powerpoint/2010/main" val="3317065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8CA00-BB49-04D0-21D9-A263DCF540FD}"/>
              </a:ext>
            </a:extLst>
          </p:cNvPr>
          <p:cNvSpPr>
            <a:spLocks noGrp="1"/>
          </p:cNvSpPr>
          <p:nvPr>
            <p:ph type="title"/>
          </p:nvPr>
        </p:nvSpPr>
        <p:spPr>
          <a:xfrm>
            <a:off x="406068" y="-155571"/>
            <a:ext cx="10994010" cy="1325563"/>
          </a:xfrm>
        </p:spPr>
        <p:txBody>
          <a:bodyPr>
            <a:normAutofit/>
          </a:bodyPr>
          <a:lstStyle/>
          <a:p>
            <a:pPr algn="l"/>
            <a:r>
              <a:rPr lang="en-US" altLang="zh-CN" sz="36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Ⅲ</a:t>
            </a:r>
            <a:r>
              <a:rPr lang="en-US" altLang="zh-CN" sz="3600" dirty="0">
                <a:solidFill>
                  <a:srgbClr val="212121"/>
                </a:solidFill>
                <a:latin typeface="Calibri" panose="020F0502020204030204" pitchFamily="34" charset="0"/>
                <a:ea typeface="Calibri" panose="020F0502020204030204" pitchFamily="34" charset="0"/>
                <a:cs typeface="Calibri" panose="020F0502020204030204" pitchFamily="34" charset="0"/>
              </a:rPr>
              <a:t>.2.</a:t>
            </a:r>
            <a:r>
              <a:rPr lang="zh-CN" altLang="en-US" sz="3600" dirty="0">
                <a:solidFill>
                  <a:srgbClr val="212121"/>
                </a:solidFill>
                <a:latin typeface="Calibri" panose="020F0502020204030204" pitchFamily="34" charset="0"/>
                <a:cs typeface="Calibri" panose="020F0502020204030204" pitchFamily="34" charset="0"/>
              </a:rPr>
              <a:t> </a:t>
            </a:r>
            <a:r>
              <a:rPr lang="it-IT" altLang="zh-CN" sz="36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XAI techniques </a:t>
            </a:r>
            <a:r>
              <a:rPr lang="it-IT" altLang="zh-CN" sz="3600" dirty="0">
                <a:solidFill>
                  <a:srgbClr val="212121"/>
                </a:solidFill>
                <a:latin typeface="Calibri" panose="020F0502020204030204" pitchFamily="34" charset="0"/>
                <a:ea typeface="Calibri" panose="020F0502020204030204" pitchFamily="34" charset="0"/>
                <a:cs typeface="Calibri" panose="020F0502020204030204" pitchFamily="34" charset="0"/>
              </a:rPr>
              <a:t>-</a:t>
            </a:r>
            <a:r>
              <a:rPr lang="en-US" altLang="zh-CN" sz="3600" dirty="0" err="1">
                <a:solidFill>
                  <a:srgbClr val="212121"/>
                </a:solidFill>
                <a:latin typeface="Calibri" panose="020F0502020204030204" pitchFamily="34" charset="0"/>
                <a:ea typeface="Calibri" panose="020F0502020204030204" pitchFamily="34" charset="0"/>
                <a:cs typeface="Calibri" panose="020F0502020204030204" pitchFamily="34" charset="0"/>
              </a:rPr>
              <a:t>Layerwise</a:t>
            </a:r>
            <a:r>
              <a:rPr lang="en-US" altLang="zh-CN" sz="3600" dirty="0">
                <a:solidFill>
                  <a:srgbClr val="212121"/>
                </a:solidFill>
                <a:latin typeface="Calibri" panose="020F0502020204030204" pitchFamily="34" charset="0"/>
                <a:ea typeface="Calibri" panose="020F0502020204030204" pitchFamily="34" charset="0"/>
                <a:cs typeface="Calibri" panose="020F0502020204030204" pitchFamily="34" charset="0"/>
              </a:rPr>
              <a:t> Relevance Propagation</a:t>
            </a:r>
            <a:endParaRPr lang="it-IT" altLang="zh-CN" sz="3600" dirty="0">
              <a:solidFill>
                <a:srgbClr val="212121"/>
              </a:solidFill>
              <a:latin typeface="Calibri" panose="020F0502020204030204" pitchFamily="34" charset="0"/>
              <a:ea typeface="Calibri" panose="020F0502020204030204" pitchFamily="34" charset="0"/>
              <a:cs typeface="Calibri" panose="020F0502020204030204" pitchFamily="34" charset="0"/>
            </a:endParaRPr>
          </a:p>
        </p:txBody>
      </p:sp>
      <p:pic>
        <p:nvPicPr>
          <p:cNvPr id="11" name="图片 10">
            <a:extLst>
              <a:ext uri="{FF2B5EF4-FFF2-40B4-BE49-F238E27FC236}">
                <a16:creationId xmlns:a16="http://schemas.microsoft.com/office/drawing/2014/main" id="{4A23C52D-3E1B-D0C7-9D35-3AE2A5FBBF10}"/>
              </a:ext>
            </a:extLst>
          </p:cNvPr>
          <p:cNvPicPr>
            <a:picLocks noChangeAspect="1"/>
          </p:cNvPicPr>
          <p:nvPr/>
        </p:nvPicPr>
        <p:blipFill>
          <a:blip r:embed="rId3"/>
          <a:stretch>
            <a:fillRect/>
          </a:stretch>
        </p:blipFill>
        <p:spPr>
          <a:xfrm>
            <a:off x="1246702" y="1949101"/>
            <a:ext cx="1905000" cy="2190750"/>
          </a:xfrm>
          <a:prstGeom prst="rect">
            <a:avLst/>
          </a:prstGeom>
        </p:spPr>
      </p:pic>
      <p:sp>
        <p:nvSpPr>
          <p:cNvPr id="14" name="文本框 13">
            <a:extLst>
              <a:ext uri="{FF2B5EF4-FFF2-40B4-BE49-F238E27FC236}">
                <a16:creationId xmlns:a16="http://schemas.microsoft.com/office/drawing/2014/main" id="{A5BCAE29-6221-94AA-AC63-553D30FAAF6F}"/>
              </a:ext>
            </a:extLst>
          </p:cNvPr>
          <p:cNvSpPr txBox="1"/>
          <p:nvPr/>
        </p:nvSpPr>
        <p:spPr>
          <a:xfrm>
            <a:off x="1283808" y="4284423"/>
            <a:ext cx="3084647" cy="646331"/>
          </a:xfrm>
          <a:prstGeom prst="rect">
            <a:avLst/>
          </a:prstGeom>
          <a:noFill/>
        </p:spPr>
        <p:txBody>
          <a:bodyPr wrap="square" rtlCol="0">
            <a:spAutoFit/>
          </a:bodyPr>
          <a:lstStyle/>
          <a:p>
            <a:r>
              <a:rPr lang="en-US" altLang="zh-CN" dirty="0">
                <a:latin typeface="Calibri" panose="020F0502020204030204" pitchFamily="34" charset="0"/>
                <a:ea typeface="Calibri" panose="020F0502020204030204" pitchFamily="34" charset="0"/>
                <a:cs typeface="Calibri" panose="020F0502020204030204" pitchFamily="34" charset="0"/>
              </a:rPr>
              <a:t>Prediction</a:t>
            </a:r>
            <a:r>
              <a:rPr lang="zh-CN" altLang="en-US" dirty="0">
                <a:latin typeface="Calibri" panose="020F0502020204030204" pitchFamily="34" charset="0"/>
                <a:cs typeface="Calibri" panose="020F0502020204030204" pitchFamily="34" charset="0"/>
              </a:rPr>
              <a:t>：</a:t>
            </a:r>
            <a:r>
              <a:rPr lang="en-US" altLang="zh-CN" dirty="0">
                <a:latin typeface="Calibri" panose="020F0502020204030204" pitchFamily="34" charset="0"/>
                <a:ea typeface="Calibri" panose="020F0502020204030204" pitchFamily="34" charset="0"/>
                <a:cs typeface="Calibri" panose="020F0502020204030204" pitchFamily="34" charset="0"/>
              </a:rPr>
              <a:t>ship</a:t>
            </a:r>
          </a:p>
          <a:p>
            <a:r>
              <a:rPr lang="en-US" altLang="zh-CN" b="0" i="0" dirty="0">
                <a:solidFill>
                  <a:srgbClr val="3B3B3B"/>
                </a:solidFill>
                <a:effectLst/>
                <a:latin typeface="Calibri" panose="020F0502020204030204" pitchFamily="34" charset="0"/>
                <a:ea typeface="Calibri" panose="020F0502020204030204" pitchFamily="34" charset="0"/>
                <a:cs typeface="Calibri" panose="020F0502020204030204" pitchFamily="34" charset="0"/>
              </a:rPr>
              <a:t>probability: 0.9984</a:t>
            </a:r>
            <a:endParaRPr lang="zh-CN" altLang="en-US" dirty="0">
              <a:latin typeface="Calibri" panose="020F0502020204030204" pitchFamily="34" charset="0"/>
              <a:cs typeface="Calibri" panose="020F0502020204030204" pitchFamily="34" charset="0"/>
            </a:endParaRPr>
          </a:p>
        </p:txBody>
      </p:sp>
      <p:sp>
        <p:nvSpPr>
          <p:cNvPr id="17" name="文本框 16">
            <a:extLst>
              <a:ext uri="{FF2B5EF4-FFF2-40B4-BE49-F238E27FC236}">
                <a16:creationId xmlns:a16="http://schemas.microsoft.com/office/drawing/2014/main" id="{051258FA-A832-0540-8266-704203DE9C91}"/>
              </a:ext>
            </a:extLst>
          </p:cNvPr>
          <p:cNvSpPr txBox="1"/>
          <p:nvPr/>
        </p:nvSpPr>
        <p:spPr>
          <a:xfrm>
            <a:off x="5352332" y="1353895"/>
            <a:ext cx="1234440" cy="646331"/>
          </a:xfrm>
          <a:prstGeom prst="rect">
            <a:avLst/>
          </a:prstGeom>
          <a:noFill/>
        </p:spPr>
        <p:txBody>
          <a:bodyPr wrap="square" rtlCol="0">
            <a:spAutoFit/>
          </a:bodyPr>
          <a:lstStyle/>
          <a:p>
            <a:r>
              <a:rPr lang="en-US" altLang="zh-CN" b="0" dirty="0">
                <a:solidFill>
                  <a:srgbClr val="3B3B3B"/>
                </a:solidFill>
                <a:effectLst/>
                <a:latin typeface="Calibri" panose="020F0502020204030204" pitchFamily="34" charset="0"/>
                <a:ea typeface="Calibri" panose="020F0502020204030204" pitchFamily="34" charset="0"/>
                <a:cs typeface="Calibri" panose="020F0502020204030204" pitchFamily="34" charset="0"/>
              </a:rPr>
              <a:t>LRP-0</a:t>
            </a:r>
          </a:p>
          <a:p>
            <a:endParaRPr lang="zh-CN" altLang="en-US" dirty="0"/>
          </a:p>
        </p:txBody>
      </p:sp>
      <p:sp>
        <p:nvSpPr>
          <p:cNvPr id="25" name="文本框 24">
            <a:extLst>
              <a:ext uri="{FF2B5EF4-FFF2-40B4-BE49-F238E27FC236}">
                <a16:creationId xmlns:a16="http://schemas.microsoft.com/office/drawing/2014/main" id="{05712B41-F08A-B11E-D4BE-A5FE9D5064D5}"/>
              </a:ext>
            </a:extLst>
          </p:cNvPr>
          <p:cNvSpPr txBox="1"/>
          <p:nvPr/>
        </p:nvSpPr>
        <p:spPr>
          <a:xfrm>
            <a:off x="5327417" y="2702650"/>
            <a:ext cx="1179066" cy="646331"/>
          </a:xfrm>
          <a:prstGeom prst="rect">
            <a:avLst/>
          </a:prstGeom>
          <a:noFill/>
        </p:spPr>
        <p:txBody>
          <a:bodyPr wrap="square">
            <a:spAutoFit/>
          </a:bodyPr>
          <a:lstStyle/>
          <a:p>
            <a:r>
              <a:rPr lang="en-US" altLang="zh-CN" b="0" dirty="0">
                <a:solidFill>
                  <a:srgbClr val="3B3B3B"/>
                </a:solidFill>
                <a:effectLst/>
                <a:latin typeface="Calibri" panose="020F0502020204030204" pitchFamily="34" charset="0"/>
                <a:ea typeface="Calibri" panose="020F0502020204030204" pitchFamily="34" charset="0"/>
                <a:cs typeface="Calibri" panose="020F0502020204030204" pitchFamily="34" charset="0"/>
              </a:rPr>
              <a:t>LRP-</a:t>
            </a:r>
            <a:r>
              <a:rPr lang="el-GR" altLang="zh-CN" b="0" dirty="0">
                <a:solidFill>
                  <a:srgbClr val="3B3B3B"/>
                </a:solidFill>
                <a:effectLst/>
                <a:latin typeface="Calibri" panose="020F0502020204030204" pitchFamily="34" charset="0"/>
                <a:ea typeface="Calibri" panose="020F0502020204030204" pitchFamily="34" charset="0"/>
                <a:cs typeface="Calibri" panose="020F0502020204030204" pitchFamily="34" charset="0"/>
              </a:rPr>
              <a:t>ε</a:t>
            </a:r>
          </a:p>
          <a:p>
            <a:endParaRPr lang="en-US" altLang="zh-CN" b="0" dirty="0">
              <a:solidFill>
                <a:srgbClr val="3B3B3B"/>
              </a:solidFill>
              <a:effectLst/>
              <a:latin typeface="+mn-ea"/>
            </a:endParaRPr>
          </a:p>
        </p:txBody>
      </p:sp>
      <p:sp>
        <p:nvSpPr>
          <p:cNvPr id="27" name="文本框 26">
            <a:extLst>
              <a:ext uri="{FF2B5EF4-FFF2-40B4-BE49-F238E27FC236}">
                <a16:creationId xmlns:a16="http://schemas.microsoft.com/office/drawing/2014/main" id="{43C5321E-98F4-3C26-EC3E-F2B203979053}"/>
              </a:ext>
            </a:extLst>
          </p:cNvPr>
          <p:cNvSpPr txBox="1"/>
          <p:nvPr/>
        </p:nvSpPr>
        <p:spPr>
          <a:xfrm>
            <a:off x="5362920" y="4271567"/>
            <a:ext cx="1019486" cy="369332"/>
          </a:xfrm>
          <a:prstGeom prst="rect">
            <a:avLst/>
          </a:prstGeom>
          <a:noFill/>
        </p:spPr>
        <p:txBody>
          <a:bodyPr wrap="square">
            <a:spAutoFit/>
          </a:bodyPr>
          <a:lstStyle/>
          <a:p>
            <a:r>
              <a:rPr lang="en-US" altLang="zh-CN" b="0" dirty="0">
                <a:solidFill>
                  <a:srgbClr val="3B3B3B"/>
                </a:solidFill>
                <a:effectLst/>
                <a:latin typeface="Calibri" panose="020F0502020204030204" pitchFamily="34" charset="0"/>
                <a:ea typeface="Calibri" panose="020F0502020204030204" pitchFamily="34" charset="0"/>
                <a:cs typeface="Calibri" panose="020F0502020204030204" pitchFamily="34" charset="0"/>
              </a:rPr>
              <a:t>LRP-</a:t>
            </a:r>
            <a:r>
              <a:rPr lang="el-GR" altLang="zh-CN" b="0" dirty="0">
                <a:solidFill>
                  <a:srgbClr val="3B3B3B"/>
                </a:solidFill>
                <a:effectLst/>
                <a:latin typeface="Calibri" panose="020F0502020204030204" pitchFamily="34" charset="0"/>
                <a:ea typeface="Calibri" panose="020F0502020204030204" pitchFamily="34" charset="0"/>
                <a:cs typeface="Calibri" panose="020F0502020204030204" pitchFamily="34" charset="0"/>
              </a:rPr>
              <a:t>γ</a:t>
            </a:r>
          </a:p>
        </p:txBody>
      </p:sp>
      <p:sp>
        <p:nvSpPr>
          <p:cNvPr id="33" name="文本框 32">
            <a:extLst>
              <a:ext uri="{FF2B5EF4-FFF2-40B4-BE49-F238E27FC236}">
                <a16:creationId xmlns:a16="http://schemas.microsoft.com/office/drawing/2014/main" id="{6597F202-948B-1822-2182-5727C26232A2}"/>
              </a:ext>
            </a:extLst>
          </p:cNvPr>
          <p:cNvSpPr txBox="1"/>
          <p:nvPr/>
        </p:nvSpPr>
        <p:spPr>
          <a:xfrm>
            <a:off x="6527998" y="1374880"/>
            <a:ext cx="4993225" cy="369332"/>
          </a:xfrm>
          <a:prstGeom prst="rect">
            <a:avLst/>
          </a:prstGeom>
          <a:noFill/>
        </p:spPr>
        <p:txBody>
          <a:bodyPr wrap="square">
            <a:spAutoFit/>
          </a:bodyPr>
          <a:lstStyle/>
          <a:p>
            <a:r>
              <a:rPr lang="en-US" altLang="zh-CN" b="0" dirty="0">
                <a:solidFill>
                  <a:srgbClr val="3B3B3B"/>
                </a:solidFill>
                <a:effectLst/>
                <a:latin typeface="Calibri" panose="020F0502020204030204" pitchFamily="34" charset="0"/>
                <a:ea typeface="Calibri" panose="020F0502020204030204" pitchFamily="34" charset="0"/>
                <a:cs typeface="Calibri" panose="020F0502020204030204" pitchFamily="34" charset="0"/>
              </a:rPr>
              <a:t>T</a:t>
            </a:r>
            <a:r>
              <a:rPr lang="en-US" altLang="zh-CN" dirty="0">
                <a:latin typeface="Calibri" panose="020F0502020204030204" pitchFamily="34" charset="0"/>
                <a:ea typeface="Calibri" panose="020F0502020204030204" pitchFamily="34" charset="0"/>
                <a:cs typeface="Calibri" panose="020F0502020204030204" pitchFamily="34" charset="0"/>
              </a:rPr>
              <a:t>he explanation overly complex and noisy</a:t>
            </a:r>
            <a:r>
              <a:rPr lang="en-US" altLang="zh-CN" dirty="0"/>
              <a:t>.</a:t>
            </a:r>
            <a:endParaRPr lang="zh-CN" altLang="en-US" dirty="0"/>
          </a:p>
        </p:txBody>
      </p:sp>
      <p:sp>
        <p:nvSpPr>
          <p:cNvPr id="40" name="文本框 39">
            <a:extLst>
              <a:ext uri="{FF2B5EF4-FFF2-40B4-BE49-F238E27FC236}">
                <a16:creationId xmlns:a16="http://schemas.microsoft.com/office/drawing/2014/main" id="{D9C6232B-5F3D-A46D-2AAE-B8E817862201}"/>
              </a:ext>
            </a:extLst>
          </p:cNvPr>
          <p:cNvSpPr txBox="1"/>
          <p:nvPr/>
        </p:nvSpPr>
        <p:spPr>
          <a:xfrm>
            <a:off x="6527998" y="2717682"/>
            <a:ext cx="5889498" cy="369332"/>
          </a:xfrm>
          <a:prstGeom prst="rect">
            <a:avLst/>
          </a:prstGeom>
          <a:noFill/>
        </p:spPr>
        <p:txBody>
          <a:bodyPr wrap="square">
            <a:spAutoFit/>
          </a:bodyPr>
          <a:lstStyle/>
          <a:p>
            <a:r>
              <a:rPr lang="en-US" altLang="zh-CN" dirty="0">
                <a:latin typeface="Calibri" panose="020F0502020204030204" pitchFamily="34" charset="0"/>
                <a:ea typeface="Calibri" panose="020F0502020204030204" pitchFamily="34" charset="0"/>
                <a:cs typeface="Calibri" panose="020F0502020204030204" pitchFamily="34" charset="0"/>
              </a:rPr>
              <a:t>Too sparse and not easy to interpret.</a:t>
            </a:r>
            <a:endParaRPr lang="zh-CN" altLang="en-US" dirty="0">
              <a:latin typeface="Calibri" panose="020F0502020204030204" pitchFamily="34" charset="0"/>
              <a:cs typeface="Calibri" panose="020F0502020204030204" pitchFamily="34" charset="0"/>
            </a:endParaRPr>
          </a:p>
        </p:txBody>
      </p:sp>
      <p:sp>
        <p:nvSpPr>
          <p:cNvPr id="45" name="文本框 44">
            <a:extLst>
              <a:ext uri="{FF2B5EF4-FFF2-40B4-BE49-F238E27FC236}">
                <a16:creationId xmlns:a16="http://schemas.microsoft.com/office/drawing/2014/main" id="{DB0410C5-349D-BC35-2EEF-45D4B832989E}"/>
              </a:ext>
            </a:extLst>
          </p:cNvPr>
          <p:cNvSpPr txBox="1"/>
          <p:nvPr/>
        </p:nvSpPr>
        <p:spPr>
          <a:xfrm>
            <a:off x="685800" y="5404441"/>
            <a:ext cx="330925" cy="165462"/>
          </a:xfrm>
          <a:prstGeom prst="rect">
            <a:avLst/>
          </a:prstGeom>
          <a:solidFill>
            <a:srgbClr val="0070C0"/>
          </a:solidFill>
        </p:spPr>
        <p:txBody>
          <a:bodyPr wrap="square" rtlCol="0">
            <a:spAutoFit/>
          </a:bodyPr>
          <a:lstStyle/>
          <a:p>
            <a:endParaRPr lang="zh-CN" altLang="en-US" dirty="0"/>
          </a:p>
        </p:txBody>
      </p:sp>
      <p:sp>
        <p:nvSpPr>
          <p:cNvPr id="48" name="文本框 47">
            <a:extLst>
              <a:ext uri="{FF2B5EF4-FFF2-40B4-BE49-F238E27FC236}">
                <a16:creationId xmlns:a16="http://schemas.microsoft.com/office/drawing/2014/main" id="{C9E3E5ED-DC37-45AF-87E1-C84EC01C4DD3}"/>
              </a:ext>
            </a:extLst>
          </p:cNvPr>
          <p:cNvSpPr txBox="1"/>
          <p:nvPr/>
        </p:nvSpPr>
        <p:spPr>
          <a:xfrm>
            <a:off x="1246702" y="5282842"/>
            <a:ext cx="2173154" cy="369332"/>
          </a:xfrm>
          <a:prstGeom prst="rect">
            <a:avLst/>
          </a:prstGeom>
          <a:noFill/>
        </p:spPr>
        <p:txBody>
          <a:bodyPr wrap="square">
            <a:spAutoFit/>
          </a:bodyPr>
          <a:lstStyle/>
          <a:p>
            <a:r>
              <a:rPr lang="en-US" altLang="zh-CN" dirty="0"/>
              <a:t>negative relevance</a:t>
            </a:r>
            <a:endParaRPr lang="zh-CN" altLang="en-US" dirty="0"/>
          </a:p>
        </p:txBody>
      </p:sp>
      <p:sp>
        <p:nvSpPr>
          <p:cNvPr id="50" name="文本框 49">
            <a:extLst>
              <a:ext uri="{FF2B5EF4-FFF2-40B4-BE49-F238E27FC236}">
                <a16:creationId xmlns:a16="http://schemas.microsoft.com/office/drawing/2014/main" id="{4AFD6111-D13A-A63C-3246-E25A3FA91FC6}"/>
              </a:ext>
            </a:extLst>
          </p:cNvPr>
          <p:cNvSpPr txBox="1"/>
          <p:nvPr/>
        </p:nvSpPr>
        <p:spPr>
          <a:xfrm>
            <a:off x="1246702" y="5720671"/>
            <a:ext cx="2100002" cy="369332"/>
          </a:xfrm>
          <a:prstGeom prst="rect">
            <a:avLst/>
          </a:prstGeom>
          <a:noFill/>
        </p:spPr>
        <p:txBody>
          <a:bodyPr wrap="square">
            <a:spAutoFit/>
          </a:bodyPr>
          <a:lstStyle/>
          <a:p>
            <a:r>
              <a:rPr lang="zh-CN" altLang="en-US" dirty="0"/>
              <a:t>positive relevance</a:t>
            </a:r>
          </a:p>
        </p:txBody>
      </p:sp>
      <p:sp>
        <p:nvSpPr>
          <p:cNvPr id="51" name="文本框 50">
            <a:extLst>
              <a:ext uri="{FF2B5EF4-FFF2-40B4-BE49-F238E27FC236}">
                <a16:creationId xmlns:a16="http://schemas.microsoft.com/office/drawing/2014/main" id="{27047E62-307F-1A70-C9CB-0B8E5FAB31B3}"/>
              </a:ext>
            </a:extLst>
          </p:cNvPr>
          <p:cNvSpPr txBox="1"/>
          <p:nvPr/>
        </p:nvSpPr>
        <p:spPr>
          <a:xfrm>
            <a:off x="685799" y="5856504"/>
            <a:ext cx="330925" cy="165462"/>
          </a:xfrm>
          <a:prstGeom prst="rect">
            <a:avLst/>
          </a:prstGeom>
          <a:solidFill>
            <a:srgbClr val="FF7C80"/>
          </a:solidFill>
        </p:spPr>
        <p:txBody>
          <a:bodyPr wrap="square" rtlCol="0">
            <a:spAutoFit/>
          </a:bodyPr>
          <a:lstStyle/>
          <a:p>
            <a:endParaRPr lang="zh-CN" altLang="en-US" dirty="0"/>
          </a:p>
        </p:txBody>
      </p:sp>
      <p:pic>
        <p:nvPicPr>
          <p:cNvPr id="4" name="图片 3">
            <a:extLst>
              <a:ext uri="{FF2B5EF4-FFF2-40B4-BE49-F238E27FC236}">
                <a16:creationId xmlns:a16="http://schemas.microsoft.com/office/drawing/2014/main" id="{336F1145-D984-9001-854B-F82C88D55EB9}"/>
              </a:ext>
            </a:extLst>
          </p:cNvPr>
          <p:cNvPicPr>
            <a:picLocks noChangeAspect="1"/>
          </p:cNvPicPr>
          <p:nvPr/>
        </p:nvPicPr>
        <p:blipFill rotWithShape="1">
          <a:blip r:embed="rId4">
            <a:extLst>
              <a:ext uri="{28A0092B-C50C-407E-A947-70E740481C1C}">
                <a14:useLocalDpi xmlns:a14="http://schemas.microsoft.com/office/drawing/2010/main" val="0"/>
              </a:ext>
            </a:extLst>
          </a:blip>
          <a:srcRect t="612"/>
          <a:stretch/>
        </p:blipFill>
        <p:spPr>
          <a:xfrm>
            <a:off x="3890750" y="697029"/>
            <a:ext cx="1346615" cy="1508708"/>
          </a:xfrm>
          <a:prstGeom prst="rect">
            <a:avLst/>
          </a:prstGeom>
        </p:spPr>
      </p:pic>
      <p:pic>
        <p:nvPicPr>
          <p:cNvPr id="8" name="图片 7">
            <a:extLst>
              <a:ext uri="{FF2B5EF4-FFF2-40B4-BE49-F238E27FC236}">
                <a16:creationId xmlns:a16="http://schemas.microsoft.com/office/drawing/2014/main" id="{9D2F66F5-3A2C-1039-1942-0B1B3CCA27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6210" y="5416592"/>
            <a:ext cx="1339643" cy="1395822"/>
          </a:xfrm>
          <a:prstGeom prst="rect">
            <a:avLst/>
          </a:prstGeom>
        </p:spPr>
      </p:pic>
      <p:pic>
        <p:nvPicPr>
          <p:cNvPr id="13" name="图片 12">
            <a:extLst>
              <a:ext uri="{FF2B5EF4-FFF2-40B4-BE49-F238E27FC236}">
                <a16:creationId xmlns:a16="http://schemas.microsoft.com/office/drawing/2014/main" id="{40EE2CD6-1124-6EB0-73CB-7BCAF2AB332B}"/>
              </a:ext>
            </a:extLst>
          </p:cNvPr>
          <p:cNvPicPr>
            <a:picLocks noChangeAspect="1"/>
          </p:cNvPicPr>
          <p:nvPr/>
        </p:nvPicPr>
        <p:blipFill rotWithShape="1">
          <a:blip r:embed="rId6">
            <a:extLst>
              <a:ext uri="{28A0092B-C50C-407E-A947-70E740481C1C}">
                <a14:useLocalDpi xmlns:a14="http://schemas.microsoft.com/office/drawing/2010/main" val="0"/>
              </a:ext>
            </a:extLst>
          </a:blip>
          <a:srcRect t="12139" r="773"/>
          <a:stretch/>
        </p:blipFill>
        <p:spPr>
          <a:xfrm>
            <a:off x="3901164" y="2303907"/>
            <a:ext cx="1336202" cy="1325563"/>
          </a:xfrm>
          <a:prstGeom prst="rect">
            <a:avLst/>
          </a:prstGeom>
        </p:spPr>
      </p:pic>
      <p:pic>
        <p:nvPicPr>
          <p:cNvPr id="18" name="图片 17">
            <a:extLst>
              <a:ext uri="{FF2B5EF4-FFF2-40B4-BE49-F238E27FC236}">
                <a16:creationId xmlns:a16="http://schemas.microsoft.com/office/drawing/2014/main" id="{6AF6C798-43D5-06E4-5B43-26BA1A0A6F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90750" y="3784744"/>
            <a:ext cx="1402808" cy="1430451"/>
          </a:xfrm>
          <a:prstGeom prst="rect">
            <a:avLst/>
          </a:prstGeom>
        </p:spPr>
      </p:pic>
      <p:sp>
        <p:nvSpPr>
          <p:cNvPr id="20" name="文本框 19">
            <a:extLst>
              <a:ext uri="{FF2B5EF4-FFF2-40B4-BE49-F238E27FC236}">
                <a16:creationId xmlns:a16="http://schemas.microsoft.com/office/drawing/2014/main" id="{848D6EEF-A81F-377B-618C-85AAD0E0E4B7}"/>
              </a:ext>
            </a:extLst>
          </p:cNvPr>
          <p:cNvSpPr txBox="1"/>
          <p:nvPr/>
        </p:nvSpPr>
        <p:spPr>
          <a:xfrm>
            <a:off x="5247129" y="6003777"/>
            <a:ext cx="1339643" cy="369332"/>
          </a:xfrm>
          <a:prstGeom prst="rect">
            <a:avLst/>
          </a:prstGeom>
          <a:noFill/>
        </p:spPr>
        <p:txBody>
          <a:bodyPr wrap="square">
            <a:spAutoFit/>
          </a:bodyPr>
          <a:lstStyle/>
          <a:p>
            <a:r>
              <a:rPr lang="en-US" altLang="zh-CN" b="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Z-B rule</a:t>
            </a:r>
          </a:p>
        </p:txBody>
      </p:sp>
      <p:sp>
        <p:nvSpPr>
          <p:cNvPr id="24" name="文本框 23">
            <a:extLst>
              <a:ext uri="{FF2B5EF4-FFF2-40B4-BE49-F238E27FC236}">
                <a16:creationId xmlns:a16="http://schemas.microsoft.com/office/drawing/2014/main" id="{24986F5F-47B7-280D-20DE-1CE88270EAD3}"/>
              </a:ext>
            </a:extLst>
          </p:cNvPr>
          <p:cNvSpPr txBox="1"/>
          <p:nvPr/>
        </p:nvSpPr>
        <p:spPr>
          <a:xfrm>
            <a:off x="6527998" y="4186568"/>
            <a:ext cx="5705962" cy="646331"/>
          </a:xfrm>
          <a:prstGeom prst="rect">
            <a:avLst/>
          </a:prstGeom>
          <a:noFill/>
        </p:spPr>
        <p:txBody>
          <a:bodyPr wrap="square">
            <a:spAutoFit/>
          </a:bodyPr>
          <a:lstStyle/>
          <a:p>
            <a:r>
              <a:rPr lang="zh-CN" altLang="en-US" dirty="0">
                <a:latin typeface="Calibri" panose="020F0502020204030204" pitchFamily="34" charset="0"/>
                <a:cs typeface="Calibri" panose="020F0502020204030204" pitchFamily="34" charset="0"/>
              </a:rPr>
              <a:t>Relatively clear. For example, the top of the ship‘s cockpit and the middle part of the </a:t>
            </a:r>
            <a:r>
              <a:rPr lang="en-US" altLang="zh-CN" dirty="0">
                <a:latin typeface="Calibri" panose="020F0502020204030204" pitchFamily="34" charset="0"/>
                <a:ea typeface="Calibri" panose="020F0502020204030204" pitchFamily="34" charset="0"/>
                <a:cs typeface="Calibri" panose="020F0502020204030204" pitchFamily="34" charset="0"/>
              </a:rPr>
              <a:t>ship</a:t>
            </a:r>
            <a:r>
              <a:rPr lang="zh-CN" altLang="en-US" dirty="0">
                <a:latin typeface="Calibri" panose="020F0502020204030204" pitchFamily="34" charset="0"/>
                <a:cs typeface="Calibri" panose="020F0502020204030204" pitchFamily="34" charset="0"/>
              </a:rPr>
              <a:t> show positive relevance.</a:t>
            </a:r>
          </a:p>
        </p:txBody>
      </p:sp>
      <p:sp>
        <p:nvSpPr>
          <p:cNvPr id="28" name="文本框 27">
            <a:extLst>
              <a:ext uri="{FF2B5EF4-FFF2-40B4-BE49-F238E27FC236}">
                <a16:creationId xmlns:a16="http://schemas.microsoft.com/office/drawing/2014/main" id="{C29FA406-B5C5-2807-C9F7-EBD0242042AF}"/>
              </a:ext>
            </a:extLst>
          </p:cNvPr>
          <p:cNvSpPr txBox="1"/>
          <p:nvPr/>
        </p:nvSpPr>
        <p:spPr>
          <a:xfrm>
            <a:off x="6527998" y="5791337"/>
            <a:ext cx="5664002" cy="646331"/>
          </a:xfrm>
          <a:prstGeom prst="rect">
            <a:avLst/>
          </a:prstGeom>
          <a:noFill/>
        </p:spPr>
        <p:txBody>
          <a:bodyPr wrap="square">
            <a:spAutoFit/>
          </a:bodyPr>
          <a:lstStyle/>
          <a:p>
            <a:r>
              <a:rPr lang="en-US" altLang="zh-CN" dirty="0">
                <a:latin typeface="Calibri" panose="020F0502020204030204" pitchFamily="34" charset="0"/>
                <a:ea typeface="Calibri" panose="020F0502020204030204" pitchFamily="34" charset="0"/>
                <a:cs typeface="Calibri" panose="020F0502020204030204" pitchFamily="34" charset="0"/>
              </a:rPr>
              <a:t>Too extreme, identifying noise like the sea surface as important features.</a:t>
            </a:r>
            <a:endParaRPr lang="zh-CN" altLang="en-US" dirty="0">
              <a:latin typeface="Calibri" panose="020F0502020204030204" pitchFamily="34" charset="0"/>
              <a:cs typeface="Calibri" panose="020F0502020204030204" pitchFamily="34" charset="0"/>
            </a:endParaRPr>
          </a:p>
        </p:txBody>
      </p:sp>
      <p:sp>
        <p:nvSpPr>
          <p:cNvPr id="3" name="日期占位符 2">
            <a:extLst>
              <a:ext uri="{FF2B5EF4-FFF2-40B4-BE49-F238E27FC236}">
                <a16:creationId xmlns:a16="http://schemas.microsoft.com/office/drawing/2014/main" id="{08DA5837-3248-3A2F-847B-C6841C8AF7F5}"/>
              </a:ext>
            </a:extLst>
          </p:cNvPr>
          <p:cNvSpPr>
            <a:spLocks noGrp="1"/>
          </p:cNvSpPr>
          <p:nvPr>
            <p:ph type="dt" sz="half" idx="10"/>
          </p:nvPr>
        </p:nvSpPr>
        <p:spPr/>
        <p:txBody>
          <a:bodyPr/>
          <a:lstStyle/>
          <a:p>
            <a:fld id="{9D999F25-7DEB-4886-8B43-50588480087F}" type="datetime1">
              <a:rPr lang="en-GB" altLang="zh-CN" smtClean="0"/>
              <a:t>31/07/2024</a:t>
            </a:fld>
            <a:endParaRPr lang="zh-CN" altLang="en-US" dirty="0"/>
          </a:p>
        </p:txBody>
      </p:sp>
      <p:sp>
        <p:nvSpPr>
          <p:cNvPr id="5" name="灯片编号占位符 4">
            <a:extLst>
              <a:ext uri="{FF2B5EF4-FFF2-40B4-BE49-F238E27FC236}">
                <a16:creationId xmlns:a16="http://schemas.microsoft.com/office/drawing/2014/main" id="{5AEE06F7-5B2D-C5D7-AD3B-97E5938FB674}"/>
              </a:ext>
            </a:extLst>
          </p:cNvPr>
          <p:cNvSpPr>
            <a:spLocks noGrp="1"/>
          </p:cNvSpPr>
          <p:nvPr>
            <p:ph type="sldNum" sz="quarter" idx="12"/>
          </p:nvPr>
        </p:nvSpPr>
        <p:spPr/>
        <p:txBody>
          <a:bodyPr/>
          <a:lstStyle/>
          <a:p>
            <a:fld id="{FCE28FCF-1F70-43EF-8F6D-186E81BE370E}" type="slidenum">
              <a:rPr lang="zh-CN" altLang="en-US" smtClean="0"/>
              <a:t>17</a:t>
            </a:fld>
            <a:endParaRPr lang="zh-CN" altLang="en-US"/>
          </a:p>
        </p:txBody>
      </p:sp>
    </p:spTree>
    <p:extLst>
      <p:ext uri="{BB962C8B-B14F-4D97-AF65-F5344CB8AC3E}">
        <p14:creationId xmlns:p14="http://schemas.microsoft.com/office/powerpoint/2010/main" val="2306473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DF33B2-83B8-2C9A-2BB5-78BE27C2206F}"/>
              </a:ext>
            </a:extLst>
          </p:cNvPr>
          <p:cNvSpPr>
            <a:spLocks noGrp="1"/>
          </p:cNvSpPr>
          <p:nvPr>
            <p:ph type="title"/>
          </p:nvPr>
        </p:nvSpPr>
        <p:spPr>
          <a:xfrm>
            <a:off x="528469" y="300810"/>
            <a:ext cx="11414235" cy="1325563"/>
          </a:xfrm>
        </p:spPr>
        <p:txBody>
          <a:bodyPr>
            <a:normAutofit/>
          </a:bodyPr>
          <a:lstStyle/>
          <a:p>
            <a:r>
              <a:rPr lang="en-US" altLang="zh-CN" sz="3600"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Ⅲ</a:t>
            </a:r>
            <a:r>
              <a:rPr lang="en-US" altLang="zh-CN" sz="3600" dirty="0">
                <a:solidFill>
                  <a:srgbClr val="212121"/>
                </a:solidFill>
                <a:highlight>
                  <a:srgbClr val="FFFFFF"/>
                </a:highlight>
                <a:latin typeface="Calibri" panose="020F0502020204030204" pitchFamily="34" charset="0"/>
                <a:ea typeface="Calibri" panose="020F0502020204030204" pitchFamily="34" charset="0"/>
                <a:cs typeface="Calibri" panose="020F0502020204030204" pitchFamily="34" charset="0"/>
              </a:rPr>
              <a:t>.2.</a:t>
            </a:r>
            <a:r>
              <a:rPr lang="zh-CN" altLang="en-US" sz="3600" dirty="0">
                <a:solidFill>
                  <a:srgbClr val="212121"/>
                </a:solidFill>
                <a:highlight>
                  <a:srgbClr val="FFFFFF"/>
                </a:highlight>
                <a:latin typeface="Calibri" panose="020F0502020204030204" pitchFamily="34" charset="0"/>
                <a:cs typeface="Calibri" panose="020F0502020204030204" pitchFamily="34" charset="0"/>
              </a:rPr>
              <a:t> </a:t>
            </a:r>
            <a:r>
              <a:rPr lang="en-US" altLang="zh-CN" sz="3600" dirty="0">
                <a:solidFill>
                  <a:srgbClr val="212121"/>
                </a:solidFill>
                <a:highlight>
                  <a:srgbClr val="FFFFFF"/>
                </a:highlight>
                <a:latin typeface="Calibri" panose="020F0502020204030204" pitchFamily="34" charset="0"/>
                <a:ea typeface="Calibri" panose="020F0502020204030204" pitchFamily="34" charset="0"/>
                <a:cs typeface="Calibri" panose="020F0502020204030204" pitchFamily="34" charset="0"/>
              </a:rPr>
              <a:t>Create a New LRP model-</a:t>
            </a:r>
            <a:br>
              <a:rPr lang="en-US" altLang="zh-CN" sz="3600" dirty="0">
                <a:solidFill>
                  <a:srgbClr val="212121"/>
                </a:solidFill>
                <a:highlight>
                  <a:srgbClr val="FFFFFF"/>
                </a:highlight>
                <a:latin typeface="Calibri" panose="020F0502020204030204" pitchFamily="34" charset="0"/>
                <a:ea typeface="Calibri" panose="020F0502020204030204" pitchFamily="34" charset="0"/>
                <a:cs typeface="Calibri" panose="020F0502020204030204" pitchFamily="34" charset="0"/>
              </a:rPr>
            </a:br>
            <a:r>
              <a:rPr lang="en-US" altLang="zh-CN" sz="3600" dirty="0">
                <a:solidFill>
                  <a:srgbClr val="212121"/>
                </a:solidFill>
                <a:highlight>
                  <a:srgbClr val="FFFFFF"/>
                </a:highlight>
                <a:latin typeface="Calibri" panose="020F0502020204030204" pitchFamily="34" charset="0"/>
                <a:ea typeface="Calibri" panose="020F0502020204030204" pitchFamily="34" charset="0"/>
                <a:cs typeface="Calibri" panose="020F0502020204030204" pitchFamily="34" charset="0"/>
              </a:rPr>
              <a:t> Combining Different Methods</a:t>
            </a:r>
            <a:endParaRPr lang="zh-CN" altLang="en-US" sz="3600" dirty="0">
              <a:solidFill>
                <a:srgbClr val="212121"/>
              </a:solidFill>
              <a:highlight>
                <a:srgbClr val="FFFFFF"/>
              </a:highlight>
              <a:latin typeface="Calibri" panose="020F0502020204030204" pitchFamily="34" charset="0"/>
              <a:cs typeface="Calibri" panose="020F0502020204030204" pitchFamily="34" charset="0"/>
            </a:endParaRPr>
          </a:p>
        </p:txBody>
      </p:sp>
      <p:pic>
        <p:nvPicPr>
          <p:cNvPr id="5" name="内容占位符 4">
            <a:extLst>
              <a:ext uri="{FF2B5EF4-FFF2-40B4-BE49-F238E27FC236}">
                <a16:creationId xmlns:a16="http://schemas.microsoft.com/office/drawing/2014/main" id="{D7F06D2D-533A-0B56-5695-C2B3557712F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2710" y="1626373"/>
            <a:ext cx="9086875" cy="2551273"/>
          </a:xfrm>
        </p:spPr>
      </p:pic>
      <p:sp>
        <p:nvSpPr>
          <p:cNvPr id="9" name="文本框 8">
            <a:extLst>
              <a:ext uri="{FF2B5EF4-FFF2-40B4-BE49-F238E27FC236}">
                <a16:creationId xmlns:a16="http://schemas.microsoft.com/office/drawing/2014/main" id="{AA771AB7-4846-06E4-F311-B0C57DB4DFBC}"/>
              </a:ext>
            </a:extLst>
          </p:cNvPr>
          <p:cNvSpPr txBox="1"/>
          <p:nvPr/>
        </p:nvSpPr>
        <p:spPr>
          <a:xfrm>
            <a:off x="865702" y="5156021"/>
            <a:ext cx="9913883" cy="1200329"/>
          </a:xfrm>
          <a:prstGeom prst="rect">
            <a:avLst/>
          </a:prstGeom>
          <a:noFill/>
        </p:spPr>
        <p:txBody>
          <a:bodyPr wrap="square">
            <a:spAutoFit/>
          </a:bodyPr>
          <a:lstStyle/>
          <a:p>
            <a:pPr marL="285750" indent="-285750">
              <a:buFont typeface="Arial" panose="020B0604020202020204" pitchFamily="34" charset="0"/>
              <a:buChar char="•"/>
            </a:pPr>
            <a:r>
              <a:rPr lang="zh-CN" altLang="en-US" dirty="0">
                <a:latin typeface="Calibri" panose="020F0502020204030204" pitchFamily="34" charset="0"/>
                <a:cs typeface="Calibri" panose="020F0502020204030204" pitchFamily="34" charset="0"/>
              </a:rPr>
              <a:t>Z-B Rule for the earliest convolutional layers.</a:t>
            </a:r>
            <a:r>
              <a:rPr lang="en-US" altLang="zh-CN" dirty="0">
                <a:latin typeface="Calibri" panose="020F0502020204030204" pitchFamily="34" charset="0"/>
                <a:ea typeface="Calibri" panose="020F0502020204030204" pitchFamily="34" charset="0"/>
                <a:cs typeface="Calibri" panose="020F0502020204030204" pitchFamily="34" charset="0"/>
              </a:rPr>
              <a:t> (index 0-5)</a:t>
            </a:r>
            <a:endParaRPr lang="zh-CN" alt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zh-CN" altLang="en-US" dirty="0">
                <a:latin typeface="Calibri" panose="020F0502020204030204" pitchFamily="34" charset="0"/>
                <a:cs typeface="Calibri" panose="020F0502020204030204" pitchFamily="34" charset="0"/>
              </a:rPr>
              <a:t>LRP-γ for intermediate convolutional layers.</a:t>
            </a:r>
            <a:r>
              <a:rPr lang="en-US" altLang="zh-CN" dirty="0">
                <a:latin typeface="Calibri" panose="020F0502020204030204" pitchFamily="34" charset="0"/>
                <a:ea typeface="Calibri" panose="020F0502020204030204" pitchFamily="34" charset="0"/>
                <a:cs typeface="Calibri" panose="020F0502020204030204" pitchFamily="34" charset="0"/>
              </a:rPr>
              <a:t> (index 6-11)</a:t>
            </a:r>
            <a:endParaRPr lang="zh-CN" alt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zh-CN" altLang="en-US" dirty="0">
                <a:latin typeface="Calibri" panose="020F0502020204030204" pitchFamily="34" charset="0"/>
                <a:cs typeface="Calibri" panose="020F0502020204030204" pitchFamily="34" charset="0"/>
              </a:rPr>
              <a:t>LRP-ε for deeper convolutional layers and the first fully connected layers.</a:t>
            </a:r>
            <a:r>
              <a:rPr lang="en-US" altLang="zh-CN" dirty="0">
                <a:latin typeface="Calibri" panose="020F0502020204030204" pitchFamily="34" charset="0"/>
                <a:ea typeface="Calibri" panose="020F0502020204030204" pitchFamily="34" charset="0"/>
                <a:cs typeface="Calibri" panose="020F0502020204030204" pitchFamily="34" charset="0"/>
              </a:rPr>
              <a:t> (index 12-17)</a:t>
            </a:r>
            <a:endParaRPr lang="zh-CN" alt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zh-CN" altLang="en-US" dirty="0">
                <a:latin typeface="Calibri" panose="020F0502020204030204" pitchFamily="34" charset="0"/>
                <a:cs typeface="Calibri" panose="020F0502020204030204" pitchFamily="34" charset="0"/>
              </a:rPr>
              <a:t>LRP-0 for the final fully connected layers. </a:t>
            </a:r>
            <a:r>
              <a:rPr lang="en-US" altLang="zh-CN" dirty="0">
                <a:latin typeface="Calibri" panose="020F0502020204030204" pitchFamily="34" charset="0"/>
                <a:ea typeface="Calibri" panose="020F0502020204030204" pitchFamily="34" charset="0"/>
                <a:cs typeface="Calibri" panose="020F0502020204030204" pitchFamily="34" charset="0"/>
              </a:rPr>
              <a:t>(index 21)</a:t>
            </a:r>
            <a:r>
              <a:rPr lang="en-US" altLang="zh-CN" baseline="30000" dirty="0">
                <a:latin typeface="Calibri" panose="020F0502020204030204" pitchFamily="34" charset="0"/>
                <a:ea typeface="Calibri" panose="020F0502020204030204" pitchFamily="34" charset="0"/>
                <a:cs typeface="Calibri" panose="020F0502020204030204" pitchFamily="34" charset="0"/>
              </a:rPr>
              <a:t> </a:t>
            </a:r>
            <a:endParaRPr lang="zh-CN" altLang="en-US" dirty="0">
              <a:latin typeface="Calibri" panose="020F0502020204030204" pitchFamily="34" charset="0"/>
              <a:cs typeface="Calibri" panose="020F0502020204030204" pitchFamily="34" charset="0"/>
            </a:endParaRPr>
          </a:p>
        </p:txBody>
      </p:sp>
      <p:sp>
        <p:nvSpPr>
          <p:cNvPr id="3" name="日期占位符 2">
            <a:extLst>
              <a:ext uri="{FF2B5EF4-FFF2-40B4-BE49-F238E27FC236}">
                <a16:creationId xmlns:a16="http://schemas.microsoft.com/office/drawing/2014/main" id="{FEF9B6C8-0636-3D8F-C3CD-F1EB18F0121B}"/>
              </a:ext>
            </a:extLst>
          </p:cNvPr>
          <p:cNvSpPr>
            <a:spLocks noGrp="1"/>
          </p:cNvSpPr>
          <p:nvPr>
            <p:ph type="dt" sz="half" idx="10"/>
          </p:nvPr>
        </p:nvSpPr>
        <p:spPr/>
        <p:txBody>
          <a:bodyPr/>
          <a:lstStyle/>
          <a:p>
            <a:fld id="{B1D63954-8AC7-4FAC-AE41-2FA9B0A8EA93}" type="datetime1">
              <a:rPr lang="en-GB" altLang="zh-CN" smtClean="0"/>
              <a:t>31/07/2024</a:t>
            </a:fld>
            <a:endParaRPr lang="zh-CN" altLang="en-US" dirty="0"/>
          </a:p>
        </p:txBody>
      </p:sp>
      <p:sp>
        <p:nvSpPr>
          <p:cNvPr id="4" name="灯片编号占位符 3">
            <a:extLst>
              <a:ext uri="{FF2B5EF4-FFF2-40B4-BE49-F238E27FC236}">
                <a16:creationId xmlns:a16="http://schemas.microsoft.com/office/drawing/2014/main" id="{40BF014F-677C-9557-E1B2-B957A4058930}"/>
              </a:ext>
            </a:extLst>
          </p:cNvPr>
          <p:cNvSpPr>
            <a:spLocks noGrp="1"/>
          </p:cNvSpPr>
          <p:nvPr>
            <p:ph type="sldNum" sz="quarter" idx="12"/>
          </p:nvPr>
        </p:nvSpPr>
        <p:spPr/>
        <p:txBody>
          <a:bodyPr/>
          <a:lstStyle/>
          <a:p>
            <a:fld id="{FCE28FCF-1F70-43EF-8F6D-186E81BE370E}" type="slidenum">
              <a:rPr lang="zh-CN" altLang="en-US" smtClean="0"/>
              <a:t>18</a:t>
            </a:fld>
            <a:endParaRPr lang="zh-CN" altLang="en-US"/>
          </a:p>
        </p:txBody>
      </p:sp>
      <p:sp>
        <p:nvSpPr>
          <p:cNvPr id="8" name="文本框 7">
            <a:extLst>
              <a:ext uri="{FF2B5EF4-FFF2-40B4-BE49-F238E27FC236}">
                <a16:creationId xmlns:a16="http://schemas.microsoft.com/office/drawing/2014/main" id="{F922D36F-7458-0E3F-0D5C-FB6B03B3B638}"/>
              </a:ext>
            </a:extLst>
          </p:cNvPr>
          <p:cNvSpPr txBox="1"/>
          <p:nvPr/>
        </p:nvSpPr>
        <p:spPr>
          <a:xfrm>
            <a:off x="1029637" y="4224322"/>
            <a:ext cx="10411898" cy="646331"/>
          </a:xfrm>
          <a:prstGeom prst="rect">
            <a:avLst/>
          </a:prstGeom>
          <a:noFill/>
        </p:spPr>
        <p:txBody>
          <a:bodyPr wrap="square">
            <a:spAutoFit/>
          </a:bodyPr>
          <a:lstStyle/>
          <a:p>
            <a:r>
              <a:rPr lang="en-US" altLang="zh-CN" dirty="0">
                <a:latin typeface="Calibri" panose="020F0502020204030204" pitchFamily="34" charset="0"/>
                <a:ea typeface="Calibri" panose="020F0502020204030204" pitchFamily="34" charset="0"/>
                <a:cs typeface="Calibri" panose="020F0502020204030204" pitchFamily="34" charset="0"/>
              </a:rPr>
              <a:t>This method references Gregoire </a:t>
            </a:r>
            <a:r>
              <a:rPr lang="en-US" altLang="zh-CN" dirty="0" err="1">
                <a:latin typeface="Calibri" panose="020F0502020204030204" pitchFamily="34" charset="0"/>
                <a:ea typeface="Calibri" panose="020F0502020204030204" pitchFamily="34" charset="0"/>
                <a:cs typeface="Calibri" panose="020F0502020204030204" pitchFamily="34" charset="0"/>
              </a:rPr>
              <a:t>Montavon</a:t>
            </a:r>
            <a:r>
              <a:rPr lang="en-US" altLang="zh-CN" dirty="0">
                <a:latin typeface="Calibri" panose="020F0502020204030204" pitchFamily="34" charset="0"/>
                <a:ea typeface="Calibri" panose="020F0502020204030204" pitchFamily="34" charset="0"/>
                <a:cs typeface="Calibri" panose="020F0502020204030204" pitchFamily="34" charset="0"/>
              </a:rPr>
              <a:t> (2021), LRP Tutorial, from TU Berlin Git</a:t>
            </a:r>
            <a:r>
              <a:rPr lang="en-US" altLang="zh-CN" baseline="30000" dirty="0"/>
              <a:t> [5]</a:t>
            </a:r>
            <a:r>
              <a:rPr lang="en-US" altLang="zh-CN" dirty="0">
                <a:latin typeface="Calibri" panose="020F0502020204030204" pitchFamily="34" charset="0"/>
                <a:ea typeface="Calibri" panose="020F0502020204030204" pitchFamily="34" charset="0"/>
                <a:cs typeface="Calibri" panose="020F0502020204030204" pitchFamily="34" charset="0"/>
              </a:rPr>
              <a:t> </a:t>
            </a:r>
          </a:p>
          <a:p>
            <a:r>
              <a:rPr lang="en-US" altLang="zh-CN" dirty="0">
                <a:latin typeface="Calibri" panose="020F0502020204030204" pitchFamily="34" charset="0"/>
                <a:ea typeface="Calibri" panose="020F0502020204030204" pitchFamily="34" charset="0"/>
                <a:cs typeface="Calibri" panose="020F0502020204030204" pitchFamily="34" charset="0"/>
              </a:rPr>
              <a:t>and </a:t>
            </a:r>
            <a:r>
              <a:rPr lang="en-US" altLang="zh-CN" dirty="0" err="1">
                <a:latin typeface="Calibri" panose="020F0502020204030204" pitchFamily="34" charset="0"/>
                <a:ea typeface="Calibri" panose="020F0502020204030204" pitchFamily="34" charset="0"/>
                <a:cs typeface="Calibri" panose="020F0502020204030204" pitchFamily="34" charset="0"/>
              </a:rPr>
              <a:t>RositaRai</a:t>
            </a:r>
            <a:r>
              <a:rPr lang="en-US" altLang="zh-CN" dirty="0">
                <a:latin typeface="Calibri" panose="020F0502020204030204" pitchFamily="34" charset="0"/>
                <a:ea typeface="Calibri" panose="020F0502020204030204" pitchFamily="34" charset="0"/>
                <a:cs typeface="Calibri" panose="020F0502020204030204" pitchFamily="34" charset="0"/>
              </a:rPr>
              <a:t> (2024), LRP-model-investigation</a:t>
            </a:r>
            <a:r>
              <a:rPr lang="en-US" altLang="zh-CN" baseline="30000" dirty="0"/>
              <a:t> [6]</a:t>
            </a:r>
            <a:r>
              <a:rPr lang="en-US" altLang="zh-CN" dirty="0">
                <a:latin typeface="Calibri" panose="020F0502020204030204" pitchFamily="34" charset="0"/>
                <a:ea typeface="Calibri" panose="020F0502020204030204" pitchFamily="34" charset="0"/>
                <a:cs typeface="Calibri" panose="020F0502020204030204" pitchFamily="34" charset="0"/>
              </a:rPr>
              <a:t> .</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1955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25F7D2-65DB-787D-AF57-D68F13398D17}"/>
              </a:ext>
            </a:extLst>
          </p:cNvPr>
          <p:cNvSpPr>
            <a:spLocks noGrp="1"/>
          </p:cNvSpPr>
          <p:nvPr>
            <p:ph type="title"/>
          </p:nvPr>
        </p:nvSpPr>
        <p:spPr>
          <a:xfrm>
            <a:off x="505535" y="268851"/>
            <a:ext cx="10515600" cy="1325563"/>
          </a:xfrm>
        </p:spPr>
        <p:txBody>
          <a:bodyPr>
            <a:normAutofit/>
          </a:bodyPr>
          <a:lstStyle/>
          <a:p>
            <a:r>
              <a:rPr lang="en-US" altLang="zh-CN" sz="4000"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Ⅲ</a:t>
            </a:r>
            <a:r>
              <a:rPr lang="en-US" altLang="zh-CN" sz="4000" dirty="0">
                <a:solidFill>
                  <a:srgbClr val="212121"/>
                </a:solidFill>
                <a:highlight>
                  <a:srgbClr val="FFFFFF"/>
                </a:highlight>
                <a:latin typeface="Calibri" panose="020F0502020204030204" pitchFamily="34" charset="0"/>
                <a:ea typeface="Calibri" panose="020F0502020204030204" pitchFamily="34" charset="0"/>
                <a:cs typeface="Calibri" panose="020F0502020204030204" pitchFamily="34" charset="0"/>
              </a:rPr>
              <a:t>.2.</a:t>
            </a:r>
            <a:r>
              <a:rPr lang="zh-CN" altLang="en-US" sz="4000" dirty="0">
                <a:solidFill>
                  <a:srgbClr val="212121"/>
                </a:solidFill>
                <a:highlight>
                  <a:srgbClr val="FFFFFF"/>
                </a:highlight>
                <a:latin typeface="Calibri" panose="020F0502020204030204" pitchFamily="34" charset="0"/>
                <a:cs typeface="Calibri" panose="020F0502020204030204" pitchFamily="34" charset="0"/>
              </a:rPr>
              <a:t> </a:t>
            </a:r>
            <a:r>
              <a:rPr lang="en-US" altLang="zh-CN" sz="4000" dirty="0">
                <a:latin typeface="Calibri" panose="020F0502020204030204" pitchFamily="34" charset="0"/>
                <a:ea typeface="Calibri" panose="020F0502020204030204" pitchFamily="34" charset="0"/>
                <a:cs typeface="Calibri" panose="020F0502020204030204" pitchFamily="34" charset="0"/>
              </a:rPr>
              <a:t>Effectiveness of new </a:t>
            </a:r>
            <a:r>
              <a:rPr lang="en-US" altLang="zh-CN" sz="4000" dirty="0">
                <a:solidFill>
                  <a:srgbClr val="212121"/>
                </a:solidFill>
                <a:highlight>
                  <a:srgbClr val="FFFFFF"/>
                </a:highlight>
                <a:latin typeface="Calibri" panose="020F0502020204030204" pitchFamily="34" charset="0"/>
                <a:ea typeface="Calibri" panose="020F0502020204030204" pitchFamily="34" charset="0"/>
                <a:cs typeface="Calibri" panose="020F0502020204030204" pitchFamily="34" charset="0"/>
              </a:rPr>
              <a:t>combining LRP model</a:t>
            </a:r>
            <a:endParaRPr lang="zh-CN" altLang="en-US" sz="4000" dirty="0">
              <a:solidFill>
                <a:srgbClr val="212121"/>
              </a:solidFill>
              <a:highlight>
                <a:srgbClr val="FFFFFF"/>
              </a:highlight>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95220240-B079-A06A-D2C3-B4EFF65E308A}"/>
              </a:ext>
            </a:extLst>
          </p:cNvPr>
          <p:cNvPicPr>
            <a:picLocks noChangeAspect="1"/>
          </p:cNvPicPr>
          <p:nvPr/>
        </p:nvPicPr>
        <p:blipFill rotWithShape="1">
          <a:blip r:embed="rId3"/>
          <a:srcRect t="9957" r="-894"/>
          <a:stretch/>
        </p:blipFill>
        <p:spPr>
          <a:xfrm>
            <a:off x="704284" y="2413190"/>
            <a:ext cx="1922038" cy="1972603"/>
          </a:xfrm>
          <a:prstGeom prst="rect">
            <a:avLst/>
          </a:prstGeom>
        </p:spPr>
      </p:pic>
      <p:pic>
        <p:nvPicPr>
          <p:cNvPr id="10" name="内容占位符 9">
            <a:extLst>
              <a:ext uri="{FF2B5EF4-FFF2-40B4-BE49-F238E27FC236}">
                <a16:creationId xmlns:a16="http://schemas.microsoft.com/office/drawing/2014/main" id="{99467DBE-6EDA-98E9-CF1F-D80017CBE85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385119" y="2195044"/>
            <a:ext cx="2091622" cy="2190750"/>
          </a:xfrm>
        </p:spPr>
      </p:pic>
      <p:sp>
        <p:nvSpPr>
          <p:cNvPr id="11" name="文本框 10">
            <a:extLst>
              <a:ext uri="{FF2B5EF4-FFF2-40B4-BE49-F238E27FC236}">
                <a16:creationId xmlns:a16="http://schemas.microsoft.com/office/drawing/2014/main" id="{81737F83-EA2A-0DAB-845E-1B185F44A977}"/>
              </a:ext>
            </a:extLst>
          </p:cNvPr>
          <p:cNvSpPr txBox="1"/>
          <p:nvPr/>
        </p:nvSpPr>
        <p:spPr>
          <a:xfrm>
            <a:off x="893190" y="4980492"/>
            <a:ext cx="330925" cy="165462"/>
          </a:xfrm>
          <a:prstGeom prst="rect">
            <a:avLst/>
          </a:prstGeom>
          <a:solidFill>
            <a:srgbClr val="0070C0"/>
          </a:solidFill>
        </p:spPr>
        <p:txBody>
          <a:bodyPr wrap="square" rtlCol="0">
            <a:spAutoFit/>
          </a:bodyPr>
          <a:lstStyle/>
          <a:p>
            <a:endParaRPr lang="zh-CN" altLang="en-US" dirty="0"/>
          </a:p>
        </p:txBody>
      </p:sp>
      <p:sp>
        <p:nvSpPr>
          <p:cNvPr id="12" name="文本框 11">
            <a:extLst>
              <a:ext uri="{FF2B5EF4-FFF2-40B4-BE49-F238E27FC236}">
                <a16:creationId xmlns:a16="http://schemas.microsoft.com/office/drawing/2014/main" id="{AD30767D-C456-1DA3-6979-D7445283BEFA}"/>
              </a:ext>
            </a:extLst>
          </p:cNvPr>
          <p:cNvSpPr txBox="1"/>
          <p:nvPr/>
        </p:nvSpPr>
        <p:spPr>
          <a:xfrm>
            <a:off x="893189" y="5432555"/>
            <a:ext cx="330925" cy="165462"/>
          </a:xfrm>
          <a:prstGeom prst="rect">
            <a:avLst/>
          </a:prstGeom>
          <a:solidFill>
            <a:srgbClr val="FF7C80"/>
          </a:solidFill>
        </p:spPr>
        <p:txBody>
          <a:bodyPr wrap="square" rtlCol="0">
            <a:spAutoFit/>
          </a:bodyPr>
          <a:lstStyle/>
          <a:p>
            <a:endParaRPr lang="zh-CN" altLang="en-US" dirty="0"/>
          </a:p>
        </p:txBody>
      </p:sp>
      <p:sp>
        <p:nvSpPr>
          <p:cNvPr id="13" name="文本框 12">
            <a:extLst>
              <a:ext uri="{FF2B5EF4-FFF2-40B4-BE49-F238E27FC236}">
                <a16:creationId xmlns:a16="http://schemas.microsoft.com/office/drawing/2014/main" id="{656EBCA0-EE14-4F63-139A-F13DA326AD5C}"/>
              </a:ext>
            </a:extLst>
          </p:cNvPr>
          <p:cNvSpPr txBox="1"/>
          <p:nvPr/>
        </p:nvSpPr>
        <p:spPr>
          <a:xfrm>
            <a:off x="1454092" y="4858893"/>
            <a:ext cx="2173154" cy="369332"/>
          </a:xfrm>
          <a:prstGeom prst="rect">
            <a:avLst/>
          </a:prstGeom>
          <a:noFill/>
        </p:spPr>
        <p:txBody>
          <a:bodyPr wrap="square">
            <a:spAutoFit/>
          </a:bodyPr>
          <a:lstStyle/>
          <a:p>
            <a:r>
              <a:rPr lang="en-US" altLang="zh-CN" dirty="0"/>
              <a:t>negative relevance</a:t>
            </a:r>
            <a:endParaRPr lang="zh-CN" altLang="en-US" dirty="0"/>
          </a:p>
        </p:txBody>
      </p:sp>
      <p:sp>
        <p:nvSpPr>
          <p:cNvPr id="14" name="文本框 13">
            <a:extLst>
              <a:ext uri="{FF2B5EF4-FFF2-40B4-BE49-F238E27FC236}">
                <a16:creationId xmlns:a16="http://schemas.microsoft.com/office/drawing/2014/main" id="{59A5881A-401C-E63B-F015-892DFC547D3F}"/>
              </a:ext>
            </a:extLst>
          </p:cNvPr>
          <p:cNvSpPr txBox="1"/>
          <p:nvPr/>
        </p:nvSpPr>
        <p:spPr>
          <a:xfrm>
            <a:off x="1454092" y="5296722"/>
            <a:ext cx="2100002" cy="369332"/>
          </a:xfrm>
          <a:prstGeom prst="rect">
            <a:avLst/>
          </a:prstGeom>
          <a:noFill/>
        </p:spPr>
        <p:txBody>
          <a:bodyPr wrap="square">
            <a:spAutoFit/>
          </a:bodyPr>
          <a:lstStyle/>
          <a:p>
            <a:r>
              <a:rPr lang="zh-CN" altLang="en-US" dirty="0"/>
              <a:t>positive relevance</a:t>
            </a:r>
          </a:p>
        </p:txBody>
      </p:sp>
      <p:sp>
        <p:nvSpPr>
          <p:cNvPr id="16" name="文本框 15">
            <a:extLst>
              <a:ext uri="{FF2B5EF4-FFF2-40B4-BE49-F238E27FC236}">
                <a16:creationId xmlns:a16="http://schemas.microsoft.com/office/drawing/2014/main" id="{7EF90F7D-27A0-9AC8-8040-1B885484D419}"/>
              </a:ext>
            </a:extLst>
          </p:cNvPr>
          <p:cNvSpPr txBox="1"/>
          <p:nvPr/>
        </p:nvSpPr>
        <p:spPr>
          <a:xfrm>
            <a:off x="5909310" y="2828835"/>
            <a:ext cx="6094476" cy="1200329"/>
          </a:xfrm>
          <a:prstGeom prst="rect">
            <a:avLst/>
          </a:prstGeom>
          <a:noFill/>
        </p:spPr>
        <p:txBody>
          <a:bodyPr wrap="square">
            <a:spAutoFit/>
          </a:bodyPr>
          <a:lstStyle/>
          <a:p>
            <a:r>
              <a:rPr lang="zh-CN" altLang="en-US" dirty="0">
                <a:latin typeface="Calibri" panose="020F0502020204030204" pitchFamily="34" charset="0"/>
                <a:cs typeface="Calibri" panose="020F0502020204030204" pitchFamily="34" charset="0"/>
              </a:rPr>
              <a:t>It can be observed that the top part of the ship's cockpit and the outline of the ship appear in red, while the waves caused by the ship are in blue, corresponding to noise or irrelevant background features</a:t>
            </a:r>
            <a:r>
              <a:rPr lang="zh-CN" altLang="en-US" dirty="0"/>
              <a:t>.</a:t>
            </a:r>
          </a:p>
        </p:txBody>
      </p:sp>
      <p:sp>
        <p:nvSpPr>
          <p:cNvPr id="4" name="文本框 3">
            <a:extLst>
              <a:ext uri="{FF2B5EF4-FFF2-40B4-BE49-F238E27FC236}">
                <a16:creationId xmlns:a16="http://schemas.microsoft.com/office/drawing/2014/main" id="{1A109CF5-423C-79D3-D921-DAF13485543C}"/>
              </a:ext>
            </a:extLst>
          </p:cNvPr>
          <p:cNvSpPr txBox="1"/>
          <p:nvPr/>
        </p:nvSpPr>
        <p:spPr>
          <a:xfrm>
            <a:off x="4680218" y="5109389"/>
            <a:ext cx="6618591" cy="923330"/>
          </a:xfrm>
          <a:prstGeom prst="rect">
            <a:avLst/>
          </a:prstGeom>
          <a:noFill/>
        </p:spPr>
        <p:txBody>
          <a:bodyPr wrap="square">
            <a:spAutoFit/>
          </a:bodyPr>
          <a:lstStyle/>
          <a:p>
            <a:pPr eaLnBrk="0" fontAlgn="base" hangingPunct="0">
              <a:spcBef>
                <a:spcPct val="0"/>
              </a:spcBef>
              <a:spcAft>
                <a:spcPct val="0"/>
              </a:spcAft>
            </a:pPr>
            <a:r>
              <a:rPr lang="en-US" altLang="zh-CN" dirty="0">
                <a:latin typeface="Calibri" panose="020F0502020204030204" pitchFamily="34" charset="0"/>
                <a:ea typeface="Calibri" panose="020F0502020204030204" pitchFamily="34" charset="0"/>
                <a:cs typeface="Calibri" panose="020F0502020204030204" pitchFamily="34" charset="0"/>
              </a:rPr>
              <a:t>So </a:t>
            </a:r>
            <a:r>
              <a:rPr kumimoji="0" lang="zh-CN" altLang="zh-CN"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a:t>
            </a:r>
            <a:r>
              <a:rPr kumimoji="0" lang="en-US" altLang="zh-CN"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deep</a:t>
            </a:r>
            <a:r>
              <a:rPr kumimoji="0" lang="zh-CN"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r>
              <a:rPr kumimoji="0" lang="zh-CN" altLang="zh-CN"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complex</a:t>
            </a:r>
            <a:r>
              <a:rPr kumimoji="0" lang="en-US" altLang="zh-CN"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model</a:t>
            </a:r>
            <a:r>
              <a:rPr kumimoji="0" lang="zh-CN" altLang="zh-CN"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and large</a:t>
            </a:r>
            <a:r>
              <a:rPr kumimoji="0" lang="en-US" altLang="zh-CN"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zh-CN" altLang="zh-CN"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image tasks, it is important to</a:t>
            </a:r>
            <a:r>
              <a:rPr kumimoji="0" lang="en-US" altLang="zh-CN"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zh-CN" altLang="zh-CN"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choose the appropriate LRP method.</a:t>
            </a:r>
            <a:r>
              <a:rPr kumimoji="0" lang="en-US" altLang="zh-CN"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We can leverage the strengths of each approach by combining different methods</a:t>
            </a:r>
            <a:endParaRPr kumimoji="0" lang="en-US" altLang="zh-CN"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日期占位符 2">
            <a:extLst>
              <a:ext uri="{FF2B5EF4-FFF2-40B4-BE49-F238E27FC236}">
                <a16:creationId xmlns:a16="http://schemas.microsoft.com/office/drawing/2014/main" id="{936F257F-DB2C-9FB5-637A-27855EA7AD89}"/>
              </a:ext>
            </a:extLst>
          </p:cNvPr>
          <p:cNvSpPr>
            <a:spLocks noGrp="1"/>
          </p:cNvSpPr>
          <p:nvPr>
            <p:ph type="dt" sz="half" idx="10"/>
          </p:nvPr>
        </p:nvSpPr>
        <p:spPr/>
        <p:txBody>
          <a:bodyPr/>
          <a:lstStyle/>
          <a:p>
            <a:fld id="{215B11E5-C28D-4865-B13D-45FAB750461F}" type="datetime1">
              <a:rPr lang="en-GB" altLang="zh-CN" smtClean="0"/>
              <a:t>31/07/2024</a:t>
            </a:fld>
            <a:endParaRPr lang="zh-CN" altLang="en-US" dirty="0"/>
          </a:p>
        </p:txBody>
      </p:sp>
      <p:sp>
        <p:nvSpPr>
          <p:cNvPr id="5" name="灯片编号占位符 4">
            <a:extLst>
              <a:ext uri="{FF2B5EF4-FFF2-40B4-BE49-F238E27FC236}">
                <a16:creationId xmlns:a16="http://schemas.microsoft.com/office/drawing/2014/main" id="{909C0E96-76DF-FEBD-A39A-4B02D143B4F5}"/>
              </a:ext>
            </a:extLst>
          </p:cNvPr>
          <p:cNvSpPr>
            <a:spLocks noGrp="1"/>
          </p:cNvSpPr>
          <p:nvPr>
            <p:ph type="sldNum" sz="quarter" idx="12"/>
          </p:nvPr>
        </p:nvSpPr>
        <p:spPr/>
        <p:txBody>
          <a:bodyPr/>
          <a:lstStyle/>
          <a:p>
            <a:fld id="{FCE28FCF-1F70-43EF-8F6D-186E81BE370E}" type="slidenum">
              <a:rPr lang="zh-CN" altLang="en-US" smtClean="0"/>
              <a:t>19</a:t>
            </a:fld>
            <a:endParaRPr lang="zh-CN" altLang="en-US"/>
          </a:p>
        </p:txBody>
      </p:sp>
      <p:sp>
        <p:nvSpPr>
          <p:cNvPr id="9" name="文本框 8">
            <a:extLst>
              <a:ext uri="{FF2B5EF4-FFF2-40B4-BE49-F238E27FC236}">
                <a16:creationId xmlns:a16="http://schemas.microsoft.com/office/drawing/2014/main" id="{35F37A13-A6F5-1C02-BF8C-E32A19E9344B}"/>
              </a:ext>
            </a:extLst>
          </p:cNvPr>
          <p:cNvSpPr txBox="1"/>
          <p:nvPr/>
        </p:nvSpPr>
        <p:spPr>
          <a:xfrm>
            <a:off x="672923" y="1825490"/>
            <a:ext cx="2173154" cy="646331"/>
          </a:xfrm>
          <a:prstGeom prst="rect">
            <a:avLst/>
          </a:prstGeom>
          <a:noFill/>
        </p:spPr>
        <p:txBody>
          <a:bodyPr wrap="square">
            <a:spAutoFit/>
          </a:bodyPr>
          <a:lstStyle/>
          <a:p>
            <a:r>
              <a:rPr lang="en-US" altLang="zh-CN" dirty="0">
                <a:latin typeface="Calibri" panose="020F0502020204030204" pitchFamily="34" charset="0"/>
                <a:ea typeface="Calibri" panose="020F0502020204030204" pitchFamily="34" charset="0"/>
                <a:cs typeface="Calibri" panose="020F0502020204030204" pitchFamily="34" charset="0"/>
              </a:rPr>
              <a:t>Prediction</a:t>
            </a:r>
            <a:r>
              <a:rPr lang="zh-CN" altLang="en-US" dirty="0">
                <a:latin typeface="Calibri" panose="020F0502020204030204" pitchFamily="34" charset="0"/>
                <a:cs typeface="Calibri" panose="020F0502020204030204" pitchFamily="34" charset="0"/>
              </a:rPr>
              <a:t>：</a:t>
            </a:r>
            <a:r>
              <a:rPr lang="en-US" altLang="zh-CN" dirty="0">
                <a:latin typeface="Calibri" panose="020F0502020204030204" pitchFamily="34" charset="0"/>
                <a:ea typeface="Calibri" panose="020F0502020204030204" pitchFamily="34" charset="0"/>
                <a:cs typeface="Calibri" panose="020F0502020204030204" pitchFamily="34" charset="0"/>
              </a:rPr>
              <a:t>ship</a:t>
            </a:r>
          </a:p>
          <a:p>
            <a:r>
              <a:rPr lang="en-US" altLang="zh-CN" b="0" i="0" dirty="0">
                <a:solidFill>
                  <a:srgbClr val="3B3B3B"/>
                </a:solidFill>
                <a:effectLst/>
                <a:latin typeface="Calibri" panose="020F0502020204030204" pitchFamily="34" charset="0"/>
                <a:ea typeface="Calibri" panose="020F0502020204030204" pitchFamily="34" charset="0"/>
                <a:cs typeface="Calibri" panose="020F0502020204030204" pitchFamily="34" charset="0"/>
              </a:rPr>
              <a:t>probability: 0.9984</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1480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DFC8B3-228E-DE19-E417-F1292BAB5F84}"/>
              </a:ext>
            </a:extLst>
          </p:cNvPr>
          <p:cNvSpPr>
            <a:spLocks noGrp="1"/>
          </p:cNvSpPr>
          <p:nvPr>
            <p:ph type="title"/>
          </p:nvPr>
        </p:nvSpPr>
        <p:spPr>
          <a:xfrm>
            <a:off x="492341" y="99314"/>
            <a:ext cx="10515600" cy="1325563"/>
          </a:xfrm>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Project Overview</a:t>
            </a:r>
            <a:endParaRPr lang="zh-CN" altLang="en-US" sz="4000" dirty="0">
              <a:latin typeface="Calibri" panose="020F0502020204030204" pitchFamily="34" charset="0"/>
              <a:cs typeface="Calibri" panose="020F0502020204030204" pitchFamily="34" charset="0"/>
            </a:endParaRPr>
          </a:p>
        </p:txBody>
      </p:sp>
      <p:sp>
        <p:nvSpPr>
          <p:cNvPr id="8" name="Rectangle 4">
            <a:extLst>
              <a:ext uri="{FF2B5EF4-FFF2-40B4-BE49-F238E27FC236}">
                <a16:creationId xmlns:a16="http://schemas.microsoft.com/office/drawing/2014/main" id="{706AB9E6-2AE3-31FD-5C44-C4A92B55DF09}"/>
              </a:ext>
            </a:extLst>
          </p:cNvPr>
          <p:cNvSpPr>
            <a:spLocks noGrp="1" noChangeArrowheads="1"/>
          </p:cNvSpPr>
          <p:nvPr>
            <p:ph idx="1"/>
          </p:nvPr>
        </p:nvSpPr>
        <p:spPr bwMode="auto">
          <a:xfrm>
            <a:off x="1033272" y="1157094"/>
            <a:ext cx="9060639"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zh-CN" sz="1800" dirty="0">
                <a:latin typeface="Calibri" panose="020F0502020204030204" pitchFamily="34" charset="0"/>
                <a:ea typeface="Calibri" panose="020F0502020204030204" pitchFamily="34" charset="0"/>
                <a:cs typeface="Calibri" panose="020F0502020204030204" pitchFamily="34" charset="0"/>
              </a:rPr>
              <a:t>Ⅰ.</a:t>
            </a:r>
            <a:r>
              <a:rPr kumimoji="0" lang="zh-CN" altLang="zh-CN"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Data Exploration and Preparation</a:t>
            </a:r>
            <a:endParaRPr kumimoji="0" lang="en-US" altLang="zh-CN"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zh-CN" altLang="zh-CN"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zh-CN" sz="1800" dirty="0">
                <a:latin typeface="Calibri" panose="020F0502020204030204" pitchFamily="34" charset="0"/>
                <a:ea typeface="Calibri" panose="020F0502020204030204" pitchFamily="34" charset="0"/>
                <a:cs typeface="Calibri" panose="020F0502020204030204" pitchFamily="34" charset="0"/>
              </a:rPr>
              <a:t>Ⅱ.</a:t>
            </a:r>
            <a:r>
              <a:rPr kumimoji="0" lang="zh-CN" altLang="zh-CN"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Convolutional Neural Network</a:t>
            </a:r>
          </a:p>
          <a:p>
            <a:pPr marL="0" marR="0" lvl="0" indent="0" algn="l" defTabSz="914400" rtl="0" eaLnBrk="0" fontAlgn="base" latinLnBrk="0" hangingPunct="0">
              <a:lnSpc>
                <a:spcPct val="100000"/>
              </a:lnSpc>
              <a:spcBef>
                <a:spcPct val="0"/>
              </a:spcBef>
              <a:spcAft>
                <a:spcPct val="0"/>
              </a:spcAft>
              <a:buClrTx/>
              <a:buSzTx/>
              <a:buNone/>
              <a:tabLst/>
            </a:pPr>
            <a:r>
              <a:rPr kumimoji="0" lang="en-US" altLang="zh-CN"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1.</a:t>
            </a:r>
            <a:r>
              <a:rPr kumimoji="0" lang="zh-CN" altLang="zh-CN"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Baseline Model (VGG 3 Blocks)</a:t>
            </a:r>
          </a:p>
          <a:p>
            <a:pPr marL="0" marR="0" lvl="0" indent="0" algn="l" defTabSz="914400" rtl="0" eaLnBrk="0" fontAlgn="base" latinLnBrk="0" hangingPunct="0">
              <a:lnSpc>
                <a:spcPct val="100000"/>
              </a:lnSpc>
              <a:spcBef>
                <a:spcPct val="0"/>
              </a:spcBef>
              <a:spcAft>
                <a:spcPct val="0"/>
              </a:spcAft>
              <a:buClrTx/>
              <a:buSzTx/>
              <a:buNone/>
              <a:tabLst/>
            </a:pPr>
            <a:r>
              <a:rPr kumimoji="0" lang="en-US" altLang="zh-CN"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2.</a:t>
            </a:r>
            <a:r>
              <a:rPr kumimoji="0" lang="zh-CN" altLang="zh-CN"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Cross Validation for Basic Model</a:t>
            </a:r>
          </a:p>
          <a:p>
            <a:pPr marL="0" marR="0" lvl="0" indent="0" algn="l" defTabSz="914400" rtl="0" eaLnBrk="0" fontAlgn="base" latinLnBrk="0" hangingPunct="0">
              <a:lnSpc>
                <a:spcPct val="100000"/>
              </a:lnSpc>
              <a:spcBef>
                <a:spcPct val="0"/>
              </a:spcBef>
              <a:spcAft>
                <a:spcPct val="0"/>
              </a:spcAft>
              <a:buClrTx/>
              <a:buSzTx/>
              <a:buNone/>
              <a:tabLst/>
            </a:pPr>
            <a:r>
              <a:rPr kumimoji="0" lang="en-US" altLang="zh-CN"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3.</a:t>
            </a:r>
            <a:r>
              <a:rPr kumimoji="0" lang="zh-CN" altLang="zh-CN"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Improving Model</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zh-CN"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(1)</a:t>
            </a:r>
            <a:r>
              <a:rPr kumimoji="0" lang="zh-CN" altLang="zh-CN"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Dropout and Data Augmentation and Batch Normalization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zh-CN"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4.</a:t>
            </a:r>
            <a:r>
              <a:rPr kumimoji="0" lang="zh-CN" altLang="zh-CN"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Model Evaluation</a:t>
            </a:r>
            <a:endParaRPr kumimoji="0" lang="en-US" altLang="zh-CN"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zh-CN" altLang="zh-CN"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zh-CN"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Ⅲ</a:t>
            </a:r>
            <a:r>
              <a:rPr lang="en-US" altLang="zh-CN" sz="1800" dirty="0">
                <a:latin typeface="Calibri" panose="020F0502020204030204" pitchFamily="34" charset="0"/>
                <a:ea typeface="Calibri" panose="020F0502020204030204" pitchFamily="34" charset="0"/>
                <a:cs typeface="Calibri" panose="020F0502020204030204" pitchFamily="34" charset="0"/>
              </a:rPr>
              <a:t>.</a:t>
            </a:r>
            <a:r>
              <a:rPr lang="zh-CN" altLang="en-US" sz="1800" dirty="0">
                <a:latin typeface="Calibri" panose="020F0502020204030204" pitchFamily="34" charset="0"/>
                <a:cs typeface="Calibri" panose="020F0502020204030204" pitchFamily="34" charset="0"/>
              </a:rPr>
              <a:t> </a:t>
            </a:r>
            <a:r>
              <a:rPr kumimoji="0" lang="zh-CN" altLang="zh-CN"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XAI techniques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zh-CN"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1.</a:t>
            </a:r>
            <a:r>
              <a:rPr kumimoji="0" lang="zh-CN" altLang="zh-CN"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DeepSHAP</a:t>
            </a:r>
          </a:p>
          <a:p>
            <a:pPr marL="0" marR="0" lvl="0" indent="0" algn="l" defTabSz="914400" rtl="0" eaLnBrk="0" fontAlgn="base" latinLnBrk="0" hangingPunct="0">
              <a:lnSpc>
                <a:spcPct val="100000"/>
              </a:lnSpc>
              <a:spcBef>
                <a:spcPct val="0"/>
              </a:spcBef>
              <a:spcAft>
                <a:spcPct val="0"/>
              </a:spcAft>
              <a:buClrTx/>
              <a:buSzTx/>
              <a:buNone/>
              <a:tabLst/>
            </a:pPr>
            <a:r>
              <a:rPr kumimoji="0" lang="en-US" altLang="zh-CN"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2.</a:t>
            </a:r>
            <a:r>
              <a:rPr kumimoji="0" lang="zh-CN" altLang="zh-CN"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Layerwise Relevance Propagation</a:t>
            </a:r>
          </a:p>
          <a:p>
            <a:pPr marL="457200" lvl="1" indent="0" eaLnBrk="0" fontAlgn="base" hangingPunct="0">
              <a:lnSpc>
                <a:spcPct val="100000"/>
              </a:lnSpc>
              <a:spcBef>
                <a:spcPct val="0"/>
              </a:spcBef>
              <a:spcAft>
                <a:spcPct val="0"/>
              </a:spcAft>
              <a:buNone/>
            </a:pPr>
            <a:r>
              <a:rPr kumimoji="0" lang="en-US" altLang="zh-CN"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(1)</a:t>
            </a:r>
            <a:r>
              <a:rPr kumimoji="0" lang="zh-CN" altLang="zh-CN"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LRP-0</a:t>
            </a:r>
            <a:r>
              <a:rPr kumimoji="0" lang="zh-CN"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r>
              <a:rPr kumimoji="0" lang="zh-CN" altLang="zh-CN"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LRP-ε</a:t>
            </a:r>
            <a:r>
              <a:rPr lang="zh-CN" altLang="en-US" sz="1800" dirty="0">
                <a:latin typeface="Calibri" panose="020F0502020204030204" pitchFamily="34" charset="0"/>
                <a:cs typeface="Calibri" panose="020F0502020204030204" pitchFamily="34" charset="0"/>
              </a:rPr>
              <a:t>、</a:t>
            </a:r>
            <a:r>
              <a:rPr kumimoji="0" lang="zh-CN" altLang="zh-CN"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LRP-γ</a:t>
            </a:r>
            <a:r>
              <a:rPr kumimoji="0" lang="zh-CN"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r>
              <a:rPr kumimoji="0" lang="zh-CN" altLang="zh-CN"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Z-B rule</a:t>
            </a:r>
          </a:p>
          <a:p>
            <a:pPr marL="457200" marR="0" lvl="1" indent="0" algn="l" defTabSz="914400" rtl="0" eaLnBrk="0" fontAlgn="base" latinLnBrk="0" hangingPunct="0">
              <a:lnSpc>
                <a:spcPct val="100000"/>
              </a:lnSpc>
              <a:spcBef>
                <a:spcPct val="0"/>
              </a:spcBef>
              <a:spcAft>
                <a:spcPct val="0"/>
              </a:spcAft>
              <a:buClrTx/>
              <a:buSzTx/>
              <a:buNone/>
              <a:tabLst/>
            </a:pPr>
            <a:r>
              <a:rPr lang="en-US" altLang="zh-CN" sz="1800" dirty="0">
                <a:latin typeface="Calibri" panose="020F0502020204030204" pitchFamily="34" charset="0"/>
                <a:ea typeface="Calibri" panose="020F0502020204030204" pitchFamily="34" charset="0"/>
                <a:cs typeface="Calibri" panose="020F0502020204030204" pitchFamily="34" charset="0"/>
              </a:rPr>
              <a:t>           (2)</a:t>
            </a:r>
            <a:r>
              <a:rPr kumimoji="0" lang="zh-CN" altLang="zh-CN"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LRP combination</a:t>
            </a:r>
            <a:endParaRPr kumimoji="0" lang="en-US" altLang="zh-CN"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endParaRPr kumimoji="0" lang="zh-CN" altLang="zh-CN"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zh-CN"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Ⅳ. </a:t>
            </a:r>
            <a:r>
              <a:rPr kumimoji="0" lang="zh-CN" altLang="zh-CN"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Metrics to Compare the Quality</a:t>
            </a:r>
            <a:endParaRPr kumimoji="0" lang="en-US" altLang="zh-CN"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zh-CN"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zh-CN"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Ⅴ</a:t>
            </a:r>
            <a:r>
              <a:rPr lang="en-US" altLang="zh-CN" sz="1800" dirty="0">
                <a:latin typeface="Calibri" panose="020F0502020204030204" pitchFamily="34" charset="0"/>
                <a:ea typeface="Calibri" panose="020F0502020204030204" pitchFamily="34" charset="0"/>
                <a:cs typeface="Calibri" panose="020F0502020204030204" pitchFamily="34" charset="0"/>
              </a:rPr>
              <a:t>.</a:t>
            </a:r>
            <a:r>
              <a:rPr lang="zh-CN" altLang="en-US" sz="1800" dirty="0">
                <a:latin typeface="Calibri" panose="020F0502020204030204" pitchFamily="34" charset="0"/>
                <a:cs typeface="Calibri" panose="020F0502020204030204" pitchFamily="34" charset="0"/>
              </a:rPr>
              <a:t> </a:t>
            </a:r>
            <a:r>
              <a:rPr lang="en-US" altLang="zh-CN" sz="1800" dirty="0">
                <a:latin typeface="Calibri" panose="020F0502020204030204" pitchFamily="34" charset="0"/>
                <a:ea typeface="Calibri" panose="020F0502020204030204" pitchFamily="34" charset="0"/>
                <a:cs typeface="Calibri" panose="020F0502020204030204" pitchFamily="34" charset="0"/>
              </a:rPr>
              <a:t>References and Resources</a:t>
            </a:r>
            <a:endParaRPr kumimoji="0" lang="zh-CN" altLang="zh-CN"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日期占位符 2">
            <a:extLst>
              <a:ext uri="{FF2B5EF4-FFF2-40B4-BE49-F238E27FC236}">
                <a16:creationId xmlns:a16="http://schemas.microsoft.com/office/drawing/2014/main" id="{2FEDB2D7-DA6A-6121-51EC-AEB3417A4A2F}"/>
              </a:ext>
            </a:extLst>
          </p:cNvPr>
          <p:cNvSpPr>
            <a:spLocks noGrp="1"/>
          </p:cNvSpPr>
          <p:nvPr>
            <p:ph type="dt" sz="half" idx="10"/>
          </p:nvPr>
        </p:nvSpPr>
        <p:spPr/>
        <p:txBody>
          <a:bodyPr/>
          <a:lstStyle/>
          <a:p>
            <a:fld id="{45E85FCA-C155-4C54-8DFC-A8BF30A4246A}" type="datetime1">
              <a:rPr lang="en-GB" altLang="zh-CN" smtClean="0"/>
              <a:t>31/07/2024</a:t>
            </a:fld>
            <a:endParaRPr lang="zh-CN" altLang="en-US" dirty="0"/>
          </a:p>
        </p:txBody>
      </p:sp>
      <p:sp>
        <p:nvSpPr>
          <p:cNvPr id="4" name="灯片编号占位符 3">
            <a:extLst>
              <a:ext uri="{FF2B5EF4-FFF2-40B4-BE49-F238E27FC236}">
                <a16:creationId xmlns:a16="http://schemas.microsoft.com/office/drawing/2014/main" id="{F99A4B97-53D0-8C62-172D-93A6B5021986}"/>
              </a:ext>
            </a:extLst>
          </p:cNvPr>
          <p:cNvSpPr>
            <a:spLocks noGrp="1"/>
          </p:cNvSpPr>
          <p:nvPr>
            <p:ph type="sldNum" sz="quarter" idx="12"/>
          </p:nvPr>
        </p:nvSpPr>
        <p:spPr/>
        <p:txBody>
          <a:bodyPr/>
          <a:lstStyle/>
          <a:p>
            <a:fld id="{FCE28FCF-1F70-43EF-8F6D-186E81BE370E}" type="slidenum">
              <a:rPr lang="zh-CN" altLang="en-US" smtClean="0"/>
              <a:t>2</a:t>
            </a:fld>
            <a:endParaRPr lang="zh-CN" altLang="en-US"/>
          </a:p>
        </p:txBody>
      </p:sp>
    </p:spTree>
    <p:extLst>
      <p:ext uri="{BB962C8B-B14F-4D97-AF65-F5344CB8AC3E}">
        <p14:creationId xmlns:p14="http://schemas.microsoft.com/office/powerpoint/2010/main" val="2197937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A8CBB99B-8CFA-E005-0C4D-EB6B0E91EB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4689" y="3271012"/>
            <a:ext cx="4255055" cy="3450463"/>
          </a:xfrm>
        </p:spPr>
      </p:pic>
      <p:sp>
        <p:nvSpPr>
          <p:cNvPr id="3" name="日期占位符 2">
            <a:extLst>
              <a:ext uri="{FF2B5EF4-FFF2-40B4-BE49-F238E27FC236}">
                <a16:creationId xmlns:a16="http://schemas.microsoft.com/office/drawing/2014/main" id="{54EAD82F-A303-28C0-EE89-E40B561D8874}"/>
              </a:ext>
            </a:extLst>
          </p:cNvPr>
          <p:cNvSpPr>
            <a:spLocks noGrp="1"/>
          </p:cNvSpPr>
          <p:nvPr>
            <p:ph type="dt" sz="half" idx="10"/>
          </p:nvPr>
        </p:nvSpPr>
        <p:spPr/>
        <p:txBody>
          <a:bodyPr/>
          <a:lstStyle/>
          <a:p>
            <a:fld id="{57B39733-B20F-45C4-BD77-8F0458F8A17D}" type="datetime1">
              <a:rPr lang="en-GB" altLang="zh-CN" smtClean="0"/>
              <a:t>31/07/2024</a:t>
            </a:fld>
            <a:endParaRPr lang="zh-CN" altLang="en-US" dirty="0"/>
          </a:p>
        </p:txBody>
      </p:sp>
      <p:sp>
        <p:nvSpPr>
          <p:cNvPr id="4" name="灯片编号占位符 3">
            <a:extLst>
              <a:ext uri="{FF2B5EF4-FFF2-40B4-BE49-F238E27FC236}">
                <a16:creationId xmlns:a16="http://schemas.microsoft.com/office/drawing/2014/main" id="{C8E5E84A-D0DE-3740-2A13-D040A7571B74}"/>
              </a:ext>
            </a:extLst>
          </p:cNvPr>
          <p:cNvSpPr>
            <a:spLocks noGrp="1"/>
          </p:cNvSpPr>
          <p:nvPr>
            <p:ph type="sldNum" sz="quarter" idx="12"/>
          </p:nvPr>
        </p:nvSpPr>
        <p:spPr/>
        <p:txBody>
          <a:bodyPr/>
          <a:lstStyle/>
          <a:p>
            <a:fld id="{FCE28FCF-1F70-43EF-8F6D-186E81BE370E}" type="slidenum">
              <a:rPr lang="zh-CN" altLang="en-US" smtClean="0"/>
              <a:t>20</a:t>
            </a:fld>
            <a:endParaRPr lang="zh-CN" altLang="en-US"/>
          </a:p>
        </p:txBody>
      </p:sp>
      <p:sp>
        <p:nvSpPr>
          <p:cNvPr id="5" name="标题 4">
            <a:extLst>
              <a:ext uri="{FF2B5EF4-FFF2-40B4-BE49-F238E27FC236}">
                <a16:creationId xmlns:a16="http://schemas.microsoft.com/office/drawing/2014/main" id="{3583C8E3-F789-1600-BBE3-FD3763D6DE55}"/>
              </a:ext>
            </a:extLst>
          </p:cNvPr>
          <p:cNvSpPr>
            <a:spLocks noGrp="1"/>
          </p:cNvSpPr>
          <p:nvPr>
            <p:ph type="title"/>
          </p:nvPr>
        </p:nvSpPr>
        <p:spPr>
          <a:xfrm>
            <a:off x="379304" y="252749"/>
            <a:ext cx="12036552" cy="1052195"/>
          </a:xfrm>
        </p:spPr>
        <p:txBody>
          <a:bodyPr>
            <a:noAutofit/>
          </a:bodyPr>
          <a:lstStyle/>
          <a:p>
            <a:r>
              <a:rPr lang="en-US" altLang="zh-CN" sz="3200" dirty="0">
                <a:latin typeface="Calibri" panose="020F0502020204030204" pitchFamily="34" charset="0"/>
                <a:ea typeface="Calibri" panose="020F0502020204030204" pitchFamily="34" charset="0"/>
                <a:cs typeface="Calibri" panose="020F0502020204030204" pitchFamily="34" charset="0"/>
              </a:rPr>
              <a:t>Part Ⅳ. </a:t>
            </a:r>
            <a:r>
              <a:rPr lang="en-US" altLang="zh-CN" sz="3200" b="0" i="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M</a:t>
            </a:r>
            <a:r>
              <a:rPr lang="en-US" altLang="zh-CN" sz="3200" dirty="0">
                <a:latin typeface="Calibri" panose="020F0502020204030204" pitchFamily="34" charset="0"/>
                <a:ea typeface="Calibri" panose="020F0502020204030204" pitchFamily="34" charset="0"/>
                <a:cs typeface="Calibri" panose="020F0502020204030204" pitchFamily="34" charset="0"/>
              </a:rPr>
              <a:t>etrics</a:t>
            </a:r>
            <a:r>
              <a:rPr lang="en-US" altLang="zh-CN" sz="3200" b="0" i="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to C</a:t>
            </a:r>
            <a:r>
              <a:rPr lang="en-US" altLang="zh-CN" sz="3200" dirty="0">
                <a:latin typeface="Calibri" panose="020F0502020204030204" pitchFamily="34" charset="0"/>
                <a:ea typeface="Calibri" panose="020F0502020204030204" pitchFamily="34" charset="0"/>
                <a:cs typeface="Calibri" panose="020F0502020204030204" pitchFamily="34" charset="0"/>
              </a:rPr>
              <a:t>ompare</a:t>
            </a:r>
            <a:r>
              <a:rPr lang="en-US" altLang="zh-CN" sz="3200" b="0" i="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US" altLang="zh-CN" sz="3200" dirty="0">
                <a:latin typeface="Calibri" panose="020F0502020204030204" pitchFamily="34" charset="0"/>
                <a:ea typeface="Calibri" panose="020F0502020204030204" pitchFamily="34" charset="0"/>
                <a:cs typeface="Calibri" panose="020F0502020204030204" pitchFamily="34" charset="0"/>
              </a:rPr>
              <a:t>the</a:t>
            </a:r>
            <a:r>
              <a:rPr lang="en-US" altLang="zh-CN" sz="3200" b="0" i="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Quality of </a:t>
            </a:r>
            <a:r>
              <a:rPr lang="en-US" altLang="zh-CN" sz="3200" dirty="0" err="1">
                <a:latin typeface="Calibri" panose="020F0502020204030204" pitchFamily="34" charset="0"/>
                <a:ea typeface="Calibri" panose="020F0502020204030204" pitchFamily="34" charset="0"/>
                <a:cs typeface="Calibri" panose="020F0502020204030204" pitchFamily="34" charset="0"/>
              </a:rPr>
              <a:t>DeepSHAP</a:t>
            </a:r>
            <a:r>
              <a:rPr lang="en-US" altLang="zh-CN" sz="3200" dirty="0">
                <a:latin typeface="Calibri" panose="020F0502020204030204" pitchFamily="34" charset="0"/>
                <a:ea typeface="Calibri" panose="020F0502020204030204" pitchFamily="34" charset="0"/>
                <a:cs typeface="Calibri" panose="020F0502020204030204" pitchFamily="34" charset="0"/>
              </a:rPr>
              <a:t> and LRP</a:t>
            </a:r>
            <a:br>
              <a:rPr lang="en-US" altLang="zh-CN" sz="3200" dirty="0">
                <a:latin typeface="Calibri" panose="020F0502020204030204" pitchFamily="34" charset="0"/>
                <a:ea typeface="Calibri" panose="020F0502020204030204" pitchFamily="34" charset="0"/>
                <a:cs typeface="Calibri" panose="020F0502020204030204" pitchFamily="34" charset="0"/>
              </a:rPr>
            </a:br>
            <a:r>
              <a:rPr lang="en-US" altLang="zh-CN" sz="3200" dirty="0">
                <a:latin typeface="Calibri" panose="020F0502020204030204" pitchFamily="34" charset="0"/>
                <a:ea typeface="Calibri" panose="020F0502020204030204" pitchFamily="34" charset="0"/>
                <a:cs typeface="Calibri" panose="020F0502020204030204" pitchFamily="34" charset="0"/>
              </a:rPr>
              <a:t>--Local and Global Explanations</a:t>
            </a:r>
            <a:endParaRPr lang="zh-CN" altLang="en-US" sz="3200" dirty="0">
              <a:latin typeface="Calibri" panose="020F0502020204030204" pitchFamily="34" charset="0"/>
              <a:cs typeface="Calibri" panose="020F0502020204030204" pitchFamily="34" charset="0"/>
            </a:endParaRPr>
          </a:p>
        </p:txBody>
      </p:sp>
      <p:pic>
        <p:nvPicPr>
          <p:cNvPr id="9" name="图片 8">
            <a:extLst>
              <a:ext uri="{FF2B5EF4-FFF2-40B4-BE49-F238E27FC236}">
                <a16:creationId xmlns:a16="http://schemas.microsoft.com/office/drawing/2014/main" id="{62F17933-F9F2-92BC-0B18-94CBC7B543EC}"/>
              </a:ext>
            </a:extLst>
          </p:cNvPr>
          <p:cNvPicPr>
            <a:picLocks noChangeAspect="1"/>
          </p:cNvPicPr>
          <p:nvPr/>
        </p:nvPicPr>
        <p:blipFill rotWithShape="1">
          <a:blip r:embed="rId4">
            <a:extLst>
              <a:ext uri="{28A0092B-C50C-407E-A947-70E740481C1C}">
                <a14:useLocalDpi xmlns:a14="http://schemas.microsoft.com/office/drawing/2010/main" val="0"/>
              </a:ext>
            </a:extLst>
          </a:blip>
          <a:srcRect r="28932" b="29111"/>
          <a:stretch/>
        </p:blipFill>
        <p:spPr>
          <a:xfrm>
            <a:off x="6824425" y="1004888"/>
            <a:ext cx="3416855" cy="2016065"/>
          </a:xfrm>
          <a:prstGeom prst="rect">
            <a:avLst/>
          </a:prstGeom>
        </p:spPr>
      </p:pic>
      <p:sp>
        <p:nvSpPr>
          <p:cNvPr id="11" name="文本框 10">
            <a:extLst>
              <a:ext uri="{FF2B5EF4-FFF2-40B4-BE49-F238E27FC236}">
                <a16:creationId xmlns:a16="http://schemas.microsoft.com/office/drawing/2014/main" id="{F002097E-3A04-1719-0B09-648255523330}"/>
              </a:ext>
            </a:extLst>
          </p:cNvPr>
          <p:cNvSpPr txBox="1"/>
          <p:nvPr/>
        </p:nvSpPr>
        <p:spPr>
          <a:xfrm>
            <a:off x="554689" y="1733917"/>
            <a:ext cx="6236208" cy="923330"/>
          </a:xfrm>
          <a:prstGeom prst="rect">
            <a:avLst/>
          </a:prstGeom>
          <a:noFill/>
        </p:spPr>
        <p:txBody>
          <a:bodyPr wrap="square">
            <a:spAutoFit/>
          </a:bodyPr>
          <a:lstStyle/>
          <a:p>
            <a:r>
              <a:rPr lang="zh-CN" altLang="en-US" b="1" dirty="0">
                <a:latin typeface="Calibri" panose="020F0502020204030204" pitchFamily="34" charset="0"/>
                <a:cs typeface="Calibri" panose="020F0502020204030204" pitchFamily="34" charset="0"/>
              </a:rPr>
              <a:t>Local explanations </a:t>
            </a:r>
            <a:r>
              <a:rPr lang="zh-CN" altLang="en-US" dirty="0">
                <a:latin typeface="Calibri" panose="020F0502020204030204" pitchFamily="34" charset="0"/>
                <a:cs typeface="Calibri" panose="020F0502020204030204" pitchFamily="34" charset="0"/>
              </a:rPr>
              <a:t>aim to explain the prediction of a small subset</a:t>
            </a:r>
            <a:r>
              <a:rPr lang="en-US" altLang="zh-CN" dirty="0">
                <a:latin typeface="Calibri" panose="020F0502020204030204" pitchFamily="34" charset="0"/>
                <a:ea typeface="Calibri" panose="020F0502020204030204" pitchFamily="34" charset="0"/>
                <a:cs typeface="Calibri" panose="020F0502020204030204" pitchFamily="34" charset="0"/>
              </a:rPr>
              <a:t>.</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ea typeface="Calibri" panose="020F0502020204030204" pitchFamily="34" charset="0"/>
                <a:cs typeface="Calibri" panose="020F0502020204030204" pitchFamily="34" charset="0"/>
              </a:rPr>
              <a:t>A local explanation highlight which parts of the image were most important for classifying it as a frog</a:t>
            </a:r>
            <a:r>
              <a:rPr lang="en-US" altLang="zh-CN" dirty="0"/>
              <a:t>.</a:t>
            </a:r>
            <a:endParaRPr lang="zh-CN" altLang="en-US" dirty="0"/>
          </a:p>
        </p:txBody>
      </p:sp>
      <p:pic>
        <p:nvPicPr>
          <p:cNvPr id="12" name="图片 11">
            <a:extLst>
              <a:ext uri="{FF2B5EF4-FFF2-40B4-BE49-F238E27FC236}">
                <a16:creationId xmlns:a16="http://schemas.microsoft.com/office/drawing/2014/main" id="{98FBD439-9175-EC13-6C35-D33E4D7D23BE}"/>
              </a:ext>
            </a:extLst>
          </p:cNvPr>
          <p:cNvPicPr>
            <a:picLocks noChangeAspect="1"/>
          </p:cNvPicPr>
          <p:nvPr/>
        </p:nvPicPr>
        <p:blipFill rotWithShape="1">
          <a:blip r:embed="rId4">
            <a:extLst>
              <a:ext uri="{28A0092B-C50C-407E-A947-70E740481C1C}">
                <a14:useLocalDpi xmlns:a14="http://schemas.microsoft.com/office/drawing/2010/main" val="0"/>
              </a:ext>
            </a:extLst>
          </a:blip>
          <a:srcRect l="74046" t="-488" r="1649" b="32159"/>
          <a:stretch/>
        </p:blipFill>
        <p:spPr>
          <a:xfrm>
            <a:off x="10468765" y="1485768"/>
            <a:ext cx="1168546" cy="1943232"/>
          </a:xfrm>
          <a:prstGeom prst="rect">
            <a:avLst/>
          </a:prstGeom>
        </p:spPr>
      </p:pic>
      <p:sp>
        <p:nvSpPr>
          <p:cNvPr id="14" name="文本框 13">
            <a:extLst>
              <a:ext uri="{FF2B5EF4-FFF2-40B4-BE49-F238E27FC236}">
                <a16:creationId xmlns:a16="http://schemas.microsoft.com/office/drawing/2014/main" id="{B60A200C-8478-B48C-B246-60CE3C4E58A8}"/>
              </a:ext>
            </a:extLst>
          </p:cNvPr>
          <p:cNvSpPr txBox="1"/>
          <p:nvPr/>
        </p:nvSpPr>
        <p:spPr>
          <a:xfrm>
            <a:off x="5596128" y="4200951"/>
            <a:ext cx="6236208" cy="1200329"/>
          </a:xfrm>
          <a:prstGeom prst="rect">
            <a:avLst/>
          </a:prstGeom>
          <a:noFill/>
        </p:spPr>
        <p:txBody>
          <a:bodyPr wrap="square">
            <a:spAutoFit/>
          </a:bodyPr>
          <a:lstStyle/>
          <a:p>
            <a:r>
              <a:rPr lang="zh-CN" altLang="en-US" b="1" dirty="0">
                <a:latin typeface="Calibri" panose="020F0502020204030204" pitchFamily="34" charset="0"/>
                <a:cs typeface="Calibri" panose="020F0502020204030204" pitchFamily="34" charset="0"/>
              </a:rPr>
              <a:t>Global explanations </a:t>
            </a:r>
            <a:r>
              <a:rPr lang="zh-CN" altLang="en-US" dirty="0">
                <a:latin typeface="Calibri" panose="020F0502020204030204" pitchFamily="34" charset="0"/>
                <a:cs typeface="Calibri" panose="020F0502020204030204" pitchFamily="34" charset="0"/>
              </a:rPr>
              <a:t>aim to provide an overview of the model’s behavior</a:t>
            </a:r>
            <a:r>
              <a:rPr lang="en-US" altLang="zh-CN" dirty="0">
                <a:latin typeface="Calibri" panose="020F0502020204030204" pitchFamily="34" charset="0"/>
                <a:ea typeface="Calibri" panose="020F0502020204030204" pitchFamily="34" charset="0"/>
                <a:cs typeface="Calibri" panose="020F0502020204030204" pitchFamily="34" charset="0"/>
              </a:rPr>
              <a:t>. For example, in assessing the risk of wound infection, SHAP values can be used to explain the impact of different features. </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5205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B6F570-CC44-4E28-2423-37097BB8FBC5}"/>
              </a:ext>
            </a:extLst>
          </p:cNvPr>
          <p:cNvSpPr>
            <a:spLocks noGrp="1"/>
          </p:cNvSpPr>
          <p:nvPr>
            <p:ph type="title"/>
          </p:nvPr>
        </p:nvSpPr>
        <p:spPr>
          <a:xfrm>
            <a:off x="627993" y="133899"/>
            <a:ext cx="10515600" cy="796698"/>
          </a:xfrm>
        </p:spPr>
        <p:txBody>
          <a:bodyPr/>
          <a:lstStyle/>
          <a:p>
            <a:r>
              <a:rPr lang="en-US" altLang="zh-CN" sz="3600" dirty="0">
                <a:latin typeface="Calibri" panose="020F0502020204030204" pitchFamily="34" charset="0"/>
                <a:ea typeface="Calibri" panose="020F0502020204030204" pitchFamily="34" charset="0"/>
                <a:cs typeface="Calibri" panose="020F0502020204030204" pitchFamily="34" charset="0"/>
              </a:rPr>
              <a:t>Ⅳ. </a:t>
            </a:r>
            <a:r>
              <a:rPr lang="en-US" altLang="zh-CN" sz="3600" dirty="0">
                <a:solidFill>
                  <a:srgbClr val="000000"/>
                </a:solidFill>
                <a:highlight>
                  <a:srgbClr val="FFFFFF"/>
                </a:highlight>
                <a:latin typeface="Calibri" panose="020F0502020204030204" pitchFamily="34" charset="0"/>
                <a:ea typeface="Calibri" panose="020F0502020204030204" pitchFamily="34" charset="0"/>
                <a:cs typeface="Calibri" panose="020F0502020204030204" pitchFamily="34" charset="0"/>
              </a:rPr>
              <a:t>1. </a:t>
            </a:r>
            <a:r>
              <a:rPr lang="en-US" altLang="zh-CN" sz="3600" dirty="0">
                <a:latin typeface="Calibri" panose="020F0502020204030204" pitchFamily="34" charset="0"/>
                <a:ea typeface="Calibri" panose="020F0502020204030204" pitchFamily="34" charset="0"/>
                <a:cs typeface="Calibri" panose="020F0502020204030204" pitchFamily="34" charset="0"/>
              </a:rPr>
              <a:t>Local Explanation</a:t>
            </a:r>
            <a:endParaRPr lang="zh-CN" altLang="en-US" sz="3600" dirty="0">
              <a:solidFill>
                <a:srgbClr val="212121"/>
              </a:solidFill>
              <a:highlight>
                <a:srgbClr val="FFFFFF"/>
              </a:highlight>
              <a:latin typeface="Calibri" panose="020F0502020204030204" pitchFamily="34" charset="0"/>
              <a:cs typeface="Calibri" panose="020F0502020204030204" pitchFamily="34" charset="0"/>
            </a:endParaRPr>
          </a:p>
        </p:txBody>
      </p:sp>
      <p:pic>
        <p:nvPicPr>
          <p:cNvPr id="9" name="图片 8">
            <a:extLst>
              <a:ext uri="{FF2B5EF4-FFF2-40B4-BE49-F238E27FC236}">
                <a16:creationId xmlns:a16="http://schemas.microsoft.com/office/drawing/2014/main" id="{2A6150FB-94AF-0E08-3EB4-683100EDA5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464" y="4614511"/>
            <a:ext cx="1764393" cy="1800402"/>
          </a:xfrm>
          <a:prstGeom prst="rect">
            <a:avLst/>
          </a:prstGeom>
        </p:spPr>
      </p:pic>
      <p:pic>
        <p:nvPicPr>
          <p:cNvPr id="11" name="图片 10">
            <a:extLst>
              <a:ext uri="{FF2B5EF4-FFF2-40B4-BE49-F238E27FC236}">
                <a16:creationId xmlns:a16="http://schemas.microsoft.com/office/drawing/2014/main" id="{D21C97BD-E694-5CD0-E190-29BBC8369049}"/>
              </a:ext>
            </a:extLst>
          </p:cNvPr>
          <p:cNvPicPr>
            <a:picLocks noChangeAspect="1"/>
          </p:cNvPicPr>
          <p:nvPr/>
        </p:nvPicPr>
        <p:blipFill rotWithShape="1">
          <a:blip r:embed="rId4">
            <a:extLst>
              <a:ext uri="{28A0092B-C50C-407E-A947-70E740481C1C}">
                <a14:useLocalDpi xmlns:a14="http://schemas.microsoft.com/office/drawing/2010/main" val="0"/>
              </a:ext>
            </a:extLst>
          </a:blip>
          <a:srcRect l="2179" t="14261"/>
          <a:stretch/>
        </p:blipFill>
        <p:spPr>
          <a:xfrm>
            <a:off x="5478827" y="4720501"/>
            <a:ext cx="1736888" cy="1699199"/>
          </a:xfrm>
          <a:prstGeom prst="rect">
            <a:avLst/>
          </a:prstGeom>
        </p:spPr>
      </p:pic>
      <p:sp>
        <p:nvSpPr>
          <p:cNvPr id="14" name="文本框 13">
            <a:extLst>
              <a:ext uri="{FF2B5EF4-FFF2-40B4-BE49-F238E27FC236}">
                <a16:creationId xmlns:a16="http://schemas.microsoft.com/office/drawing/2014/main" id="{C9D05CEE-8599-102F-3136-8799A6754B91}"/>
              </a:ext>
            </a:extLst>
          </p:cNvPr>
          <p:cNvSpPr txBox="1"/>
          <p:nvPr/>
        </p:nvSpPr>
        <p:spPr>
          <a:xfrm>
            <a:off x="134874" y="3979201"/>
            <a:ext cx="3435385" cy="646331"/>
          </a:xfrm>
          <a:prstGeom prst="rect">
            <a:avLst/>
          </a:prstGeom>
          <a:noFill/>
        </p:spPr>
        <p:txBody>
          <a:bodyPr wrap="square" rtlCol="0">
            <a:spAutoFit/>
          </a:bodyPr>
          <a:lstStyle/>
          <a:p>
            <a:r>
              <a:rPr lang="en-US" altLang="zh-CN" dirty="0"/>
              <a:t>Original: bird (0.079243)</a:t>
            </a:r>
          </a:p>
          <a:p>
            <a:r>
              <a:rPr lang="en-US" altLang="zh-CN" dirty="0"/>
              <a:t>Prediction </a:t>
            </a:r>
            <a:r>
              <a:rPr lang="en-US" altLang="zh-CN" dirty="0">
                <a:latin typeface="+mn-ea"/>
              </a:rPr>
              <a:t>horse(</a:t>
            </a:r>
            <a:r>
              <a:rPr lang="en-US" altLang="zh-CN" b="0" i="0" dirty="0">
                <a:solidFill>
                  <a:srgbClr val="3B3B3B"/>
                </a:solidFill>
                <a:effectLst/>
                <a:latin typeface="+mn-ea"/>
              </a:rPr>
              <a:t>0.5777</a:t>
            </a:r>
            <a:r>
              <a:rPr lang="en-US" altLang="zh-CN" b="0" i="0" dirty="0">
                <a:solidFill>
                  <a:srgbClr val="3B3B3B"/>
                </a:solidFill>
                <a:effectLst/>
                <a:latin typeface="Consolas" panose="020B0609020204030204" pitchFamily="49" charset="0"/>
              </a:rPr>
              <a:t>)</a:t>
            </a:r>
            <a:endParaRPr lang="zh-CN" altLang="en-US" dirty="0"/>
          </a:p>
        </p:txBody>
      </p:sp>
      <p:sp>
        <p:nvSpPr>
          <p:cNvPr id="16" name="文本框 15">
            <a:extLst>
              <a:ext uri="{FF2B5EF4-FFF2-40B4-BE49-F238E27FC236}">
                <a16:creationId xmlns:a16="http://schemas.microsoft.com/office/drawing/2014/main" id="{D26A8DB8-67FB-C110-6E1A-94F455462519}"/>
              </a:ext>
            </a:extLst>
          </p:cNvPr>
          <p:cNvSpPr txBox="1"/>
          <p:nvPr/>
        </p:nvSpPr>
        <p:spPr>
          <a:xfrm>
            <a:off x="7852313" y="1998592"/>
            <a:ext cx="3711693" cy="369331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zh-CN" altLang="zh-CN" dirty="0">
                <a:latin typeface="Calibri" panose="020F0502020204030204" pitchFamily="34" charset="0"/>
                <a:cs typeface="Calibri" panose="020F0502020204030204" pitchFamily="34" charset="0"/>
              </a:rPr>
              <a:t>For local explanations</a:t>
            </a:r>
            <a:r>
              <a:rPr lang="en-US" altLang="zh-CN" dirty="0">
                <a:latin typeface="Calibri" panose="020F0502020204030204" pitchFamily="34" charset="0"/>
                <a:ea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applying LRP in CNNs is superior to DeepSHAP.</a:t>
            </a:r>
            <a:endParaRPr lang="en-US" altLang="zh-CN"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zh-CN" altLang="zh-CN"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dirty="0">
                <a:latin typeface="Calibri" panose="020F0502020204030204" pitchFamily="34" charset="0"/>
                <a:ea typeface="Calibri" panose="020F0502020204030204" pitchFamily="34" charset="0"/>
                <a:cs typeface="Calibri" panose="020F0502020204030204" pitchFamily="34" charset="0"/>
              </a:rPr>
              <a:t>Even for misclassified images</a:t>
            </a:r>
            <a:r>
              <a:rPr lang="en-US" altLang="zh-CN" baseline="30000" dirty="0"/>
              <a:t>[7]</a:t>
            </a:r>
            <a:r>
              <a:rPr lang="en-US" altLang="zh-CN" dirty="0">
                <a:latin typeface="Calibri" panose="020F0502020204030204" pitchFamily="34" charset="0"/>
                <a:ea typeface="Calibri" panose="020F0502020204030204" pitchFamily="34" charset="0"/>
                <a:cs typeface="Calibri" panose="020F0502020204030204" pitchFamily="34" charset="0"/>
              </a:rPr>
              <a:t>, LRP can detect more feature contributions in the original label</a:t>
            </a:r>
            <a:endParaRPr lang="zh-CN" altLang="zh-CN" dirty="0">
              <a:latin typeface="Calibri" panose="020F0502020204030204" pitchFamily="34" charset="0"/>
              <a:cs typeface="Calibri" panose="020F0502020204030204" pitchFamily="34" charset="0"/>
            </a:endParaRPr>
          </a:p>
        </p:txBody>
      </p:sp>
      <p:pic>
        <p:nvPicPr>
          <p:cNvPr id="10" name="图片 9">
            <a:extLst>
              <a:ext uri="{FF2B5EF4-FFF2-40B4-BE49-F238E27FC236}">
                <a16:creationId xmlns:a16="http://schemas.microsoft.com/office/drawing/2014/main" id="{2E868F88-83CB-98E1-CE63-89FD5BD47D8C}"/>
              </a:ext>
            </a:extLst>
          </p:cNvPr>
          <p:cNvPicPr>
            <a:picLocks noChangeAspect="1"/>
          </p:cNvPicPr>
          <p:nvPr/>
        </p:nvPicPr>
        <p:blipFill rotWithShape="1">
          <a:blip r:embed="rId5">
            <a:extLst>
              <a:ext uri="{28A0092B-C50C-407E-A947-70E740481C1C}">
                <a14:useLocalDpi xmlns:a14="http://schemas.microsoft.com/office/drawing/2010/main" val="0"/>
              </a:ext>
            </a:extLst>
          </a:blip>
          <a:srcRect l="11061" t="16314"/>
          <a:stretch/>
        </p:blipFill>
        <p:spPr>
          <a:xfrm>
            <a:off x="5542635" y="1558826"/>
            <a:ext cx="1651299" cy="1724797"/>
          </a:xfrm>
          <a:prstGeom prst="rect">
            <a:avLst/>
          </a:prstGeom>
        </p:spPr>
      </p:pic>
      <p:pic>
        <p:nvPicPr>
          <p:cNvPr id="15" name="图片 14">
            <a:extLst>
              <a:ext uri="{FF2B5EF4-FFF2-40B4-BE49-F238E27FC236}">
                <a16:creationId xmlns:a16="http://schemas.microsoft.com/office/drawing/2014/main" id="{77387D83-9F37-0456-2D7B-FB4416D2A0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8916" y="1459461"/>
            <a:ext cx="1873879" cy="1823234"/>
          </a:xfrm>
          <a:prstGeom prst="rect">
            <a:avLst/>
          </a:prstGeom>
        </p:spPr>
      </p:pic>
      <p:pic>
        <p:nvPicPr>
          <p:cNvPr id="20" name="图片 19">
            <a:extLst>
              <a:ext uri="{FF2B5EF4-FFF2-40B4-BE49-F238E27FC236}">
                <a16:creationId xmlns:a16="http://schemas.microsoft.com/office/drawing/2014/main" id="{AB3F865C-5ACD-D453-76ED-F0270DEA09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70343" y="1553286"/>
            <a:ext cx="1651299" cy="1635319"/>
          </a:xfrm>
          <a:prstGeom prst="rect">
            <a:avLst/>
          </a:prstGeom>
        </p:spPr>
      </p:pic>
      <p:pic>
        <p:nvPicPr>
          <p:cNvPr id="22" name="图片 21">
            <a:extLst>
              <a:ext uri="{FF2B5EF4-FFF2-40B4-BE49-F238E27FC236}">
                <a16:creationId xmlns:a16="http://schemas.microsoft.com/office/drawing/2014/main" id="{23D946E8-C294-E7B7-151C-C55E38FC2D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69519" y="4720502"/>
            <a:ext cx="1636776" cy="1636776"/>
          </a:xfrm>
          <a:prstGeom prst="rect">
            <a:avLst/>
          </a:prstGeom>
        </p:spPr>
      </p:pic>
      <p:sp>
        <p:nvSpPr>
          <p:cNvPr id="4" name="灯片编号占位符 3">
            <a:extLst>
              <a:ext uri="{FF2B5EF4-FFF2-40B4-BE49-F238E27FC236}">
                <a16:creationId xmlns:a16="http://schemas.microsoft.com/office/drawing/2014/main" id="{95C2C42F-DC26-FE9A-C14C-48F500F1C77E}"/>
              </a:ext>
            </a:extLst>
          </p:cNvPr>
          <p:cNvSpPr>
            <a:spLocks noGrp="1"/>
          </p:cNvSpPr>
          <p:nvPr>
            <p:ph type="sldNum" sz="quarter" idx="12"/>
          </p:nvPr>
        </p:nvSpPr>
        <p:spPr/>
        <p:txBody>
          <a:bodyPr/>
          <a:lstStyle/>
          <a:p>
            <a:fld id="{FCE28FCF-1F70-43EF-8F6D-186E81BE370E}" type="slidenum">
              <a:rPr lang="zh-CN" altLang="en-US" smtClean="0"/>
              <a:t>21</a:t>
            </a:fld>
            <a:endParaRPr lang="zh-CN" altLang="en-US"/>
          </a:p>
        </p:txBody>
      </p:sp>
      <p:sp>
        <p:nvSpPr>
          <p:cNvPr id="6" name="文本框 5">
            <a:extLst>
              <a:ext uri="{FF2B5EF4-FFF2-40B4-BE49-F238E27FC236}">
                <a16:creationId xmlns:a16="http://schemas.microsoft.com/office/drawing/2014/main" id="{AA347FAC-2636-7DFA-0BDC-0F28C824688E}"/>
              </a:ext>
            </a:extLst>
          </p:cNvPr>
          <p:cNvSpPr txBox="1"/>
          <p:nvPr/>
        </p:nvSpPr>
        <p:spPr>
          <a:xfrm>
            <a:off x="3519083" y="1057739"/>
            <a:ext cx="1502559" cy="369332"/>
          </a:xfrm>
          <a:prstGeom prst="rect">
            <a:avLst/>
          </a:prstGeom>
          <a:noFill/>
        </p:spPr>
        <p:txBody>
          <a:bodyPr wrap="square" rtlCol="0">
            <a:spAutoFit/>
          </a:bodyPr>
          <a:lstStyle/>
          <a:p>
            <a:r>
              <a:rPr lang="en-US" altLang="zh-CN" dirty="0"/>
              <a:t>LRP method</a:t>
            </a:r>
            <a:endParaRPr lang="zh-CN" altLang="en-US" dirty="0"/>
          </a:p>
        </p:txBody>
      </p:sp>
      <p:sp>
        <p:nvSpPr>
          <p:cNvPr id="8" name="文本框 7">
            <a:extLst>
              <a:ext uri="{FF2B5EF4-FFF2-40B4-BE49-F238E27FC236}">
                <a16:creationId xmlns:a16="http://schemas.microsoft.com/office/drawing/2014/main" id="{2BBB42CD-8447-DBA1-2A92-1F3A998F879B}"/>
              </a:ext>
            </a:extLst>
          </p:cNvPr>
          <p:cNvSpPr txBox="1"/>
          <p:nvPr/>
        </p:nvSpPr>
        <p:spPr>
          <a:xfrm>
            <a:off x="5678311" y="1057739"/>
            <a:ext cx="1379946" cy="369332"/>
          </a:xfrm>
          <a:prstGeom prst="rect">
            <a:avLst/>
          </a:prstGeom>
          <a:noFill/>
        </p:spPr>
        <p:txBody>
          <a:bodyPr wrap="square">
            <a:spAutoFit/>
          </a:bodyPr>
          <a:lstStyle/>
          <a:p>
            <a:r>
              <a:rPr lang="en-US" altLang="zh-CN" dirty="0" err="1"/>
              <a:t>DeepSHAP</a:t>
            </a:r>
            <a:endParaRPr lang="zh-CN" altLang="en-US" dirty="0"/>
          </a:p>
        </p:txBody>
      </p:sp>
      <p:sp>
        <p:nvSpPr>
          <p:cNvPr id="13" name="文本框 12">
            <a:extLst>
              <a:ext uri="{FF2B5EF4-FFF2-40B4-BE49-F238E27FC236}">
                <a16:creationId xmlns:a16="http://schemas.microsoft.com/office/drawing/2014/main" id="{D898A20D-E36F-25B8-13D4-1D2259A2D5A2}"/>
              </a:ext>
            </a:extLst>
          </p:cNvPr>
          <p:cNvSpPr txBox="1"/>
          <p:nvPr/>
        </p:nvSpPr>
        <p:spPr>
          <a:xfrm>
            <a:off x="83697" y="811675"/>
            <a:ext cx="2819523" cy="923330"/>
          </a:xfrm>
          <a:prstGeom prst="rect">
            <a:avLst/>
          </a:prstGeom>
          <a:noFill/>
        </p:spPr>
        <p:txBody>
          <a:bodyPr wrap="square">
            <a:spAutoFit/>
          </a:bodyPr>
          <a:lstStyle/>
          <a:p>
            <a:r>
              <a:rPr lang="en-US" altLang="zh-CN" dirty="0">
                <a:latin typeface="+mn-ea"/>
                <a:cs typeface="Calibri" panose="020F0502020204030204" pitchFamily="34" charset="0"/>
              </a:rPr>
              <a:t>Original: airplane(</a:t>
            </a:r>
            <a:r>
              <a:rPr lang="en-US" altLang="zh-CN" b="0" i="0" dirty="0">
                <a:solidFill>
                  <a:srgbClr val="3B3B3B"/>
                </a:solidFill>
                <a:effectLst/>
                <a:latin typeface="+mn-ea"/>
                <a:cs typeface="Calibri" panose="020F0502020204030204" pitchFamily="34" charset="0"/>
              </a:rPr>
              <a:t>0.9894)</a:t>
            </a:r>
            <a:endParaRPr lang="en-US" altLang="zh-CN" dirty="0">
              <a:latin typeface="+mn-ea"/>
              <a:cs typeface="Calibri" panose="020F0502020204030204" pitchFamily="34" charset="0"/>
            </a:endParaRPr>
          </a:p>
          <a:p>
            <a:r>
              <a:rPr lang="en-US" altLang="zh-CN" dirty="0">
                <a:latin typeface="+mn-ea"/>
                <a:cs typeface="Calibri" panose="020F0502020204030204" pitchFamily="34" charset="0"/>
              </a:rPr>
              <a:t>prediction:</a:t>
            </a:r>
            <a:r>
              <a:rPr lang="zh-CN" altLang="en-US" dirty="0">
                <a:latin typeface="+mn-ea"/>
                <a:cs typeface="Calibri" panose="020F0502020204030204" pitchFamily="34" charset="0"/>
              </a:rPr>
              <a:t> </a:t>
            </a:r>
            <a:r>
              <a:rPr lang="en-US" altLang="zh-CN" dirty="0">
                <a:latin typeface="+mn-ea"/>
                <a:cs typeface="Calibri" panose="020F0502020204030204" pitchFamily="34" charset="0"/>
              </a:rPr>
              <a:t>airplane(</a:t>
            </a:r>
            <a:r>
              <a:rPr lang="en-US" altLang="zh-CN" b="0" i="0" dirty="0">
                <a:solidFill>
                  <a:srgbClr val="3B3B3B"/>
                </a:solidFill>
                <a:effectLst/>
                <a:latin typeface="+mn-ea"/>
                <a:cs typeface="Calibri" panose="020F0502020204030204" pitchFamily="34" charset="0"/>
              </a:rPr>
              <a:t>0.9894</a:t>
            </a:r>
            <a:r>
              <a:rPr lang="en-US" altLang="zh-CN" b="0" i="0" dirty="0">
                <a:solidFill>
                  <a:srgbClr val="3B3B3B"/>
                </a:solidFill>
                <a:effectLst/>
                <a:latin typeface="Calibri" panose="020F0502020204030204" pitchFamily="34" charset="0"/>
                <a:ea typeface="Calibri" panose="020F0502020204030204" pitchFamily="34" charset="0"/>
                <a:cs typeface="Calibri" panose="020F0502020204030204" pitchFamily="34" charset="0"/>
              </a:rPr>
              <a:t>)</a:t>
            </a:r>
            <a:endParaRPr lang="en-US" altLang="zh-CN" dirty="0">
              <a:latin typeface="Calibri" panose="020F0502020204030204" pitchFamily="34" charset="0"/>
              <a:ea typeface="Calibri" panose="020F0502020204030204" pitchFamily="34" charset="0"/>
              <a:cs typeface="Calibri" panose="020F0502020204030204" pitchFamily="34" charset="0"/>
            </a:endParaRPr>
          </a:p>
          <a:p>
            <a:endParaRPr lang="zh-CN" altLang="en-US" dirty="0"/>
          </a:p>
        </p:txBody>
      </p:sp>
      <p:sp>
        <p:nvSpPr>
          <p:cNvPr id="17" name="文本框 16">
            <a:extLst>
              <a:ext uri="{FF2B5EF4-FFF2-40B4-BE49-F238E27FC236}">
                <a16:creationId xmlns:a16="http://schemas.microsoft.com/office/drawing/2014/main" id="{8DFEFF35-1099-B943-E499-6C9D053476F5}"/>
              </a:ext>
            </a:extLst>
          </p:cNvPr>
          <p:cNvSpPr txBox="1"/>
          <p:nvPr/>
        </p:nvSpPr>
        <p:spPr>
          <a:xfrm>
            <a:off x="3519082" y="4161231"/>
            <a:ext cx="1502559" cy="369332"/>
          </a:xfrm>
          <a:prstGeom prst="rect">
            <a:avLst/>
          </a:prstGeom>
          <a:noFill/>
        </p:spPr>
        <p:txBody>
          <a:bodyPr wrap="square" rtlCol="0">
            <a:spAutoFit/>
          </a:bodyPr>
          <a:lstStyle/>
          <a:p>
            <a:r>
              <a:rPr lang="en-US" altLang="zh-CN" dirty="0"/>
              <a:t>LRP of bird</a:t>
            </a:r>
            <a:endParaRPr lang="zh-CN" altLang="en-US" dirty="0"/>
          </a:p>
        </p:txBody>
      </p:sp>
      <p:sp>
        <p:nvSpPr>
          <p:cNvPr id="18" name="文本框 17">
            <a:extLst>
              <a:ext uri="{FF2B5EF4-FFF2-40B4-BE49-F238E27FC236}">
                <a16:creationId xmlns:a16="http://schemas.microsoft.com/office/drawing/2014/main" id="{97EA03D3-E09E-F569-BAB9-6067EF78AE85}"/>
              </a:ext>
            </a:extLst>
          </p:cNvPr>
          <p:cNvSpPr txBox="1"/>
          <p:nvPr/>
        </p:nvSpPr>
        <p:spPr>
          <a:xfrm>
            <a:off x="5357313" y="4106679"/>
            <a:ext cx="2356276" cy="369332"/>
          </a:xfrm>
          <a:prstGeom prst="rect">
            <a:avLst/>
          </a:prstGeom>
          <a:noFill/>
        </p:spPr>
        <p:txBody>
          <a:bodyPr wrap="square">
            <a:spAutoFit/>
          </a:bodyPr>
          <a:lstStyle/>
          <a:p>
            <a:r>
              <a:rPr lang="en-US" altLang="zh-CN" dirty="0" err="1"/>
              <a:t>DeepSHAP</a:t>
            </a:r>
            <a:r>
              <a:rPr lang="en-US" altLang="zh-CN" dirty="0"/>
              <a:t> of bird</a:t>
            </a:r>
            <a:endParaRPr lang="zh-CN" altLang="en-US" dirty="0"/>
          </a:p>
        </p:txBody>
      </p:sp>
    </p:spTree>
    <p:extLst>
      <p:ext uri="{BB962C8B-B14F-4D97-AF65-F5344CB8AC3E}">
        <p14:creationId xmlns:p14="http://schemas.microsoft.com/office/powerpoint/2010/main" val="1009157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20C6D-6C8D-9F01-9CFD-9B7FC21D4296}"/>
              </a:ext>
            </a:extLst>
          </p:cNvPr>
          <p:cNvSpPr>
            <a:spLocks noGrp="1"/>
          </p:cNvSpPr>
          <p:nvPr>
            <p:ph type="title"/>
          </p:nvPr>
        </p:nvSpPr>
        <p:spPr>
          <a:xfrm>
            <a:off x="116795" y="-188236"/>
            <a:ext cx="10515600" cy="1325563"/>
          </a:xfrm>
        </p:spPr>
        <p:txBody>
          <a:bodyPr>
            <a:normAutofit/>
          </a:bodyPr>
          <a:lstStyle/>
          <a:p>
            <a:r>
              <a:rPr lang="en-US" altLang="zh-CN" sz="3600" dirty="0">
                <a:latin typeface="Calibri" panose="020F0502020204030204" pitchFamily="34" charset="0"/>
                <a:ea typeface="Calibri" panose="020F0502020204030204" pitchFamily="34" charset="0"/>
                <a:cs typeface="Calibri" panose="020F0502020204030204" pitchFamily="34" charset="0"/>
              </a:rPr>
              <a:t> Ⅳ. </a:t>
            </a:r>
            <a:r>
              <a:rPr lang="en-US" altLang="zh-CN" sz="3600" dirty="0">
                <a:solidFill>
                  <a:srgbClr val="000000"/>
                </a:solidFill>
                <a:highlight>
                  <a:srgbClr val="FFFFFF"/>
                </a:highlight>
                <a:latin typeface="Calibri" panose="020F0502020204030204" pitchFamily="34" charset="0"/>
                <a:ea typeface="Calibri" panose="020F0502020204030204" pitchFamily="34" charset="0"/>
                <a:cs typeface="Calibri" panose="020F0502020204030204" pitchFamily="34" charset="0"/>
              </a:rPr>
              <a:t>2. </a:t>
            </a:r>
            <a:r>
              <a:rPr lang="en-US" altLang="zh-CN" sz="3600" dirty="0">
                <a:latin typeface="Calibri" panose="020F0502020204030204" pitchFamily="34" charset="0"/>
                <a:ea typeface="Calibri" panose="020F0502020204030204" pitchFamily="34" charset="0"/>
                <a:cs typeface="Calibri" panose="020F0502020204030204" pitchFamily="34" charset="0"/>
              </a:rPr>
              <a:t>Global Explanation-Consistency</a:t>
            </a:r>
            <a:endParaRPr lang="zh-CN" altLang="en-US" sz="3600" dirty="0">
              <a:latin typeface="Calibri" panose="020F0502020204030204" pitchFamily="34" charset="0"/>
              <a:cs typeface="Calibri" panose="020F0502020204030204" pitchFamily="34" charset="0"/>
            </a:endParaRPr>
          </a:p>
        </p:txBody>
      </p:sp>
      <p:pic>
        <p:nvPicPr>
          <p:cNvPr id="5" name="内容占位符 4">
            <a:extLst>
              <a:ext uri="{FF2B5EF4-FFF2-40B4-BE49-F238E27FC236}">
                <a16:creationId xmlns:a16="http://schemas.microsoft.com/office/drawing/2014/main" id="{79658C88-9DCE-638E-BB57-387F9C757EE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7417" y="1758857"/>
            <a:ext cx="6575324" cy="3722073"/>
          </a:xfrm>
        </p:spPr>
      </p:pic>
      <p:sp>
        <p:nvSpPr>
          <p:cNvPr id="9" name="文本框 8">
            <a:extLst>
              <a:ext uri="{FF2B5EF4-FFF2-40B4-BE49-F238E27FC236}">
                <a16:creationId xmlns:a16="http://schemas.microsoft.com/office/drawing/2014/main" id="{C0A1B7B7-FF52-DC7A-86F4-EC3C62BEA1DB}"/>
              </a:ext>
            </a:extLst>
          </p:cNvPr>
          <p:cNvSpPr txBox="1"/>
          <p:nvPr/>
        </p:nvSpPr>
        <p:spPr>
          <a:xfrm>
            <a:off x="7368150" y="3969345"/>
            <a:ext cx="4727027" cy="923330"/>
          </a:xfrm>
          <a:prstGeom prst="rect">
            <a:avLst/>
          </a:prstGeom>
          <a:noFill/>
        </p:spPr>
        <p:txBody>
          <a:bodyPr wrap="square">
            <a:spAutoFit/>
          </a:bodyPr>
          <a:lstStyle/>
          <a:p>
            <a:r>
              <a:rPr lang="en-US" altLang="zh-CN" dirty="0" err="1">
                <a:latin typeface="Calibri" panose="020F0502020204030204" pitchFamily="34" charset="0"/>
                <a:ea typeface="Calibri" panose="020F0502020204030204" pitchFamily="34" charset="0"/>
                <a:cs typeface="Calibri" panose="020F0502020204030204" pitchFamily="34" charset="0"/>
              </a:rPr>
              <a:t>DeepSHAP’s</a:t>
            </a:r>
            <a:r>
              <a:rPr lang="en-US" altLang="zh-CN" dirty="0">
                <a:latin typeface="Calibri" panose="020F0502020204030204" pitchFamily="34" charset="0"/>
                <a:ea typeface="Calibri" panose="020F0502020204030204" pitchFamily="34" charset="0"/>
                <a:cs typeface="Calibri" panose="020F0502020204030204" pitchFamily="34" charset="0"/>
              </a:rPr>
              <a:t> higher consistency,</a:t>
            </a:r>
          </a:p>
          <a:p>
            <a:r>
              <a:rPr lang="en-US" altLang="zh-CN" dirty="0">
                <a:latin typeface="Calibri" panose="020F0502020204030204" pitchFamily="34" charset="0"/>
                <a:ea typeface="Calibri" panose="020F0502020204030204" pitchFamily="34" charset="0"/>
                <a:cs typeface="Calibri" panose="020F0502020204030204" pitchFamily="34" charset="0"/>
              </a:rPr>
              <a:t>it means it’s better at figuring out how different features impact the model’s decisions. </a:t>
            </a:r>
          </a:p>
        </p:txBody>
      </p:sp>
      <p:sp>
        <p:nvSpPr>
          <p:cNvPr id="3" name="日期占位符 2">
            <a:extLst>
              <a:ext uri="{FF2B5EF4-FFF2-40B4-BE49-F238E27FC236}">
                <a16:creationId xmlns:a16="http://schemas.microsoft.com/office/drawing/2014/main" id="{452DADF2-6771-8F8A-434D-0D7337D0AF4F}"/>
              </a:ext>
            </a:extLst>
          </p:cNvPr>
          <p:cNvSpPr>
            <a:spLocks noGrp="1"/>
          </p:cNvSpPr>
          <p:nvPr>
            <p:ph type="dt" sz="half" idx="10"/>
          </p:nvPr>
        </p:nvSpPr>
        <p:spPr>
          <a:xfrm>
            <a:off x="150323" y="6492875"/>
            <a:ext cx="2743200" cy="365125"/>
          </a:xfrm>
        </p:spPr>
        <p:txBody>
          <a:bodyPr/>
          <a:lstStyle/>
          <a:p>
            <a:fld id="{FF98480B-7353-4918-ACD5-636563450544}" type="datetime1">
              <a:rPr lang="en-GB" altLang="zh-CN" smtClean="0"/>
              <a:t>31/07/2024</a:t>
            </a:fld>
            <a:endParaRPr lang="zh-CN" altLang="en-US" dirty="0"/>
          </a:p>
        </p:txBody>
      </p:sp>
      <p:sp>
        <p:nvSpPr>
          <p:cNvPr id="4" name="灯片编号占位符 3">
            <a:extLst>
              <a:ext uri="{FF2B5EF4-FFF2-40B4-BE49-F238E27FC236}">
                <a16:creationId xmlns:a16="http://schemas.microsoft.com/office/drawing/2014/main" id="{8471C373-EC06-6CD0-0C43-772513EF86C0}"/>
              </a:ext>
            </a:extLst>
          </p:cNvPr>
          <p:cNvSpPr>
            <a:spLocks noGrp="1"/>
          </p:cNvSpPr>
          <p:nvPr>
            <p:ph type="sldNum" sz="quarter" idx="12"/>
          </p:nvPr>
        </p:nvSpPr>
        <p:spPr/>
        <p:txBody>
          <a:bodyPr/>
          <a:lstStyle/>
          <a:p>
            <a:fld id="{FCE28FCF-1F70-43EF-8F6D-186E81BE370E}" type="slidenum">
              <a:rPr lang="zh-CN" altLang="en-US" smtClean="0"/>
              <a:t>22</a:t>
            </a:fld>
            <a:endParaRPr lang="zh-CN" altLang="en-US"/>
          </a:p>
        </p:txBody>
      </p:sp>
      <p:sp>
        <p:nvSpPr>
          <p:cNvPr id="10" name="文本框 9">
            <a:extLst>
              <a:ext uri="{FF2B5EF4-FFF2-40B4-BE49-F238E27FC236}">
                <a16:creationId xmlns:a16="http://schemas.microsoft.com/office/drawing/2014/main" id="{13B1673E-398D-2B8C-4601-FC9E9F956D52}"/>
              </a:ext>
            </a:extLst>
          </p:cNvPr>
          <p:cNvSpPr txBox="1"/>
          <p:nvPr/>
        </p:nvSpPr>
        <p:spPr>
          <a:xfrm>
            <a:off x="7368150" y="2228671"/>
            <a:ext cx="4266433" cy="1200329"/>
          </a:xfrm>
          <a:prstGeom prst="rect">
            <a:avLst/>
          </a:prstGeom>
          <a:noFill/>
        </p:spPr>
        <p:txBody>
          <a:bodyPr wrap="square">
            <a:spAutoFit/>
          </a:bodyPr>
          <a:lstStyle/>
          <a:p>
            <a:r>
              <a:rPr lang="en-US" altLang="zh-CN" dirty="0">
                <a:latin typeface="Calibri" panose="020F0502020204030204" pitchFamily="34" charset="0"/>
                <a:ea typeface="Calibri" panose="020F0502020204030204" pitchFamily="34" charset="0"/>
                <a:cs typeface="Calibri" panose="020F0502020204030204" pitchFamily="34" charset="0"/>
              </a:rPr>
              <a:t>Consistency refers to the ability of an explanation model to maintain consistent output explanations when faced with minor changes in input data.</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5524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20C6D-6C8D-9F01-9CFD-9B7FC21D4296}"/>
              </a:ext>
            </a:extLst>
          </p:cNvPr>
          <p:cNvSpPr>
            <a:spLocks noGrp="1"/>
          </p:cNvSpPr>
          <p:nvPr>
            <p:ph type="title"/>
          </p:nvPr>
        </p:nvSpPr>
        <p:spPr>
          <a:xfrm>
            <a:off x="116795" y="-188236"/>
            <a:ext cx="10515600" cy="1325563"/>
          </a:xfrm>
        </p:spPr>
        <p:txBody>
          <a:bodyPr>
            <a:normAutofit/>
          </a:bodyPr>
          <a:lstStyle/>
          <a:p>
            <a:r>
              <a:rPr lang="en-US" altLang="zh-CN" sz="3600" dirty="0">
                <a:latin typeface="Calibri" panose="020F0502020204030204" pitchFamily="34" charset="0"/>
                <a:ea typeface="Calibri" panose="020F0502020204030204" pitchFamily="34" charset="0"/>
                <a:cs typeface="Calibri" panose="020F0502020204030204" pitchFamily="34" charset="0"/>
              </a:rPr>
              <a:t> Ⅳ. </a:t>
            </a:r>
            <a:r>
              <a:rPr lang="en-US" altLang="zh-CN" sz="3600" dirty="0">
                <a:solidFill>
                  <a:srgbClr val="000000"/>
                </a:solidFill>
                <a:highlight>
                  <a:srgbClr val="FFFFFF"/>
                </a:highlight>
                <a:latin typeface="Calibri" panose="020F0502020204030204" pitchFamily="34" charset="0"/>
                <a:ea typeface="Calibri" panose="020F0502020204030204" pitchFamily="34" charset="0"/>
                <a:cs typeface="Calibri" panose="020F0502020204030204" pitchFamily="34" charset="0"/>
              </a:rPr>
              <a:t>2. </a:t>
            </a:r>
            <a:r>
              <a:rPr lang="en-US" altLang="zh-CN" sz="3600" dirty="0">
                <a:latin typeface="Calibri" panose="020F0502020204030204" pitchFamily="34" charset="0"/>
                <a:ea typeface="Calibri" panose="020F0502020204030204" pitchFamily="34" charset="0"/>
                <a:cs typeface="Calibri" panose="020F0502020204030204" pitchFamily="34" charset="0"/>
              </a:rPr>
              <a:t>Global Explanation-Stability</a:t>
            </a:r>
            <a:endParaRPr lang="zh-CN" altLang="en-US" sz="3600" dirty="0">
              <a:latin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B8127D9D-39CB-C58B-97D3-17DD8BA0D1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590" y="1797648"/>
            <a:ext cx="6354789" cy="3721608"/>
          </a:xfrm>
          <a:prstGeom prst="rect">
            <a:avLst/>
          </a:prstGeom>
        </p:spPr>
      </p:pic>
      <p:sp>
        <p:nvSpPr>
          <p:cNvPr id="11" name="文本框 10">
            <a:extLst>
              <a:ext uri="{FF2B5EF4-FFF2-40B4-BE49-F238E27FC236}">
                <a16:creationId xmlns:a16="http://schemas.microsoft.com/office/drawing/2014/main" id="{D73D5F8E-AC87-BAB4-0845-D5169E176124}"/>
              </a:ext>
            </a:extLst>
          </p:cNvPr>
          <p:cNvSpPr txBox="1"/>
          <p:nvPr/>
        </p:nvSpPr>
        <p:spPr>
          <a:xfrm>
            <a:off x="7303919" y="2573841"/>
            <a:ext cx="4683929" cy="2585323"/>
          </a:xfrm>
          <a:prstGeom prst="rect">
            <a:avLst/>
          </a:prstGeom>
          <a:noFill/>
        </p:spPr>
        <p:txBody>
          <a:bodyPr wrap="square">
            <a:spAutoFit/>
          </a:bodyPr>
          <a:lstStyle/>
          <a:p>
            <a:r>
              <a:rPr lang="en-US" altLang="zh-CN" dirty="0">
                <a:latin typeface="Calibri" panose="020F0502020204030204" pitchFamily="34" charset="0"/>
                <a:ea typeface="Calibri" panose="020F0502020204030204" pitchFamily="34" charset="0"/>
                <a:cs typeface="Calibri" panose="020F0502020204030204" pitchFamily="34" charset="0"/>
              </a:rPr>
              <a:t>Stability refers to the ability of an explanation to remain similar even if there are small changes in the input data</a:t>
            </a:r>
          </a:p>
          <a:p>
            <a:endParaRPr lang="en-US" altLang="zh-CN" dirty="0">
              <a:latin typeface="Calibri" panose="020F0502020204030204" pitchFamily="34" charset="0"/>
              <a:ea typeface="Calibri" panose="020F0502020204030204" pitchFamily="34" charset="0"/>
              <a:cs typeface="Calibri" panose="020F0502020204030204" pitchFamily="34" charset="0"/>
            </a:endParaRPr>
          </a:p>
          <a:p>
            <a:r>
              <a:rPr lang="zh-CN" altLang="en-US" dirty="0">
                <a:latin typeface="Calibri" panose="020F0502020204030204" pitchFamily="34" charset="0"/>
                <a:cs typeface="Calibri" panose="020F0502020204030204" pitchFamily="34" charset="0"/>
              </a:rPr>
              <a:t>LRP </a:t>
            </a:r>
            <a:r>
              <a:rPr lang="en-US" altLang="zh-CN" dirty="0">
                <a:latin typeface="Calibri" panose="020F0502020204030204" pitchFamily="34" charset="0"/>
                <a:ea typeface="Calibri" panose="020F0502020204030204" pitchFamily="34" charset="0"/>
                <a:cs typeface="Calibri" panose="020F0502020204030204" pitchFamily="34" charset="0"/>
              </a:rPr>
              <a:t>get </a:t>
            </a:r>
            <a:r>
              <a:rPr lang="zh-CN" altLang="en-US" dirty="0">
                <a:latin typeface="Calibri" panose="020F0502020204030204" pitchFamily="34" charset="0"/>
                <a:cs typeface="Calibri" panose="020F0502020204030204" pitchFamily="34" charset="0"/>
              </a:rPr>
              <a:t>higher stability </a:t>
            </a:r>
            <a:r>
              <a:rPr lang="en-US" altLang="zh-CN" dirty="0">
                <a:latin typeface="Calibri" panose="020F0502020204030204" pitchFamily="34" charset="0"/>
                <a:ea typeface="Calibri" panose="020F0502020204030204" pitchFamily="34" charset="0"/>
                <a:cs typeface="Calibri" panose="020F0502020204030204" pitchFamily="34" charset="0"/>
              </a:rPr>
              <a:t>than </a:t>
            </a:r>
            <a:r>
              <a:rPr lang="en-US" altLang="zh-CN" dirty="0" err="1">
                <a:latin typeface="Calibri" panose="020F0502020204030204" pitchFamily="34" charset="0"/>
                <a:ea typeface="Calibri" panose="020F0502020204030204" pitchFamily="34" charset="0"/>
                <a:cs typeface="Calibri" panose="020F0502020204030204" pitchFamily="34" charset="0"/>
              </a:rPr>
              <a:t>Deepshap</a:t>
            </a:r>
            <a:r>
              <a:rPr lang="en-US" altLang="zh-CN" dirty="0">
                <a:latin typeface="Calibri" panose="020F0502020204030204" pitchFamily="34" charset="0"/>
                <a:ea typeface="Calibri" panose="020F0502020204030204" pitchFamily="34" charset="0"/>
                <a:cs typeface="Calibri" panose="020F0502020204030204" pitchFamily="34" charset="0"/>
              </a:rPr>
              <a:t>. In cifar10,</a:t>
            </a:r>
            <a:r>
              <a:rPr lang="zh-CN" altLang="en-US" dirty="0">
                <a:latin typeface="Calibri" panose="020F0502020204030204" pitchFamily="34" charset="0"/>
                <a:ea typeface="Calibri" panose="020F0502020204030204" pitchFamily="34" charset="0"/>
                <a:cs typeface="Calibri" panose="020F0502020204030204" pitchFamily="34" charset="0"/>
              </a:rPr>
              <a:t> </a:t>
            </a:r>
            <a:r>
              <a:rPr lang="en-US" altLang="zh-CN" dirty="0">
                <a:latin typeface="Calibri" panose="020F0502020204030204" pitchFamily="34" charset="0"/>
                <a:ea typeface="Calibri" panose="020F0502020204030204" pitchFamily="34" charset="0"/>
                <a:cs typeface="Calibri" panose="020F0502020204030204" pitchFamily="34" charset="0"/>
              </a:rPr>
              <a:t>this makes it useful when you need understanding how each pixel in an image contributes to the prediction</a:t>
            </a:r>
            <a:endParaRPr lang="zh-CN" altLang="en-US" dirty="0">
              <a:latin typeface="Calibri" panose="020F0502020204030204" pitchFamily="34" charset="0"/>
              <a:ea typeface="Calibri" panose="020F0502020204030204" pitchFamily="34" charset="0"/>
              <a:cs typeface="Calibri" panose="020F0502020204030204" pitchFamily="34" charset="0"/>
            </a:endParaRPr>
          </a:p>
          <a:p>
            <a:endParaRPr lang="zh-CN" altLang="en-US" dirty="0">
              <a:latin typeface="Calibri" panose="020F0502020204030204" pitchFamily="34" charset="0"/>
              <a:cs typeface="Calibri" panose="020F0502020204030204" pitchFamily="34" charset="0"/>
            </a:endParaRPr>
          </a:p>
        </p:txBody>
      </p:sp>
      <p:sp>
        <p:nvSpPr>
          <p:cNvPr id="3" name="日期占位符 2">
            <a:extLst>
              <a:ext uri="{FF2B5EF4-FFF2-40B4-BE49-F238E27FC236}">
                <a16:creationId xmlns:a16="http://schemas.microsoft.com/office/drawing/2014/main" id="{452DADF2-6771-8F8A-434D-0D7337D0AF4F}"/>
              </a:ext>
            </a:extLst>
          </p:cNvPr>
          <p:cNvSpPr>
            <a:spLocks noGrp="1"/>
          </p:cNvSpPr>
          <p:nvPr>
            <p:ph type="dt" sz="half" idx="10"/>
          </p:nvPr>
        </p:nvSpPr>
        <p:spPr>
          <a:xfrm>
            <a:off x="150323" y="6492875"/>
            <a:ext cx="2743200" cy="365125"/>
          </a:xfrm>
        </p:spPr>
        <p:txBody>
          <a:bodyPr/>
          <a:lstStyle/>
          <a:p>
            <a:fld id="{FF98480B-7353-4918-ACD5-636563450544}" type="datetime1">
              <a:rPr lang="en-GB" altLang="zh-CN" smtClean="0"/>
              <a:t>31/07/2024</a:t>
            </a:fld>
            <a:endParaRPr lang="zh-CN" altLang="en-US" dirty="0"/>
          </a:p>
        </p:txBody>
      </p:sp>
      <p:sp>
        <p:nvSpPr>
          <p:cNvPr id="4" name="灯片编号占位符 3">
            <a:extLst>
              <a:ext uri="{FF2B5EF4-FFF2-40B4-BE49-F238E27FC236}">
                <a16:creationId xmlns:a16="http://schemas.microsoft.com/office/drawing/2014/main" id="{8471C373-EC06-6CD0-0C43-772513EF86C0}"/>
              </a:ext>
            </a:extLst>
          </p:cNvPr>
          <p:cNvSpPr>
            <a:spLocks noGrp="1"/>
          </p:cNvSpPr>
          <p:nvPr>
            <p:ph type="sldNum" sz="quarter" idx="12"/>
          </p:nvPr>
        </p:nvSpPr>
        <p:spPr/>
        <p:txBody>
          <a:bodyPr/>
          <a:lstStyle/>
          <a:p>
            <a:fld id="{FCE28FCF-1F70-43EF-8F6D-186E81BE370E}" type="slidenum">
              <a:rPr lang="zh-CN" altLang="en-US" smtClean="0"/>
              <a:t>23</a:t>
            </a:fld>
            <a:endParaRPr lang="zh-CN" altLang="en-US" dirty="0"/>
          </a:p>
        </p:txBody>
      </p:sp>
    </p:spTree>
    <p:extLst>
      <p:ext uri="{BB962C8B-B14F-4D97-AF65-F5344CB8AC3E}">
        <p14:creationId xmlns:p14="http://schemas.microsoft.com/office/powerpoint/2010/main" val="2417162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049F5B2B-2E95-16C4-5991-CAE6D1E3328C}"/>
              </a:ext>
            </a:extLst>
          </p:cNvPr>
          <p:cNvSpPr>
            <a:spLocks noGrp="1"/>
          </p:cNvSpPr>
          <p:nvPr>
            <p:ph type="dt" sz="half" idx="10"/>
          </p:nvPr>
        </p:nvSpPr>
        <p:spPr/>
        <p:txBody>
          <a:bodyPr/>
          <a:lstStyle/>
          <a:p>
            <a:fld id="{57B39733-B20F-45C4-BD77-8F0458F8A17D}" type="datetime1">
              <a:rPr lang="en-GB" altLang="zh-CN" smtClean="0"/>
              <a:t>31/07/2024</a:t>
            </a:fld>
            <a:endParaRPr lang="zh-CN" altLang="en-US" dirty="0"/>
          </a:p>
        </p:txBody>
      </p:sp>
      <p:sp>
        <p:nvSpPr>
          <p:cNvPr id="4" name="灯片编号占位符 3">
            <a:extLst>
              <a:ext uri="{FF2B5EF4-FFF2-40B4-BE49-F238E27FC236}">
                <a16:creationId xmlns:a16="http://schemas.microsoft.com/office/drawing/2014/main" id="{66C11372-A34F-3D0E-B3AE-390E0F76E7E2}"/>
              </a:ext>
            </a:extLst>
          </p:cNvPr>
          <p:cNvSpPr>
            <a:spLocks noGrp="1"/>
          </p:cNvSpPr>
          <p:nvPr>
            <p:ph type="sldNum" sz="quarter" idx="12"/>
          </p:nvPr>
        </p:nvSpPr>
        <p:spPr/>
        <p:txBody>
          <a:bodyPr/>
          <a:lstStyle/>
          <a:p>
            <a:fld id="{FCE28FCF-1F70-43EF-8F6D-186E81BE370E}" type="slidenum">
              <a:rPr lang="zh-CN" altLang="en-US" smtClean="0"/>
              <a:t>24</a:t>
            </a:fld>
            <a:endParaRPr lang="zh-CN" altLang="en-US"/>
          </a:p>
        </p:txBody>
      </p:sp>
      <p:sp>
        <p:nvSpPr>
          <p:cNvPr id="5" name="标题 4">
            <a:extLst>
              <a:ext uri="{FF2B5EF4-FFF2-40B4-BE49-F238E27FC236}">
                <a16:creationId xmlns:a16="http://schemas.microsoft.com/office/drawing/2014/main" id="{20328C99-88D3-60D2-6E06-DEFF89CE51DF}"/>
              </a:ext>
            </a:extLst>
          </p:cNvPr>
          <p:cNvSpPr>
            <a:spLocks noGrp="1"/>
          </p:cNvSpPr>
          <p:nvPr>
            <p:ph type="title"/>
          </p:nvPr>
        </p:nvSpPr>
        <p:spPr>
          <a:xfrm>
            <a:off x="512065" y="136525"/>
            <a:ext cx="10515600" cy="1325563"/>
          </a:xfrm>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Ⅳ. </a:t>
            </a:r>
            <a:r>
              <a:rPr lang="en-US" altLang="zh-CN" sz="4000" dirty="0">
                <a:solidFill>
                  <a:srgbClr val="000000"/>
                </a:solidFill>
                <a:highlight>
                  <a:srgbClr val="FFFFFF"/>
                </a:highlight>
                <a:latin typeface="Calibri" panose="020F0502020204030204" pitchFamily="34" charset="0"/>
                <a:ea typeface="Calibri" panose="020F0502020204030204" pitchFamily="34" charset="0"/>
                <a:cs typeface="Calibri" panose="020F0502020204030204" pitchFamily="34" charset="0"/>
              </a:rPr>
              <a:t>3 Pros and Cons of </a:t>
            </a:r>
            <a:r>
              <a:rPr lang="en-US" altLang="zh-CN" sz="4000" dirty="0" err="1">
                <a:solidFill>
                  <a:srgbClr val="000000"/>
                </a:solidFill>
                <a:highlight>
                  <a:srgbClr val="FFFFFF"/>
                </a:highlight>
                <a:latin typeface="Calibri" panose="020F0502020204030204" pitchFamily="34" charset="0"/>
                <a:ea typeface="Calibri" panose="020F0502020204030204" pitchFamily="34" charset="0"/>
                <a:cs typeface="Calibri" panose="020F0502020204030204" pitchFamily="34" charset="0"/>
              </a:rPr>
              <a:t>DeepSHAP</a:t>
            </a:r>
            <a:r>
              <a:rPr lang="en-US" altLang="zh-CN" sz="4000" dirty="0">
                <a:solidFill>
                  <a:srgbClr val="000000"/>
                </a:solidFill>
                <a:highlight>
                  <a:srgbClr val="FFFFFF"/>
                </a:highlight>
                <a:latin typeface="Calibri" panose="020F0502020204030204" pitchFamily="34" charset="0"/>
                <a:ea typeface="Calibri" panose="020F0502020204030204" pitchFamily="34" charset="0"/>
                <a:cs typeface="Calibri" panose="020F0502020204030204" pitchFamily="34" charset="0"/>
              </a:rPr>
              <a:t> and LRP</a:t>
            </a:r>
            <a:endParaRPr lang="zh-CN" altLang="en-US" sz="4000" dirty="0">
              <a:latin typeface="Calibri" panose="020F0502020204030204" pitchFamily="34" charset="0"/>
              <a:cs typeface="Calibri" panose="020F0502020204030204" pitchFamily="34" charset="0"/>
            </a:endParaRPr>
          </a:p>
        </p:txBody>
      </p:sp>
      <p:graphicFrame>
        <p:nvGraphicFramePr>
          <p:cNvPr id="8" name="表格 7">
            <a:extLst>
              <a:ext uri="{FF2B5EF4-FFF2-40B4-BE49-F238E27FC236}">
                <a16:creationId xmlns:a16="http://schemas.microsoft.com/office/drawing/2014/main" id="{64253ED9-F5AB-21D5-D1F1-32A7BAB2E3BC}"/>
              </a:ext>
            </a:extLst>
          </p:cNvPr>
          <p:cNvGraphicFramePr>
            <a:graphicFrameLocks noGrp="1"/>
          </p:cNvGraphicFramePr>
          <p:nvPr>
            <p:extLst>
              <p:ext uri="{D42A27DB-BD31-4B8C-83A1-F6EECF244321}">
                <p14:modId xmlns:p14="http://schemas.microsoft.com/office/powerpoint/2010/main" val="1545231310"/>
              </p:ext>
            </p:extLst>
          </p:nvPr>
        </p:nvGraphicFramePr>
        <p:xfrm>
          <a:off x="512065" y="1490472"/>
          <a:ext cx="11109960" cy="4261102"/>
        </p:xfrm>
        <a:graphic>
          <a:graphicData uri="http://schemas.openxmlformats.org/drawingml/2006/table">
            <a:tbl>
              <a:tblPr firstRow="1" bandRow="1">
                <a:tableStyleId>{5C22544A-7EE6-4342-B048-85BDC9FD1C3A}</a:tableStyleId>
              </a:tblPr>
              <a:tblGrid>
                <a:gridCol w="3703320">
                  <a:extLst>
                    <a:ext uri="{9D8B030D-6E8A-4147-A177-3AD203B41FA5}">
                      <a16:colId xmlns:a16="http://schemas.microsoft.com/office/drawing/2014/main" val="847514832"/>
                    </a:ext>
                  </a:extLst>
                </a:gridCol>
                <a:gridCol w="3703320">
                  <a:extLst>
                    <a:ext uri="{9D8B030D-6E8A-4147-A177-3AD203B41FA5}">
                      <a16:colId xmlns:a16="http://schemas.microsoft.com/office/drawing/2014/main" val="2604540654"/>
                    </a:ext>
                  </a:extLst>
                </a:gridCol>
                <a:gridCol w="3703320">
                  <a:extLst>
                    <a:ext uri="{9D8B030D-6E8A-4147-A177-3AD203B41FA5}">
                      <a16:colId xmlns:a16="http://schemas.microsoft.com/office/drawing/2014/main" val="592744367"/>
                    </a:ext>
                  </a:extLst>
                </a:gridCol>
              </a:tblGrid>
              <a:tr h="1018187">
                <a:tc>
                  <a:txBody>
                    <a:bodyPr/>
                    <a:lstStyle/>
                    <a:p>
                      <a:endParaRPr lang="zh-CN" altLang="en-US" dirty="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solidFill>
                            <a:schemeClr val="tx1"/>
                          </a:solidFill>
                        </a:rPr>
                        <a:t>DeepSHAP</a:t>
                      </a:r>
                      <a:endParaRPr lang="zh-CN" altLang="en-US" dirty="0">
                        <a:solidFill>
                          <a:schemeClr val="tx1"/>
                        </a:solidFill>
                      </a:endParaRPr>
                    </a:p>
                  </a:txBody>
                  <a:tcPr anchor="ctr">
                    <a:solidFill>
                      <a:schemeClr val="accent5">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err="1">
                          <a:solidFill>
                            <a:srgbClr val="212121"/>
                          </a:solidFill>
                          <a:latin typeface="+mj-ea"/>
                        </a:rPr>
                        <a:t>Layerwise</a:t>
                      </a:r>
                      <a:r>
                        <a:rPr lang="en-US" altLang="zh-CN" sz="1800" dirty="0">
                          <a:solidFill>
                            <a:srgbClr val="212121"/>
                          </a:solidFill>
                          <a:latin typeface="+mj-ea"/>
                        </a:rPr>
                        <a:t> Relevance Propagation</a:t>
                      </a:r>
                      <a:endParaRPr lang="zh-CN" altLang="en-US" dirty="0"/>
                    </a:p>
                  </a:txBody>
                  <a:tcPr anchor="ctr">
                    <a:solidFill>
                      <a:schemeClr val="accent2">
                        <a:lumMod val="40000"/>
                        <a:lumOff val="60000"/>
                      </a:schemeClr>
                    </a:solidFill>
                  </a:tcPr>
                </a:tc>
                <a:extLst>
                  <a:ext uri="{0D108BD9-81ED-4DB2-BD59-A6C34878D82A}">
                    <a16:rowId xmlns:a16="http://schemas.microsoft.com/office/drawing/2014/main" val="133595153"/>
                  </a:ext>
                </a:extLst>
              </a:tr>
              <a:tr h="648583">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Advantages:</a:t>
                      </a:r>
                      <a:endParaRPr lang="zh-CN" altLang="en-US" dirty="0"/>
                    </a:p>
                    <a:p>
                      <a:pPr algn="ct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High Consistency</a:t>
                      </a:r>
                      <a:endParaRPr lang="zh-CN" altLang="en-US" dirty="0"/>
                    </a:p>
                  </a:txBody>
                  <a:tcPr anchor="ctr"/>
                </a:tc>
                <a:tc>
                  <a:txBody>
                    <a:bodyPr/>
                    <a:lstStyle/>
                    <a:p>
                      <a:pPr algn="ctr"/>
                      <a:r>
                        <a:rPr lang="en-US" altLang="zh-CN" dirty="0"/>
                        <a:t>High Stability</a:t>
                      </a:r>
                      <a:endParaRPr lang="zh-CN" altLang="en-US" dirty="0"/>
                    </a:p>
                  </a:txBody>
                  <a:tcPr anchor="ctr"/>
                </a:tc>
                <a:extLst>
                  <a:ext uri="{0D108BD9-81ED-4DB2-BD59-A6C34878D82A}">
                    <a16:rowId xmlns:a16="http://schemas.microsoft.com/office/drawing/2014/main" val="1346141748"/>
                  </a:ext>
                </a:extLst>
              </a:tr>
              <a:tr h="648583">
                <a:tc vMerge="1">
                  <a:txBody>
                    <a:bodyPr/>
                    <a:lstStyle/>
                    <a:p>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Model-Agnostic</a:t>
                      </a:r>
                      <a:endParaRPr lang="zh-CN" altLang="en-US" dirty="0"/>
                    </a:p>
                  </a:txBody>
                  <a:tcPr anchor="ctr"/>
                </a:tc>
                <a:tc>
                  <a:txBody>
                    <a:bodyPr/>
                    <a:lstStyle/>
                    <a:p>
                      <a:pPr algn="ctr"/>
                      <a:r>
                        <a:rPr lang="en-US" altLang="zh-CN" dirty="0"/>
                        <a:t>Effective for Deep Models</a:t>
                      </a:r>
                      <a:endParaRPr lang="zh-CN" altLang="en-US" dirty="0"/>
                    </a:p>
                  </a:txBody>
                  <a:tcPr anchor="ctr"/>
                </a:tc>
                <a:extLst>
                  <a:ext uri="{0D108BD9-81ED-4DB2-BD59-A6C34878D82A}">
                    <a16:rowId xmlns:a16="http://schemas.microsoft.com/office/drawing/2014/main" val="925289568"/>
                  </a:ext>
                </a:extLst>
              </a:tr>
              <a:tr h="648583">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Disadvantages</a:t>
                      </a:r>
                      <a:endParaRPr lang="zh-CN" altLang="en-US" dirty="0"/>
                    </a:p>
                    <a:p>
                      <a:pPr algn="ctr"/>
                      <a:endParaRPr lang="zh-CN" altLang="en-US" dirty="0"/>
                    </a:p>
                  </a:txBody>
                  <a:tcPr anchor="ctr">
                    <a:solidFill>
                      <a:srgbClr val="E9EBF5"/>
                    </a:solidFill>
                  </a:tcPr>
                </a:tc>
                <a:tc>
                  <a:txBody>
                    <a:bodyPr/>
                    <a:lstStyle/>
                    <a:p>
                      <a:pPr algn="ctr"/>
                      <a:r>
                        <a:rPr lang="en-US" altLang="zh-CN" dirty="0"/>
                        <a:t>Low Stability</a:t>
                      </a:r>
                      <a:endParaRPr lang="zh-CN" altLang="en-US" dirty="0"/>
                    </a:p>
                  </a:txBody>
                  <a:tcPr anchor="ctr"/>
                </a:tc>
                <a:tc>
                  <a:txBody>
                    <a:bodyPr/>
                    <a:lstStyle/>
                    <a:p>
                      <a:pPr algn="ctr"/>
                      <a:r>
                        <a:rPr lang="en-US" altLang="zh-CN" dirty="0"/>
                        <a:t>Low Consistency</a:t>
                      </a:r>
                      <a:endParaRPr lang="zh-CN" altLang="en-US" dirty="0"/>
                    </a:p>
                  </a:txBody>
                  <a:tcPr anchor="ctr"/>
                </a:tc>
                <a:extLst>
                  <a:ext uri="{0D108BD9-81ED-4DB2-BD59-A6C34878D82A}">
                    <a16:rowId xmlns:a16="http://schemas.microsoft.com/office/drawing/2014/main" val="3521424113"/>
                  </a:ext>
                </a:extLst>
              </a:tr>
              <a:tr h="648583">
                <a:tc vMerge="1">
                  <a:txBody>
                    <a:bodyPr/>
                    <a:lstStyle/>
                    <a:p>
                      <a:endParaRPr lang="zh-CN" altLang="en-US" dirty="0"/>
                    </a:p>
                  </a:txBody>
                  <a:tcPr/>
                </a:tc>
                <a:tc>
                  <a:txBody>
                    <a:bodyPr/>
                    <a:lstStyle/>
                    <a:p>
                      <a:pPr algn="ctr"/>
                      <a:r>
                        <a:rPr lang="en-US" altLang="zh-CN" dirty="0"/>
                        <a:t>Complex Interpretations</a:t>
                      </a:r>
                      <a:endParaRPr lang="zh-CN" altLang="en-US" dirty="0"/>
                    </a:p>
                  </a:txBody>
                  <a:tcPr anchor="ctr"/>
                </a:tc>
                <a:tc>
                  <a:txBody>
                    <a:bodyPr/>
                    <a:lstStyle/>
                    <a:p>
                      <a:pPr algn="ctr"/>
                      <a:r>
                        <a:rPr lang="en-US" altLang="zh-CN" dirty="0"/>
                        <a:t>Complex Implementation</a:t>
                      </a:r>
                      <a:endParaRPr lang="zh-CN" altLang="en-US" dirty="0"/>
                    </a:p>
                  </a:txBody>
                  <a:tcPr anchor="ctr"/>
                </a:tc>
                <a:extLst>
                  <a:ext uri="{0D108BD9-81ED-4DB2-BD59-A6C34878D82A}">
                    <a16:rowId xmlns:a16="http://schemas.microsoft.com/office/drawing/2014/main" val="3768225121"/>
                  </a:ext>
                </a:extLst>
              </a:tr>
              <a:tr h="648583">
                <a:tc gridSpan="3">
                  <a:txBody>
                    <a:bodyPr/>
                    <a:lstStyle/>
                    <a:p>
                      <a:pPr algn="l"/>
                      <a:r>
                        <a:rPr lang="en-US" altLang="zh-CN" dirty="0"/>
                        <a:t>Overall, compared to </a:t>
                      </a:r>
                      <a:r>
                        <a:rPr lang="en-US" altLang="zh-CN" dirty="0" err="1"/>
                        <a:t>DeepSHAP</a:t>
                      </a:r>
                      <a:r>
                        <a:rPr lang="en-US" altLang="zh-CN" dirty="0"/>
                        <a:t>, LRP is more suitable for my project</a:t>
                      </a:r>
                      <a:endParaRPr lang="zh-CN" altLang="en-US" dirty="0"/>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521189634"/>
                  </a:ext>
                </a:extLst>
              </a:tr>
            </a:tbl>
          </a:graphicData>
        </a:graphic>
      </p:graphicFrame>
    </p:spTree>
    <p:extLst>
      <p:ext uri="{BB962C8B-B14F-4D97-AF65-F5344CB8AC3E}">
        <p14:creationId xmlns:p14="http://schemas.microsoft.com/office/powerpoint/2010/main" val="1367418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2553376-1035-1BE3-1E75-738E666703EA}"/>
              </a:ext>
            </a:extLst>
          </p:cNvPr>
          <p:cNvSpPr>
            <a:spLocks noGrp="1"/>
          </p:cNvSpPr>
          <p:nvPr>
            <p:ph type="sldNum" sz="quarter" idx="12"/>
          </p:nvPr>
        </p:nvSpPr>
        <p:spPr/>
        <p:txBody>
          <a:bodyPr/>
          <a:lstStyle/>
          <a:p>
            <a:fld id="{FCE28FCF-1F70-43EF-8F6D-186E81BE370E}" type="slidenum">
              <a:rPr lang="zh-CN" altLang="en-US" smtClean="0"/>
              <a:t>25</a:t>
            </a:fld>
            <a:endParaRPr lang="zh-CN" altLang="en-US"/>
          </a:p>
        </p:txBody>
      </p:sp>
      <p:sp>
        <p:nvSpPr>
          <p:cNvPr id="5" name="标题 4">
            <a:extLst>
              <a:ext uri="{FF2B5EF4-FFF2-40B4-BE49-F238E27FC236}">
                <a16:creationId xmlns:a16="http://schemas.microsoft.com/office/drawing/2014/main" id="{374AB04E-0FAD-5EF3-97BE-E5A7A157B485}"/>
              </a:ext>
            </a:extLst>
          </p:cNvPr>
          <p:cNvSpPr>
            <a:spLocks noGrp="1"/>
          </p:cNvSpPr>
          <p:nvPr>
            <p:ph type="title"/>
          </p:nvPr>
        </p:nvSpPr>
        <p:spPr>
          <a:xfrm>
            <a:off x="401007" y="184651"/>
            <a:ext cx="7395456" cy="745974"/>
          </a:xfrm>
        </p:spPr>
        <p:txBody>
          <a:bodyPr>
            <a:normAutofit/>
          </a:bodyPr>
          <a:lstStyle/>
          <a:p>
            <a:r>
              <a:rPr lang="en-US" altLang="zh-CN" sz="3600" dirty="0">
                <a:latin typeface="Calibri" panose="020F0502020204030204" pitchFamily="34" charset="0"/>
                <a:ea typeface="Calibri" panose="020F0502020204030204" pitchFamily="34" charset="0"/>
                <a:cs typeface="Calibri" panose="020F0502020204030204" pitchFamily="34" charset="0"/>
              </a:rPr>
              <a:t>Part Ⅴ. References and Resources</a:t>
            </a:r>
            <a:endParaRPr lang="zh-CN" altLang="en-US" sz="3600" dirty="0">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8AA1207D-6ACA-8738-892E-54A8304BB32F}"/>
              </a:ext>
            </a:extLst>
          </p:cNvPr>
          <p:cNvSpPr txBox="1"/>
          <p:nvPr/>
        </p:nvSpPr>
        <p:spPr>
          <a:xfrm>
            <a:off x="1176528" y="912474"/>
            <a:ext cx="9838944" cy="5909310"/>
          </a:xfrm>
          <a:prstGeom prst="rect">
            <a:avLst/>
          </a:prstGeom>
          <a:noFill/>
        </p:spPr>
        <p:txBody>
          <a:bodyPr wrap="square">
            <a:spAutoFit/>
          </a:bodyPr>
          <a:lstStyle/>
          <a:p>
            <a:pPr marL="342900" indent="-342900">
              <a:buFont typeface="Arial" panose="020B0604020202020204" pitchFamily="34" charset="0"/>
              <a:buChar char="•"/>
            </a:pPr>
            <a:r>
              <a:rPr lang="en-US" altLang="zh-CN" dirty="0">
                <a:latin typeface="Calibri" panose="020F0502020204030204" pitchFamily="34" charset="0"/>
                <a:ea typeface="Calibri" panose="020F0502020204030204" pitchFamily="34" charset="0"/>
                <a:cs typeface="Calibri" panose="020F0502020204030204" pitchFamily="34" charset="0"/>
              </a:rPr>
              <a:t>[1] Sachin Patil. (2023). CIFAR-10: Image Classification CNN. Retrieved from </a:t>
            </a:r>
            <a:r>
              <a:rPr lang="en-US" altLang="zh-CN" dirty="0">
                <a:latin typeface="Calibri" panose="020F0502020204030204" pitchFamily="34" charset="0"/>
                <a:ea typeface="Calibri" panose="020F0502020204030204" pitchFamily="34" charset="0"/>
                <a:cs typeface="Calibri" panose="020F0502020204030204" pitchFamily="34" charset="0"/>
                <a:hlinkClick r:id="rId3"/>
              </a:rPr>
              <a:t>https://www.kaggle.com/code/sachinpatil1280/cifar-10-image-classification-cnn-89</a:t>
            </a:r>
            <a:endParaRPr lang="en-US" altLang="zh-CN"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altLang="zh-CN"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zh-CN" dirty="0">
                <a:latin typeface="Calibri" panose="020F0502020204030204" pitchFamily="34" charset="0"/>
                <a:ea typeface="Calibri" panose="020F0502020204030204" pitchFamily="34" charset="0"/>
                <a:cs typeface="Calibri" panose="020F0502020204030204" pitchFamily="34" charset="0"/>
              </a:rPr>
              <a:t>[2] </a:t>
            </a:r>
            <a:r>
              <a:rPr lang="en-US" altLang="zh-CN" i="1" dirty="0" err="1">
                <a:solidFill>
                  <a:srgbClr val="1F2328"/>
                </a:solidFill>
                <a:effectLst/>
                <a:latin typeface="Calibri" panose="020F0502020204030204" pitchFamily="34" charset="0"/>
                <a:ea typeface="Calibri" panose="020F0502020204030204" pitchFamily="34" charset="0"/>
                <a:cs typeface="Calibri" panose="020F0502020204030204" pitchFamily="34" charset="0"/>
              </a:rPr>
              <a:t>DeepLIFT</a:t>
            </a:r>
            <a:r>
              <a:rPr lang="en-US" altLang="zh-CN" i="1"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a:t>
            </a:r>
            <a:r>
              <a:rPr lang="en-US" altLang="zh-CN"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 </a:t>
            </a:r>
            <a:r>
              <a:rPr lang="en-US" altLang="zh-CN" i="0" dirty="0" err="1">
                <a:solidFill>
                  <a:srgbClr val="1F2328"/>
                </a:solidFill>
                <a:effectLst/>
                <a:latin typeface="Calibri" panose="020F0502020204030204" pitchFamily="34" charset="0"/>
                <a:ea typeface="Calibri" panose="020F0502020204030204" pitchFamily="34" charset="0"/>
                <a:cs typeface="Calibri" panose="020F0502020204030204" pitchFamily="34" charset="0"/>
              </a:rPr>
              <a:t>Shrikumar</a:t>
            </a:r>
            <a:r>
              <a:rPr lang="en-US" altLang="zh-CN"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 Avanti, Peyton Greenside, and Anshul </a:t>
            </a:r>
            <a:r>
              <a:rPr lang="en-US" altLang="zh-CN" i="0" dirty="0" err="1">
                <a:solidFill>
                  <a:srgbClr val="1F2328"/>
                </a:solidFill>
                <a:effectLst/>
                <a:latin typeface="Calibri" panose="020F0502020204030204" pitchFamily="34" charset="0"/>
                <a:ea typeface="Calibri" panose="020F0502020204030204" pitchFamily="34" charset="0"/>
                <a:cs typeface="Calibri" panose="020F0502020204030204" pitchFamily="34" charset="0"/>
              </a:rPr>
              <a:t>Kundaje</a:t>
            </a:r>
            <a:r>
              <a:rPr lang="en-US" altLang="zh-CN"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 (2017).. "Learning important features through propagating activation differences." </a:t>
            </a:r>
            <a:r>
              <a:rPr lang="en-US" altLang="zh-CN" i="0" dirty="0" err="1">
                <a:solidFill>
                  <a:srgbClr val="1F2328"/>
                </a:solidFill>
                <a:effectLst/>
                <a:latin typeface="Calibri" panose="020F0502020204030204" pitchFamily="34" charset="0"/>
                <a:ea typeface="Calibri" panose="020F0502020204030204" pitchFamily="34" charset="0"/>
                <a:cs typeface="Calibri" panose="020F0502020204030204" pitchFamily="34" charset="0"/>
              </a:rPr>
              <a:t>arXiv</a:t>
            </a:r>
            <a:r>
              <a:rPr lang="en-US" altLang="zh-CN"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 preprint arXiv:1704.02685 </a:t>
            </a:r>
          </a:p>
          <a:p>
            <a:pPr marL="342900" indent="-342900">
              <a:buFont typeface="Arial" panose="020B0604020202020204" pitchFamily="34" charset="0"/>
              <a:buChar char="•"/>
            </a:pPr>
            <a:endParaRPr lang="en-US" altLang="zh-CN" dirty="0">
              <a:solidFill>
                <a:srgbClr val="1F2328"/>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zh-CN" dirty="0">
                <a:latin typeface="Calibri" panose="020F0502020204030204" pitchFamily="34" charset="0"/>
                <a:ea typeface="Calibri" panose="020F0502020204030204" pitchFamily="34" charset="0"/>
                <a:cs typeface="Calibri" panose="020F0502020204030204" pitchFamily="34" charset="0"/>
              </a:rPr>
              <a:t>[3] Lundberg, S. M., &amp; Lee, S.-I. (2017). A Unified Approach to Interpreting Model Predictions. </a:t>
            </a:r>
            <a:r>
              <a:rPr lang="en-US" altLang="zh-CN" i="1" dirty="0" err="1">
                <a:latin typeface="Calibri" panose="020F0502020204030204" pitchFamily="34" charset="0"/>
                <a:ea typeface="Calibri" panose="020F0502020204030204" pitchFamily="34" charset="0"/>
                <a:cs typeface="Calibri" panose="020F0502020204030204" pitchFamily="34" charset="0"/>
              </a:rPr>
              <a:t>arXiv</a:t>
            </a:r>
            <a:r>
              <a:rPr lang="en-US" altLang="zh-CN" dirty="0">
                <a:latin typeface="Calibri" panose="020F0502020204030204" pitchFamily="34" charset="0"/>
                <a:ea typeface="Calibri" panose="020F0502020204030204" pitchFamily="34" charset="0"/>
                <a:cs typeface="Calibri" panose="020F0502020204030204" pitchFamily="34" charset="0"/>
              </a:rPr>
              <a:t>. </a:t>
            </a:r>
            <a:r>
              <a:rPr lang="en-US" altLang="zh-CN" dirty="0">
                <a:latin typeface="Calibri" panose="020F0502020204030204" pitchFamily="34" charset="0"/>
                <a:ea typeface="Calibri" panose="020F0502020204030204" pitchFamily="34" charset="0"/>
                <a:cs typeface="Calibri" panose="020F0502020204030204" pitchFamily="34" charset="0"/>
                <a:hlinkClick r:id="rId4"/>
              </a:rPr>
              <a:t>https://doi.org/10.48550/arXiv.1705.07874</a:t>
            </a:r>
            <a:endParaRPr lang="en-US" altLang="zh-CN"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altLang="zh-CN" i="0" dirty="0">
              <a:solidFill>
                <a:srgbClr val="1F2328"/>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zh-CN" dirty="0">
                <a:latin typeface="Calibri" panose="020F0502020204030204" pitchFamily="34" charset="0"/>
                <a:ea typeface="Calibri" panose="020F0502020204030204" pitchFamily="34" charset="0"/>
                <a:cs typeface="Calibri" panose="020F0502020204030204" pitchFamily="34" charset="0"/>
              </a:rPr>
              <a:t>[4] SHAP GitHub. (2024). SHAP: </a:t>
            </a:r>
            <a:r>
              <a:rPr lang="en-US" altLang="zh-CN" dirty="0" err="1">
                <a:latin typeface="Calibri" panose="020F0502020204030204" pitchFamily="34" charset="0"/>
                <a:ea typeface="Calibri" panose="020F0502020204030204" pitchFamily="34" charset="0"/>
                <a:cs typeface="Calibri" panose="020F0502020204030204" pitchFamily="34" charset="0"/>
              </a:rPr>
              <a:t>SHapley</a:t>
            </a:r>
            <a:r>
              <a:rPr lang="en-US" altLang="zh-CN" dirty="0">
                <a:latin typeface="Calibri" panose="020F0502020204030204" pitchFamily="34" charset="0"/>
                <a:ea typeface="Calibri" panose="020F0502020204030204" pitchFamily="34" charset="0"/>
                <a:cs typeface="Calibri" panose="020F0502020204030204" pitchFamily="34" charset="0"/>
              </a:rPr>
              <a:t> Additive </a:t>
            </a:r>
            <a:r>
              <a:rPr lang="en-US" altLang="zh-CN" dirty="0" err="1">
                <a:latin typeface="Calibri" panose="020F0502020204030204" pitchFamily="34" charset="0"/>
                <a:ea typeface="Calibri" panose="020F0502020204030204" pitchFamily="34" charset="0"/>
                <a:cs typeface="Calibri" panose="020F0502020204030204" pitchFamily="34" charset="0"/>
              </a:rPr>
              <a:t>exPlanations</a:t>
            </a:r>
            <a:r>
              <a:rPr lang="en-US" altLang="zh-CN" dirty="0">
                <a:latin typeface="Calibri" panose="020F0502020204030204" pitchFamily="34" charset="0"/>
                <a:ea typeface="Calibri" panose="020F0502020204030204" pitchFamily="34" charset="0"/>
                <a:cs typeface="Calibri" panose="020F0502020204030204" pitchFamily="34" charset="0"/>
              </a:rPr>
              <a:t> (Version 0.46.0). Retrieved from </a:t>
            </a:r>
            <a:r>
              <a:rPr lang="en-US" altLang="zh-CN" dirty="0">
                <a:latin typeface="Calibri" panose="020F0502020204030204" pitchFamily="34" charset="0"/>
                <a:ea typeface="Calibri" panose="020F0502020204030204" pitchFamily="34" charset="0"/>
                <a:cs typeface="Calibri" panose="020F0502020204030204" pitchFamily="34" charset="0"/>
                <a:hlinkClick r:id="rId5"/>
              </a:rPr>
              <a:t>https://github.com/shap/shap</a:t>
            </a:r>
            <a:endParaRPr lang="en-US" altLang="zh-CN" i="0" dirty="0">
              <a:solidFill>
                <a:srgbClr val="1F2328"/>
              </a:solidFill>
              <a:effectLst/>
              <a:latin typeface="Calibri" panose="020F0502020204030204" pitchFamily="34" charset="0"/>
              <a:ea typeface="Calibri" panose="020F0502020204030204" pitchFamily="34" charset="0"/>
              <a:cs typeface="Calibri" panose="020F0502020204030204" pitchFamily="34" charset="0"/>
            </a:endParaRPr>
          </a:p>
          <a:p>
            <a:endParaRPr lang="en-US" altLang="zh-CN"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zh-CN" dirty="0">
                <a:latin typeface="Calibri" panose="020F0502020204030204" pitchFamily="34" charset="0"/>
                <a:ea typeface="Calibri" panose="020F0502020204030204" pitchFamily="34" charset="0"/>
                <a:cs typeface="Calibri" panose="020F0502020204030204" pitchFamily="34" charset="0"/>
              </a:rPr>
              <a:t>[5] Gregoire </a:t>
            </a:r>
            <a:r>
              <a:rPr lang="en-US" altLang="zh-CN" dirty="0" err="1">
                <a:latin typeface="Calibri" panose="020F0502020204030204" pitchFamily="34" charset="0"/>
                <a:ea typeface="Calibri" panose="020F0502020204030204" pitchFamily="34" charset="0"/>
                <a:cs typeface="Calibri" panose="020F0502020204030204" pitchFamily="34" charset="0"/>
              </a:rPr>
              <a:t>Montavon</a:t>
            </a:r>
            <a:r>
              <a:rPr lang="en-US" altLang="zh-CN" dirty="0">
                <a:latin typeface="Calibri" panose="020F0502020204030204" pitchFamily="34" charset="0"/>
                <a:ea typeface="Calibri" panose="020F0502020204030204" pitchFamily="34" charset="0"/>
                <a:cs typeface="Calibri" panose="020F0502020204030204" pitchFamily="34" charset="0"/>
              </a:rPr>
              <a:t>. (2021). LRP Tutorial. Retrieved from </a:t>
            </a:r>
            <a:r>
              <a:rPr lang="en-US" altLang="zh-CN" dirty="0">
                <a:latin typeface="Calibri" panose="020F0502020204030204" pitchFamily="34" charset="0"/>
                <a:ea typeface="Calibri" panose="020F0502020204030204" pitchFamily="34" charset="0"/>
                <a:cs typeface="Calibri" panose="020F0502020204030204" pitchFamily="34" charset="0"/>
                <a:hlinkClick r:id="rId6"/>
              </a:rPr>
              <a:t>https://git.tu-berlin.de/gmontavon/lrp-tutorial</a:t>
            </a:r>
            <a:endParaRPr lang="en-US" altLang="zh-CN" dirty="0">
              <a:latin typeface="Calibri" panose="020F0502020204030204" pitchFamily="34" charset="0"/>
              <a:ea typeface="Calibri" panose="020F0502020204030204" pitchFamily="34" charset="0"/>
              <a:cs typeface="Calibri" panose="020F0502020204030204" pitchFamily="34" charset="0"/>
            </a:endParaRPr>
          </a:p>
          <a:p>
            <a:endParaRPr lang="en-US" altLang="zh-CN"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zh-CN" dirty="0">
                <a:latin typeface="Calibri" panose="020F0502020204030204" pitchFamily="34" charset="0"/>
                <a:ea typeface="Calibri" panose="020F0502020204030204" pitchFamily="34" charset="0"/>
                <a:cs typeface="Calibri" panose="020F0502020204030204" pitchFamily="34" charset="0"/>
              </a:rPr>
              <a:t>[6] </a:t>
            </a:r>
            <a:r>
              <a:rPr lang="en-US" altLang="zh-CN" dirty="0" err="1">
                <a:latin typeface="Calibri" panose="020F0502020204030204" pitchFamily="34" charset="0"/>
                <a:ea typeface="Calibri" panose="020F0502020204030204" pitchFamily="34" charset="0"/>
                <a:cs typeface="Calibri" panose="020F0502020204030204" pitchFamily="34" charset="0"/>
              </a:rPr>
              <a:t>RositaRai</a:t>
            </a:r>
            <a:r>
              <a:rPr lang="en-US" altLang="zh-CN" dirty="0">
                <a:latin typeface="Calibri" panose="020F0502020204030204" pitchFamily="34" charset="0"/>
                <a:ea typeface="Calibri" panose="020F0502020204030204" pitchFamily="34" charset="0"/>
                <a:cs typeface="Calibri" panose="020F0502020204030204" pitchFamily="34" charset="0"/>
              </a:rPr>
              <a:t>. (2024). LRP-model-investigation. Retrieved from </a:t>
            </a:r>
            <a:r>
              <a:rPr lang="en-US" altLang="zh-CN" dirty="0">
                <a:latin typeface="Calibri" panose="020F0502020204030204" pitchFamily="34" charset="0"/>
                <a:ea typeface="Calibri" panose="020F0502020204030204" pitchFamily="34" charset="0"/>
                <a:cs typeface="Calibri" panose="020F0502020204030204" pitchFamily="34" charset="0"/>
                <a:hlinkClick r:id="rId7"/>
              </a:rPr>
              <a:t>https://github.com/RositaRai/LRP-model-investigation</a:t>
            </a:r>
            <a:endParaRPr lang="en-US" altLang="zh-CN" dirty="0">
              <a:latin typeface="Calibri" panose="020F0502020204030204" pitchFamily="34" charset="0"/>
              <a:ea typeface="Calibri" panose="020F0502020204030204" pitchFamily="34" charset="0"/>
              <a:cs typeface="Calibri" panose="020F0502020204030204" pitchFamily="34" charset="0"/>
            </a:endParaRPr>
          </a:p>
          <a:p>
            <a:endParaRPr lang="en-US" altLang="zh-CN"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zh-CN" dirty="0">
                <a:latin typeface="Calibri" panose="020F0502020204030204" pitchFamily="34" charset="0"/>
                <a:ea typeface="Calibri" panose="020F0502020204030204" pitchFamily="34" charset="0"/>
                <a:cs typeface="Calibri" panose="020F0502020204030204" pitchFamily="34" charset="0"/>
              </a:rPr>
              <a:t>[7] G. </a:t>
            </a:r>
            <a:r>
              <a:rPr lang="en-US" altLang="zh-CN" dirty="0" err="1">
                <a:latin typeface="Calibri" panose="020F0502020204030204" pitchFamily="34" charset="0"/>
                <a:ea typeface="Calibri" panose="020F0502020204030204" pitchFamily="34" charset="0"/>
                <a:cs typeface="Calibri" panose="020F0502020204030204" pitchFamily="34" charset="0"/>
              </a:rPr>
              <a:t>Montavon</a:t>
            </a:r>
            <a:r>
              <a:rPr lang="en-US" altLang="zh-CN" dirty="0">
                <a:latin typeface="Calibri" panose="020F0502020204030204" pitchFamily="34" charset="0"/>
                <a:ea typeface="Calibri" panose="020F0502020204030204" pitchFamily="34" charset="0"/>
                <a:cs typeface="Calibri" panose="020F0502020204030204" pitchFamily="34" charset="0"/>
              </a:rPr>
              <a:t>, A. Binder, S. </a:t>
            </a:r>
            <a:r>
              <a:rPr lang="en-US" altLang="zh-CN" dirty="0" err="1">
                <a:latin typeface="Calibri" panose="020F0502020204030204" pitchFamily="34" charset="0"/>
                <a:ea typeface="Calibri" panose="020F0502020204030204" pitchFamily="34" charset="0"/>
                <a:cs typeface="Calibri" panose="020F0502020204030204" pitchFamily="34" charset="0"/>
              </a:rPr>
              <a:t>Lapuschkin</a:t>
            </a:r>
            <a:r>
              <a:rPr lang="en-US" altLang="zh-CN" dirty="0">
                <a:latin typeface="Calibri" panose="020F0502020204030204" pitchFamily="34" charset="0"/>
                <a:ea typeface="Calibri" panose="020F0502020204030204" pitchFamily="34" charset="0"/>
                <a:cs typeface="Calibri" panose="020F0502020204030204" pitchFamily="34" charset="0"/>
              </a:rPr>
              <a:t>, W. </a:t>
            </a:r>
            <a:r>
              <a:rPr lang="en-US" altLang="zh-CN" dirty="0" err="1">
                <a:latin typeface="Calibri" panose="020F0502020204030204" pitchFamily="34" charset="0"/>
                <a:ea typeface="Calibri" panose="020F0502020204030204" pitchFamily="34" charset="0"/>
                <a:cs typeface="Calibri" panose="020F0502020204030204" pitchFamily="34" charset="0"/>
              </a:rPr>
              <a:t>Samek</a:t>
            </a:r>
            <a:r>
              <a:rPr lang="en-US" altLang="zh-CN" dirty="0">
                <a:latin typeface="Calibri" panose="020F0502020204030204" pitchFamily="34" charset="0"/>
                <a:ea typeface="Calibri" panose="020F0502020204030204" pitchFamily="34" charset="0"/>
                <a:cs typeface="Calibri" panose="020F0502020204030204" pitchFamily="34" charset="0"/>
              </a:rPr>
              <a:t>, K.-R. Müller. (2019). Layer-wise Relevance Propagation: An Overview. Explainable AI: Interpreting, Explaining and Visualizing Deep Learning, Springer LNCS, vol. 11700.</a:t>
            </a:r>
          </a:p>
        </p:txBody>
      </p:sp>
    </p:spTree>
    <p:extLst>
      <p:ext uri="{BB962C8B-B14F-4D97-AF65-F5344CB8AC3E}">
        <p14:creationId xmlns:p14="http://schemas.microsoft.com/office/powerpoint/2010/main" val="2788149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3D53D9-2511-B532-3DAF-8A9F149A6194}"/>
              </a:ext>
            </a:extLst>
          </p:cNvPr>
          <p:cNvSpPr>
            <a:spLocks noGrp="1"/>
          </p:cNvSpPr>
          <p:nvPr>
            <p:ph type="title"/>
          </p:nvPr>
        </p:nvSpPr>
        <p:spPr>
          <a:xfrm>
            <a:off x="838200" y="2766218"/>
            <a:ext cx="10515600" cy="1325563"/>
          </a:xfrm>
        </p:spPr>
        <p:txBody>
          <a:bodyPr/>
          <a:lstStyle/>
          <a:p>
            <a:pPr algn="ctr"/>
            <a:r>
              <a:rPr lang="en-US" altLang="zh-CN" dirty="0"/>
              <a:t>Thank you for you attention!</a:t>
            </a:r>
            <a:endParaRPr lang="zh-CN" altLang="en-US" dirty="0"/>
          </a:p>
        </p:txBody>
      </p:sp>
      <p:sp>
        <p:nvSpPr>
          <p:cNvPr id="4" name="文本框 3">
            <a:extLst>
              <a:ext uri="{FF2B5EF4-FFF2-40B4-BE49-F238E27FC236}">
                <a16:creationId xmlns:a16="http://schemas.microsoft.com/office/drawing/2014/main" id="{2A538B2A-745D-5898-168D-75BA59F43146}"/>
              </a:ext>
            </a:extLst>
          </p:cNvPr>
          <p:cNvSpPr txBox="1"/>
          <p:nvPr/>
        </p:nvSpPr>
        <p:spPr>
          <a:xfrm>
            <a:off x="8203096" y="5261113"/>
            <a:ext cx="2557669" cy="369332"/>
          </a:xfrm>
          <a:prstGeom prst="rect">
            <a:avLst/>
          </a:prstGeom>
          <a:noFill/>
        </p:spPr>
        <p:txBody>
          <a:bodyPr wrap="square" rtlCol="0">
            <a:spAutoFit/>
          </a:bodyPr>
          <a:lstStyle/>
          <a:p>
            <a:r>
              <a:rPr lang="en-US" altLang="zh-CN" dirty="0"/>
              <a:t>31/07/2024</a:t>
            </a:r>
            <a:endParaRPr lang="zh-CN" altLang="en-US" dirty="0"/>
          </a:p>
        </p:txBody>
      </p:sp>
      <p:sp>
        <p:nvSpPr>
          <p:cNvPr id="5" name="灯片编号占位符 4">
            <a:extLst>
              <a:ext uri="{FF2B5EF4-FFF2-40B4-BE49-F238E27FC236}">
                <a16:creationId xmlns:a16="http://schemas.microsoft.com/office/drawing/2014/main" id="{8E34E56F-239C-1AF1-EBB8-B70CF865A881}"/>
              </a:ext>
            </a:extLst>
          </p:cNvPr>
          <p:cNvSpPr>
            <a:spLocks noGrp="1"/>
          </p:cNvSpPr>
          <p:nvPr>
            <p:ph type="sldNum" sz="quarter" idx="12"/>
          </p:nvPr>
        </p:nvSpPr>
        <p:spPr/>
        <p:txBody>
          <a:bodyPr/>
          <a:lstStyle/>
          <a:p>
            <a:fld id="{FCE28FCF-1F70-43EF-8F6D-186E81BE370E}" type="slidenum">
              <a:rPr lang="zh-CN" altLang="en-US" smtClean="0"/>
              <a:t>26</a:t>
            </a:fld>
            <a:endParaRPr lang="zh-CN" altLang="en-US"/>
          </a:p>
        </p:txBody>
      </p:sp>
    </p:spTree>
    <p:extLst>
      <p:ext uri="{BB962C8B-B14F-4D97-AF65-F5344CB8AC3E}">
        <p14:creationId xmlns:p14="http://schemas.microsoft.com/office/powerpoint/2010/main" val="2956027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612DC8-05AE-E57C-A913-EC4047E2305E}"/>
              </a:ext>
            </a:extLst>
          </p:cNvPr>
          <p:cNvSpPr>
            <a:spLocks noGrp="1"/>
          </p:cNvSpPr>
          <p:nvPr>
            <p:ph type="title"/>
          </p:nvPr>
        </p:nvSpPr>
        <p:spPr>
          <a:xfrm>
            <a:off x="550926" y="136525"/>
            <a:ext cx="10515600" cy="1325563"/>
          </a:xfrm>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Part Ⅰ</a:t>
            </a:r>
            <a:r>
              <a:rPr lang="zh-CN" altLang="en-US" sz="4000" dirty="0">
                <a:latin typeface="Calibri" panose="020F0502020204030204" pitchFamily="34" charset="0"/>
                <a:cs typeface="Calibri" panose="020F0502020204030204" pitchFamily="34" charset="0"/>
              </a:rPr>
              <a:t> </a:t>
            </a:r>
            <a:r>
              <a:rPr lang="en-US" altLang="zh-CN" sz="4000" dirty="0">
                <a:latin typeface="Calibri" panose="020F0502020204030204" pitchFamily="34" charset="0"/>
                <a:ea typeface="Calibri" panose="020F0502020204030204" pitchFamily="34" charset="0"/>
                <a:cs typeface="Calibri" panose="020F0502020204030204" pitchFamily="34" charset="0"/>
              </a:rPr>
              <a:t>Introduce CIFAR-10</a:t>
            </a:r>
            <a:endParaRPr lang="zh-CN" altLang="en-US" sz="4000" dirty="0">
              <a:latin typeface="Calibri" panose="020F0502020204030204" pitchFamily="34" charset="0"/>
              <a:cs typeface="Calibri" panose="020F0502020204030204" pitchFamily="34" charset="0"/>
            </a:endParaRPr>
          </a:p>
        </p:txBody>
      </p:sp>
      <p:pic>
        <p:nvPicPr>
          <p:cNvPr id="5" name="内容占位符 4">
            <a:extLst>
              <a:ext uri="{FF2B5EF4-FFF2-40B4-BE49-F238E27FC236}">
                <a16:creationId xmlns:a16="http://schemas.microsoft.com/office/drawing/2014/main" id="{97626A67-79CF-3FC7-08DF-0AB4787B313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50281" b="49992"/>
          <a:stretch/>
        </p:blipFill>
        <p:spPr>
          <a:xfrm>
            <a:off x="779585" y="1972077"/>
            <a:ext cx="4198797" cy="4307610"/>
          </a:xfrm>
        </p:spPr>
      </p:pic>
      <p:sp>
        <p:nvSpPr>
          <p:cNvPr id="7" name="文本框 6">
            <a:extLst>
              <a:ext uri="{FF2B5EF4-FFF2-40B4-BE49-F238E27FC236}">
                <a16:creationId xmlns:a16="http://schemas.microsoft.com/office/drawing/2014/main" id="{419FC185-01B0-BD0C-91F7-F1CBD93D0424}"/>
              </a:ext>
            </a:extLst>
          </p:cNvPr>
          <p:cNvSpPr txBox="1"/>
          <p:nvPr/>
        </p:nvSpPr>
        <p:spPr>
          <a:xfrm>
            <a:off x="5662422" y="3202552"/>
            <a:ext cx="6094476" cy="1200329"/>
          </a:xfrm>
          <a:prstGeom prst="rect">
            <a:avLst/>
          </a:prstGeom>
          <a:noFill/>
        </p:spPr>
        <p:txBody>
          <a:bodyPr wrap="square">
            <a:spAutoFit/>
          </a:bodyPr>
          <a:lstStyle/>
          <a:p>
            <a:r>
              <a:rPr lang="en-US" altLang="zh-CN" dirty="0">
                <a:latin typeface="Calibri" panose="020F0502020204030204" pitchFamily="34" charset="0"/>
                <a:ea typeface="Calibri" panose="020F0502020204030204" pitchFamily="34" charset="0"/>
                <a:cs typeface="Calibri" panose="020F0502020204030204" pitchFamily="34" charset="0"/>
              </a:rPr>
              <a:t>The CIFAR-10 dataset is made up of 60,000 color images, each sized 32x32 pixels. These images are divided into 10 different classes, with 6,000 images per class. Out of these, 50,000 images are used for training and 10,000 for testing</a:t>
            </a:r>
            <a:r>
              <a:rPr lang="en-US" altLang="zh-CN" dirty="0"/>
              <a:t>.</a:t>
            </a:r>
            <a:endParaRPr lang="zh-CN" altLang="en-US" dirty="0"/>
          </a:p>
        </p:txBody>
      </p:sp>
      <p:sp>
        <p:nvSpPr>
          <p:cNvPr id="3" name="日期占位符 2">
            <a:extLst>
              <a:ext uri="{FF2B5EF4-FFF2-40B4-BE49-F238E27FC236}">
                <a16:creationId xmlns:a16="http://schemas.microsoft.com/office/drawing/2014/main" id="{9EB79AD9-3E7E-4976-32A4-027B72DB17A4}"/>
              </a:ext>
            </a:extLst>
          </p:cNvPr>
          <p:cNvSpPr>
            <a:spLocks noGrp="1"/>
          </p:cNvSpPr>
          <p:nvPr>
            <p:ph type="dt" sz="half" idx="10"/>
          </p:nvPr>
        </p:nvSpPr>
        <p:spPr/>
        <p:txBody>
          <a:bodyPr/>
          <a:lstStyle/>
          <a:p>
            <a:fld id="{77289737-1D56-4C43-93C1-C07390273D12}" type="datetime1">
              <a:rPr lang="en-GB" altLang="zh-CN" smtClean="0"/>
              <a:t>31/07/2024</a:t>
            </a:fld>
            <a:endParaRPr lang="zh-CN" altLang="en-US" dirty="0"/>
          </a:p>
        </p:txBody>
      </p:sp>
      <p:sp>
        <p:nvSpPr>
          <p:cNvPr id="4" name="灯片编号占位符 3">
            <a:extLst>
              <a:ext uri="{FF2B5EF4-FFF2-40B4-BE49-F238E27FC236}">
                <a16:creationId xmlns:a16="http://schemas.microsoft.com/office/drawing/2014/main" id="{9E156FFF-4F9A-C026-0D3D-E3AF245C8FA6}"/>
              </a:ext>
            </a:extLst>
          </p:cNvPr>
          <p:cNvSpPr>
            <a:spLocks noGrp="1"/>
          </p:cNvSpPr>
          <p:nvPr>
            <p:ph type="sldNum" sz="quarter" idx="12"/>
          </p:nvPr>
        </p:nvSpPr>
        <p:spPr/>
        <p:txBody>
          <a:bodyPr/>
          <a:lstStyle/>
          <a:p>
            <a:fld id="{FCE28FCF-1F70-43EF-8F6D-186E81BE370E}" type="slidenum">
              <a:rPr lang="zh-CN" altLang="en-US" smtClean="0"/>
              <a:t>3</a:t>
            </a:fld>
            <a:endParaRPr lang="zh-CN" altLang="en-US"/>
          </a:p>
        </p:txBody>
      </p:sp>
    </p:spTree>
    <p:extLst>
      <p:ext uri="{BB962C8B-B14F-4D97-AF65-F5344CB8AC3E}">
        <p14:creationId xmlns:p14="http://schemas.microsoft.com/office/powerpoint/2010/main" val="141424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33AE53-ED63-8C3C-B4D8-39F70C56CF9C}"/>
              </a:ext>
            </a:extLst>
          </p:cNvPr>
          <p:cNvSpPr>
            <a:spLocks noGrp="1"/>
          </p:cNvSpPr>
          <p:nvPr>
            <p:ph type="title"/>
          </p:nvPr>
        </p:nvSpPr>
        <p:spPr>
          <a:xfrm>
            <a:off x="445008" y="136525"/>
            <a:ext cx="10515600" cy="1325563"/>
          </a:xfrm>
        </p:spPr>
        <p:txBody>
          <a:bodyPr>
            <a:normAutofit/>
          </a:bodyPr>
          <a:lstStyle/>
          <a:p>
            <a:r>
              <a:rPr lang="en-US" altLang="zh-CN" sz="400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Part Ⅱ. Convolutional Neural Networks</a:t>
            </a:r>
            <a:endParaRPr lang="zh-CN" altLang="en-US" sz="40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E0740092-6A7D-0202-BE9D-6A747DDF519C}"/>
              </a:ext>
            </a:extLst>
          </p:cNvPr>
          <p:cNvSpPr>
            <a:spLocks noGrp="1"/>
          </p:cNvSpPr>
          <p:nvPr>
            <p:ph idx="1"/>
          </p:nvPr>
        </p:nvSpPr>
        <p:spPr>
          <a:xfrm>
            <a:off x="838200" y="1825625"/>
            <a:ext cx="6294120" cy="4351338"/>
          </a:xfrm>
        </p:spPr>
        <p:txBody>
          <a:bodyPr>
            <a:normAutofit/>
          </a:bodyPr>
          <a:lstStyle/>
          <a:p>
            <a:pPr marL="0" indent="0">
              <a:buNone/>
            </a:pPr>
            <a:r>
              <a:rPr lang="en-US" altLang="zh-CN" sz="1800" dirty="0">
                <a:latin typeface="Calibri" panose="020F0502020204030204" pitchFamily="34" charset="0"/>
                <a:ea typeface="Calibri" panose="020F0502020204030204" pitchFamily="34" charset="0"/>
                <a:cs typeface="Calibri" panose="020F0502020204030204" pitchFamily="34" charset="0"/>
              </a:rPr>
              <a:t>Let’s outline the architectural anatomy of a convolutional neural network:</a:t>
            </a:r>
          </a:p>
          <a:p>
            <a:endParaRPr lang="en-US" altLang="zh-CN" sz="1800" dirty="0">
              <a:latin typeface="Calibri" panose="020F0502020204030204" pitchFamily="34" charset="0"/>
              <a:ea typeface="Calibri" panose="020F0502020204030204" pitchFamily="34" charset="0"/>
              <a:cs typeface="Calibri" panose="020F0502020204030204" pitchFamily="34" charset="0"/>
            </a:endParaRPr>
          </a:p>
          <a:p>
            <a:r>
              <a:rPr lang="en-US" altLang="zh-CN" sz="1800" dirty="0">
                <a:latin typeface="Calibri" panose="020F0502020204030204" pitchFamily="34" charset="0"/>
                <a:ea typeface="Calibri" panose="020F0502020204030204" pitchFamily="34" charset="0"/>
                <a:cs typeface="Calibri" panose="020F0502020204030204" pitchFamily="34" charset="0"/>
              </a:rPr>
              <a:t>Convolutional layers: start with a kernel (matrix)</a:t>
            </a:r>
          </a:p>
          <a:p>
            <a:endParaRPr lang="en-US" altLang="zh-CN" sz="1800" dirty="0">
              <a:latin typeface="Calibri" panose="020F0502020204030204" pitchFamily="34" charset="0"/>
              <a:ea typeface="Calibri" panose="020F0502020204030204" pitchFamily="34" charset="0"/>
              <a:cs typeface="Calibri" panose="020F0502020204030204" pitchFamily="34" charset="0"/>
            </a:endParaRPr>
          </a:p>
          <a:p>
            <a:r>
              <a:rPr lang="en-US" altLang="zh-CN" sz="1800" dirty="0">
                <a:latin typeface="Calibri" panose="020F0502020204030204" pitchFamily="34" charset="0"/>
                <a:ea typeface="Calibri" panose="020F0502020204030204" pitchFamily="34" charset="0"/>
                <a:cs typeface="Calibri" panose="020F0502020204030204" pitchFamily="34" charset="0"/>
              </a:rPr>
              <a:t>Activation layers: No “learning” happens in this layer. I used </a:t>
            </a:r>
            <a:r>
              <a:rPr lang="en-US" altLang="zh-CN" sz="1800" dirty="0" err="1">
                <a:latin typeface="Calibri" panose="020F0502020204030204" pitchFamily="34" charset="0"/>
                <a:ea typeface="Calibri" panose="020F0502020204030204" pitchFamily="34" charset="0"/>
                <a:cs typeface="Calibri" panose="020F0502020204030204" pitchFamily="34" charset="0"/>
              </a:rPr>
              <a:t>ReLU</a:t>
            </a:r>
            <a:r>
              <a:rPr lang="en-US" altLang="zh-CN" sz="1800" dirty="0">
                <a:latin typeface="Calibri" panose="020F0502020204030204" pitchFamily="34" charset="0"/>
                <a:ea typeface="Calibri" panose="020F0502020204030204" pitchFamily="34" charset="0"/>
                <a:cs typeface="Calibri" panose="020F0502020204030204" pitchFamily="34" charset="0"/>
              </a:rPr>
              <a:t> function.</a:t>
            </a:r>
          </a:p>
          <a:p>
            <a:endParaRPr lang="en-US" altLang="zh-CN" sz="1800" dirty="0">
              <a:latin typeface="Calibri" panose="020F0502020204030204" pitchFamily="34" charset="0"/>
              <a:ea typeface="Calibri" panose="020F0502020204030204" pitchFamily="34" charset="0"/>
              <a:cs typeface="Calibri" panose="020F0502020204030204" pitchFamily="34" charset="0"/>
            </a:endParaRPr>
          </a:p>
          <a:p>
            <a:r>
              <a:rPr lang="en-US" altLang="zh-CN" sz="1800" dirty="0">
                <a:latin typeface="Calibri" panose="020F0502020204030204" pitchFamily="34" charset="0"/>
                <a:ea typeface="Calibri" panose="020F0502020204030204" pitchFamily="34" charset="0"/>
                <a:cs typeface="Calibri" panose="020F0502020204030204" pitchFamily="34" charset="0"/>
              </a:rPr>
              <a:t>Pooling layers:  help control overfitting, it is essentially a dimensionality reduction.</a:t>
            </a:r>
          </a:p>
          <a:p>
            <a:endParaRPr lang="en-US" altLang="zh-CN" sz="1800" dirty="0">
              <a:latin typeface="Calibri" panose="020F0502020204030204" pitchFamily="34" charset="0"/>
              <a:ea typeface="Calibri" panose="020F0502020204030204" pitchFamily="34" charset="0"/>
              <a:cs typeface="Calibri" panose="020F0502020204030204" pitchFamily="34" charset="0"/>
            </a:endParaRPr>
          </a:p>
          <a:p>
            <a:r>
              <a:rPr lang="en-US" altLang="zh-CN" sz="1800" dirty="0">
                <a:latin typeface="Calibri" panose="020F0502020204030204" pitchFamily="34" charset="0"/>
                <a:ea typeface="Calibri" panose="020F0502020204030204" pitchFamily="34" charset="0"/>
                <a:cs typeface="Calibri" panose="020F0502020204030204" pitchFamily="34" charset="0"/>
              </a:rPr>
              <a:t>Dense layers:  take the flattened pixels as input, I apply a SoftMax function at the output  </a:t>
            </a:r>
            <a:endParaRPr lang="zh-CN" altLang="en-US" sz="1800" dirty="0">
              <a:latin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CCC4B955-5C72-0A64-4F6F-EEE954CD7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3216" y="3840444"/>
            <a:ext cx="4501705" cy="2515906"/>
          </a:xfrm>
          <a:prstGeom prst="rect">
            <a:avLst/>
          </a:prstGeom>
        </p:spPr>
      </p:pic>
      <p:pic>
        <p:nvPicPr>
          <p:cNvPr id="7" name="图片 6">
            <a:extLst>
              <a:ext uri="{FF2B5EF4-FFF2-40B4-BE49-F238E27FC236}">
                <a16:creationId xmlns:a16="http://schemas.microsoft.com/office/drawing/2014/main" id="{CA72CC8E-84D5-0D67-7EFA-A54C26898E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3216" y="982716"/>
            <a:ext cx="4653078" cy="2498954"/>
          </a:xfrm>
          <a:prstGeom prst="rect">
            <a:avLst/>
          </a:prstGeom>
        </p:spPr>
      </p:pic>
      <p:sp>
        <p:nvSpPr>
          <p:cNvPr id="4" name="日期占位符 3">
            <a:extLst>
              <a:ext uri="{FF2B5EF4-FFF2-40B4-BE49-F238E27FC236}">
                <a16:creationId xmlns:a16="http://schemas.microsoft.com/office/drawing/2014/main" id="{E90E3B34-32BC-0BAC-77D5-4EA8F327DCDE}"/>
              </a:ext>
            </a:extLst>
          </p:cNvPr>
          <p:cNvSpPr>
            <a:spLocks noGrp="1"/>
          </p:cNvSpPr>
          <p:nvPr>
            <p:ph type="dt" sz="half" idx="10"/>
          </p:nvPr>
        </p:nvSpPr>
        <p:spPr/>
        <p:txBody>
          <a:bodyPr/>
          <a:lstStyle/>
          <a:p>
            <a:fld id="{84D1EA86-D674-4CE8-84E4-1724258944A1}" type="datetime1">
              <a:rPr lang="en-GB" altLang="zh-CN" smtClean="0"/>
              <a:t>31/07/2024</a:t>
            </a:fld>
            <a:endParaRPr lang="zh-CN" altLang="en-US" dirty="0"/>
          </a:p>
        </p:txBody>
      </p:sp>
      <p:sp>
        <p:nvSpPr>
          <p:cNvPr id="6" name="灯片编号占位符 5">
            <a:extLst>
              <a:ext uri="{FF2B5EF4-FFF2-40B4-BE49-F238E27FC236}">
                <a16:creationId xmlns:a16="http://schemas.microsoft.com/office/drawing/2014/main" id="{625D92D3-D5F0-EF52-E376-5BD3D6AB2913}"/>
              </a:ext>
            </a:extLst>
          </p:cNvPr>
          <p:cNvSpPr>
            <a:spLocks noGrp="1"/>
          </p:cNvSpPr>
          <p:nvPr>
            <p:ph type="sldNum" sz="quarter" idx="12"/>
          </p:nvPr>
        </p:nvSpPr>
        <p:spPr/>
        <p:txBody>
          <a:bodyPr/>
          <a:lstStyle/>
          <a:p>
            <a:fld id="{FCE28FCF-1F70-43EF-8F6D-186E81BE370E}" type="slidenum">
              <a:rPr lang="zh-CN" altLang="en-US" smtClean="0"/>
              <a:t>4</a:t>
            </a:fld>
            <a:endParaRPr lang="zh-CN" altLang="en-US"/>
          </a:p>
        </p:txBody>
      </p:sp>
    </p:spTree>
    <p:extLst>
      <p:ext uri="{BB962C8B-B14F-4D97-AF65-F5344CB8AC3E}">
        <p14:creationId xmlns:p14="http://schemas.microsoft.com/office/powerpoint/2010/main" val="2353020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B42E9-31AE-5C66-C35D-E5530C3860D7}"/>
              </a:ext>
            </a:extLst>
          </p:cNvPr>
          <p:cNvSpPr>
            <a:spLocks noGrp="1"/>
          </p:cNvSpPr>
          <p:nvPr>
            <p:ph type="title"/>
          </p:nvPr>
        </p:nvSpPr>
        <p:spPr>
          <a:xfrm>
            <a:off x="411458" y="280131"/>
            <a:ext cx="10889709" cy="478021"/>
          </a:xfrm>
        </p:spPr>
        <p:txBody>
          <a:bodyPr>
            <a:noAutofit/>
          </a:bodyPr>
          <a:lstStyle/>
          <a:p>
            <a:r>
              <a:rPr lang="en-US" altLang="zh-CN" sz="4000" dirty="0">
                <a:solidFill>
                  <a:srgbClr val="000000"/>
                </a:solidFill>
                <a:latin typeface="Calibri" panose="020F0502020204030204" pitchFamily="34" charset="0"/>
                <a:ea typeface="Calibri" panose="020F0502020204030204" pitchFamily="34" charset="0"/>
                <a:cs typeface="Calibri" panose="020F0502020204030204" pitchFamily="34" charset="0"/>
              </a:rPr>
              <a:t>Ⅱ.1.</a:t>
            </a:r>
            <a:r>
              <a:rPr lang="zh-CN" altLang="en-US" sz="4000" dirty="0">
                <a:solidFill>
                  <a:srgbClr val="000000"/>
                </a:solidFill>
                <a:latin typeface="Calibri" panose="020F0502020204030204" pitchFamily="34" charset="0"/>
                <a:cs typeface="Calibri" panose="020F0502020204030204" pitchFamily="34" charset="0"/>
              </a:rPr>
              <a:t> </a:t>
            </a:r>
            <a:r>
              <a:rPr lang="sv-SE" altLang="zh-CN" sz="4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Baseline Model (VGG 3 Blocks)</a:t>
            </a:r>
          </a:p>
        </p:txBody>
      </p:sp>
      <p:sp>
        <p:nvSpPr>
          <p:cNvPr id="7" name="Rectangle 1">
            <a:extLst>
              <a:ext uri="{FF2B5EF4-FFF2-40B4-BE49-F238E27FC236}">
                <a16:creationId xmlns:a16="http://schemas.microsoft.com/office/drawing/2014/main" id="{CAA653D2-43EC-2828-CDA7-F919429A2A0E}"/>
              </a:ext>
            </a:extLst>
          </p:cNvPr>
          <p:cNvSpPr>
            <a:spLocks noChangeArrowheads="1"/>
          </p:cNvSpPr>
          <p:nvPr/>
        </p:nvSpPr>
        <p:spPr bwMode="auto">
          <a:xfrm>
            <a:off x="1510367" y="4148025"/>
            <a:ext cx="155844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chemeClr val="tx1"/>
                </a:solidFill>
                <a:effectLst/>
                <a:latin typeface="+mn-ea"/>
              </a:rPr>
              <a:t>Training Loss</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chemeClr val="tx1"/>
                </a:solidFill>
                <a:effectLst/>
                <a:latin typeface="+mn-ea"/>
              </a:rPr>
              <a:t>Validation Loss </a:t>
            </a:r>
          </a:p>
        </p:txBody>
      </p:sp>
      <p:sp>
        <p:nvSpPr>
          <p:cNvPr id="8" name="文本框 7">
            <a:extLst>
              <a:ext uri="{FF2B5EF4-FFF2-40B4-BE49-F238E27FC236}">
                <a16:creationId xmlns:a16="http://schemas.microsoft.com/office/drawing/2014/main" id="{1764BD01-3C71-9890-92C8-9955D1581289}"/>
              </a:ext>
            </a:extLst>
          </p:cNvPr>
          <p:cNvSpPr txBox="1"/>
          <p:nvPr/>
        </p:nvSpPr>
        <p:spPr>
          <a:xfrm>
            <a:off x="1179442" y="4484273"/>
            <a:ext cx="330925" cy="165462"/>
          </a:xfrm>
          <a:prstGeom prst="rect">
            <a:avLst/>
          </a:prstGeom>
          <a:solidFill>
            <a:schemeClr val="accent2">
              <a:lumMod val="60000"/>
              <a:lumOff val="40000"/>
            </a:schemeClr>
          </a:solidFill>
        </p:spPr>
        <p:txBody>
          <a:bodyPr wrap="square" rtlCol="0">
            <a:spAutoFit/>
          </a:bodyPr>
          <a:lstStyle/>
          <a:p>
            <a:endParaRPr lang="zh-CN" altLang="en-US" dirty="0"/>
          </a:p>
        </p:txBody>
      </p:sp>
      <p:sp>
        <p:nvSpPr>
          <p:cNvPr id="9" name="文本框 8">
            <a:extLst>
              <a:ext uri="{FF2B5EF4-FFF2-40B4-BE49-F238E27FC236}">
                <a16:creationId xmlns:a16="http://schemas.microsoft.com/office/drawing/2014/main" id="{F142BFE7-6ECD-DDA1-3AB3-7FF1BD9555F4}"/>
              </a:ext>
            </a:extLst>
          </p:cNvPr>
          <p:cNvSpPr txBox="1"/>
          <p:nvPr/>
        </p:nvSpPr>
        <p:spPr>
          <a:xfrm>
            <a:off x="1179443" y="4235844"/>
            <a:ext cx="330925" cy="165462"/>
          </a:xfrm>
          <a:prstGeom prst="rect">
            <a:avLst/>
          </a:prstGeom>
          <a:solidFill>
            <a:schemeClr val="accent5">
              <a:lumMod val="60000"/>
              <a:lumOff val="40000"/>
            </a:schemeClr>
          </a:solidFill>
        </p:spPr>
        <p:txBody>
          <a:bodyPr wrap="square" rtlCol="0">
            <a:spAutoFit/>
          </a:bodyPr>
          <a:lstStyle/>
          <a:p>
            <a:endParaRPr lang="zh-CN" altLang="en-US" dirty="0"/>
          </a:p>
        </p:txBody>
      </p:sp>
      <p:sp>
        <p:nvSpPr>
          <p:cNvPr id="10" name="Rectangle 1">
            <a:extLst>
              <a:ext uri="{FF2B5EF4-FFF2-40B4-BE49-F238E27FC236}">
                <a16:creationId xmlns:a16="http://schemas.microsoft.com/office/drawing/2014/main" id="{CEF11D71-9569-8A6D-3179-DB096C0AE7E1}"/>
              </a:ext>
            </a:extLst>
          </p:cNvPr>
          <p:cNvSpPr>
            <a:spLocks noChangeArrowheads="1"/>
          </p:cNvSpPr>
          <p:nvPr/>
        </p:nvSpPr>
        <p:spPr bwMode="auto">
          <a:xfrm>
            <a:off x="5182109" y="4148025"/>
            <a:ext cx="17945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chemeClr val="tx1"/>
                </a:solidFill>
                <a:effectLst/>
                <a:latin typeface="+mn-ea"/>
              </a:rPr>
              <a:t>Training Loss</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chemeClr val="tx1"/>
                </a:solidFill>
                <a:effectLst/>
                <a:latin typeface="+mn-ea"/>
              </a:rPr>
              <a:t>Validation Loss </a:t>
            </a:r>
          </a:p>
        </p:txBody>
      </p:sp>
      <p:sp>
        <p:nvSpPr>
          <p:cNvPr id="11" name="文本框 10">
            <a:extLst>
              <a:ext uri="{FF2B5EF4-FFF2-40B4-BE49-F238E27FC236}">
                <a16:creationId xmlns:a16="http://schemas.microsoft.com/office/drawing/2014/main" id="{E10226BC-4EC6-C539-10C8-91A8E4EE717B}"/>
              </a:ext>
            </a:extLst>
          </p:cNvPr>
          <p:cNvSpPr txBox="1"/>
          <p:nvPr/>
        </p:nvSpPr>
        <p:spPr>
          <a:xfrm>
            <a:off x="4851184" y="4514044"/>
            <a:ext cx="330925" cy="165462"/>
          </a:xfrm>
          <a:prstGeom prst="rect">
            <a:avLst/>
          </a:prstGeom>
          <a:solidFill>
            <a:schemeClr val="accent2">
              <a:lumMod val="60000"/>
              <a:lumOff val="40000"/>
            </a:schemeClr>
          </a:solidFill>
        </p:spPr>
        <p:txBody>
          <a:bodyPr wrap="square" rtlCol="0">
            <a:spAutoFit/>
          </a:bodyPr>
          <a:lstStyle/>
          <a:p>
            <a:endParaRPr lang="zh-CN" altLang="en-US" dirty="0"/>
          </a:p>
        </p:txBody>
      </p:sp>
      <p:sp>
        <p:nvSpPr>
          <p:cNvPr id="12" name="文本框 11">
            <a:extLst>
              <a:ext uri="{FF2B5EF4-FFF2-40B4-BE49-F238E27FC236}">
                <a16:creationId xmlns:a16="http://schemas.microsoft.com/office/drawing/2014/main" id="{5EFC2680-7E42-6DD2-0365-B52027A6308C}"/>
              </a:ext>
            </a:extLst>
          </p:cNvPr>
          <p:cNvSpPr txBox="1"/>
          <p:nvPr/>
        </p:nvSpPr>
        <p:spPr>
          <a:xfrm>
            <a:off x="4851184" y="4235844"/>
            <a:ext cx="330925" cy="165462"/>
          </a:xfrm>
          <a:prstGeom prst="rect">
            <a:avLst/>
          </a:prstGeom>
          <a:solidFill>
            <a:schemeClr val="accent5">
              <a:lumMod val="60000"/>
              <a:lumOff val="40000"/>
            </a:schemeClr>
          </a:solidFill>
        </p:spPr>
        <p:txBody>
          <a:bodyPr wrap="square" rtlCol="0">
            <a:spAutoFit/>
          </a:bodyPr>
          <a:lstStyle/>
          <a:p>
            <a:endParaRPr lang="zh-CN" altLang="en-US" dirty="0"/>
          </a:p>
        </p:txBody>
      </p:sp>
      <p:sp>
        <p:nvSpPr>
          <p:cNvPr id="14" name="文本框 13">
            <a:extLst>
              <a:ext uri="{FF2B5EF4-FFF2-40B4-BE49-F238E27FC236}">
                <a16:creationId xmlns:a16="http://schemas.microsoft.com/office/drawing/2014/main" id="{0BA94D0C-6E5D-925E-E52F-F30C9E895286}"/>
              </a:ext>
            </a:extLst>
          </p:cNvPr>
          <p:cNvSpPr txBox="1"/>
          <p:nvPr/>
        </p:nvSpPr>
        <p:spPr>
          <a:xfrm>
            <a:off x="1023046" y="5875222"/>
            <a:ext cx="10229943" cy="646331"/>
          </a:xfrm>
          <a:prstGeom prst="rect">
            <a:avLst/>
          </a:prstGeom>
          <a:noFill/>
        </p:spPr>
        <p:txBody>
          <a:bodyPr wrap="square">
            <a:spAutoFit/>
          </a:bodyPr>
          <a:lstStyle/>
          <a:p>
            <a:r>
              <a:rPr lang="zh-CN" altLang="en-US" dirty="0">
                <a:latin typeface="Calibri" panose="020F0502020204030204" pitchFamily="34" charset="0"/>
                <a:cs typeface="Calibri" panose="020F0502020204030204" pitchFamily="34" charset="0"/>
              </a:rPr>
              <a:t>Validation loss is increasing a lot which means </a:t>
            </a:r>
            <a:r>
              <a:rPr lang="en-US" altLang="zh-CN" dirty="0">
                <a:latin typeface="Calibri" panose="020F0502020204030204" pitchFamily="34" charset="0"/>
                <a:ea typeface="Calibri" panose="020F0502020204030204" pitchFamily="34" charset="0"/>
                <a:cs typeface="Calibri" panose="020F0502020204030204" pitchFamily="34" charset="0"/>
              </a:rPr>
              <a:t>my</a:t>
            </a:r>
            <a:r>
              <a:rPr lang="zh-CN" altLang="en-US" dirty="0">
                <a:latin typeface="Calibri" panose="020F0502020204030204" pitchFamily="34" charset="0"/>
                <a:cs typeface="Calibri" panose="020F0502020204030204" pitchFamily="34" charset="0"/>
              </a:rPr>
              <a:t> model is overfitting. </a:t>
            </a:r>
            <a:r>
              <a:rPr lang="en-US" altLang="zh-CN" dirty="0">
                <a:latin typeface="Calibri" panose="020F0502020204030204" pitchFamily="34" charset="0"/>
                <a:ea typeface="Calibri" panose="020F0502020204030204" pitchFamily="34" charset="0"/>
                <a:cs typeface="Calibri" panose="020F0502020204030204" pitchFamily="34" charset="0"/>
              </a:rPr>
              <a:t>Lets try to reduce overfitting and increase accuracy.</a:t>
            </a:r>
            <a:endParaRPr lang="zh-CN" altLang="en-US" dirty="0">
              <a:latin typeface="Calibri" panose="020F0502020204030204" pitchFamily="34" charset="0"/>
              <a:cs typeface="Calibri" panose="020F0502020204030204" pitchFamily="34" charset="0"/>
            </a:endParaRPr>
          </a:p>
        </p:txBody>
      </p:sp>
      <p:sp>
        <p:nvSpPr>
          <p:cNvPr id="16" name="文本框 15">
            <a:extLst>
              <a:ext uri="{FF2B5EF4-FFF2-40B4-BE49-F238E27FC236}">
                <a16:creationId xmlns:a16="http://schemas.microsoft.com/office/drawing/2014/main" id="{9F6501AB-2CD3-227E-BEC4-61A3A2D7239C}"/>
              </a:ext>
            </a:extLst>
          </p:cNvPr>
          <p:cNvSpPr txBox="1"/>
          <p:nvPr/>
        </p:nvSpPr>
        <p:spPr>
          <a:xfrm>
            <a:off x="1023046" y="5073709"/>
            <a:ext cx="7002847" cy="646331"/>
          </a:xfrm>
          <a:prstGeom prst="rect">
            <a:avLst/>
          </a:prstGeom>
          <a:noFill/>
        </p:spPr>
        <p:txBody>
          <a:bodyPr wrap="square">
            <a:spAutoFit/>
          </a:bodyPr>
          <a:lstStyle/>
          <a:p>
            <a:r>
              <a:rPr lang="en-US" altLang="zh-CN"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accuracy of the Base Model is: 72.58%</a:t>
            </a:r>
          </a:p>
          <a:p>
            <a:r>
              <a:rPr lang="en-US" altLang="zh-CN"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Loss of the Base Model is: 1.48</a:t>
            </a:r>
            <a:endParaRPr lang="zh-CN" altLang="en-US" dirty="0">
              <a:latin typeface="Calibri" panose="020F0502020204030204" pitchFamily="34" charset="0"/>
              <a:cs typeface="Calibri" panose="020F0502020204030204" pitchFamily="34" charset="0"/>
            </a:endParaRPr>
          </a:p>
        </p:txBody>
      </p:sp>
      <p:sp>
        <p:nvSpPr>
          <p:cNvPr id="13" name="文本框 12">
            <a:extLst>
              <a:ext uri="{FF2B5EF4-FFF2-40B4-BE49-F238E27FC236}">
                <a16:creationId xmlns:a16="http://schemas.microsoft.com/office/drawing/2014/main" id="{A6A46D00-F712-1ED5-FA50-E0326F850A83}"/>
              </a:ext>
            </a:extLst>
          </p:cNvPr>
          <p:cNvSpPr txBox="1"/>
          <p:nvPr/>
        </p:nvSpPr>
        <p:spPr>
          <a:xfrm>
            <a:off x="8906256" y="1509646"/>
            <a:ext cx="3285744" cy="2031325"/>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Calibri" panose="020F0502020204030204" pitchFamily="34" charset="0"/>
                <a:ea typeface="Calibri" panose="020F0502020204030204" pitchFamily="34" charset="0"/>
                <a:cs typeface="Calibri" panose="020F0502020204030204" pitchFamily="34" charset="0"/>
              </a:rPr>
              <a:t>VGG-style network</a:t>
            </a:r>
            <a:r>
              <a:rPr lang="en-US" altLang="zh-CN" baseline="30000" dirty="0"/>
              <a:t> [1]</a:t>
            </a:r>
            <a:endParaRPr lang="en-US" altLang="zh-C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ltLang="zh-CN" dirty="0">
                <a:latin typeface="Calibri" panose="020F0502020204030204" pitchFamily="34" charset="0"/>
                <a:ea typeface="Calibri" panose="020F0502020204030204" pitchFamily="34" charset="0"/>
                <a:cs typeface="Calibri" panose="020F0502020204030204" pitchFamily="34" charset="0"/>
              </a:rPr>
              <a:t>Three convolutional blocks, each containing two Conv2D layers followed by a MaxPooling layer</a:t>
            </a:r>
          </a:p>
          <a:p>
            <a:pPr marL="285750" indent="-285750">
              <a:buFont typeface="Arial" panose="020B0604020202020204" pitchFamily="34" charset="0"/>
              <a:buChar char="•"/>
            </a:pPr>
            <a:r>
              <a:rPr lang="en-US" altLang="zh-CN" dirty="0">
                <a:latin typeface="Calibri" panose="020F0502020204030204" pitchFamily="34" charset="0"/>
                <a:ea typeface="Calibri" panose="020F0502020204030204" pitchFamily="34" charset="0"/>
                <a:cs typeface="Calibri" panose="020F0502020204030204" pitchFamily="34" charset="0"/>
              </a:rPr>
              <a:t>Training 50 epochs and set early_stoping</a:t>
            </a:r>
            <a:endParaRPr lang="zh-CN" altLang="en-US" dirty="0">
              <a:latin typeface="Calibri" panose="020F0502020204030204" pitchFamily="34" charset="0"/>
              <a:cs typeface="Calibri" panose="020F0502020204030204" pitchFamily="34" charset="0"/>
            </a:endParaRPr>
          </a:p>
        </p:txBody>
      </p:sp>
      <p:pic>
        <p:nvPicPr>
          <p:cNvPr id="17" name="图片 16">
            <a:extLst>
              <a:ext uri="{FF2B5EF4-FFF2-40B4-BE49-F238E27FC236}">
                <a16:creationId xmlns:a16="http://schemas.microsoft.com/office/drawing/2014/main" id="{3DB6C845-05B0-5EE1-CD23-ADA246E330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053" y="1152355"/>
            <a:ext cx="8306832" cy="2654761"/>
          </a:xfrm>
          <a:prstGeom prst="rect">
            <a:avLst/>
          </a:prstGeom>
        </p:spPr>
      </p:pic>
      <p:sp>
        <p:nvSpPr>
          <p:cNvPr id="4" name="灯片编号占位符 3">
            <a:extLst>
              <a:ext uri="{FF2B5EF4-FFF2-40B4-BE49-F238E27FC236}">
                <a16:creationId xmlns:a16="http://schemas.microsoft.com/office/drawing/2014/main" id="{B124B062-2292-1BF9-A0E9-FF33A236E6E7}"/>
              </a:ext>
            </a:extLst>
          </p:cNvPr>
          <p:cNvSpPr>
            <a:spLocks noGrp="1"/>
          </p:cNvSpPr>
          <p:nvPr>
            <p:ph type="sldNum" sz="quarter" idx="12"/>
          </p:nvPr>
        </p:nvSpPr>
        <p:spPr/>
        <p:txBody>
          <a:bodyPr/>
          <a:lstStyle/>
          <a:p>
            <a:fld id="{FCE28FCF-1F70-43EF-8F6D-186E81BE370E}" type="slidenum">
              <a:rPr lang="zh-CN" altLang="en-US" smtClean="0"/>
              <a:t>5</a:t>
            </a:fld>
            <a:endParaRPr lang="zh-CN" altLang="en-US"/>
          </a:p>
        </p:txBody>
      </p:sp>
    </p:spTree>
    <p:extLst>
      <p:ext uri="{BB962C8B-B14F-4D97-AF65-F5344CB8AC3E}">
        <p14:creationId xmlns:p14="http://schemas.microsoft.com/office/powerpoint/2010/main" val="1586033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0A30FD-2EB6-D6B7-5B67-8438556080C7}"/>
              </a:ext>
            </a:extLst>
          </p:cNvPr>
          <p:cNvSpPr>
            <a:spLocks noGrp="1"/>
          </p:cNvSpPr>
          <p:nvPr>
            <p:ph type="title"/>
          </p:nvPr>
        </p:nvSpPr>
        <p:spPr>
          <a:xfrm>
            <a:off x="376287" y="-40523"/>
            <a:ext cx="10515600" cy="1325563"/>
          </a:xfrm>
        </p:spPr>
        <p:txBody>
          <a:bodyPr>
            <a:normAutofit/>
          </a:bodyPr>
          <a:lstStyle/>
          <a:p>
            <a:r>
              <a:rPr lang="en-US" altLang="zh-CN" sz="4000" dirty="0">
                <a:solidFill>
                  <a:srgbClr val="000000"/>
                </a:solidFill>
                <a:latin typeface="Calibri" panose="020F0502020204030204" pitchFamily="34" charset="0"/>
                <a:ea typeface="Calibri" panose="020F0502020204030204" pitchFamily="34" charset="0"/>
                <a:cs typeface="Calibri" panose="020F0502020204030204" pitchFamily="34" charset="0"/>
              </a:rPr>
              <a:t>Ⅱ.2. </a:t>
            </a:r>
            <a:r>
              <a:rPr kumimoji="0" lang="zh-CN" altLang="zh-CN" sz="4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Improving Model</a:t>
            </a:r>
            <a:endParaRPr lang="zh-CN" altLang="en-US" sz="40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0289EA81-B489-B774-675F-9D6AF6BB5552}"/>
              </a:ext>
            </a:extLst>
          </p:cNvPr>
          <p:cNvSpPr>
            <a:spLocks noGrp="1"/>
          </p:cNvSpPr>
          <p:nvPr>
            <p:ph idx="1"/>
          </p:nvPr>
        </p:nvSpPr>
        <p:spPr>
          <a:xfrm>
            <a:off x="574249" y="1285040"/>
            <a:ext cx="8219073" cy="5096383"/>
          </a:xfrm>
        </p:spPr>
        <p:txBody>
          <a:bodyPr>
            <a:normAutofit/>
          </a:bodyPr>
          <a:lstStyle/>
          <a:p>
            <a:r>
              <a:rPr kumimoji="0" lang="zh-CN" altLang="zh-CN"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Cross Validation</a:t>
            </a:r>
            <a:endParaRPr kumimoji="0" lang="en-US" altLang="zh-CN"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indent="0">
              <a:buNone/>
            </a:pPr>
            <a:r>
              <a:rPr lang="en-US" altLang="zh-CN" sz="1800" dirty="0">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US" altLang="zh-CN" sz="1800" dirty="0">
                <a:solidFill>
                  <a:srgbClr val="1F1F1F"/>
                </a:solidFill>
                <a:highlight>
                  <a:srgbClr val="FFFFFF"/>
                </a:highlight>
                <a:latin typeface="Calibri" panose="020F0502020204030204" pitchFamily="34" charset="0"/>
                <a:ea typeface="Calibri" panose="020F0502020204030204" pitchFamily="34" charset="0"/>
                <a:cs typeface="Calibri" panose="020F0502020204030204" pitchFamily="34" charset="0"/>
              </a:rPr>
              <a:t>1.prevent overfitting, improving the model's robustness(decrease loss value)</a:t>
            </a:r>
          </a:p>
          <a:p>
            <a:pPr marL="0" indent="0">
              <a:buNone/>
            </a:pPr>
            <a:r>
              <a:rPr lang="en-US" altLang="zh-CN" sz="1800" dirty="0">
                <a:solidFill>
                  <a:srgbClr val="1F1F1F"/>
                </a:solidFill>
                <a:highlight>
                  <a:srgbClr val="FFFFFF"/>
                </a:highlight>
                <a:latin typeface="Calibri" panose="020F0502020204030204" pitchFamily="34" charset="0"/>
                <a:ea typeface="Calibri" panose="020F0502020204030204" pitchFamily="34" charset="0"/>
                <a:cs typeface="Calibri" panose="020F0502020204030204" pitchFamily="34" charset="0"/>
              </a:rPr>
              <a:t>     2. identify the optimal hyperparameters</a:t>
            </a:r>
          </a:p>
          <a:p>
            <a:endParaRPr lang="en-US" altLang="zh-CN" sz="1800" dirty="0">
              <a:solidFill>
                <a:srgbClr val="1F1F1F"/>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r>
              <a:rPr lang="en-US" altLang="zh-CN" sz="1800" dirty="0">
                <a:latin typeface="Calibri" panose="020F0502020204030204" pitchFamily="34" charset="0"/>
                <a:ea typeface="Calibri" panose="020F0502020204030204" pitchFamily="34" charset="0"/>
                <a:cs typeface="Calibri" panose="020F0502020204030204" pitchFamily="34" charset="0"/>
              </a:rPr>
              <a:t>Dropout is a regularization method</a:t>
            </a:r>
          </a:p>
          <a:p>
            <a:endParaRPr lang="en-US" altLang="zh-CN" sz="1800" dirty="0">
              <a:latin typeface="Calibri" panose="020F0502020204030204" pitchFamily="34" charset="0"/>
              <a:ea typeface="Calibri" panose="020F0502020204030204" pitchFamily="34" charset="0"/>
              <a:cs typeface="Calibri" panose="020F0502020204030204" pitchFamily="34" charset="0"/>
            </a:endParaRPr>
          </a:p>
          <a:p>
            <a:r>
              <a:rPr lang="en-US" altLang="zh-CN" sz="1800" dirty="0">
                <a:latin typeface="Calibri" panose="020F0502020204030204" pitchFamily="34" charset="0"/>
                <a:ea typeface="Calibri" panose="020F0502020204030204" pitchFamily="34" charset="0"/>
                <a:cs typeface="Calibri" panose="020F0502020204030204" pitchFamily="34" charset="0"/>
              </a:rPr>
              <a:t>Data Augmentation applying random transformations like rotation, flipping, scaling.</a:t>
            </a:r>
          </a:p>
          <a:p>
            <a:endParaRPr lang="en-US" altLang="zh-CN" sz="1800" dirty="0">
              <a:latin typeface="Calibri" panose="020F0502020204030204" pitchFamily="34" charset="0"/>
              <a:ea typeface="Calibri" panose="020F0502020204030204" pitchFamily="34" charset="0"/>
              <a:cs typeface="Calibri" panose="020F0502020204030204" pitchFamily="34" charset="0"/>
            </a:endParaRPr>
          </a:p>
          <a:p>
            <a:r>
              <a:rPr lang="en-US" altLang="zh-CN" sz="1800" dirty="0">
                <a:latin typeface="Calibri" panose="020F0502020204030204" pitchFamily="34" charset="0"/>
                <a:ea typeface="Calibri" panose="020F0502020204030204" pitchFamily="34" charset="0"/>
                <a:cs typeface="Calibri" panose="020F0502020204030204" pitchFamily="34" charset="0"/>
              </a:rPr>
              <a:t>Batch Normalization reduces the vanishing gradient problem by scaling data to a specific range. </a:t>
            </a:r>
            <a:endParaRPr lang="zh-CN" altLang="en-US" sz="1800" dirty="0">
              <a:latin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7FDBA51F-FB63-CDFA-D9FE-11AB92A79833}"/>
              </a:ext>
            </a:extLst>
          </p:cNvPr>
          <p:cNvPicPr>
            <a:picLocks noChangeAspect="1"/>
          </p:cNvPicPr>
          <p:nvPr/>
        </p:nvPicPr>
        <p:blipFill rotWithShape="1">
          <a:blip r:embed="rId3">
            <a:extLst>
              <a:ext uri="{28A0092B-C50C-407E-A947-70E740481C1C}">
                <a14:useLocalDpi xmlns:a14="http://schemas.microsoft.com/office/drawing/2010/main" val="0"/>
              </a:ext>
            </a:extLst>
          </a:blip>
          <a:srcRect l="-1" t="17373" r="41894" b="2150"/>
          <a:stretch/>
        </p:blipFill>
        <p:spPr>
          <a:xfrm>
            <a:off x="8991284" y="4416807"/>
            <a:ext cx="2743201" cy="1763988"/>
          </a:xfrm>
          <a:prstGeom prst="rect">
            <a:avLst/>
          </a:prstGeom>
        </p:spPr>
      </p:pic>
      <p:sp>
        <p:nvSpPr>
          <p:cNvPr id="4" name="日期占位符 3">
            <a:extLst>
              <a:ext uri="{FF2B5EF4-FFF2-40B4-BE49-F238E27FC236}">
                <a16:creationId xmlns:a16="http://schemas.microsoft.com/office/drawing/2014/main" id="{18C8FF46-D5B5-9DF9-1921-FDBE3DDD0610}"/>
              </a:ext>
            </a:extLst>
          </p:cNvPr>
          <p:cNvSpPr>
            <a:spLocks noGrp="1"/>
          </p:cNvSpPr>
          <p:nvPr>
            <p:ph type="dt" sz="half" idx="10"/>
          </p:nvPr>
        </p:nvSpPr>
        <p:spPr/>
        <p:txBody>
          <a:bodyPr/>
          <a:lstStyle/>
          <a:p>
            <a:fld id="{ABA18336-1676-4A64-8237-15FCD847B4B6}" type="datetime1">
              <a:rPr lang="en-GB" altLang="zh-CN" smtClean="0"/>
              <a:t>31/07/2024</a:t>
            </a:fld>
            <a:endParaRPr lang="zh-CN" altLang="en-US" dirty="0"/>
          </a:p>
        </p:txBody>
      </p:sp>
      <p:sp>
        <p:nvSpPr>
          <p:cNvPr id="6" name="灯片编号占位符 5">
            <a:extLst>
              <a:ext uri="{FF2B5EF4-FFF2-40B4-BE49-F238E27FC236}">
                <a16:creationId xmlns:a16="http://schemas.microsoft.com/office/drawing/2014/main" id="{02DE8D0A-36A4-D81C-18F4-0227C042D3FB}"/>
              </a:ext>
            </a:extLst>
          </p:cNvPr>
          <p:cNvSpPr>
            <a:spLocks noGrp="1"/>
          </p:cNvSpPr>
          <p:nvPr>
            <p:ph type="sldNum" sz="quarter" idx="12"/>
          </p:nvPr>
        </p:nvSpPr>
        <p:spPr/>
        <p:txBody>
          <a:bodyPr/>
          <a:lstStyle/>
          <a:p>
            <a:fld id="{FCE28FCF-1F70-43EF-8F6D-186E81BE370E}" type="slidenum">
              <a:rPr lang="zh-CN" altLang="en-US" smtClean="0"/>
              <a:t>6</a:t>
            </a:fld>
            <a:endParaRPr lang="zh-CN" altLang="en-US" dirty="0"/>
          </a:p>
        </p:txBody>
      </p:sp>
      <p:sp>
        <p:nvSpPr>
          <p:cNvPr id="8" name="文本框 7">
            <a:extLst>
              <a:ext uri="{FF2B5EF4-FFF2-40B4-BE49-F238E27FC236}">
                <a16:creationId xmlns:a16="http://schemas.microsoft.com/office/drawing/2014/main" id="{49454542-1325-74DD-4CB0-4C6101183228}"/>
              </a:ext>
            </a:extLst>
          </p:cNvPr>
          <p:cNvSpPr txBox="1"/>
          <p:nvPr/>
        </p:nvSpPr>
        <p:spPr>
          <a:xfrm>
            <a:off x="10194301" y="4169179"/>
            <a:ext cx="801279" cy="366828"/>
          </a:xfrm>
          <a:prstGeom prst="rect">
            <a:avLst/>
          </a:prstGeom>
          <a:noFill/>
        </p:spPr>
        <p:txBody>
          <a:bodyPr wrap="square" rtlCol="0">
            <a:spAutoFit/>
          </a:bodyPr>
          <a:lstStyle/>
          <a:p>
            <a:r>
              <a:rPr lang="en-US" altLang="zh-CN" dirty="0"/>
              <a:t>input</a:t>
            </a:r>
            <a:endParaRPr lang="zh-CN" altLang="en-US" dirty="0"/>
          </a:p>
        </p:txBody>
      </p:sp>
      <p:sp>
        <p:nvSpPr>
          <p:cNvPr id="9" name="文本框 8">
            <a:extLst>
              <a:ext uri="{FF2B5EF4-FFF2-40B4-BE49-F238E27FC236}">
                <a16:creationId xmlns:a16="http://schemas.microsoft.com/office/drawing/2014/main" id="{533F35F1-1C95-69ED-1B61-B2D1C40A809E}"/>
              </a:ext>
            </a:extLst>
          </p:cNvPr>
          <p:cNvSpPr txBox="1"/>
          <p:nvPr/>
        </p:nvSpPr>
        <p:spPr>
          <a:xfrm>
            <a:off x="10960623" y="4167927"/>
            <a:ext cx="890048" cy="369332"/>
          </a:xfrm>
          <a:prstGeom prst="rect">
            <a:avLst/>
          </a:prstGeom>
          <a:noFill/>
        </p:spPr>
        <p:txBody>
          <a:bodyPr wrap="square" rtlCol="0">
            <a:spAutoFit/>
          </a:bodyPr>
          <a:lstStyle/>
          <a:p>
            <a:r>
              <a:rPr lang="en-US" altLang="zh-CN" dirty="0"/>
              <a:t>output</a:t>
            </a:r>
            <a:endParaRPr lang="zh-CN" altLang="en-US" dirty="0"/>
          </a:p>
        </p:txBody>
      </p:sp>
      <p:sp>
        <p:nvSpPr>
          <p:cNvPr id="10" name="内容占位符 2">
            <a:extLst>
              <a:ext uri="{FF2B5EF4-FFF2-40B4-BE49-F238E27FC236}">
                <a16:creationId xmlns:a16="http://schemas.microsoft.com/office/drawing/2014/main" id="{D780FDE8-7D42-DA61-2E33-6F1D19E84A8F}"/>
              </a:ext>
            </a:extLst>
          </p:cNvPr>
          <p:cNvSpPr txBox="1">
            <a:spLocks/>
          </p:cNvSpPr>
          <p:nvPr/>
        </p:nvSpPr>
        <p:spPr>
          <a:xfrm>
            <a:off x="9119648" y="728191"/>
            <a:ext cx="3205113" cy="2118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altLang="zh-CN" sz="1600" dirty="0">
                <a:solidFill>
                  <a:srgbClr val="212121"/>
                </a:solidFill>
                <a:highlight>
                  <a:srgbClr val="FFFFFF"/>
                </a:highlight>
                <a:latin typeface="+mn-ea"/>
              </a:rPr>
              <a:t>conv_1_filter: 64</a:t>
            </a:r>
          </a:p>
          <a:p>
            <a:r>
              <a:rPr lang="it-IT" altLang="zh-CN" sz="1600" dirty="0">
                <a:solidFill>
                  <a:srgbClr val="212121"/>
                </a:solidFill>
                <a:highlight>
                  <a:srgbClr val="FFFFFF"/>
                </a:highlight>
                <a:latin typeface="+mn-ea"/>
              </a:rPr>
              <a:t>conv_2_filter: 64</a:t>
            </a:r>
          </a:p>
          <a:p>
            <a:r>
              <a:rPr lang="en-US" altLang="zh-CN" sz="1600" dirty="0">
                <a:solidFill>
                  <a:srgbClr val="212121"/>
                </a:solidFill>
                <a:highlight>
                  <a:srgbClr val="FFFFFF"/>
                </a:highlight>
                <a:latin typeface="+mn-ea"/>
              </a:rPr>
              <a:t>…………</a:t>
            </a:r>
          </a:p>
          <a:p>
            <a:r>
              <a:rPr lang="it-IT" altLang="zh-CN" sz="1600" b="0" i="0" dirty="0">
                <a:solidFill>
                  <a:srgbClr val="212121"/>
                </a:solidFill>
                <a:effectLst/>
                <a:highlight>
                  <a:srgbClr val="FFFFFF"/>
                </a:highlight>
                <a:latin typeface="+mn-ea"/>
              </a:rPr>
              <a:t>conv_6_filter: 256</a:t>
            </a:r>
          </a:p>
          <a:p>
            <a:r>
              <a:rPr lang="it-IT" altLang="zh-CN" sz="1600" b="0" i="0" dirty="0">
                <a:solidFill>
                  <a:srgbClr val="212121"/>
                </a:solidFill>
                <a:effectLst/>
                <a:highlight>
                  <a:srgbClr val="FFFFFF"/>
                </a:highlight>
                <a:latin typeface="+mn-ea"/>
              </a:rPr>
              <a:t>dense_units: 192</a:t>
            </a:r>
          </a:p>
          <a:p>
            <a:r>
              <a:rPr lang="it-IT" altLang="zh-CN" sz="1600" b="0" i="0" dirty="0">
                <a:solidFill>
                  <a:srgbClr val="212121"/>
                </a:solidFill>
                <a:effectLst/>
                <a:highlight>
                  <a:srgbClr val="FFFFFF"/>
                </a:highlight>
                <a:latin typeface="+mn-ea"/>
              </a:rPr>
              <a:t>learning_rate: 0.001</a:t>
            </a:r>
          </a:p>
          <a:p>
            <a:endParaRPr lang="it-IT" altLang="zh-CN" sz="1600" dirty="0">
              <a:solidFill>
                <a:srgbClr val="212121"/>
              </a:solidFill>
              <a:highlight>
                <a:srgbClr val="FFFFFF"/>
              </a:highlight>
              <a:latin typeface="+mn-ea"/>
            </a:endParaRPr>
          </a:p>
        </p:txBody>
      </p:sp>
    </p:spTree>
    <p:extLst>
      <p:ext uri="{BB962C8B-B14F-4D97-AF65-F5344CB8AC3E}">
        <p14:creationId xmlns:p14="http://schemas.microsoft.com/office/powerpoint/2010/main" val="336217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443CC8-739A-ECE1-A34A-ECB5F7DE3A7E}"/>
              </a:ext>
            </a:extLst>
          </p:cNvPr>
          <p:cNvSpPr>
            <a:spLocks noGrp="1"/>
          </p:cNvSpPr>
          <p:nvPr>
            <p:ph type="title"/>
          </p:nvPr>
        </p:nvSpPr>
        <p:spPr>
          <a:xfrm>
            <a:off x="355059" y="479137"/>
            <a:ext cx="10515600" cy="893832"/>
          </a:xfrm>
        </p:spPr>
        <p:txBody>
          <a:bodyPr>
            <a:normAutofit fontScale="90000"/>
          </a:bodyPr>
          <a:lstStyle/>
          <a:p>
            <a:r>
              <a:rPr lang="en-US" altLang="zh-CN" dirty="0">
                <a:solidFill>
                  <a:srgbClr val="000000"/>
                </a:solidFill>
                <a:latin typeface="Calibri" panose="020F0502020204030204" pitchFamily="34" charset="0"/>
                <a:ea typeface="Calibri" panose="020F0502020204030204" pitchFamily="34" charset="0"/>
                <a:cs typeface="Calibri" panose="020F0502020204030204" pitchFamily="34" charset="0"/>
              </a:rPr>
              <a:t>Ⅱ.3. </a:t>
            </a:r>
            <a:r>
              <a:rPr lang="en-US" altLang="zh-CN"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Cross validation for basic model</a:t>
            </a:r>
            <a:br>
              <a:rPr lang="en-US" altLang="zh-CN" b="0" i="0" dirty="0">
                <a:solidFill>
                  <a:srgbClr val="212121"/>
                </a:solidFill>
                <a:effectLst/>
                <a:highlight>
                  <a:srgbClr val="FFFFFF"/>
                </a:highlight>
                <a:latin typeface="Roboto" panose="02000000000000000000" pitchFamily="2" charset="0"/>
              </a:rPr>
            </a:br>
            <a:endParaRPr lang="zh-CN" altLang="en-US" dirty="0"/>
          </a:p>
        </p:txBody>
      </p:sp>
      <p:pic>
        <p:nvPicPr>
          <p:cNvPr id="5" name="内容占位符 4">
            <a:extLst>
              <a:ext uri="{FF2B5EF4-FFF2-40B4-BE49-F238E27FC236}">
                <a16:creationId xmlns:a16="http://schemas.microsoft.com/office/drawing/2014/main" id="{891AF5FE-3C2A-DD31-A38E-BB25152B7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66094"/>
            <a:ext cx="10515600" cy="3405051"/>
          </a:xfrm>
        </p:spPr>
      </p:pic>
      <p:sp>
        <p:nvSpPr>
          <p:cNvPr id="6" name="Rectangle 1">
            <a:extLst>
              <a:ext uri="{FF2B5EF4-FFF2-40B4-BE49-F238E27FC236}">
                <a16:creationId xmlns:a16="http://schemas.microsoft.com/office/drawing/2014/main" id="{DACADD50-56E0-B3A2-7821-9D00AE1BCBBF}"/>
              </a:ext>
            </a:extLst>
          </p:cNvPr>
          <p:cNvSpPr>
            <a:spLocks noChangeArrowheads="1"/>
          </p:cNvSpPr>
          <p:nvPr/>
        </p:nvSpPr>
        <p:spPr bwMode="auto">
          <a:xfrm>
            <a:off x="1881428" y="4754209"/>
            <a:ext cx="155844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chemeClr val="tx1"/>
                </a:solidFill>
                <a:effectLst/>
                <a:latin typeface="+mn-ea"/>
              </a:rPr>
              <a:t>Training Loss</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chemeClr val="tx1"/>
                </a:solidFill>
                <a:effectLst/>
                <a:latin typeface="+mn-ea"/>
              </a:rPr>
              <a:t>Validation Loss </a:t>
            </a:r>
          </a:p>
        </p:txBody>
      </p:sp>
      <p:sp>
        <p:nvSpPr>
          <p:cNvPr id="7" name="文本框 6">
            <a:extLst>
              <a:ext uri="{FF2B5EF4-FFF2-40B4-BE49-F238E27FC236}">
                <a16:creationId xmlns:a16="http://schemas.microsoft.com/office/drawing/2014/main" id="{04413F1A-05DE-2945-6600-9A686A37A33B}"/>
              </a:ext>
            </a:extLst>
          </p:cNvPr>
          <p:cNvSpPr txBox="1"/>
          <p:nvPr/>
        </p:nvSpPr>
        <p:spPr>
          <a:xfrm>
            <a:off x="1550503" y="5090457"/>
            <a:ext cx="330925" cy="165462"/>
          </a:xfrm>
          <a:prstGeom prst="rect">
            <a:avLst/>
          </a:prstGeom>
          <a:solidFill>
            <a:schemeClr val="accent2">
              <a:lumMod val="60000"/>
              <a:lumOff val="40000"/>
            </a:schemeClr>
          </a:solid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6534151E-793D-8F8F-4F86-2059958EDF72}"/>
              </a:ext>
            </a:extLst>
          </p:cNvPr>
          <p:cNvSpPr txBox="1"/>
          <p:nvPr/>
        </p:nvSpPr>
        <p:spPr>
          <a:xfrm>
            <a:off x="1550504" y="4842028"/>
            <a:ext cx="330925" cy="165462"/>
          </a:xfrm>
          <a:prstGeom prst="rect">
            <a:avLst/>
          </a:prstGeom>
          <a:solidFill>
            <a:schemeClr val="accent5">
              <a:lumMod val="60000"/>
              <a:lumOff val="40000"/>
            </a:schemeClr>
          </a:solidFill>
        </p:spPr>
        <p:txBody>
          <a:bodyPr wrap="square" rtlCol="0">
            <a:spAutoFit/>
          </a:bodyPr>
          <a:lstStyle/>
          <a:p>
            <a:endParaRPr lang="zh-CN" altLang="en-US" dirty="0"/>
          </a:p>
        </p:txBody>
      </p:sp>
      <p:sp>
        <p:nvSpPr>
          <p:cNvPr id="9" name="Rectangle 1">
            <a:extLst>
              <a:ext uri="{FF2B5EF4-FFF2-40B4-BE49-F238E27FC236}">
                <a16:creationId xmlns:a16="http://schemas.microsoft.com/office/drawing/2014/main" id="{CC046068-7CFD-3BAD-A30F-8759582A9F96}"/>
              </a:ext>
            </a:extLst>
          </p:cNvPr>
          <p:cNvSpPr>
            <a:spLocks noChangeArrowheads="1"/>
          </p:cNvSpPr>
          <p:nvPr/>
        </p:nvSpPr>
        <p:spPr bwMode="auto">
          <a:xfrm>
            <a:off x="8396954" y="4754209"/>
            <a:ext cx="17945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chemeClr val="tx1"/>
                </a:solidFill>
                <a:effectLst/>
                <a:latin typeface="+mn-ea"/>
              </a:rPr>
              <a:t>Training Loss</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chemeClr val="tx1"/>
                </a:solidFill>
                <a:effectLst/>
                <a:latin typeface="+mn-ea"/>
              </a:rPr>
              <a:t>Validation Loss </a:t>
            </a:r>
          </a:p>
        </p:txBody>
      </p:sp>
      <p:sp>
        <p:nvSpPr>
          <p:cNvPr id="10" name="文本框 9">
            <a:extLst>
              <a:ext uri="{FF2B5EF4-FFF2-40B4-BE49-F238E27FC236}">
                <a16:creationId xmlns:a16="http://schemas.microsoft.com/office/drawing/2014/main" id="{4A53B59F-07ED-5EFC-AD4C-A55E3757DF25}"/>
              </a:ext>
            </a:extLst>
          </p:cNvPr>
          <p:cNvSpPr txBox="1"/>
          <p:nvPr/>
        </p:nvSpPr>
        <p:spPr>
          <a:xfrm>
            <a:off x="8066029" y="5120228"/>
            <a:ext cx="330925" cy="165462"/>
          </a:xfrm>
          <a:prstGeom prst="rect">
            <a:avLst/>
          </a:prstGeom>
          <a:solidFill>
            <a:schemeClr val="accent2">
              <a:lumMod val="60000"/>
              <a:lumOff val="40000"/>
            </a:schemeClr>
          </a:solidFill>
        </p:spPr>
        <p:txBody>
          <a:bodyPr wrap="square" rtlCol="0">
            <a:spAutoFit/>
          </a:bodyPr>
          <a:lstStyle/>
          <a:p>
            <a:endParaRPr lang="zh-CN" altLang="en-US" dirty="0"/>
          </a:p>
        </p:txBody>
      </p:sp>
      <p:sp>
        <p:nvSpPr>
          <p:cNvPr id="11" name="文本框 10">
            <a:extLst>
              <a:ext uri="{FF2B5EF4-FFF2-40B4-BE49-F238E27FC236}">
                <a16:creationId xmlns:a16="http://schemas.microsoft.com/office/drawing/2014/main" id="{F9C1C18D-EA6A-39FA-EC92-87D4617FA922}"/>
              </a:ext>
            </a:extLst>
          </p:cNvPr>
          <p:cNvSpPr txBox="1"/>
          <p:nvPr/>
        </p:nvSpPr>
        <p:spPr>
          <a:xfrm>
            <a:off x="8066029" y="4842028"/>
            <a:ext cx="330925" cy="165462"/>
          </a:xfrm>
          <a:prstGeom prst="rect">
            <a:avLst/>
          </a:prstGeom>
          <a:solidFill>
            <a:schemeClr val="accent5">
              <a:lumMod val="60000"/>
              <a:lumOff val="40000"/>
            </a:schemeClr>
          </a:solidFill>
        </p:spPr>
        <p:txBody>
          <a:bodyPr wrap="square" rtlCol="0">
            <a:spAutoFit/>
          </a:bodyPr>
          <a:lstStyle/>
          <a:p>
            <a:endParaRPr lang="zh-CN" altLang="en-US" dirty="0"/>
          </a:p>
        </p:txBody>
      </p:sp>
      <p:sp>
        <p:nvSpPr>
          <p:cNvPr id="13" name="文本框 12">
            <a:extLst>
              <a:ext uri="{FF2B5EF4-FFF2-40B4-BE49-F238E27FC236}">
                <a16:creationId xmlns:a16="http://schemas.microsoft.com/office/drawing/2014/main" id="{B3A6C85F-1E21-B1C7-42DA-50F299E8FCDD}"/>
              </a:ext>
            </a:extLst>
          </p:cNvPr>
          <p:cNvSpPr txBox="1"/>
          <p:nvPr/>
        </p:nvSpPr>
        <p:spPr>
          <a:xfrm>
            <a:off x="1034232" y="5509867"/>
            <a:ext cx="9157254" cy="646331"/>
          </a:xfrm>
          <a:prstGeom prst="rect">
            <a:avLst/>
          </a:prstGeom>
          <a:noFill/>
        </p:spPr>
        <p:txBody>
          <a:bodyPr wrap="square">
            <a:spAutoFit/>
          </a:bodyPr>
          <a:lstStyle/>
          <a:p>
            <a:r>
              <a:rPr lang="en-US" altLang="zh-CN"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accuracy of the optimized model is: 74.75% </a:t>
            </a:r>
          </a:p>
          <a:p>
            <a:r>
              <a:rPr lang="en-US" altLang="zh-CN"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loss of the optimized model is: 0.7621,  the loss decreased compared by basic model</a:t>
            </a:r>
            <a:endParaRPr lang="zh-CN" altLang="en-US" dirty="0">
              <a:latin typeface="Calibri" panose="020F0502020204030204" pitchFamily="34" charset="0"/>
              <a:cs typeface="Calibri" panose="020F0502020204030204" pitchFamily="34" charset="0"/>
            </a:endParaRPr>
          </a:p>
        </p:txBody>
      </p:sp>
      <p:sp>
        <p:nvSpPr>
          <p:cNvPr id="3" name="日期占位符 2">
            <a:extLst>
              <a:ext uri="{FF2B5EF4-FFF2-40B4-BE49-F238E27FC236}">
                <a16:creationId xmlns:a16="http://schemas.microsoft.com/office/drawing/2014/main" id="{3D436B82-010A-9AAE-BFD6-5573F0424642}"/>
              </a:ext>
            </a:extLst>
          </p:cNvPr>
          <p:cNvSpPr>
            <a:spLocks noGrp="1"/>
          </p:cNvSpPr>
          <p:nvPr>
            <p:ph type="dt" sz="half" idx="10"/>
          </p:nvPr>
        </p:nvSpPr>
        <p:spPr/>
        <p:txBody>
          <a:bodyPr/>
          <a:lstStyle/>
          <a:p>
            <a:fld id="{BBDE9EB7-4D37-4F8D-928A-F71F056BDF6F}" type="datetime1">
              <a:rPr lang="en-GB" altLang="zh-CN" smtClean="0"/>
              <a:t>31/07/2024</a:t>
            </a:fld>
            <a:endParaRPr lang="zh-CN" altLang="en-US" dirty="0"/>
          </a:p>
        </p:txBody>
      </p:sp>
      <p:sp>
        <p:nvSpPr>
          <p:cNvPr id="4" name="灯片编号占位符 3">
            <a:extLst>
              <a:ext uri="{FF2B5EF4-FFF2-40B4-BE49-F238E27FC236}">
                <a16:creationId xmlns:a16="http://schemas.microsoft.com/office/drawing/2014/main" id="{DFC349EC-5C28-6A68-8329-D1596AD90D98}"/>
              </a:ext>
            </a:extLst>
          </p:cNvPr>
          <p:cNvSpPr>
            <a:spLocks noGrp="1"/>
          </p:cNvSpPr>
          <p:nvPr>
            <p:ph type="sldNum" sz="quarter" idx="12"/>
          </p:nvPr>
        </p:nvSpPr>
        <p:spPr/>
        <p:txBody>
          <a:bodyPr/>
          <a:lstStyle/>
          <a:p>
            <a:fld id="{FCE28FCF-1F70-43EF-8F6D-186E81BE370E}" type="slidenum">
              <a:rPr lang="zh-CN" altLang="en-US" smtClean="0"/>
              <a:t>7</a:t>
            </a:fld>
            <a:endParaRPr lang="zh-CN" altLang="en-US"/>
          </a:p>
        </p:txBody>
      </p:sp>
    </p:spTree>
    <p:extLst>
      <p:ext uri="{BB962C8B-B14F-4D97-AF65-F5344CB8AC3E}">
        <p14:creationId xmlns:p14="http://schemas.microsoft.com/office/powerpoint/2010/main" val="2338433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977E031-F912-6CA4-AB9C-399EB885D591}"/>
              </a:ext>
            </a:extLst>
          </p:cNvPr>
          <p:cNvSpPr>
            <a:spLocks noGrp="1"/>
          </p:cNvSpPr>
          <p:nvPr>
            <p:ph idx="1"/>
          </p:nvPr>
        </p:nvSpPr>
        <p:spPr>
          <a:xfrm>
            <a:off x="694081" y="1020009"/>
            <a:ext cx="10850217" cy="326550"/>
          </a:xfrm>
        </p:spPr>
        <p:txBody>
          <a:bodyPr>
            <a:normAutofit/>
          </a:bodyPr>
          <a:lstStyle/>
          <a:p>
            <a:pPr marL="0" indent="0">
              <a:buNone/>
            </a:pPr>
            <a:r>
              <a:rPr lang="en-US" altLang="zh-CN" sz="1600" dirty="0"/>
              <a:t>Lets try to reduce overfitting and use Optimized hyperparameters</a:t>
            </a:r>
            <a:endParaRPr lang="zh-CN" altLang="en-US" sz="1600" dirty="0"/>
          </a:p>
        </p:txBody>
      </p:sp>
      <p:pic>
        <p:nvPicPr>
          <p:cNvPr id="5" name="图片 4">
            <a:extLst>
              <a:ext uri="{FF2B5EF4-FFF2-40B4-BE49-F238E27FC236}">
                <a16:creationId xmlns:a16="http://schemas.microsoft.com/office/drawing/2014/main" id="{F8AB73CB-85F7-B5E4-68BC-F6F8E3458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2" y="1316504"/>
            <a:ext cx="10850217" cy="3457358"/>
          </a:xfrm>
          <a:prstGeom prst="rect">
            <a:avLst/>
          </a:prstGeom>
        </p:spPr>
      </p:pic>
      <p:sp>
        <p:nvSpPr>
          <p:cNvPr id="7" name="标题 6">
            <a:extLst>
              <a:ext uri="{FF2B5EF4-FFF2-40B4-BE49-F238E27FC236}">
                <a16:creationId xmlns:a16="http://schemas.microsoft.com/office/drawing/2014/main" id="{FDD086EC-66FD-7C29-1E9F-E07B50331C51}"/>
              </a:ext>
            </a:extLst>
          </p:cNvPr>
          <p:cNvSpPr>
            <a:spLocks noGrp="1"/>
          </p:cNvSpPr>
          <p:nvPr>
            <p:ph type="title"/>
          </p:nvPr>
        </p:nvSpPr>
        <p:spPr>
          <a:xfrm>
            <a:off x="435221" y="146357"/>
            <a:ext cx="10515600" cy="962715"/>
          </a:xfrm>
        </p:spPr>
        <p:txBody>
          <a:bodyPr>
            <a:normAutofit/>
          </a:bodyPr>
          <a:lstStyle/>
          <a:p>
            <a:r>
              <a:rPr lang="en-US" altLang="zh-CN" sz="4000" dirty="0">
                <a:solidFill>
                  <a:srgbClr val="000000"/>
                </a:solidFill>
                <a:latin typeface="Calibri" panose="020F0502020204030204" pitchFamily="34" charset="0"/>
                <a:ea typeface="Calibri" panose="020F0502020204030204" pitchFamily="34" charset="0"/>
                <a:cs typeface="Calibri" panose="020F0502020204030204" pitchFamily="34" charset="0"/>
              </a:rPr>
              <a:t>Ⅱ.4. </a:t>
            </a:r>
            <a:r>
              <a:rPr lang="it-IT" altLang="zh-CN" sz="4000" b="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Improving Model</a:t>
            </a:r>
            <a:r>
              <a:rPr lang="it-IT" altLang="zh-CN" sz="4000" dirty="0">
                <a:highlight>
                  <a:srgbClr val="FFFFFF"/>
                </a:highlight>
                <a:latin typeface="Calibri" panose="020F0502020204030204" pitchFamily="34" charset="0"/>
                <a:ea typeface="Calibri" panose="020F0502020204030204" pitchFamily="34" charset="0"/>
                <a:cs typeface="Calibri" panose="020F0502020204030204" pitchFamily="34" charset="0"/>
              </a:rPr>
              <a:t>-</a:t>
            </a:r>
            <a:r>
              <a:rPr lang="it-IT" altLang="zh-CN" sz="4000"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Adding Dropout</a:t>
            </a:r>
            <a:endParaRPr lang="zh-CN" altLang="en-US" sz="4000"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90DF79B9-F21F-9210-69D2-C08A6DBD0085}"/>
              </a:ext>
            </a:extLst>
          </p:cNvPr>
          <p:cNvSpPr txBox="1"/>
          <p:nvPr/>
        </p:nvSpPr>
        <p:spPr>
          <a:xfrm>
            <a:off x="1010478" y="5575860"/>
            <a:ext cx="8971722" cy="646331"/>
          </a:xfrm>
          <a:prstGeom prst="rect">
            <a:avLst/>
          </a:prstGeom>
          <a:noFill/>
        </p:spPr>
        <p:txBody>
          <a:bodyPr wrap="square">
            <a:spAutoFit/>
          </a:bodyPr>
          <a:lstStyle/>
          <a:p>
            <a:r>
              <a:rPr lang="en-US" altLang="zh-CN"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accuracy of the Dropout Model is: 79.61%</a:t>
            </a:r>
          </a:p>
          <a:p>
            <a:r>
              <a:rPr lang="en-US" altLang="zh-CN"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Loss of the dropout Model is: 0.66</a:t>
            </a:r>
            <a:endParaRPr lang="zh-CN" altLang="en-US" dirty="0">
              <a:latin typeface="Calibri" panose="020F0502020204030204" pitchFamily="34" charset="0"/>
              <a:cs typeface="Calibri" panose="020F0502020204030204" pitchFamily="34" charset="0"/>
            </a:endParaRPr>
          </a:p>
        </p:txBody>
      </p:sp>
      <p:sp>
        <p:nvSpPr>
          <p:cNvPr id="18" name="Rectangle 1">
            <a:extLst>
              <a:ext uri="{FF2B5EF4-FFF2-40B4-BE49-F238E27FC236}">
                <a16:creationId xmlns:a16="http://schemas.microsoft.com/office/drawing/2014/main" id="{47150DC9-E1B2-EA98-F1C3-B958D4D7A470}"/>
              </a:ext>
            </a:extLst>
          </p:cNvPr>
          <p:cNvSpPr>
            <a:spLocks noChangeArrowheads="1"/>
          </p:cNvSpPr>
          <p:nvPr/>
        </p:nvSpPr>
        <p:spPr bwMode="auto">
          <a:xfrm>
            <a:off x="2441858" y="4773862"/>
            <a:ext cx="155844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chemeClr val="tx1"/>
                </a:solidFill>
                <a:effectLst/>
                <a:latin typeface="+mn-ea"/>
              </a:rPr>
              <a:t>Training Loss</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chemeClr val="tx1"/>
                </a:solidFill>
                <a:effectLst/>
                <a:latin typeface="+mn-ea"/>
              </a:rPr>
              <a:t>Validation Loss </a:t>
            </a:r>
          </a:p>
        </p:txBody>
      </p:sp>
      <p:sp>
        <p:nvSpPr>
          <p:cNvPr id="19" name="文本框 18">
            <a:extLst>
              <a:ext uri="{FF2B5EF4-FFF2-40B4-BE49-F238E27FC236}">
                <a16:creationId xmlns:a16="http://schemas.microsoft.com/office/drawing/2014/main" id="{AD66E3DE-A0AD-A51E-9B85-45EE5179E1D6}"/>
              </a:ext>
            </a:extLst>
          </p:cNvPr>
          <p:cNvSpPr txBox="1"/>
          <p:nvPr/>
        </p:nvSpPr>
        <p:spPr>
          <a:xfrm>
            <a:off x="2110933" y="5110110"/>
            <a:ext cx="330925" cy="165462"/>
          </a:xfrm>
          <a:prstGeom prst="rect">
            <a:avLst/>
          </a:prstGeom>
          <a:solidFill>
            <a:schemeClr val="accent2">
              <a:lumMod val="60000"/>
              <a:lumOff val="40000"/>
            </a:schemeClr>
          </a:solidFill>
        </p:spPr>
        <p:txBody>
          <a:bodyPr wrap="square" rtlCol="0">
            <a:spAutoFit/>
          </a:bodyPr>
          <a:lstStyle/>
          <a:p>
            <a:endParaRPr lang="zh-CN" altLang="en-US" dirty="0"/>
          </a:p>
        </p:txBody>
      </p:sp>
      <p:sp>
        <p:nvSpPr>
          <p:cNvPr id="20" name="文本框 19">
            <a:extLst>
              <a:ext uri="{FF2B5EF4-FFF2-40B4-BE49-F238E27FC236}">
                <a16:creationId xmlns:a16="http://schemas.microsoft.com/office/drawing/2014/main" id="{50AB1DEA-D6BF-C7A7-9981-81BB45692204}"/>
              </a:ext>
            </a:extLst>
          </p:cNvPr>
          <p:cNvSpPr txBox="1"/>
          <p:nvPr/>
        </p:nvSpPr>
        <p:spPr>
          <a:xfrm>
            <a:off x="2110934" y="4861681"/>
            <a:ext cx="330925" cy="165462"/>
          </a:xfrm>
          <a:prstGeom prst="rect">
            <a:avLst/>
          </a:prstGeom>
          <a:solidFill>
            <a:schemeClr val="accent5">
              <a:lumMod val="60000"/>
              <a:lumOff val="40000"/>
            </a:schemeClr>
          </a:solidFill>
        </p:spPr>
        <p:txBody>
          <a:bodyPr wrap="square" rtlCol="0">
            <a:spAutoFit/>
          </a:bodyPr>
          <a:lstStyle/>
          <a:p>
            <a:endParaRPr lang="zh-CN" altLang="en-US" dirty="0"/>
          </a:p>
        </p:txBody>
      </p:sp>
      <p:sp>
        <p:nvSpPr>
          <p:cNvPr id="21" name="Rectangle 1">
            <a:extLst>
              <a:ext uri="{FF2B5EF4-FFF2-40B4-BE49-F238E27FC236}">
                <a16:creationId xmlns:a16="http://schemas.microsoft.com/office/drawing/2014/main" id="{45819F08-1A5F-E8B4-153A-D16C6D25CF12}"/>
              </a:ext>
            </a:extLst>
          </p:cNvPr>
          <p:cNvSpPr>
            <a:spLocks noChangeArrowheads="1"/>
          </p:cNvSpPr>
          <p:nvPr/>
        </p:nvSpPr>
        <p:spPr bwMode="auto">
          <a:xfrm>
            <a:off x="8202010" y="4785247"/>
            <a:ext cx="17945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chemeClr val="tx1"/>
                </a:solidFill>
                <a:effectLst/>
                <a:latin typeface="+mn-ea"/>
              </a:rPr>
              <a:t>Training Loss</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chemeClr val="tx1"/>
                </a:solidFill>
                <a:effectLst/>
                <a:latin typeface="+mn-ea"/>
              </a:rPr>
              <a:t>Validation Loss </a:t>
            </a:r>
          </a:p>
        </p:txBody>
      </p:sp>
      <p:sp>
        <p:nvSpPr>
          <p:cNvPr id="22" name="文本框 21">
            <a:extLst>
              <a:ext uri="{FF2B5EF4-FFF2-40B4-BE49-F238E27FC236}">
                <a16:creationId xmlns:a16="http://schemas.microsoft.com/office/drawing/2014/main" id="{320391E5-0FB0-0EC4-CEC3-5698498573CC}"/>
              </a:ext>
            </a:extLst>
          </p:cNvPr>
          <p:cNvSpPr txBox="1"/>
          <p:nvPr/>
        </p:nvSpPr>
        <p:spPr>
          <a:xfrm>
            <a:off x="7871085" y="5151266"/>
            <a:ext cx="330925" cy="165462"/>
          </a:xfrm>
          <a:prstGeom prst="rect">
            <a:avLst/>
          </a:prstGeom>
          <a:solidFill>
            <a:schemeClr val="accent2">
              <a:lumMod val="60000"/>
              <a:lumOff val="40000"/>
            </a:schemeClr>
          </a:solidFill>
        </p:spPr>
        <p:txBody>
          <a:bodyPr wrap="square" rtlCol="0">
            <a:spAutoFit/>
          </a:bodyPr>
          <a:lstStyle/>
          <a:p>
            <a:endParaRPr lang="zh-CN" altLang="en-US" dirty="0"/>
          </a:p>
        </p:txBody>
      </p:sp>
      <p:sp>
        <p:nvSpPr>
          <p:cNvPr id="23" name="文本框 22">
            <a:extLst>
              <a:ext uri="{FF2B5EF4-FFF2-40B4-BE49-F238E27FC236}">
                <a16:creationId xmlns:a16="http://schemas.microsoft.com/office/drawing/2014/main" id="{6826E236-F275-5C20-8520-AC357A3B52EE}"/>
              </a:ext>
            </a:extLst>
          </p:cNvPr>
          <p:cNvSpPr txBox="1"/>
          <p:nvPr/>
        </p:nvSpPr>
        <p:spPr>
          <a:xfrm>
            <a:off x="7871085" y="4873066"/>
            <a:ext cx="330925" cy="165462"/>
          </a:xfrm>
          <a:prstGeom prst="rect">
            <a:avLst/>
          </a:prstGeom>
          <a:solidFill>
            <a:schemeClr val="accent5">
              <a:lumMod val="60000"/>
              <a:lumOff val="40000"/>
            </a:schemeClr>
          </a:solidFill>
        </p:spPr>
        <p:txBody>
          <a:bodyPr wrap="square" rtlCol="0">
            <a:spAutoFit/>
          </a:bodyPr>
          <a:lstStyle/>
          <a:p>
            <a:endParaRPr lang="zh-CN" altLang="en-US" dirty="0"/>
          </a:p>
        </p:txBody>
      </p:sp>
      <p:sp>
        <p:nvSpPr>
          <p:cNvPr id="2" name="日期占位符 1">
            <a:extLst>
              <a:ext uri="{FF2B5EF4-FFF2-40B4-BE49-F238E27FC236}">
                <a16:creationId xmlns:a16="http://schemas.microsoft.com/office/drawing/2014/main" id="{7C26E077-A357-2BDC-DD30-254963B5CF8A}"/>
              </a:ext>
            </a:extLst>
          </p:cNvPr>
          <p:cNvSpPr>
            <a:spLocks noGrp="1"/>
          </p:cNvSpPr>
          <p:nvPr>
            <p:ph type="dt" sz="half" idx="10"/>
          </p:nvPr>
        </p:nvSpPr>
        <p:spPr/>
        <p:txBody>
          <a:bodyPr/>
          <a:lstStyle/>
          <a:p>
            <a:fld id="{C73B5D7E-C2DB-4CCA-A95F-49ACC7A24922}" type="datetime1">
              <a:rPr lang="en-GB" altLang="zh-CN" smtClean="0"/>
              <a:t>31/07/2024</a:t>
            </a:fld>
            <a:endParaRPr lang="zh-CN" altLang="en-US" dirty="0"/>
          </a:p>
        </p:txBody>
      </p:sp>
      <p:sp>
        <p:nvSpPr>
          <p:cNvPr id="4" name="灯片编号占位符 3">
            <a:extLst>
              <a:ext uri="{FF2B5EF4-FFF2-40B4-BE49-F238E27FC236}">
                <a16:creationId xmlns:a16="http://schemas.microsoft.com/office/drawing/2014/main" id="{1CB24158-AC05-8678-DC8F-7A9D4D96EBD2}"/>
              </a:ext>
            </a:extLst>
          </p:cNvPr>
          <p:cNvSpPr>
            <a:spLocks noGrp="1"/>
          </p:cNvSpPr>
          <p:nvPr>
            <p:ph type="sldNum" sz="quarter" idx="12"/>
          </p:nvPr>
        </p:nvSpPr>
        <p:spPr/>
        <p:txBody>
          <a:bodyPr/>
          <a:lstStyle/>
          <a:p>
            <a:fld id="{FCE28FCF-1F70-43EF-8F6D-186E81BE370E}" type="slidenum">
              <a:rPr lang="zh-CN" altLang="en-US" smtClean="0"/>
              <a:t>8</a:t>
            </a:fld>
            <a:endParaRPr lang="zh-CN" altLang="en-US"/>
          </a:p>
        </p:txBody>
      </p:sp>
    </p:spTree>
    <p:extLst>
      <p:ext uri="{BB962C8B-B14F-4D97-AF65-F5344CB8AC3E}">
        <p14:creationId xmlns:p14="http://schemas.microsoft.com/office/powerpoint/2010/main" val="537717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FDD086EC-66FD-7C29-1E9F-E07B50331C51}"/>
              </a:ext>
            </a:extLst>
          </p:cNvPr>
          <p:cNvSpPr>
            <a:spLocks noGrp="1"/>
          </p:cNvSpPr>
          <p:nvPr>
            <p:ph type="title"/>
          </p:nvPr>
        </p:nvSpPr>
        <p:spPr>
          <a:xfrm>
            <a:off x="381802" y="136525"/>
            <a:ext cx="11810198" cy="962715"/>
          </a:xfrm>
        </p:spPr>
        <p:txBody>
          <a:bodyPr>
            <a:normAutofit fontScale="90000"/>
          </a:bodyPr>
          <a:lstStyle/>
          <a:p>
            <a:br>
              <a:rPr lang="it-IT" altLang="zh-CN" b="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br>
            <a:r>
              <a:rPr lang="en-US" altLang="zh-CN" dirty="0">
                <a:solidFill>
                  <a:srgbClr val="000000"/>
                </a:solidFill>
                <a:latin typeface="Calibri" panose="020F0502020204030204" pitchFamily="34" charset="0"/>
                <a:ea typeface="Calibri" panose="020F0502020204030204" pitchFamily="34" charset="0"/>
                <a:cs typeface="Calibri" panose="020F0502020204030204" pitchFamily="34" charset="0"/>
              </a:rPr>
              <a:t>Ⅱ.4. </a:t>
            </a:r>
            <a:r>
              <a:rPr lang="it-IT" altLang="zh-CN" b="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Improving Model</a:t>
            </a:r>
            <a:r>
              <a:rPr lang="it-IT" altLang="zh-CN" dirty="0">
                <a:highlight>
                  <a:srgbClr val="FFFFFF"/>
                </a:highlight>
                <a:latin typeface="Calibri" panose="020F0502020204030204" pitchFamily="34" charset="0"/>
                <a:ea typeface="Calibri" panose="020F0502020204030204" pitchFamily="34" charset="0"/>
                <a:cs typeface="Calibri" panose="020F0502020204030204" pitchFamily="34" charset="0"/>
              </a:rPr>
              <a:t>-</a:t>
            </a:r>
            <a:r>
              <a:rPr lang="it-IT" altLang="zh-CN"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Data Augmentation and Dropout</a:t>
            </a:r>
            <a:br>
              <a:rPr lang="it-IT" altLang="zh-CN" sz="1400" b="0" i="0" dirty="0">
                <a:solidFill>
                  <a:srgbClr val="212121"/>
                </a:solidFill>
                <a:effectLst/>
                <a:highlight>
                  <a:srgbClr val="FFFFFF"/>
                </a:highlight>
                <a:latin typeface="Roboto" panose="02000000000000000000" pitchFamily="2" charset="0"/>
              </a:rPr>
            </a:br>
            <a:endParaRPr lang="zh-CN" altLang="en-US" sz="3600" dirty="0"/>
          </a:p>
        </p:txBody>
      </p:sp>
      <p:sp>
        <p:nvSpPr>
          <p:cNvPr id="9" name="文本框 8">
            <a:extLst>
              <a:ext uri="{FF2B5EF4-FFF2-40B4-BE49-F238E27FC236}">
                <a16:creationId xmlns:a16="http://schemas.microsoft.com/office/drawing/2014/main" id="{90DF79B9-F21F-9210-69D2-C08A6DBD0085}"/>
              </a:ext>
            </a:extLst>
          </p:cNvPr>
          <p:cNvSpPr txBox="1"/>
          <p:nvPr/>
        </p:nvSpPr>
        <p:spPr>
          <a:xfrm>
            <a:off x="861391" y="5623376"/>
            <a:ext cx="8971722" cy="646331"/>
          </a:xfrm>
          <a:prstGeom prst="rect">
            <a:avLst/>
          </a:prstGeom>
          <a:noFill/>
        </p:spPr>
        <p:txBody>
          <a:bodyPr wrap="square">
            <a:spAutoFit/>
          </a:bodyPr>
          <a:lstStyle/>
          <a:p>
            <a:r>
              <a:rPr lang="en-US" altLang="zh-CN"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accuracy of the Model is: 79.86%</a:t>
            </a:r>
          </a:p>
          <a:p>
            <a:r>
              <a:rPr lang="en-US" altLang="zh-CN"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Loss of the Model is: 0.58</a:t>
            </a:r>
            <a:endParaRPr lang="zh-CN" altLang="en-US" dirty="0">
              <a:latin typeface="Calibri" panose="020F0502020204030204" pitchFamily="34" charset="0"/>
              <a:cs typeface="Calibri" panose="020F0502020204030204" pitchFamily="34" charset="0"/>
            </a:endParaRPr>
          </a:p>
        </p:txBody>
      </p:sp>
      <p:pic>
        <p:nvPicPr>
          <p:cNvPr id="8" name="图片 7">
            <a:extLst>
              <a:ext uri="{FF2B5EF4-FFF2-40B4-BE49-F238E27FC236}">
                <a16:creationId xmlns:a16="http://schemas.microsoft.com/office/drawing/2014/main" id="{34CDB7DB-E0D9-EB32-7631-44AE86C50D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891" y="1232928"/>
            <a:ext cx="10959548" cy="3492195"/>
          </a:xfrm>
          <a:prstGeom prst="rect">
            <a:avLst/>
          </a:prstGeom>
        </p:spPr>
      </p:pic>
      <p:sp>
        <p:nvSpPr>
          <p:cNvPr id="10" name="Rectangle 1">
            <a:extLst>
              <a:ext uri="{FF2B5EF4-FFF2-40B4-BE49-F238E27FC236}">
                <a16:creationId xmlns:a16="http://schemas.microsoft.com/office/drawing/2014/main" id="{446ED991-7686-B537-DEC8-C00AAD122EC3}"/>
              </a:ext>
            </a:extLst>
          </p:cNvPr>
          <p:cNvSpPr>
            <a:spLocks noChangeArrowheads="1"/>
          </p:cNvSpPr>
          <p:nvPr/>
        </p:nvSpPr>
        <p:spPr bwMode="auto">
          <a:xfrm>
            <a:off x="2786980" y="4713738"/>
            <a:ext cx="155844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chemeClr val="tx1"/>
                </a:solidFill>
                <a:effectLst/>
                <a:latin typeface="+mn-ea"/>
              </a:rPr>
              <a:t>Training Loss</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chemeClr val="tx1"/>
                </a:solidFill>
                <a:effectLst/>
                <a:latin typeface="+mn-ea"/>
              </a:rPr>
              <a:t>Validation Loss </a:t>
            </a:r>
          </a:p>
        </p:txBody>
      </p:sp>
      <p:sp>
        <p:nvSpPr>
          <p:cNvPr id="11" name="文本框 10">
            <a:extLst>
              <a:ext uri="{FF2B5EF4-FFF2-40B4-BE49-F238E27FC236}">
                <a16:creationId xmlns:a16="http://schemas.microsoft.com/office/drawing/2014/main" id="{59188FCF-2175-E2EB-1C4C-703C636E8DB3}"/>
              </a:ext>
            </a:extLst>
          </p:cNvPr>
          <p:cNvSpPr txBox="1"/>
          <p:nvPr/>
        </p:nvSpPr>
        <p:spPr>
          <a:xfrm>
            <a:off x="2456055" y="5049986"/>
            <a:ext cx="330925" cy="165462"/>
          </a:xfrm>
          <a:prstGeom prst="rect">
            <a:avLst/>
          </a:prstGeom>
          <a:solidFill>
            <a:schemeClr val="accent2">
              <a:lumMod val="60000"/>
              <a:lumOff val="40000"/>
            </a:schemeClr>
          </a:solidFill>
        </p:spPr>
        <p:txBody>
          <a:bodyPr wrap="square" rtlCol="0">
            <a:spAutoFit/>
          </a:bodyPr>
          <a:lstStyle/>
          <a:p>
            <a:endParaRPr lang="zh-CN" altLang="en-US" dirty="0"/>
          </a:p>
        </p:txBody>
      </p:sp>
      <p:sp>
        <p:nvSpPr>
          <p:cNvPr id="12" name="文本框 11">
            <a:extLst>
              <a:ext uri="{FF2B5EF4-FFF2-40B4-BE49-F238E27FC236}">
                <a16:creationId xmlns:a16="http://schemas.microsoft.com/office/drawing/2014/main" id="{90FACE4B-CA83-43BE-6581-B91E921542FD}"/>
              </a:ext>
            </a:extLst>
          </p:cNvPr>
          <p:cNvSpPr txBox="1"/>
          <p:nvPr/>
        </p:nvSpPr>
        <p:spPr>
          <a:xfrm>
            <a:off x="2456056" y="4801557"/>
            <a:ext cx="330925" cy="165462"/>
          </a:xfrm>
          <a:prstGeom prst="rect">
            <a:avLst/>
          </a:prstGeom>
          <a:solidFill>
            <a:schemeClr val="accent5">
              <a:lumMod val="60000"/>
              <a:lumOff val="40000"/>
            </a:schemeClr>
          </a:solidFill>
        </p:spPr>
        <p:txBody>
          <a:bodyPr wrap="square" rtlCol="0">
            <a:spAutoFit/>
          </a:bodyPr>
          <a:lstStyle/>
          <a:p>
            <a:endParaRPr lang="zh-CN" altLang="en-US" dirty="0"/>
          </a:p>
        </p:txBody>
      </p:sp>
      <p:sp>
        <p:nvSpPr>
          <p:cNvPr id="13" name="Rectangle 1">
            <a:extLst>
              <a:ext uri="{FF2B5EF4-FFF2-40B4-BE49-F238E27FC236}">
                <a16:creationId xmlns:a16="http://schemas.microsoft.com/office/drawing/2014/main" id="{D1746665-4397-AC76-20C4-738577F11E88}"/>
              </a:ext>
            </a:extLst>
          </p:cNvPr>
          <p:cNvSpPr>
            <a:spLocks noChangeArrowheads="1"/>
          </p:cNvSpPr>
          <p:nvPr/>
        </p:nvSpPr>
        <p:spPr bwMode="auto">
          <a:xfrm>
            <a:off x="8547132" y="4725123"/>
            <a:ext cx="17945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chemeClr val="tx1"/>
                </a:solidFill>
                <a:effectLst/>
                <a:latin typeface="+mn-ea"/>
              </a:rPr>
              <a:t>Training Loss</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chemeClr val="tx1"/>
                </a:solidFill>
                <a:effectLst/>
                <a:latin typeface="+mn-ea"/>
              </a:rPr>
              <a:t>Validation Loss </a:t>
            </a:r>
          </a:p>
        </p:txBody>
      </p:sp>
      <p:sp>
        <p:nvSpPr>
          <p:cNvPr id="14" name="文本框 13">
            <a:extLst>
              <a:ext uri="{FF2B5EF4-FFF2-40B4-BE49-F238E27FC236}">
                <a16:creationId xmlns:a16="http://schemas.microsoft.com/office/drawing/2014/main" id="{878BAA3F-6BC0-E427-B7F4-56F29FC5972A}"/>
              </a:ext>
            </a:extLst>
          </p:cNvPr>
          <p:cNvSpPr txBox="1"/>
          <p:nvPr/>
        </p:nvSpPr>
        <p:spPr>
          <a:xfrm>
            <a:off x="8216207" y="5091142"/>
            <a:ext cx="330925" cy="165462"/>
          </a:xfrm>
          <a:prstGeom prst="rect">
            <a:avLst/>
          </a:prstGeom>
          <a:solidFill>
            <a:schemeClr val="accent2">
              <a:lumMod val="60000"/>
              <a:lumOff val="40000"/>
            </a:schemeClr>
          </a:solidFill>
        </p:spPr>
        <p:txBody>
          <a:bodyPr wrap="square" rtlCol="0">
            <a:spAutoFit/>
          </a:bodyPr>
          <a:lstStyle/>
          <a:p>
            <a:endParaRPr lang="zh-CN" altLang="en-US" dirty="0"/>
          </a:p>
        </p:txBody>
      </p:sp>
      <p:sp>
        <p:nvSpPr>
          <p:cNvPr id="15" name="文本框 14">
            <a:extLst>
              <a:ext uri="{FF2B5EF4-FFF2-40B4-BE49-F238E27FC236}">
                <a16:creationId xmlns:a16="http://schemas.microsoft.com/office/drawing/2014/main" id="{39C273AC-D2CF-174F-A1EF-F0CE14A3112C}"/>
              </a:ext>
            </a:extLst>
          </p:cNvPr>
          <p:cNvSpPr txBox="1"/>
          <p:nvPr/>
        </p:nvSpPr>
        <p:spPr>
          <a:xfrm>
            <a:off x="8216207" y="4812942"/>
            <a:ext cx="330925" cy="165462"/>
          </a:xfrm>
          <a:prstGeom prst="rect">
            <a:avLst/>
          </a:prstGeom>
          <a:solidFill>
            <a:schemeClr val="accent5">
              <a:lumMod val="60000"/>
              <a:lumOff val="40000"/>
            </a:schemeClr>
          </a:solidFill>
        </p:spPr>
        <p:txBody>
          <a:bodyPr wrap="square" rtlCol="0">
            <a:spAutoFit/>
          </a:bodyPr>
          <a:lstStyle/>
          <a:p>
            <a:endParaRPr lang="zh-CN" altLang="en-US" dirty="0"/>
          </a:p>
        </p:txBody>
      </p:sp>
      <p:sp>
        <p:nvSpPr>
          <p:cNvPr id="2" name="日期占位符 1">
            <a:extLst>
              <a:ext uri="{FF2B5EF4-FFF2-40B4-BE49-F238E27FC236}">
                <a16:creationId xmlns:a16="http://schemas.microsoft.com/office/drawing/2014/main" id="{90BCE9E9-0B8A-765B-3D19-69E44729BA4F}"/>
              </a:ext>
            </a:extLst>
          </p:cNvPr>
          <p:cNvSpPr>
            <a:spLocks noGrp="1"/>
          </p:cNvSpPr>
          <p:nvPr>
            <p:ph type="dt" sz="half" idx="10"/>
          </p:nvPr>
        </p:nvSpPr>
        <p:spPr/>
        <p:txBody>
          <a:bodyPr/>
          <a:lstStyle/>
          <a:p>
            <a:fld id="{8C102793-045E-4BD1-BA01-3BDFC410FC8F}" type="datetime1">
              <a:rPr lang="en-GB" altLang="zh-CN" smtClean="0"/>
              <a:t>31/07/2024</a:t>
            </a:fld>
            <a:endParaRPr lang="zh-CN" altLang="en-US" dirty="0"/>
          </a:p>
        </p:txBody>
      </p:sp>
      <p:sp>
        <p:nvSpPr>
          <p:cNvPr id="3" name="灯片编号占位符 2">
            <a:extLst>
              <a:ext uri="{FF2B5EF4-FFF2-40B4-BE49-F238E27FC236}">
                <a16:creationId xmlns:a16="http://schemas.microsoft.com/office/drawing/2014/main" id="{7BBE95FC-B2B8-3E3F-D6BC-3BB5FE25B27A}"/>
              </a:ext>
            </a:extLst>
          </p:cNvPr>
          <p:cNvSpPr>
            <a:spLocks noGrp="1"/>
          </p:cNvSpPr>
          <p:nvPr>
            <p:ph type="sldNum" sz="quarter" idx="12"/>
          </p:nvPr>
        </p:nvSpPr>
        <p:spPr/>
        <p:txBody>
          <a:bodyPr/>
          <a:lstStyle/>
          <a:p>
            <a:fld id="{FCE28FCF-1F70-43EF-8F6D-186E81BE370E}" type="slidenum">
              <a:rPr lang="zh-CN" altLang="en-US" smtClean="0"/>
              <a:t>9</a:t>
            </a:fld>
            <a:endParaRPr lang="zh-CN" altLang="en-US"/>
          </a:p>
        </p:txBody>
      </p:sp>
    </p:spTree>
    <p:extLst>
      <p:ext uri="{BB962C8B-B14F-4D97-AF65-F5344CB8AC3E}">
        <p14:creationId xmlns:p14="http://schemas.microsoft.com/office/powerpoint/2010/main" val="10191884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1899</TotalTime>
  <Words>1891</Words>
  <Application>Microsoft Office PowerPoint</Application>
  <PresentationFormat>宽屏</PresentationFormat>
  <Paragraphs>280</Paragraphs>
  <Slides>26</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Google Sans</vt:lpstr>
      <vt:lpstr>等线</vt:lpstr>
      <vt:lpstr>等线 Light</vt:lpstr>
      <vt:lpstr>Arial</vt:lpstr>
      <vt:lpstr>Calibri</vt:lpstr>
      <vt:lpstr>Consolas</vt:lpstr>
      <vt:lpstr>Roboto</vt:lpstr>
      <vt:lpstr>Office 主题​​</vt:lpstr>
      <vt:lpstr>Scientific project</vt:lpstr>
      <vt:lpstr>Project Overview</vt:lpstr>
      <vt:lpstr>Part Ⅰ Introduce CIFAR-10</vt:lpstr>
      <vt:lpstr>Part Ⅱ. Convolutional Neural Networks</vt:lpstr>
      <vt:lpstr>Ⅱ.1. Baseline Model (VGG 3 Blocks)</vt:lpstr>
      <vt:lpstr>Ⅱ.2. Improving Model</vt:lpstr>
      <vt:lpstr>Ⅱ.3. Cross validation for basic model </vt:lpstr>
      <vt:lpstr>Ⅱ.4. Improving Model-Adding Dropout</vt:lpstr>
      <vt:lpstr> Ⅱ.4. Improving Model-Data Augmentation and Dropout </vt:lpstr>
      <vt:lpstr> Ⅱ.4. Improving Model-Dropout and Batch Normalization  </vt:lpstr>
      <vt:lpstr> Ⅱ.4. Improving Model- Dropout and Data Augmentation and Batch Normalization </vt:lpstr>
      <vt:lpstr> Ⅱ.5. Model Evaluation </vt:lpstr>
      <vt:lpstr>PART Ⅲ. XAI techniques - DeepSHAP</vt:lpstr>
      <vt:lpstr>Ⅲ.1. Deepshap-optimize</vt:lpstr>
      <vt:lpstr>Ⅲ.1. DeepSHAP-Highlight Case</vt:lpstr>
      <vt:lpstr>Ⅲ.2. XAI techniques – Layerwise Relevance Propagation</vt:lpstr>
      <vt:lpstr>Ⅲ.2. XAI techniques -Layerwise Relevance Propagation</vt:lpstr>
      <vt:lpstr>Ⅲ.2. Create a New LRP model-  Combining Different Methods</vt:lpstr>
      <vt:lpstr>Ⅲ.2. Effectiveness of new combining LRP model</vt:lpstr>
      <vt:lpstr>Part Ⅳ.  Metrics to Compare the Quality of DeepSHAP and LRP --Local and Global Explanations</vt:lpstr>
      <vt:lpstr>Ⅳ. 1. Local Explanation</vt:lpstr>
      <vt:lpstr> Ⅳ. 2. Global Explanation-Consistency</vt:lpstr>
      <vt:lpstr> Ⅳ. 2. Global Explanation-Stability</vt:lpstr>
      <vt:lpstr>Ⅳ. 3 Pros and Cons of DeepSHAP and LRP</vt:lpstr>
      <vt:lpstr>Part Ⅴ. References and Resources</vt:lpstr>
      <vt:lpstr>Thank you for you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 did this week</dc:title>
  <dc:creator>nan an</dc:creator>
  <cp:lastModifiedBy>nan an</cp:lastModifiedBy>
  <cp:revision>11</cp:revision>
  <dcterms:created xsi:type="dcterms:W3CDTF">2024-06-21T06:36:36Z</dcterms:created>
  <dcterms:modified xsi:type="dcterms:W3CDTF">2024-07-31T12:38:33Z</dcterms:modified>
</cp:coreProperties>
</file>