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B 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BGaramond-bold.fntdata"/><Relationship Id="rId23" Type="http://schemas.openxmlformats.org/officeDocument/2006/relationships/font" Target="fonts/EB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Italic.fntdata"/><Relationship Id="rId25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c4e3f2e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c4e3f2e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c4e3f2e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c4e3f2e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0f4c072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0f4c072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0f4c072b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0f4c072b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0f4c072b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0f4c072b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c4e3f2e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c4e3f2e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67cba5a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67cba5a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0f4c072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0f4c072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4e3f2e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c4e3f2e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0f4c072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0f4c072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c4e3f2e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c4e3f2e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c4e3f2e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c4e3f2e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degeneraiton, etc for all methods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4e3f2e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c4e3f2e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nucleus sampling is better than top-k (which is pretty similar)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c4e3f2e6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c4e3f2e6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c4e3f2e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c4e3f2e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c4e3f2e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c4e3f2e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4486"/>
          </a:solidFill>
          <a:ln cap="flat" cmpd="sng" w="9525">
            <a:solidFill>
              <a:srgbClr val="2F448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369" y="264085"/>
            <a:ext cx="724492" cy="79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5643" y="4516046"/>
            <a:ext cx="2452710" cy="40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1110377" y="264085"/>
            <a:ext cx="11868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WWW.DAUPHINE.PSL.EU</a:t>
            </a:r>
            <a:endParaRPr b="1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1620979" y="2167792"/>
            <a:ext cx="59019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110377" y="399109"/>
            <a:ext cx="446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147207" y="4827075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1503753" y="4833575"/>
            <a:ext cx="244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296659" y="4883630"/>
            <a:ext cx="1171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merciements - Contacts">
  <p:cSld name="Remerciements - Conta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448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8293" y="3952453"/>
            <a:ext cx="247410" cy="27184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/>
          <p:nvPr/>
        </p:nvSpPr>
        <p:spPr>
          <a:xfrm>
            <a:off x="2568002" y="4507067"/>
            <a:ext cx="4008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UNIVERSITÉ PARIS DAUPHINE - PSL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 du Maréchal de Lattre de Tassigny – 75775 Paris cedex 16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>
            <a:off x="1128811" y="1740949"/>
            <a:ext cx="6886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2527427" y="2408098"/>
            <a:ext cx="4089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 - avec chapitrage">
  <p:cSld name="Image avec légende - avec chapitrag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None/>
              <a:defRPr sz="1100">
                <a:solidFill>
                  <a:srgbClr val="55575D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55575D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55575D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147207" y="4827075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1503753" y="4833575"/>
            <a:ext cx="244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7278688" y="4890130"/>
            <a:ext cx="1171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3"/>
          <p:cNvSpPr/>
          <p:nvPr>
            <p:ph idx="2" type="pic"/>
          </p:nvPr>
        </p:nvSpPr>
        <p:spPr>
          <a:xfrm>
            <a:off x="457200" y="1127522"/>
            <a:ext cx="8229600" cy="2788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457199" y="475111"/>
            <a:ext cx="8229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700">
                <a:solidFill>
                  <a:srgbClr val="2F448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body"/>
          </p:nvPr>
        </p:nvSpPr>
        <p:spPr>
          <a:xfrm>
            <a:off x="457200" y="216694"/>
            <a:ext cx="7354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1pPr>
            <a:lvl2pPr indent="-323850" lvl="1" marL="91440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2pPr>
            <a:lvl3pPr indent="-317500" lvl="2" marL="137160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>
              <a:spcBef>
                <a:spcPts val="200"/>
              </a:spcBef>
              <a:spcAft>
                <a:spcPts val="0"/>
              </a:spcAft>
              <a:buSzPts val="1200"/>
              <a:buChar char="–"/>
              <a:defRPr/>
            </a:lvl4pPr>
            <a:lvl5pPr indent="-298450" lvl="4" marL="2286000">
              <a:spcBef>
                <a:spcPts val="200"/>
              </a:spcBef>
              <a:spcAft>
                <a:spcPts val="0"/>
              </a:spcAft>
              <a:buSzPts val="1100"/>
              <a:buChar char="»"/>
              <a:defRPr/>
            </a:lvl5pPr>
            <a:lvl6pPr indent="-323850" lvl="5" marL="274320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apositive de titre">
  <p:cSld name="2_Diapositive de titr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-27079"/>
            <a:ext cx="9144000" cy="5170500"/>
          </a:xfrm>
          <a:prstGeom prst="rect">
            <a:avLst/>
          </a:prstGeom>
          <a:solidFill>
            <a:srgbClr val="2F44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717" y="4516046"/>
            <a:ext cx="2452710" cy="4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69" y="264085"/>
            <a:ext cx="724492" cy="79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6855" y="-13540"/>
            <a:ext cx="3957145" cy="516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1110377" y="264085"/>
            <a:ext cx="11868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WWW.DAUPHINE.PSL.EU</a:t>
            </a:r>
            <a:endParaRPr b="1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10377" y="399109"/>
            <a:ext cx="359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262369" y="2302339"/>
            <a:ext cx="30834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apositive de titre">
  <p:cSld name="3_Diapositive de titr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896"/>
            <a:ext cx="9143998" cy="513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762" y="144284"/>
            <a:ext cx="2612473" cy="5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1620981" y="966613"/>
            <a:ext cx="5901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sz="2000">
                <a:solidFill>
                  <a:srgbClr val="2F448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763774" y="1411903"/>
            <a:ext cx="3594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F4486"/>
              </a:buClr>
              <a:buSzPts val="1400"/>
              <a:buFont typeface="Arial"/>
              <a:buNone/>
              <a:defRPr b="1" sz="1400">
                <a:solidFill>
                  <a:srgbClr val="2F448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buNone/>
              <a:defRPr sz="1300">
                <a:solidFill>
                  <a:srgbClr val="2F4486"/>
                </a:solidFill>
              </a:defRPr>
            </a:lvl1pPr>
            <a:lvl2pPr lvl="1" algn="r">
              <a:buNone/>
              <a:defRPr sz="1300">
                <a:solidFill>
                  <a:srgbClr val="2F4486"/>
                </a:solidFill>
              </a:defRPr>
            </a:lvl2pPr>
            <a:lvl3pPr lvl="2" algn="r">
              <a:buNone/>
              <a:defRPr sz="1300">
                <a:solidFill>
                  <a:srgbClr val="2F4486"/>
                </a:solidFill>
              </a:defRPr>
            </a:lvl3pPr>
            <a:lvl4pPr lvl="3" algn="r">
              <a:buNone/>
              <a:defRPr sz="1300">
                <a:solidFill>
                  <a:srgbClr val="2F4486"/>
                </a:solidFill>
              </a:defRPr>
            </a:lvl4pPr>
            <a:lvl5pPr lvl="4" algn="r">
              <a:buNone/>
              <a:defRPr sz="1300">
                <a:solidFill>
                  <a:srgbClr val="2F4486"/>
                </a:solidFill>
              </a:defRPr>
            </a:lvl5pPr>
            <a:lvl6pPr lvl="5" algn="r">
              <a:buNone/>
              <a:defRPr sz="1300">
                <a:solidFill>
                  <a:srgbClr val="2F4486"/>
                </a:solidFill>
              </a:defRPr>
            </a:lvl6pPr>
            <a:lvl7pPr lvl="6" algn="r">
              <a:buNone/>
              <a:defRPr sz="1300">
                <a:solidFill>
                  <a:srgbClr val="2F4486"/>
                </a:solidFill>
              </a:defRPr>
            </a:lvl7pPr>
            <a:lvl8pPr lvl="7" algn="r">
              <a:buNone/>
              <a:defRPr sz="1300">
                <a:solidFill>
                  <a:srgbClr val="2F4486"/>
                </a:solidFill>
              </a:defRPr>
            </a:lvl8pPr>
            <a:lvl9pPr lvl="8" algn="r">
              <a:buNone/>
              <a:defRPr sz="1300">
                <a:solidFill>
                  <a:srgbClr val="2F448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0" type="dt"/>
          </p:nvPr>
        </p:nvSpPr>
        <p:spPr>
          <a:xfrm>
            <a:off x="4147207" y="4827075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503753" y="4833575"/>
            <a:ext cx="244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314947" y="4883630"/>
            <a:ext cx="1171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457201" y="475111"/>
            <a:ext cx="8229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700">
                <a:solidFill>
                  <a:srgbClr val="2F448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457200" y="956072"/>
            <a:ext cx="8229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>
  <p:cSld name="Chapitr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448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1792007" y="2109789"/>
            <a:ext cx="55599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sz="32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buNone/>
              <a:defRPr sz="1300">
                <a:solidFill>
                  <a:srgbClr val="55575D"/>
                </a:solidFill>
              </a:defRPr>
            </a:lvl1pPr>
            <a:lvl2pPr lvl="1" algn="r">
              <a:buNone/>
              <a:defRPr sz="1300">
                <a:solidFill>
                  <a:srgbClr val="55575D"/>
                </a:solidFill>
              </a:defRPr>
            </a:lvl2pPr>
            <a:lvl3pPr lvl="2" algn="r">
              <a:buNone/>
              <a:defRPr sz="1300">
                <a:solidFill>
                  <a:srgbClr val="55575D"/>
                </a:solidFill>
              </a:defRPr>
            </a:lvl3pPr>
            <a:lvl4pPr lvl="3" algn="r">
              <a:buNone/>
              <a:defRPr sz="1300">
                <a:solidFill>
                  <a:srgbClr val="55575D"/>
                </a:solidFill>
              </a:defRPr>
            </a:lvl4pPr>
            <a:lvl5pPr lvl="4" algn="r">
              <a:buNone/>
              <a:defRPr sz="1300">
                <a:solidFill>
                  <a:srgbClr val="55575D"/>
                </a:solidFill>
              </a:defRPr>
            </a:lvl5pPr>
            <a:lvl6pPr lvl="5" algn="r">
              <a:buNone/>
              <a:defRPr sz="1300">
                <a:solidFill>
                  <a:srgbClr val="55575D"/>
                </a:solidFill>
              </a:defRPr>
            </a:lvl6pPr>
            <a:lvl7pPr lvl="6" algn="r">
              <a:buNone/>
              <a:defRPr sz="1300">
                <a:solidFill>
                  <a:srgbClr val="55575D"/>
                </a:solidFill>
              </a:defRPr>
            </a:lvl7pPr>
            <a:lvl8pPr lvl="7" algn="r">
              <a:buNone/>
              <a:defRPr sz="1300">
                <a:solidFill>
                  <a:srgbClr val="55575D"/>
                </a:solidFill>
              </a:defRPr>
            </a:lvl8pPr>
            <a:lvl9pPr lvl="8" algn="r">
              <a:buNone/>
              <a:defRPr sz="1300">
                <a:solidFill>
                  <a:srgbClr val="55575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- avec chapitrage">
  <p:cSld name="Titre et contenu - avec chapitrag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4147207" y="4827075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503753" y="4833575"/>
            <a:ext cx="244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314947" y="4883630"/>
            <a:ext cx="1171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457201" y="475111"/>
            <a:ext cx="8229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700">
                <a:solidFill>
                  <a:srgbClr val="2F448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956072"/>
            <a:ext cx="8229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57200" y="216694"/>
            <a:ext cx="7354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 - avec chapitrage">
  <p:cSld name="Deux contenus - avec chapitr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55575D"/>
              </a:buClr>
              <a:buSzPts val="2100"/>
              <a:buChar char="•"/>
              <a:defRPr sz="21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55575D"/>
              </a:buClr>
              <a:buSzPts val="1800"/>
              <a:buChar char="–"/>
              <a:defRPr sz="18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500"/>
              <a:buChar char="•"/>
              <a:defRPr sz="15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–"/>
              <a:defRPr sz="14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»"/>
              <a:defRPr sz="14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55575D"/>
              </a:buClr>
              <a:buSzPts val="2100"/>
              <a:buChar char="•"/>
              <a:defRPr sz="21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55575D"/>
              </a:buClr>
              <a:buSzPts val="1800"/>
              <a:buChar char="–"/>
              <a:defRPr sz="18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500"/>
              <a:buChar char="•"/>
              <a:defRPr sz="15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–"/>
              <a:defRPr sz="14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»"/>
              <a:defRPr sz="14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147207" y="4827075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1503753" y="4833575"/>
            <a:ext cx="244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314947" y="4890130"/>
            <a:ext cx="1171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457199" y="475111"/>
            <a:ext cx="8229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700">
                <a:solidFill>
                  <a:srgbClr val="2F448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457200" y="216694"/>
            <a:ext cx="7354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 - avec chapitrage">
  <p:cSld name="Comparaison - avec chapitrag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55575D"/>
              </a:buClr>
              <a:buSzPts val="1800"/>
              <a:buNone/>
              <a:defRPr b="1" sz="1800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55575D"/>
              </a:buClr>
              <a:buSzPts val="1800"/>
              <a:buChar char="•"/>
              <a:defRPr sz="1800">
                <a:solidFill>
                  <a:srgbClr val="55575D"/>
                </a:solidFill>
              </a:defRPr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500"/>
              <a:buChar char="–"/>
              <a:defRPr sz="1500">
                <a:solidFill>
                  <a:srgbClr val="55575D"/>
                </a:solidFill>
              </a:defRPr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•"/>
              <a:defRPr sz="1400">
                <a:solidFill>
                  <a:srgbClr val="55575D"/>
                </a:solidFill>
              </a:defRPr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200"/>
              <a:buChar char="–"/>
              <a:defRPr sz="1200">
                <a:solidFill>
                  <a:srgbClr val="55575D"/>
                </a:solidFill>
              </a:defRPr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200"/>
              <a:buChar char="»"/>
              <a:defRPr sz="1200">
                <a:solidFill>
                  <a:srgbClr val="55575D"/>
                </a:solidFill>
              </a:defRPr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66" name="Google Shape;66;p9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55575D"/>
              </a:buClr>
              <a:buSzPts val="1800"/>
              <a:buNone/>
              <a:defRPr b="1" sz="1800">
                <a:solidFill>
                  <a:srgbClr val="55575D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147207" y="4827075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503753" y="4833575"/>
            <a:ext cx="244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324091" y="4890130"/>
            <a:ext cx="1171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457200" y="475111"/>
            <a:ext cx="8229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700">
                <a:solidFill>
                  <a:srgbClr val="2F448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4" type="body"/>
          </p:nvPr>
        </p:nvSpPr>
        <p:spPr>
          <a:xfrm>
            <a:off x="4644629" y="1631156"/>
            <a:ext cx="40422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5" type="body"/>
          </p:nvPr>
        </p:nvSpPr>
        <p:spPr>
          <a:xfrm>
            <a:off x="457200" y="216694"/>
            <a:ext cx="7354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 - avec chapitrage">
  <p:cSld name="Titre seul - avec chapitrag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147207" y="4827075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1503753" y="4833575"/>
            <a:ext cx="244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7296659" y="4883630"/>
            <a:ext cx="1171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457196" y="475111"/>
            <a:ext cx="823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700">
                <a:solidFill>
                  <a:srgbClr val="2F448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57200" y="216694"/>
            <a:ext cx="7354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Bookman Old Style"/>
              <a:buNone/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4736344"/>
            <a:ext cx="9144000" cy="438065"/>
            <a:chOff x="0" y="6315125"/>
            <a:chExt cx="12192000" cy="584086"/>
          </a:xfrm>
        </p:grpSpPr>
        <p:sp>
          <p:nvSpPr>
            <p:cNvPr id="7" name="Google Shape;7;p1"/>
            <p:cNvSpPr/>
            <p:nvPr/>
          </p:nvSpPr>
          <p:spPr>
            <a:xfrm>
              <a:off x="0" y="6390861"/>
              <a:ext cx="12192000" cy="467100"/>
            </a:xfrm>
            <a:prstGeom prst="rect">
              <a:avLst/>
            </a:prstGeom>
            <a:solidFill>
              <a:srgbClr val="2F448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Google Shape;8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1261600" y="6315125"/>
              <a:ext cx="808479" cy="584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62821" y="6485825"/>
              <a:ext cx="1689917" cy="2772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2F4486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75003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75003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75003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75003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5575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55575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55575D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5557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147207" y="4827075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503753" y="4833575"/>
            <a:ext cx="244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74625" y="4883630"/>
            <a:ext cx="11715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Curious Case of Neural Text Degeneration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700">
                <a:latin typeface="EB Garamond"/>
                <a:ea typeface="EB Garamond"/>
                <a:cs typeface="EB Garamond"/>
                <a:sym typeface="EB Garamond"/>
              </a:rPr>
              <a:t>Nan An, Yannis Fontaine, Newman Chen</a:t>
            </a:r>
            <a:endParaRPr sz="27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273225" y="4364875"/>
            <a:ext cx="798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75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and Adoption of Nucleus Sampling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Widely Used in its Era: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Adopted in models of its time, such as GPT-2, for its balance of precision and diversity.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Continued Relevance: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Still applied in modern models where generating human-like, diverse, and coherent answers is crucial.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Key Applications: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Essential for tasks requiring both precision and adaptability, such as: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Chatbots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To generate context-aware and engaging responses.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Content Creation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For diverse and high-quality text generation.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8472450" y="4486625"/>
            <a:ext cx="669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</a:t>
            </a: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17317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38927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 necessarily the most ‘conclusive’ / best results, cause some of these are not that well explained with context for what it means</a:t>
            </a:r>
            <a:endParaRPr>
              <a:solidFill>
                <a:srgbClr val="43434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0249"/>
            <a:ext cx="9144003" cy="29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8479650" y="4486675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 </a:t>
            </a:r>
            <a:r>
              <a:rPr lang="en"/>
              <a:t>Nucleus Sampling Algorithm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11700" y="924200"/>
            <a:ext cx="7018200" cy="29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F448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Algorithm ensures that we only sample from high-quality candidates while maintaining diversity.</a:t>
            </a:r>
            <a:endParaRPr sz="1100">
              <a:solidFill>
                <a:srgbClr val="2F448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25" y="1171175"/>
            <a:ext cx="6733900" cy="28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8479650" y="4486675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11/15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Representative Example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Prompt</a:t>
            </a:r>
            <a:r>
              <a:rPr lang="en" sz="1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</a:t>
            </a:r>
            <a:r>
              <a:rPr lang="en" sz="1000">
                <a:solidFill>
                  <a:srgbClr val="18803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"Once upon a time"</a:t>
            </a:r>
            <a:endParaRPr sz="1000">
              <a:solidFill>
                <a:srgbClr val="188038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Threshold (p)</a:t>
            </a:r>
            <a:r>
              <a:rPr lang="en" sz="1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0.85</a:t>
            </a:r>
            <a:endParaRPr sz="10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Maximum Length</a:t>
            </a:r>
            <a:r>
              <a:rPr lang="en" sz="1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20 tokens</a:t>
            </a:r>
            <a:endParaRPr sz="10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SzPts val="1100"/>
              <a:buAutoNum type="arabicParenBoth"/>
            </a:pPr>
            <a:r>
              <a:rPr b="1"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 Input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input_ids = [</a:t>
            </a:r>
            <a:r>
              <a:rPr lang="en" sz="1100">
                <a:solidFill>
                  <a:srgbClr val="3B3B3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7454, 2402, 257, 640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]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arenBoth"/>
            </a:pPr>
            <a:r>
              <a:rPr b="1"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Iteration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ookman Old Style"/>
              <a:buChar char="●"/>
            </a:pP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Probs = [0.6, 0.3, 0.05, 0.05] 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ookman Old Style"/>
              <a:buChar char="●"/>
            </a:pP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Cumulative_probs = [0.6, 0.9, 0.95,1.0]  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Removal Mask: </a:t>
            </a:r>
            <a:r>
              <a:rPr b="1"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masksorted_indices_to_remove = [False, False, 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True, True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]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Shifting one position:</a:t>
            </a:r>
            <a:r>
              <a:rPr b="1"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sorted_indices_to_remove = [False, False, 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False, 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True]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Re-normalizes</a:t>
            </a:r>
            <a:r>
              <a:rPr b="1"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probs = 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[0.6, 0.3, 0.05, 0.0] to 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[0.632,0.316,0.053, 0.000] 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SzPts val="1100"/>
              <a:buAutoNum type="arabicParenBoth"/>
            </a:pPr>
            <a:r>
              <a:rPr b="1"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Sampling the Next Token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Weighted random sampling from three possible token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arenBoth"/>
            </a:pPr>
            <a:r>
              <a:rPr b="1"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Update</a:t>
            </a:r>
            <a:r>
              <a:rPr b="1"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Sequence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:Append the new token at the end.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arenBoth"/>
            </a:pPr>
            <a:r>
              <a:rPr b="1"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Stopping:</a:t>
            </a:r>
            <a:r>
              <a:rPr lang="en" sz="11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Maximum length is reached or an EOS token is sampled.</a:t>
            </a:r>
            <a:endParaRPr sz="11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8479650" y="4486675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12/15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experiments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Comparison</a:t>
            </a:r>
            <a:r>
              <a:rPr b="1" lang="en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perplexity with Prompt :</a:t>
            </a:r>
            <a:r>
              <a:rPr lang="en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“Once upon a time”, f</a:t>
            </a:r>
            <a:r>
              <a:rPr lang="en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 the human text we used a start of a fairy tale</a:t>
            </a: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8540"/>
            <a:ext cx="9144000" cy="27544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8479650" y="4486675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13/15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experiments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Implementation of Nucleus Sampling and Beam Search to compare.</a:t>
            </a: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</a:t>
            </a:r>
            <a:r>
              <a:rPr b="1" lang="en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generation:</a:t>
            </a:r>
            <a:endParaRPr b="1"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975"/>
            <a:ext cx="9074116" cy="52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59373"/>
            <a:ext cx="9074119" cy="63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92658"/>
            <a:ext cx="9144000" cy="60871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8479650" y="4486675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14/15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experiments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98150" y="2326675"/>
            <a:ext cx="3268200" cy="329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Comparison of Zipf Distribution</a:t>
            </a:r>
            <a:endParaRPr b="1"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75" y="841400"/>
            <a:ext cx="5477075" cy="346069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198150" y="2603125"/>
            <a:ext cx="3196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ookman Old Style"/>
                <a:ea typeface="Bookman Old Style"/>
                <a:cs typeface="Bookman Old Style"/>
                <a:sym typeface="Bookman Old Style"/>
              </a:rPr>
              <a:t>We select sentences from fairy tales, such as 'Cinderella Story' to represent human text.</a:t>
            </a:r>
            <a:endParaRPr sz="1700"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8479650" y="4486675"/>
            <a:ext cx="744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Thank you for listening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Paper Studied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b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i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"The Curious Case of Neural Text Degeneration"</a:t>
            </a:r>
            <a:br>
              <a:rPr i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Authors: Ari Holtzman, Jan Buys, Li Du, Maxwell Forbes, and Yejin Choi</a:t>
            </a:r>
            <a:b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Published in 2019.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Context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Highlights a major issue in text generation:</a:t>
            </a:r>
            <a:b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Degeneration (bland, incoherent, or repetitive outputs).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Focuses on problems with maximization-based</a:t>
            </a: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decoding.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Solution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Nucleus Sampling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Samples from a "nucleus" of top-p probability mass.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With p=90%, it selects tokens covering the top 90% probability.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Comparison to Other Methods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Outperforms traditional methods like: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Top-k sampling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(fixed k tokens)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Beam search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(takes most likely sequences)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Greedy decoding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(chooses the single most likely token each step)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8472450" y="4486625"/>
            <a:ext cx="669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 and Motivation Setup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Context of the Problem (2019):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LLMs (e.g., GPT-2) were less powerful and widespread.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Degeneration in text generation was a major challenge for models of that era.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Bring nucleus sampling that is an maximization approaches: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Other Method that is using maximization approaches: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Greedy, Beam Search, Sampling (with Temperature), Top-k.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Observed Issues: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Repetition: e.g., repeating the same phrase (positive feedback loops).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Incoherence: drifting off-topic or generating nonsensical content.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8472450" y="4486625"/>
            <a:ext cx="669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9705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 Setup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7283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Others methods in details:</a:t>
            </a:r>
            <a:endParaRPr b="1"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-"/>
            </a:pPr>
            <a:r>
              <a:rPr b="1"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Greedy generation</a:t>
            </a:r>
            <a:endParaRPr b="1"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-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Take most probable token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-"/>
            </a:pPr>
            <a:r>
              <a:rPr b="1"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Sampling (with temperature)</a:t>
            </a:r>
            <a:endParaRPr b="1"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-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Randomly sample from all the options (with temperature to adjust probabilities)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-"/>
            </a:pPr>
            <a:r>
              <a:rPr b="1"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Beam search</a:t>
            </a:r>
            <a:endParaRPr b="1"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-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Track a fixed number of ‘most promising’ sequences in a beam shape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-"/>
            </a:pPr>
            <a:r>
              <a:rPr b="1"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Top-k</a:t>
            </a:r>
            <a:endParaRPr b="1"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man Old Style"/>
              <a:buChar char="-"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Sample from just the top k tokens (for a fixed k)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lead to varying amounts of degeneration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new method is proposed: nucleus sampling, using the top-p ‘nucleus’ of tokens, which truncates the ‘unreliable’ tail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8448225" y="4418125"/>
            <a:ext cx="654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75D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8472450" y="4486625"/>
            <a:ext cx="669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43569" l="0" r="0" t="0"/>
          <a:stretch/>
        </p:blipFill>
        <p:spPr>
          <a:xfrm>
            <a:off x="89175" y="1078625"/>
            <a:ext cx="4482826" cy="24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55830"/>
          <a:stretch/>
        </p:blipFill>
        <p:spPr>
          <a:xfrm>
            <a:off x="4572000" y="1152475"/>
            <a:ext cx="4482826" cy="21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8472450" y="4456200"/>
            <a:ext cx="669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2" cy="47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8472450" y="4486625"/>
            <a:ext cx="669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solution: Nucleus sampling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4571875" y="1124800"/>
            <a:ext cx="4572000" cy="316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	</a:t>
            </a: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Sampling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Randomly select the next token only from the truncated nucleus.</a:t>
            </a:r>
            <a:endParaRPr sz="13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12278" l="0" r="0" t="19279"/>
          <a:stretch/>
        </p:blipFill>
        <p:spPr>
          <a:xfrm>
            <a:off x="799275" y="4188725"/>
            <a:ext cx="2347350" cy="5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775" y="2353427"/>
            <a:ext cx="40189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97975" y="1124800"/>
            <a:ext cx="4473900" cy="286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Key Concept:</a:t>
            </a:r>
            <a:endParaRPr b="1" sz="13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Focuses on a </a:t>
            </a: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dynamic nucleus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tokens representing the top-p probability mass.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Dynamically adjusts the size of the sampling pool based on the shape of the probability distribution.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How It Works: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Probability Distribution Analysis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Calculate probabilities for all possible tokens at each step.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Truncation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Select tokens whose cumulative probabilities reach p (e.g., p=0.9).</a:t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472450" y="4486625"/>
            <a:ext cx="669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overall thoughts on the paper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Overall Assessment: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Effective and focused on an important subject.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Contributed to the field of text generation at a critical time.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Impact Over Time: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publication, GPTs and text generation have become more effective and widespread.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paper's contributions remain relevant and foundational.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572000" y="1152475"/>
            <a:ext cx="44565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Key Strengths:</a:t>
            </a:r>
            <a:endParaRPr b="1"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Clear resolution of a problem (text degeneration).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Clear explanation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Acknowledged Flaws:</a:t>
            </a:r>
            <a:endParaRPr b="1"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Some evaluation metrics and problem explanations could be more robust.</a:t>
            </a:r>
            <a:endParaRPr sz="1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Bookman Old Style"/>
                <a:ea typeface="Bookman Old Style"/>
                <a:cs typeface="Bookman Old Style"/>
                <a:sym typeface="Bookman Old Style"/>
              </a:rPr>
              <a:t>Despite this, the paper is effective overall in addressing its goals.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8472450" y="4486625"/>
            <a:ext cx="669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7</a:t>
            </a: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of paper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Benefits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Easy to Implement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simple and effective technique.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Human-Like Text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Produces text with a perplexity close to human-written text.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Balanced Output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Strikes a good balance between quality and diversity.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Limitations</a:t>
            </a:r>
            <a:endParaRPr b="1"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Task-Specific Suitability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Less effective for tasks needing maximum accuracy (for 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translation)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Parameter Dependency</a:t>
            </a: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ookman Old Style"/>
              <a:buChar char="○"/>
            </a:pPr>
            <a:r>
              <a:rPr lang="en" sz="1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Performance depends on calibrating the p threshold for optimal results.</a:t>
            </a:r>
            <a:endParaRPr sz="1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8472450" y="4486625"/>
            <a:ext cx="669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r>
            <a:r>
              <a:rPr lang="en">
                <a:solidFill>
                  <a:srgbClr val="5557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/15</a:t>
            </a:r>
            <a:endParaRPr>
              <a:solidFill>
                <a:srgbClr val="5557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uphine_ppt_2014">
  <a:themeElements>
    <a:clrScheme name="Personnalisée 1">
      <a:dk1>
        <a:srgbClr val="272727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