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28FD0-8627-4253-AEB5-4E181B99092D}" v="50" dt="2023-06-08T15:10:23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4484-26EC-4653-BA2A-0C3BE37C0B29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69C5C-C886-4595-968B-6FFA3DBB2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3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EE173-4251-8EF0-B5D6-6203D04CA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B76985-6626-C2FC-78DD-569249B0D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08525-4D0E-274A-0004-C9D5394D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B537C-C9B3-42C6-9B9B-64A577EAE960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6B80B-FD13-637B-9955-6693EF2B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21C41-0DF1-F49B-75F7-EA3ACD50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&lt;#&gt;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29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0E6B8-4E54-97D8-8304-CF25674C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DC9AD-0E5D-532B-ACD3-9C1388B59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56077-6A12-576D-9112-4AA1ABE1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78313C-F34B-4BBF-9255-0AD1BE409C3A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F4C8C-89FB-C363-D849-E51F821B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E5FBD-1A74-B1FE-095D-A8C9F1F7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5C575D-DA5C-4DF9-8A8B-2E9B2797F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9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126110-6E24-871C-9490-717965AD5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9B976-347D-C068-CDE8-9DA3696F8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1AE6D-2D75-6A65-ACF5-28D48237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45E32B-E32C-4E1C-BE70-046255FA84BC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52F43-874A-4716-0B25-ECF17331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6E186-EFB1-1C5E-9FD3-150DC469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5C575D-DA5C-4DF9-8A8B-2E9B2797F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3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31739-3653-8B1F-ED25-6A448C27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75450-D818-8C21-C8B1-9B2B263B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70518-75DA-14A1-124C-EED9B122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9AF7E-F274-4FD4-A5D1-A855BE90702D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D2A8F-6DC1-F6D7-C16E-AB785483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063E7-05E8-C64F-9604-4A30E192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5C575D-DA5C-4DF9-8A8B-2E9B2797F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1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4C6CB-3178-0541-6E89-544AFD84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20ABBD-07FD-C7CD-DF56-07426F5D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2F3E4-DEA6-5E59-6717-8D06F032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C664D-F55D-49A5-9CEF-7667C7D58D6C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09602-B6FD-1CB9-8F1C-7958E983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D5329-1370-C408-77DF-BF782E89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5C575D-DA5C-4DF9-8A8B-2E9B2797F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2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3CA8A-2B33-90D9-FE1E-8B4DC86D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9F68B-CE36-5070-A31A-6D5813148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3AD0D6-C8D3-6EBC-E3B0-0B7DB6D1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00A5A-8642-60A3-DF7E-06536AB7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1C9FA3-A998-4F4B-A01E-915C3B5CE4E6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9D9837-1926-90EB-2E30-C7F8FD9B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061D7-B1A1-4733-526B-0D4F0565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5C575D-DA5C-4DF9-8A8B-2E9B2797F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2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79134-9787-AD93-88BF-500C0B0D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5C4DB5-CE09-4DB7-60C2-3774BED0A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B61FA-39D5-92EA-F668-7B07720DD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254D02-5A0E-C61A-CF8A-C4B3ED71E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2160F8-0457-C3DB-2951-F67CDDC06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02D3EB-F2CF-9196-88FD-8DEEDA71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74EC34-0E54-4CE4-A7FD-E66A42D595BF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2F6EF9-A302-6C18-BD08-76A23C65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7B62E0-2423-7DE0-2D26-64BBED5E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5C575D-DA5C-4DF9-8A8B-2E9B2797F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D819C-F4F0-2734-6E45-B4D60566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D432D5-14E0-28B8-C5DC-D4EC1885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683B4-5B67-492B-B674-60B604E801F3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61091C-25D7-2136-7EFB-5F2E3890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335F16-F71E-6046-F41E-25153E55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5C575D-DA5C-4DF9-8A8B-2E9B2797F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CC0EE0-533A-5D5A-D88C-ECC35B2E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1ADA6-BFE1-447A-8347-626DAABAC1B1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3C8313-84B5-79F9-3820-850138E8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BC47F-2A23-A7EB-4D82-DEAEEDE1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5C575D-DA5C-4DF9-8A8B-2E9B2797F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6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9470C-1563-1EE7-0FA9-938A8852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1B08D-5622-E931-BC24-1B2ED7A4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15FFEA-39E5-9FAB-2A33-1222A3F0D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8F270D-2D1E-9AD0-4DEF-222C5B62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44952-70C3-4C9D-8CEB-3680C6BFC94B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6A908-808C-51BB-CF47-1A36357D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239D3-E779-EDCD-7832-A779682E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5C575D-DA5C-4DF9-8A8B-2E9B2797F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56B05-9ACC-CE41-6643-E19E470E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6FD237-0D0F-0995-99D5-68A189FE3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364145-9B15-FA6D-3BEA-157B61F9F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D0ED69-A961-6F51-3F35-60071964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1BFA68-50D0-475D-A4AF-632D7D243652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DFBA6-164E-23FE-B8BD-AA42C136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1A4E41-73EA-AF29-CB60-206ABA58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5C575D-DA5C-4DF9-8A8B-2E9B2797F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0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F79DF-B828-57D0-E720-A5A7482C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C780-34FB-4EB9-9984-19F5C6146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7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ea.io/collection/cryptopunk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1155" TargetMode="External"/><Relationship Id="rId2" Type="http://schemas.openxmlformats.org/officeDocument/2006/relationships/hyperlink" Target="https://eips.ethereum.org/EIPS/eip-72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1E61F4-3CF1-157C-6BA7-B8C7D244A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26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289D05-1149-7A4E-2218-855C724189ED}"/>
              </a:ext>
            </a:extLst>
          </p:cNvPr>
          <p:cNvSpPr txBox="1"/>
          <p:nvPr/>
        </p:nvSpPr>
        <p:spPr>
          <a:xfrm>
            <a:off x="730593" y="562917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NFT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铸造（出品）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01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289D05-1149-7A4E-2218-855C724189ED}"/>
              </a:ext>
            </a:extLst>
          </p:cNvPr>
          <p:cNvSpPr txBox="1"/>
          <p:nvPr/>
        </p:nvSpPr>
        <p:spPr>
          <a:xfrm>
            <a:off x="742950" y="556739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NFT </a:t>
            </a:r>
            <a:r>
              <a:rPr lang="zh-CN" altLang="en-US" dirty="0">
                <a:solidFill>
                  <a:srgbClr val="333333"/>
                </a:solidFill>
                <a:latin typeface="SF Pro SC"/>
              </a:rPr>
              <a:t>购买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96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AC939C-F557-C46D-1C5E-4F4EA150C34E}"/>
              </a:ext>
            </a:extLst>
          </p:cNvPr>
          <p:cNvSpPr txBox="1"/>
          <p:nvPr/>
        </p:nvSpPr>
        <p:spPr>
          <a:xfrm>
            <a:off x="2905382" y="1149863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NFT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真正的唯一标识，实际上是合约地址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+Token ID</a:t>
            </a:r>
            <a:endParaRPr lang="zh-CN" altLang="en-US" dirty="0"/>
          </a:p>
        </p:txBody>
      </p:sp>
      <p:pic>
        <p:nvPicPr>
          <p:cNvPr id="2050" name="Picture 2" descr="nft 的图像结果">
            <a:extLst>
              <a:ext uri="{FF2B5EF4-FFF2-40B4-BE49-F238E27FC236}">
                <a16:creationId xmlns:a16="http://schemas.microsoft.com/office/drawing/2014/main" id="{9C3E1DDE-5AE9-6A9D-D48F-661323EC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94" y="824900"/>
            <a:ext cx="1117154" cy="8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740BA17-D1AE-D1CE-A207-25F877CC9137}"/>
              </a:ext>
            </a:extLst>
          </p:cNvPr>
          <p:cNvSpPr txBox="1"/>
          <p:nvPr/>
        </p:nvSpPr>
        <p:spPr>
          <a:xfrm>
            <a:off x="897666" y="2782669"/>
            <a:ext cx="10569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在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SF Pro SC"/>
              </a:rPr>
              <a:t>OpenSea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中，一个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Collection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，例如</a:t>
            </a:r>
            <a:r>
              <a:rPr lang="en-US" altLang="zh-CN" b="0" i="0" u="none" strike="noStrike" dirty="0">
                <a:solidFill>
                  <a:srgbClr val="0593D3"/>
                </a:solidFill>
                <a:effectLst/>
                <a:latin typeface="SF Pro SC"/>
                <a:hlinkClick r:id="rId3"/>
              </a:rPr>
              <a:t>CryptoPunks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，就是一个合约发出的所有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NFT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。所以，要发行一个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Collection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，首先要创建一个合约，然后，用这个合约发行的所有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NFT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就自动被归集到这个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Collection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中</a:t>
            </a:r>
            <a:r>
              <a:rPr lang="zh-CN" altLang="en-US" dirty="0">
                <a:solidFill>
                  <a:srgbClr val="333333"/>
                </a:solidFill>
                <a:latin typeface="SF Pro SC"/>
              </a:rPr>
              <a:t>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AEF95A-7479-DE6F-6065-8D7CFAC99C68}"/>
              </a:ext>
            </a:extLst>
          </p:cNvPr>
          <p:cNvSpPr txBox="1"/>
          <p:nvPr/>
        </p:nvSpPr>
        <p:spPr>
          <a:xfrm>
            <a:off x="897666" y="4026662"/>
            <a:ext cx="103966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智能合约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就是一种把我们生活中的合约数字化，当满足一定条件后，可以由程序自动执行的技术。把约定通过代码的形式，录入区块链中，一旦触发约定时的条件，就会有程序来自动执行，这就是智能合约。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31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82B68AE-7BFA-3F74-BF5A-7B7655A0761D}"/>
              </a:ext>
            </a:extLst>
          </p:cNvPr>
          <p:cNvSpPr txBox="1"/>
          <p:nvPr/>
        </p:nvSpPr>
        <p:spPr>
          <a:xfrm>
            <a:off x="1212507" y="927868"/>
            <a:ext cx="97911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SF Pro SC"/>
              </a:rPr>
              <a:t>NFT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F Pro SC"/>
              </a:rPr>
              <a:t>有两个标准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：</a:t>
            </a:r>
            <a:r>
              <a:rPr lang="en-US" altLang="zh-CN" b="0" i="0" u="none" strike="noStrike" dirty="0">
                <a:solidFill>
                  <a:srgbClr val="0593D3"/>
                </a:solidFill>
                <a:effectLst/>
                <a:latin typeface="SF Pro SC"/>
                <a:hlinkClick r:id="rId2"/>
              </a:rPr>
              <a:t>EIP-721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和</a:t>
            </a:r>
            <a:r>
              <a:rPr lang="en-US" altLang="zh-CN" b="0" i="0" u="none" strike="noStrike" dirty="0">
                <a:solidFill>
                  <a:srgbClr val="0593D3"/>
                </a:solidFill>
                <a:effectLst/>
                <a:latin typeface="SF Pro SC"/>
                <a:hlinkClick r:id="rId3"/>
              </a:rPr>
              <a:t>EIP-1155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SF Pro SC"/>
            </a:endParaRPr>
          </a:p>
          <a:p>
            <a:endParaRPr lang="en-US" altLang="zh-CN" dirty="0">
              <a:solidFill>
                <a:srgbClr val="333333"/>
              </a:solidFill>
              <a:latin typeface="SF Pro SC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721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标准比较简单，它只需要保证一个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NFT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对应一个唯一的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Token 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就行，因为一个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Token 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对应的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NFT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只有一个，而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1155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就要宽松一点，一个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NFT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可以有多个，比如一个头像有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个，那最多允许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个人持有。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484FD5-4CD3-D039-F66E-BEEB27A1E6EF}"/>
              </a:ext>
            </a:extLst>
          </p:cNvPr>
          <p:cNvSpPr txBox="1"/>
          <p:nvPr/>
        </p:nvSpPr>
        <p:spPr>
          <a:xfrm>
            <a:off x="1169257" y="3003378"/>
            <a:ext cx="98776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SF Pro SC"/>
              </a:rPr>
              <a:t>NFT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F Pro SC"/>
              </a:rPr>
              <a:t>接口主要有以下几个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：</a:t>
            </a:r>
            <a:endParaRPr lang="en-US" altLang="zh-CN" b="0" i="0" dirty="0">
              <a:solidFill>
                <a:srgbClr val="333333"/>
              </a:solidFill>
              <a:effectLst/>
              <a:latin typeface="SF Pro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SF Pro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根据一个</a:t>
            </a:r>
            <a:r>
              <a:rPr lang="en-US" altLang="zh-CN" dirty="0"/>
              <a:t>Token ID</a:t>
            </a:r>
            <a:r>
              <a:rPr lang="zh-CN" altLang="en-US" dirty="0"/>
              <a:t>返回</a:t>
            </a:r>
            <a:r>
              <a:rPr lang="en-US" altLang="zh-CN" dirty="0"/>
              <a:t>Metadata</a:t>
            </a:r>
            <a:r>
              <a:rPr lang="zh-CN" altLang="en-US" dirty="0"/>
              <a:t>的</a:t>
            </a:r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i="1" dirty="0" err="1">
                <a:solidFill>
                  <a:srgbClr val="FF0000"/>
                </a:solidFill>
              </a:rPr>
              <a:t>uri</a:t>
            </a:r>
            <a:r>
              <a:rPr lang="en-US" altLang="zh-CN" i="1" dirty="0">
                <a:solidFill>
                  <a:srgbClr val="FF0000"/>
                </a:solidFill>
              </a:rPr>
              <a:t>(uint256 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查询一个地址拥有的</a:t>
            </a:r>
            <a:r>
              <a:rPr lang="en-US" altLang="zh-CN" dirty="0"/>
              <a:t>Token ID</a:t>
            </a:r>
            <a:r>
              <a:rPr lang="zh-CN" altLang="en-US" dirty="0"/>
              <a:t>数量：</a:t>
            </a:r>
            <a:r>
              <a:rPr lang="en-US" altLang="zh-CN" i="1" dirty="0" err="1">
                <a:solidFill>
                  <a:srgbClr val="FF0000"/>
                </a:solidFill>
              </a:rPr>
              <a:t>balanceOf</a:t>
            </a:r>
            <a:r>
              <a:rPr lang="en-US" altLang="zh-CN" i="1" dirty="0">
                <a:solidFill>
                  <a:srgbClr val="FF0000"/>
                </a:solidFill>
              </a:rPr>
              <a:t>(address account, uint256 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授权或取消授权一个地址有权转移</a:t>
            </a:r>
            <a:r>
              <a:rPr lang="en-US" altLang="zh-CN" dirty="0"/>
              <a:t>NFT</a:t>
            </a:r>
            <a:r>
              <a:rPr lang="zh-CN" altLang="en-US" dirty="0"/>
              <a:t>：</a:t>
            </a:r>
            <a:r>
              <a:rPr lang="en-US" altLang="zh-CN" i="1" dirty="0" err="1">
                <a:solidFill>
                  <a:srgbClr val="FF0000"/>
                </a:solidFill>
              </a:rPr>
              <a:t>setApprovalForAll</a:t>
            </a:r>
            <a:r>
              <a:rPr lang="en-US" altLang="zh-CN" i="1" dirty="0">
                <a:solidFill>
                  <a:srgbClr val="FF0000"/>
                </a:solidFill>
              </a:rPr>
              <a:t>(address operator, bool approved)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转移一个</a:t>
            </a:r>
            <a:r>
              <a:rPr lang="en-US" altLang="zh-CN" dirty="0"/>
              <a:t>NFT</a:t>
            </a:r>
            <a:r>
              <a:rPr lang="zh-CN" altLang="en-US" dirty="0"/>
              <a:t>：</a:t>
            </a:r>
            <a:r>
              <a:rPr lang="en-US" altLang="zh-CN" i="1" dirty="0" err="1">
                <a:solidFill>
                  <a:srgbClr val="FF0000"/>
                </a:solidFill>
              </a:rPr>
              <a:t>safeTransferFrom</a:t>
            </a:r>
            <a:r>
              <a:rPr lang="en-US" altLang="zh-CN" i="1" dirty="0">
                <a:solidFill>
                  <a:srgbClr val="FF0000"/>
                </a:solidFill>
              </a:rPr>
              <a:t>(address from, address to, uint256 id, uint256 amount, bytes </a:t>
            </a:r>
            <a:r>
              <a:rPr lang="en-US" altLang="zh-CN" i="1" dirty="0" err="1">
                <a:solidFill>
                  <a:srgbClr val="FF0000"/>
                </a:solidFill>
              </a:rPr>
              <a:t>calldata</a:t>
            </a:r>
            <a:r>
              <a:rPr lang="en-US" altLang="zh-CN" i="1" dirty="0">
                <a:solidFill>
                  <a:srgbClr val="FF0000"/>
                </a:solidFill>
              </a:rPr>
              <a:t> data)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9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20F06E6D-CC40-B09B-3BB6-6F0BF8FEF82D}"/>
              </a:ext>
            </a:extLst>
          </p:cNvPr>
          <p:cNvSpPr txBox="1"/>
          <p:nvPr/>
        </p:nvSpPr>
        <p:spPr>
          <a:xfrm>
            <a:off x="934479" y="986652"/>
            <a:ext cx="965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ERC1155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的核心代码其实就是一个映射，记录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Token 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到持有地址、再到持有数量：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D0D08B-11B0-875D-F68A-D110A7816AF0}"/>
              </a:ext>
            </a:extLst>
          </p:cNvPr>
          <p:cNvSpPr txBox="1"/>
          <p:nvPr/>
        </p:nvSpPr>
        <p:spPr>
          <a:xfrm>
            <a:off x="934478" y="2967335"/>
            <a:ext cx="10130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我们做的主要修改是增加一个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Token 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URL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的映射。因为我们准备将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NFT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的图片和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Metadata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数据都放到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IPFS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上，所以增加一个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Token 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IPFS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文件哈希的映射：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728E3F7-FF1A-937E-4E2E-2384A70B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84" y="3767893"/>
            <a:ext cx="6690940" cy="21642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02EBB1-B725-23E3-7240-CFD34756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570" y="1534925"/>
            <a:ext cx="6553768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20F06E6D-CC40-B09B-3BB6-6F0BF8FEF82D}"/>
              </a:ext>
            </a:extLst>
          </p:cNvPr>
          <p:cNvSpPr txBox="1"/>
          <p:nvPr/>
        </p:nvSpPr>
        <p:spPr>
          <a:xfrm>
            <a:off x="934478" y="664028"/>
            <a:ext cx="965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第二个修改是增加一个</a:t>
            </a:r>
            <a:r>
              <a:rPr lang="en-US" altLang="zh-CN" b="0" i="1" dirty="0">
                <a:solidFill>
                  <a:srgbClr val="FF0000"/>
                </a:solidFill>
                <a:effectLst/>
                <a:latin typeface="SF Pro SC"/>
              </a:rPr>
              <a:t>mint()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方法来铸造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NFT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：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D0D08B-11B0-875D-F68A-D110A7816AF0}"/>
              </a:ext>
            </a:extLst>
          </p:cNvPr>
          <p:cNvSpPr txBox="1"/>
          <p:nvPr/>
        </p:nvSpPr>
        <p:spPr>
          <a:xfrm>
            <a:off x="934478" y="3215730"/>
            <a:ext cx="10130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最后一步是在</a:t>
            </a:r>
            <a:r>
              <a:rPr lang="en-US" altLang="zh-CN" b="0" i="1" dirty="0">
                <a:solidFill>
                  <a:srgbClr val="FF0000"/>
                </a:solidFill>
                <a:effectLst/>
                <a:latin typeface="SF Pro SC"/>
              </a:rPr>
              <a:t>isApprovedForAll()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中判断下当前转移操作的发起者是不是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OpenSea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的代理合约：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E54D56-948F-7ED5-6FFA-F18D29C2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84" y="1097251"/>
            <a:ext cx="6904318" cy="19356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40B861-8478-303D-B6ED-2293AC66C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984" y="3767893"/>
            <a:ext cx="6988146" cy="17298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A8D6A5B-CD79-ED52-07A1-605F98D4C1C8}"/>
              </a:ext>
            </a:extLst>
          </p:cNvPr>
          <p:cNvSpPr txBox="1"/>
          <p:nvPr/>
        </p:nvSpPr>
        <p:spPr>
          <a:xfrm>
            <a:off x="934478" y="5611681"/>
            <a:ext cx="10130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这么做的目的是将来在</a:t>
            </a:r>
            <a:r>
              <a:rPr lang="en-US" altLang="zh-CN" dirty="0"/>
              <a:t>OpenSea</a:t>
            </a:r>
            <a:r>
              <a:rPr lang="zh-CN" altLang="en-US" dirty="0"/>
              <a:t>售卖的时候，不需要授权操作，节省了</a:t>
            </a:r>
            <a:r>
              <a:rPr lang="en-US" altLang="zh-CN" dirty="0"/>
              <a:t>gas</a:t>
            </a:r>
            <a:r>
              <a:rPr lang="zh-CN" altLang="en-US" dirty="0"/>
              <a:t>费，缺点是无条件信任了</a:t>
            </a:r>
            <a:r>
              <a:rPr lang="en-US" altLang="zh-CN" dirty="0"/>
              <a:t>OpenSea</a:t>
            </a:r>
            <a:r>
              <a:rPr lang="zh-CN" altLang="en-US" dirty="0"/>
              <a:t>的代理合约，降低了一点安全性</a:t>
            </a:r>
          </a:p>
        </p:txBody>
      </p:sp>
    </p:spTree>
    <p:extLst>
      <p:ext uri="{BB962C8B-B14F-4D97-AF65-F5344CB8AC3E}">
        <p14:creationId xmlns:p14="http://schemas.microsoft.com/office/powerpoint/2010/main" val="55105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258DB2-01A0-D656-E0D6-D2EE70F83A8D}"/>
              </a:ext>
            </a:extLst>
          </p:cNvPr>
          <p:cNvSpPr txBox="1"/>
          <p:nvPr/>
        </p:nvSpPr>
        <p:spPr>
          <a:xfrm>
            <a:off x="872696" y="599988"/>
            <a:ext cx="6094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444444"/>
                </a:solidFill>
                <a:effectLst/>
                <a:latin typeface="SF Pro SC"/>
              </a:rPr>
              <a:t>NFT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SF Pro SC"/>
              </a:rPr>
              <a:t>铸造流程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7CC9FC-3A03-4007-A6DB-45BEF981A5A8}"/>
              </a:ext>
            </a:extLst>
          </p:cNvPr>
          <p:cNvSpPr txBox="1"/>
          <p:nvPr/>
        </p:nvSpPr>
        <p:spPr>
          <a:xfrm>
            <a:off x="872695" y="1325943"/>
            <a:ext cx="106129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首先，一个</a:t>
            </a:r>
            <a:r>
              <a:rPr lang="en-US" altLang="zh-CN" dirty="0"/>
              <a:t>NFT</a:t>
            </a:r>
            <a:r>
              <a:rPr lang="zh-CN" altLang="en-US" dirty="0"/>
              <a:t>关联了一个特定的资源，如图片、视频、</a:t>
            </a:r>
            <a:r>
              <a:rPr lang="en-US" altLang="zh-CN" dirty="0"/>
              <a:t>3D</a:t>
            </a:r>
            <a:r>
              <a:rPr lang="zh-CN" altLang="en-US" dirty="0"/>
              <a:t>模型、</a:t>
            </a:r>
            <a:r>
              <a:rPr lang="en-US" altLang="zh-CN" dirty="0"/>
              <a:t>VR</a:t>
            </a:r>
            <a:r>
              <a:rPr lang="zh-CN" altLang="en-US" dirty="0"/>
              <a:t>等。假定我们的</a:t>
            </a:r>
            <a:r>
              <a:rPr lang="en-US" altLang="zh-CN" dirty="0"/>
              <a:t>NFT</a:t>
            </a:r>
            <a:r>
              <a:rPr lang="zh-CN" altLang="en-US" dirty="0"/>
              <a:t>就是一个图片，铸造</a:t>
            </a:r>
            <a:r>
              <a:rPr lang="en-US" altLang="zh-CN" dirty="0"/>
              <a:t>NFT</a:t>
            </a:r>
            <a:r>
              <a:rPr lang="zh-CN" altLang="en-US" dirty="0"/>
              <a:t>的第一步是将图片上传并获得一个固定的</a:t>
            </a:r>
            <a:r>
              <a:rPr lang="en-US" altLang="zh-CN" dirty="0"/>
              <a:t>URL</a:t>
            </a:r>
            <a:r>
              <a:rPr lang="zh-CN" altLang="en-US" dirty="0"/>
              <a:t>。这里我们选择</a:t>
            </a:r>
            <a:r>
              <a:rPr lang="en-US" altLang="zh-CN" dirty="0"/>
              <a:t>IPFS</a:t>
            </a:r>
            <a:r>
              <a:rPr lang="zh-CN" altLang="en-US" dirty="0"/>
              <a:t>，上传成功后返回的</a:t>
            </a:r>
            <a:r>
              <a:rPr lang="en-US" altLang="zh-CN" dirty="0"/>
              <a:t>URL</a:t>
            </a:r>
            <a:r>
              <a:rPr lang="zh-CN" altLang="en-US" dirty="0"/>
              <a:t>类似：</a:t>
            </a:r>
          </a:p>
          <a:p>
            <a:endParaRPr lang="zh-CN" altLang="en-US" dirty="0"/>
          </a:p>
          <a:p>
            <a:r>
              <a:rPr lang="en-US" altLang="zh-CN" dirty="0"/>
              <a:t>https://ipfs.infura.io/ipfs/QmaCR37BEGv6aZzzfJ1ShT8tu52UWosVgN9ookYY94FVVt?filename=file.png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EC8B12-35B6-433B-BD9B-17B3074C11AC}"/>
              </a:ext>
            </a:extLst>
          </p:cNvPr>
          <p:cNvSpPr txBox="1"/>
          <p:nvPr/>
        </p:nvSpPr>
        <p:spPr>
          <a:xfrm>
            <a:off x="872695" y="2790562"/>
            <a:ext cx="1054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第二步是准备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NFT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Metadata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，也就是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NFT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的描述信息。标准的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Metadata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就是一个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JSON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文件，内容如下：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629957-368D-F2A5-6340-1758C8F7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3271623"/>
            <a:ext cx="5499986" cy="284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8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258DB2-01A0-D656-E0D6-D2EE70F83A8D}"/>
              </a:ext>
            </a:extLst>
          </p:cNvPr>
          <p:cNvSpPr txBox="1"/>
          <p:nvPr/>
        </p:nvSpPr>
        <p:spPr>
          <a:xfrm>
            <a:off x="872696" y="599988"/>
            <a:ext cx="6094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444444"/>
                </a:solidFill>
                <a:effectLst/>
                <a:latin typeface="SF Pro SC"/>
              </a:rPr>
              <a:t>NFT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SF Pro SC"/>
              </a:rPr>
              <a:t>铸造流程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9E7AB0-5E24-4753-5B85-790BF4B43B09}"/>
              </a:ext>
            </a:extLst>
          </p:cNvPr>
          <p:cNvSpPr txBox="1"/>
          <p:nvPr/>
        </p:nvSpPr>
        <p:spPr>
          <a:xfrm>
            <a:off x="872696" y="1346025"/>
            <a:ext cx="103719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attributes </a:t>
            </a:r>
            <a:r>
              <a:rPr lang="zh-CN" altLang="en-US" dirty="0"/>
              <a:t>就是</a:t>
            </a:r>
            <a:r>
              <a:rPr lang="en-US" altLang="zh-CN" dirty="0"/>
              <a:t>NFT</a:t>
            </a:r>
            <a:r>
              <a:rPr lang="zh-CN" altLang="en-US" dirty="0"/>
              <a:t>的属性，有多少个就往里填多少个。</a:t>
            </a:r>
            <a:r>
              <a:rPr lang="en-US" altLang="zh-CN" dirty="0"/>
              <a:t>JSON</a:t>
            </a:r>
            <a:r>
              <a:rPr lang="zh-CN" altLang="en-US" dirty="0"/>
              <a:t>文件也需要一个</a:t>
            </a:r>
            <a:r>
              <a:rPr lang="en-US" altLang="zh-CN" dirty="0"/>
              <a:t>URL</a:t>
            </a:r>
            <a:r>
              <a:rPr lang="zh-CN" altLang="en-US" dirty="0"/>
              <a:t>，可以用服务器的</a:t>
            </a:r>
            <a:r>
              <a:rPr lang="en-US" altLang="zh-CN" dirty="0"/>
              <a:t>API</a:t>
            </a:r>
            <a:r>
              <a:rPr lang="zh-CN" altLang="en-US" dirty="0"/>
              <a:t>返回，也可以直接上传到</a:t>
            </a:r>
            <a:r>
              <a:rPr lang="en-US" altLang="zh-CN" dirty="0"/>
              <a:t>IPFS</a:t>
            </a:r>
            <a:r>
              <a:rPr lang="zh-CN" altLang="en-US" dirty="0"/>
              <a:t>拿到一个</a:t>
            </a:r>
            <a:r>
              <a:rPr lang="en-US" altLang="zh-CN" dirty="0"/>
              <a:t>URL</a:t>
            </a:r>
            <a:r>
              <a:rPr lang="zh-CN" altLang="en-US" dirty="0"/>
              <a:t>，这个</a:t>
            </a:r>
            <a:r>
              <a:rPr lang="en-US" altLang="zh-CN" dirty="0"/>
              <a:t>JSON</a:t>
            </a:r>
            <a:r>
              <a:rPr lang="zh-CN" altLang="en-US" dirty="0"/>
              <a:t>的</a:t>
            </a:r>
            <a:r>
              <a:rPr lang="en-US" altLang="zh-CN" dirty="0"/>
              <a:t>URL</a:t>
            </a:r>
            <a:r>
              <a:rPr lang="zh-CN" altLang="en-US" dirty="0"/>
              <a:t>就是</a:t>
            </a:r>
            <a:r>
              <a:rPr lang="en-US" altLang="zh-CN" dirty="0"/>
              <a:t>NFT</a:t>
            </a:r>
            <a:r>
              <a:rPr lang="zh-CN" altLang="en-US" dirty="0"/>
              <a:t>的</a:t>
            </a:r>
            <a:r>
              <a:rPr lang="en-US" altLang="zh-CN" dirty="0"/>
              <a:t>Metadata</a:t>
            </a:r>
            <a:r>
              <a:rPr lang="zh-CN" altLang="en-US" dirty="0"/>
              <a:t>的</a:t>
            </a:r>
            <a:r>
              <a:rPr lang="en-US" altLang="zh-CN" dirty="0"/>
              <a:t>URL</a:t>
            </a:r>
            <a:r>
              <a:rPr lang="zh-CN" altLang="en-US" dirty="0"/>
              <a:t>，也是合约方法</a:t>
            </a:r>
            <a:r>
              <a:rPr lang="en-US" altLang="zh-CN" i="1" dirty="0" err="1">
                <a:solidFill>
                  <a:srgbClr val="FF0000"/>
                </a:solidFill>
              </a:rPr>
              <a:t>uri</a:t>
            </a:r>
            <a:r>
              <a:rPr lang="en-US" altLang="zh-CN" i="1" dirty="0">
                <a:solidFill>
                  <a:srgbClr val="FF0000"/>
                </a:solidFill>
              </a:rPr>
              <a:t>(uint256 id)</a:t>
            </a:r>
            <a:r>
              <a:rPr lang="zh-CN" altLang="en-US" dirty="0"/>
              <a:t>返回的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9FEC50-A142-706E-2DFB-BEC20807448B}"/>
              </a:ext>
            </a:extLst>
          </p:cNvPr>
          <p:cNvSpPr txBox="1"/>
          <p:nvPr/>
        </p:nvSpPr>
        <p:spPr>
          <a:xfrm>
            <a:off x="872696" y="2815451"/>
            <a:ext cx="1055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最后一步，我们调用</a:t>
            </a:r>
            <a:r>
              <a:rPr lang="en-US" altLang="zh-CN" i="1" dirty="0">
                <a:solidFill>
                  <a:srgbClr val="FF0000"/>
                </a:solidFill>
              </a:rPr>
              <a:t>mint()</a:t>
            </a:r>
            <a:r>
              <a:rPr lang="zh-CN" altLang="en-US" dirty="0"/>
              <a:t>方法并传入</a:t>
            </a:r>
            <a:r>
              <a:rPr lang="en-US" altLang="zh-CN" dirty="0"/>
              <a:t>NFT</a:t>
            </a:r>
            <a:r>
              <a:rPr lang="zh-CN" altLang="en-US" dirty="0"/>
              <a:t>的</a:t>
            </a:r>
            <a:r>
              <a:rPr lang="en-US" altLang="zh-CN" dirty="0"/>
              <a:t>Metadata</a:t>
            </a:r>
            <a:r>
              <a:rPr lang="zh-CN" altLang="en-US" dirty="0"/>
              <a:t>的</a:t>
            </a:r>
            <a:r>
              <a:rPr lang="en-US" altLang="zh-CN" dirty="0"/>
              <a:t>IPFS</a:t>
            </a:r>
            <a:r>
              <a:rPr lang="zh-CN" altLang="en-US" dirty="0"/>
              <a:t>哈希，就完成了一个</a:t>
            </a:r>
            <a:r>
              <a:rPr lang="en-US" altLang="zh-CN" dirty="0"/>
              <a:t>NFT</a:t>
            </a:r>
            <a:r>
              <a:rPr lang="zh-CN" altLang="en-US" dirty="0"/>
              <a:t>的铸造。</a:t>
            </a:r>
          </a:p>
        </p:txBody>
      </p:sp>
    </p:spTree>
    <p:extLst>
      <p:ext uri="{BB962C8B-B14F-4D97-AF65-F5344CB8AC3E}">
        <p14:creationId xmlns:p14="http://schemas.microsoft.com/office/powerpoint/2010/main" val="319693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258DB2-01A0-D656-E0D6-D2EE70F83A8D}"/>
              </a:ext>
            </a:extLst>
          </p:cNvPr>
          <p:cNvSpPr txBox="1"/>
          <p:nvPr/>
        </p:nvSpPr>
        <p:spPr>
          <a:xfrm>
            <a:off x="872696" y="599988"/>
            <a:ext cx="6094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444444"/>
                </a:solidFill>
                <a:effectLst/>
                <a:latin typeface="SF Pro SC"/>
              </a:rPr>
              <a:t>NFT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SF Pro SC"/>
              </a:rPr>
              <a:t>铸造流程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A0BCCB-1CB3-35C5-310A-CD0FB0EC4101}"/>
              </a:ext>
            </a:extLst>
          </p:cNvPr>
          <p:cNvSpPr txBox="1"/>
          <p:nvPr/>
        </p:nvSpPr>
        <p:spPr>
          <a:xfrm>
            <a:off x="872695" y="1474743"/>
            <a:ext cx="102792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铸造后默认的持有人是铸造者本人。如果切换到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OpenSea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并以铸造者身份登录，就可以看到刚铸造出的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NFT</a:t>
            </a:r>
            <a:r>
              <a:rPr lang="zh-CN" altLang="en-US" dirty="0">
                <a:solidFill>
                  <a:srgbClr val="333333"/>
                </a:solidFill>
                <a:latin typeface="SF Pro SC"/>
              </a:rPr>
              <a:t>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542E09-450C-2B24-0AED-9F41572B33BA}"/>
              </a:ext>
            </a:extLst>
          </p:cNvPr>
          <p:cNvSpPr txBox="1"/>
          <p:nvPr/>
        </p:nvSpPr>
        <p:spPr>
          <a:xfrm>
            <a:off x="872695" y="2534164"/>
            <a:ext cx="10025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OpenSea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是如何知道我们铸造的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NFT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并且获得了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NFT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的图片以及相关信息？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062A40-EA1B-4475-DF7F-92FFF29E48DA}"/>
              </a:ext>
            </a:extLst>
          </p:cNvPr>
          <p:cNvSpPr txBox="1"/>
          <p:nvPr/>
        </p:nvSpPr>
        <p:spPr>
          <a:xfrm>
            <a:off x="872694" y="2991011"/>
            <a:ext cx="1047080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因为我们在铸造的时候，</a:t>
            </a:r>
            <a:r>
              <a:rPr lang="en-US" altLang="zh-CN" i="1" dirty="0">
                <a:solidFill>
                  <a:srgbClr val="FF0000"/>
                </a:solidFill>
              </a:rPr>
              <a:t>mint()</a:t>
            </a:r>
            <a:r>
              <a:rPr lang="zh-CN" altLang="en-US" dirty="0"/>
              <a:t>方法写入了一条</a:t>
            </a:r>
            <a:r>
              <a:rPr lang="en-US" altLang="zh-CN" dirty="0"/>
              <a:t>NFT</a:t>
            </a:r>
            <a:r>
              <a:rPr lang="zh-CN" altLang="en-US" dirty="0"/>
              <a:t>转移日志，该日志记录了</a:t>
            </a:r>
            <a:r>
              <a:rPr lang="en-US" altLang="zh-CN" dirty="0"/>
              <a:t>NFT</a:t>
            </a:r>
            <a:r>
              <a:rPr lang="zh-CN" altLang="en-US" dirty="0"/>
              <a:t>的</a:t>
            </a:r>
            <a:r>
              <a:rPr lang="en-US" altLang="zh-CN" dirty="0"/>
              <a:t>Token ID</a:t>
            </a:r>
            <a:r>
              <a:rPr lang="zh-CN" altLang="en-US" dirty="0"/>
              <a:t>、数量和所有者，</a:t>
            </a:r>
            <a:r>
              <a:rPr lang="en-US" altLang="zh-CN" dirty="0"/>
              <a:t>OpenSea</a:t>
            </a:r>
            <a:r>
              <a:rPr lang="zh-CN" altLang="en-US" dirty="0"/>
              <a:t>读取链上的日志就可以知道该地址拥有了新铸造的</a:t>
            </a:r>
            <a:r>
              <a:rPr lang="en-US" altLang="zh-CN" dirty="0"/>
              <a:t>NFT</a:t>
            </a:r>
            <a:r>
              <a:rPr lang="zh-CN" altLang="en-US" dirty="0"/>
              <a:t>以及</a:t>
            </a:r>
            <a:r>
              <a:rPr lang="en-US" altLang="zh-CN" dirty="0"/>
              <a:t>NFT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和数量。</a:t>
            </a:r>
          </a:p>
          <a:p>
            <a:endParaRPr lang="zh-CN" altLang="en-US" dirty="0"/>
          </a:p>
          <a:p>
            <a:r>
              <a:rPr lang="zh-CN" altLang="en-US" dirty="0"/>
              <a:t>紧接着，</a:t>
            </a:r>
            <a:r>
              <a:rPr lang="en-US" altLang="zh-CN" dirty="0"/>
              <a:t>OpenSea</a:t>
            </a:r>
            <a:r>
              <a:rPr lang="zh-CN" altLang="en-US" dirty="0"/>
              <a:t>通过调用合约方法</a:t>
            </a:r>
            <a:r>
              <a:rPr lang="en-US" altLang="zh-CN" i="1" dirty="0" err="1">
                <a:solidFill>
                  <a:srgbClr val="FF0000"/>
                </a:solidFill>
              </a:rPr>
              <a:t>uri</a:t>
            </a:r>
            <a:r>
              <a:rPr lang="en-US" altLang="zh-CN" i="1" dirty="0">
                <a:solidFill>
                  <a:srgbClr val="FF0000"/>
                </a:solidFill>
              </a:rPr>
              <a:t>(uint256 id)</a:t>
            </a:r>
            <a:r>
              <a:rPr lang="zh-CN" altLang="en-US" dirty="0"/>
              <a:t>可以获得</a:t>
            </a:r>
            <a:r>
              <a:rPr lang="en-US" altLang="zh-CN" dirty="0"/>
              <a:t>Metadata</a:t>
            </a:r>
            <a:r>
              <a:rPr lang="zh-CN" altLang="en-US" dirty="0"/>
              <a:t>的</a:t>
            </a:r>
            <a:r>
              <a:rPr lang="en-US" altLang="zh-CN" dirty="0"/>
              <a:t>URL</a:t>
            </a:r>
            <a:r>
              <a:rPr lang="zh-CN" altLang="en-US" dirty="0"/>
              <a:t>，读取该</a:t>
            </a:r>
            <a:r>
              <a:rPr lang="en-US" altLang="zh-CN" dirty="0"/>
              <a:t>JSON</a:t>
            </a:r>
            <a:r>
              <a:rPr lang="zh-CN" altLang="en-US" dirty="0"/>
              <a:t>后，通过</a:t>
            </a:r>
            <a:r>
              <a:rPr lang="en-US" altLang="zh-CN" dirty="0"/>
              <a:t>JSON</a:t>
            </a:r>
            <a:r>
              <a:rPr lang="zh-CN" altLang="en-US" dirty="0"/>
              <a:t>文件内的</a:t>
            </a:r>
            <a:r>
              <a:rPr lang="en-US" altLang="zh-CN" dirty="0"/>
              <a:t>"image":"https://..."</a:t>
            </a:r>
            <a:r>
              <a:rPr lang="zh-CN" altLang="en-US" dirty="0"/>
              <a:t>可以获取到</a:t>
            </a:r>
            <a:r>
              <a:rPr lang="en-US" altLang="zh-CN" dirty="0"/>
              <a:t>NFT</a:t>
            </a:r>
            <a:r>
              <a:rPr lang="zh-CN" altLang="en-US" dirty="0"/>
              <a:t>对应的图片</a:t>
            </a:r>
            <a:r>
              <a:rPr lang="en-US" altLang="zh-CN" dirty="0"/>
              <a:t>URL</a:t>
            </a:r>
            <a:r>
              <a:rPr lang="zh-CN" altLang="en-US" dirty="0"/>
              <a:t>，这样，根据一个合约地址和</a:t>
            </a:r>
            <a:r>
              <a:rPr lang="en-US" altLang="zh-CN" dirty="0"/>
              <a:t>Token ID</a:t>
            </a:r>
            <a:r>
              <a:rPr lang="zh-CN" altLang="en-US" dirty="0"/>
              <a:t>，可以获得一个</a:t>
            </a:r>
            <a:r>
              <a:rPr lang="en-US" altLang="zh-CN" dirty="0"/>
              <a:t>NFT</a:t>
            </a:r>
            <a:r>
              <a:rPr lang="zh-CN" altLang="en-US" dirty="0"/>
              <a:t>的所有信息。</a:t>
            </a:r>
          </a:p>
          <a:p>
            <a:endParaRPr lang="zh-CN" altLang="en-US" dirty="0"/>
          </a:p>
          <a:p>
            <a:r>
              <a:rPr lang="zh-CN" altLang="en-US" dirty="0"/>
              <a:t>最后，我们还需要编写一个页面，能把上传图片、设置</a:t>
            </a:r>
            <a:r>
              <a:rPr lang="en-US" altLang="zh-CN" dirty="0"/>
              <a:t>Metadata</a:t>
            </a:r>
            <a:r>
              <a:rPr lang="zh-CN" altLang="en-US" dirty="0"/>
              <a:t>、上传</a:t>
            </a:r>
            <a:r>
              <a:rPr lang="en-US" altLang="zh-CN" dirty="0"/>
              <a:t>Metadata</a:t>
            </a:r>
            <a:r>
              <a:rPr lang="zh-CN" altLang="en-US" dirty="0"/>
              <a:t>、调用合约</a:t>
            </a:r>
            <a:r>
              <a:rPr lang="en-US" altLang="zh-CN" dirty="0">
                <a:solidFill>
                  <a:srgbClr val="FF0000"/>
                </a:solidFill>
              </a:rPr>
              <a:t>mint()</a:t>
            </a:r>
            <a:r>
              <a:rPr lang="zh-CN" altLang="en-US" dirty="0"/>
              <a:t>方法一键完成。（我们在做的业务）</a:t>
            </a:r>
          </a:p>
        </p:txBody>
      </p:sp>
    </p:spTree>
    <p:extLst>
      <p:ext uri="{BB962C8B-B14F-4D97-AF65-F5344CB8AC3E}">
        <p14:creationId xmlns:p14="http://schemas.microsoft.com/office/powerpoint/2010/main" val="110921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289D05-1149-7A4E-2218-855C724189ED}"/>
              </a:ext>
            </a:extLst>
          </p:cNvPr>
          <p:cNvSpPr txBox="1"/>
          <p:nvPr/>
        </p:nvSpPr>
        <p:spPr>
          <a:xfrm>
            <a:off x="730593" y="562917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SF Pro SC"/>
              </a:rPr>
              <a:t>AWS Cognito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F Pro SC"/>
              </a:rPr>
              <a:t>认证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18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845</Words>
  <Application>Microsoft Office PowerPoint</Application>
  <PresentationFormat>宽屏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SF Pro SC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少伟 朱</dc:creator>
  <cp:lastModifiedBy>少伟 朱</cp:lastModifiedBy>
  <cp:revision>2</cp:revision>
  <dcterms:created xsi:type="dcterms:W3CDTF">2023-06-08T14:24:39Z</dcterms:created>
  <dcterms:modified xsi:type="dcterms:W3CDTF">2023-06-08T16:25:28Z</dcterms:modified>
</cp:coreProperties>
</file>