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5.jpeg" ContentType="image/jpe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-14760" y="842760"/>
            <a:ext cx="9158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2"/>
          <p:cNvSpPr/>
          <p:nvPr/>
        </p:nvSpPr>
        <p:spPr>
          <a:xfrm>
            <a:off x="292320" y="4749840"/>
            <a:ext cx="8440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chemeClr val="dk2"/>
            </a:solidFill>
            <a:custDash>
              <a:ds d="7000000" sp="5200000"/>
              <a:ds d="100000" sp="5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-14760" y="842760"/>
            <a:ext cx="916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2"/>
          <p:cNvSpPr/>
          <p:nvPr/>
        </p:nvSpPr>
        <p:spPr>
          <a:xfrm>
            <a:off x="292320" y="4749840"/>
            <a:ext cx="8442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chemeClr val="dk2"/>
            </a:solidFill>
            <a:custDash>
              <a:ds d="1300000" sp="1000000"/>
              <a:ds d="100000" sp="10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311760" y="744480"/>
            <a:ext cx="8516520" cy="204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en-US" sz="4100" spc="-1" strike="noStrike">
                <a:solidFill>
                  <a:srgbClr val="000000"/>
                </a:solidFill>
                <a:latin typeface="Arial"/>
                <a:ea typeface="Arial"/>
              </a:rPr>
              <a:t>Entity-Based Document Classification on the CORD</a:t>
            </a:r>
            <a:br/>
            <a:r>
              <a:rPr b="0" lang="en-US" sz="4100" spc="-1" strike="noStrike">
                <a:solidFill>
                  <a:srgbClr val="000000"/>
                </a:solidFill>
                <a:latin typeface="Arial"/>
                <a:ea typeface="Arial"/>
              </a:rPr>
              <a:t>- 19 Corpus</a:t>
            </a:r>
            <a:endParaRPr b="0" lang="en-US" sz="4100" spc="-1" strike="noStrike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311760" y="2834280"/>
            <a:ext cx="8724960" cy="78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595959"/>
                </a:solidFill>
                <a:latin typeface="Arial"/>
                <a:ea typeface="Arial"/>
              </a:rPr>
              <a:t>Gollam Rabby and </a:t>
            </a:r>
            <a:r>
              <a:rPr b="0" lang="en-US" sz="2800" spc="-1" strike="noStrike" u="sng">
                <a:solidFill>
                  <a:srgbClr val="595959"/>
                </a:solidFill>
                <a:uFillTx/>
                <a:latin typeface="Arial"/>
                <a:ea typeface="Arial"/>
              </a:rPr>
              <a:t>Tomas Kliegr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Department of Information and Knowledge Engineering, VSE University, Prague, Czech Republic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8472600" y="4663080"/>
            <a:ext cx="544680" cy="38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457200" y="246240"/>
            <a:ext cx="8227080" cy="62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Future Work – Demo Results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8556840" y="4749840"/>
            <a:ext cx="546840" cy="3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fld id="{F8B60AA7-B68B-4984-9E29-C71094FFDB38}" type="slidenum"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97200" y="1103760"/>
            <a:ext cx="8872200" cy="299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(?a &lt;https://www.ica.org/standards/RiC/ontology#publishedBy&gt; &lt;http://dbpedia.org/resource/Elsevier&gt;) ^ (?b &lt;http://www.w3.org/1999/02/22-rdf-syntax-ns#type&gt; &lt;http://dbpedia.org/ontology/ChemicalCompound&gt;) -&gt; (?a &lt;http://idlab.github.io/covid19#hasConcept&gt; ?b) | support: 81987, headCoverage: 0.04837402115577961, headSize: 1694856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(?a &lt;http://www.w3.org/1999/02/22-rdf-syntax-ns#type&gt; &lt;http://purl.org/spar/fabio/JournalArticle&gt;) ^ (?b &lt;http://www.w3.org/1999/02/22-rdf-syntax-ns#type&gt; &lt;http://dbpedia.org/ontology/ChemicalCompound&gt;) -&gt; (?a &lt;http://idlab.github.io/covid19#hasConcept&gt; ?b) | support: 161969, headCoverage: 0.09556505095418136, headSize: 1694856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(?a &lt;http://www.w3.org/1999/02/22-rdf-syntax-ns#type&gt; &lt;http://purl.org/spar/fabio/Work&gt;) ^ (?b &lt;http://www.w3.org/1999/02/22-rdf-syntax-ns#type&gt; &lt;http://dbpedia.org/ontology/ChemicalCompound&gt;) -&gt; (?a &lt;http://idlab.github.io/covid19#hasConcept&gt; ?b) | support: 178542, headCoverage: 0.10534346280745975, headSize: 1694856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" descr=""/>
          <p:cNvPicPr/>
          <p:nvPr/>
        </p:nvPicPr>
        <p:blipFill>
          <a:blip r:embed="rId1"/>
          <a:stretch/>
        </p:blipFill>
        <p:spPr>
          <a:xfrm>
            <a:off x="1371600" y="1203480"/>
            <a:ext cx="6033960" cy="2981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311760" y="444960"/>
            <a:ext cx="8516520" cy="5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Project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311760" y="1152360"/>
            <a:ext cx="8516520" cy="341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US" sz="1700" spc="-1" strike="noStrike">
                <a:solidFill>
                  <a:srgbClr val="000000"/>
                </a:solidFill>
                <a:latin typeface="Calibri"/>
                <a:ea typeface="Calibri"/>
              </a:rPr>
              <a:t>1. Transforming CORD-19 to a flat csv file (e.g. with resources corresponding to columns) to which standard rule learning tools/algorithm can be applied. 2. The task is to predict the (academic) success of a paper (as measured by citations). 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700" spc="-1" strike="noStrike">
                <a:solidFill>
                  <a:srgbClr val="000000"/>
                </a:solidFill>
                <a:latin typeface="Calibri"/>
                <a:ea typeface="Calibri"/>
              </a:rPr>
              <a:t>3. Since we use explainable machine learning tools/algorithms, we could find which combination of concepts (e.g. chemical substances) is predictive of paper success.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700" spc="-1" strike="noStrike"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3202920" y="4643640"/>
            <a:ext cx="2995920" cy="36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4"/>
          <p:cNvSpPr/>
          <p:nvPr/>
        </p:nvSpPr>
        <p:spPr>
          <a:xfrm>
            <a:off x="8472600" y="4663080"/>
            <a:ext cx="544680" cy="38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5"/>
          <p:cNvSpPr/>
          <p:nvPr/>
        </p:nvSpPr>
        <p:spPr>
          <a:xfrm>
            <a:off x="8557200" y="4749840"/>
            <a:ext cx="546840" cy="3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fld id="{A8EEEFC0-018F-4E9B-9DC2-A0492458B760}" type="slidenum"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11760" y="444960"/>
            <a:ext cx="8516520" cy="5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Pre-processing data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311760" y="1152360"/>
            <a:ext cx="8516520" cy="341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5" name="Google Shape;149;p29" descr=""/>
          <p:cNvPicPr/>
          <p:nvPr/>
        </p:nvPicPr>
        <p:blipFill>
          <a:blip r:embed="rId1"/>
          <a:stretch/>
        </p:blipFill>
        <p:spPr>
          <a:xfrm>
            <a:off x="225000" y="1152360"/>
            <a:ext cx="7637040" cy="3381480"/>
          </a:xfrm>
          <a:prstGeom prst="rect">
            <a:avLst/>
          </a:prstGeom>
          <a:ln>
            <a:noFill/>
          </a:ln>
        </p:spPr>
      </p:pic>
      <p:sp>
        <p:nvSpPr>
          <p:cNvPr id="206" name="CustomShape 3"/>
          <p:cNvSpPr/>
          <p:nvPr/>
        </p:nvSpPr>
        <p:spPr>
          <a:xfrm>
            <a:off x="8472600" y="4663080"/>
            <a:ext cx="544680" cy="38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4"/>
          <p:cNvSpPr/>
          <p:nvPr/>
        </p:nvSpPr>
        <p:spPr>
          <a:xfrm>
            <a:off x="8557200" y="4749840"/>
            <a:ext cx="546840" cy="3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fld id="{FAF0BDEA-C36A-4AAB-9643-59C5CCAC392E}" type="slidenum"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311760" y="444960"/>
            <a:ext cx="8516520" cy="5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2"/>
          <p:cNvSpPr/>
          <p:nvPr/>
        </p:nvSpPr>
        <p:spPr>
          <a:xfrm>
            <a:off x="311760" y="1152360"/>
            <a:ext cx="8516520" cy="341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3"/>
          <p:cNvSpPr/>
          <p:nvPr/>
        </p:nvSpPr>
        <p:spPr>
          <a:xfrm>
            <a:off x="8472600" y="4663080"/>
            <a:ext cx="544680" cy="38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1" name="Google Shape;158;p30" descr=""/>
          <p:cNvPicPr/>
          <p:nvPr/>
        </p:nvPicPr>
        <p:blipFill>
          <a:blip r:embed="rId1"/>
          <a:stretch/>
        </p:blipFill>
        <p:spPr>
          <a:xfrm>
            <a:off x="548640" y="1097280"/>
            <a:ext cx="7828920" cy="3290040"/>
          </a:xfrm>
          <a:prstGeom prst="rect">
            <a:avLst/>
          </a:prstGeom>
          <a:ln>
            <a:noFill/>
          </a:ln>
        </p:spPr>
      </p:pic>
      <p:sp>
        <p:nvSpPr>
          <p:cNvPr id="212" name="CustomShape 4"/>
          <p:cNvSpPr/>
          <p:nvPr/>
        </p:nvSpPr>
        <p:spPr>
          <a:xfrm>
            <a:off x="8557200" y="4749840"/>
            <a:ext cx="546840" cy="3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fld id="{B7D90339-BDA3-4E57-A929-2A70B5DC64DF}" type="slidenum"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311760" y="444960"/>
            <a:ext cx="8516520" cy="5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Mining from Tabular: Result of preprocessing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311760" y="1152360"/>
            <a:ext cx="8516520" cy="341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3"/>
          <p:cNvSpPr/>
          <p:nvPr/>
        </p:nvSpPr>
        <p:spPr>
          <a:xfrm>
            <a:off x="8472600" y="4663080"/>
            <a:ext cx="544680" cy="38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6" name="Google Shape;166;p31" descr=""/>
          <p:cNvPicPr/>
          <p:nvPr/>
        </p:nvPicPr>
        <p:blipFill>
          <a:blip r:embed="rId1"/>
          <a:stretch/>
        </p:blipFill>
        <p:spPr>
          <a:xfrm>
            <a:off x="266760" y="1209600"/>
            <a:ext cx="8606520" cy="2720160"/>
          </a:xfrm>
          <a:prstGeom prst="rect">
            <a:avLst/>
          </a:prstGeom>
          <a:ln>
            <a:noFill/>
          </a:ln>
        </p:spPr>
      </p:pic>
      <p:sp>
        <p:nvSpPr>
          <p:cNvPr id="217" name="CustomShape 4"/>
          <p:cNvSpPr/>
          <p:nvPr/>
        </p:nvSpPr>
        <p:spPr>
          <a:xfrm>
            <a:off x="8283240" y="1439280"/>
            <a:ext cx="435960" cy="878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5"/>
          <p:cNvSpPr/>
          <p:nvPr/>
        </p:nvSpPr>
        <p:spPr>
          <a:xfrm>
            <a:off x="8229600" y="1463040"/>
            <a:ext cx="125640" cy="878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6"/>
          <p:cNvSpPr/>
          <p:nvPr/>
        </p:nvSpPr>
        <p:spPr>
          <a:xfrm>
            <a:off x="8557200" y="4749840"/>
            <a:ext cx="546840" cy="3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fld id="{C222B1CB-4ADD-4983-8134-5CB14F799724}" type="slidenum"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311760" y="444960"/>
            <a:ext cx="8516520" cy="5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Mining Tabular: Example results of rule mining (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Bayesian Rule  Set mining)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311760" y="1152360"/>
            <a:ext cx="8516520" cy="341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3"/>
          <p:cNvSpPr/>
          <p:nvPr/>
        </p:nvSpPr>
        <p:spPr>
          <a:xfrm>
            <a:off x="8472600" y="4663080"/>
            <a:ext cx="544680" cy="38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4"/>
          <p:cNvSpPr/>
          <p:nvPr/>
        </p:nvSpPr>
        <p:spPr>
          <a:xfrm>
            <a:off x="1463040" y="1645920"/>
            <a:ext cx="6577200" cy="24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Antigenic &amp; Antitoxin and Cold           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         OpenCitations_Ontology([10;100])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Antigenic &amp; Annual       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         OpenCitations_Ontology([10;100])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DNA &amp; Antigenic &amp; Diagnosis       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OpenCitations_Ontology([10;100])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Information &amp; Annual &amp; Diagnosis       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         OpenCitations_Ontology([10;100])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DNA &amp; Years &amp; Diagnosis       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         OpenCitations_Ontology([10;100])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Antigenic &amp; Years &amp; People       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         OpenCitations_Ontology([10;100])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Epidemic &amp; Clinical manifestations       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         OpenCitations_Ontology([10;100])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Middle east respiratory syndrome coronavirus &amp; Effective             OpenCitations_Ontology([10;100])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24" name="Line 5"/>
          <p:cNvSpPr/>
          <p:nvPr/>
        </p:nvSpPr>
        <p:spPr>
          <a:xfrm>
            <a:off x="3657600" y="2103120"/>
            <a:ext cx="18288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Line 6"/>
          <p:cNvSpPr/>
          <p:nvPr/>
        </p:nvSpPr>
        <p:spPr>
          <a:xfrm>
            <a:off x="3657600" y="1737360"/>
            <a:ext cx="18288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Line 7"/>
          <p:cNvSpPr/>
          <p:nvPr/>
        </p:nvSpPr>
        <p:spPr>
          <a:xfrm>
            <a:off x="3657600" y="2468520"/>
            <a:ext cx="18288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Line 8"/>
          <p:cNvSpPr/>
          <p:nvPr/>
        </p:nvSpPr>
        <p:spPr>
          <a:xfrm>
            <a:off x="3840480" y="2834280"/>
            <a:ext cx="155448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Line 9"/>
          <p:cNvSpPr/>
          <p:nvPr/>
        </p:nvSpPr>
        <p:spPr>
          <a:xfrm>
            <a:off x="3566160" y="3108960"/>
            <a:ext cx="18288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Line 10"/>
          <p:cNvSpPr/>
          <p:nvPr/>
        </p:nvSpPr>
        <p:spPr>
          <a:xfrm>
            <a:off x="3566160" y="3474360"/>
            <a:ext cx="18288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Line 11"/>
          <p:cNvSpPr/>
          <p:nvPr/>
        </p:nvSpPr>
        <p:spPr>
          <a:xfrm>
            <a:off x="3840480" y="3749040"/>
            <a:ext cx="146304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Line 12"/>
          <p:cNvSpPr/>
          <p:nvPr/>
        </p:nvSpPr>
        <p:spPr>
          <a:xfrm>
            <a:off x="5212080" y="4114800"/>
            <a:ext cx="27432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13"/>
          <p:cNvSpPr/>
          <p:nvPr/>
        </p:nvSpPr>
        <p:spPr>
          <a:xfrm>
            <a:off x="8557200" y="4749840"/>
            <a:ext cx="546840" cy="3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fld id="{D06997C0-3B1A-4B21-B17F-06DCDEB59403}" type="slidenum"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457200" y="246240"/>
            <a:ext cx="8224920" cy="62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Summary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347760" y="1240560"/>
            <a:ext cx="3602880" cy="310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3"/>
          <p:cNvSpPr/>
          <p:nvPr/>
        </p:nvSpPr>
        <p:spPr>
          <a:xfrm>
            <a:off x="4051440" y="1484280"/>
            <a:ext cx="5088600" cy="37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15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36" name="CustomShape 4"/>
          <p:cNvSpPr/>
          <p:nvPr/>
        </p:nvSpPr>
        <p:spPr>
          <a:xfrm>
            <a:off x="8556840" y="4749840"/>
            <a:ext cx="544680" cy="38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5"/>
          <p:cNvSpPr/>
          <p:nvPr/>
        </p:nvSpPr>
        <p:spPr>
          <a:xfrm>
            <a:off x="0" y="1280160"/>
            <a:ext cx="9014040" cy="29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1. Ways to generate higher quality entities, assign weights to entities, remove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uninteresting entities. Currently, we have experimented with Scispacy,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ConceptNet, Scispacy with ConceptNet and TF-IDF model.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2. We use a number of citations (OpenCitations Ontology) as a proxy of the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significance of results reported in the paper. Do you have a better suggestion?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3. Use  SBRL, CORELS and Random Forest for finding the combination of concepts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from research papers.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8" name="CustomShape 6"/>
          <p:cNvSpPr/>
          <p:nvPr/>
        </p:nvSpPr>
        <p:spPr>
          <a:xfrm>
            <a:off x="8557200" y="4749840"/>
            <a:ext cx="546840" cy="3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fld id="{438F11C6-0A3B-4B77-AF64-28EDB3899175}" type="slidenum"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457200" y="246240"/>
            <a:ext cx="8224920" cy="62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Future Work - PubAnnotation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347760" y="1240560"/>
            <a:ext cx="3602880" cy="310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3"/>
          <p:cNvSpPr/>
          <p:nvPr/>
        </p:nvSpPr>
        <p:spPr>
          <a:xfrm>
            <a:off x="4480560" y="1097280"/>
            <a:ext cx="4294080" cy="319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4"/>
          <p:cNvSpPr/>
          <p:nvPr/>
        </p:nvSpPr>
        <p:spPr>
          <a:xfrm>
            <a:off x="8556840" y="4749840"/>
            <a:ext cx="544680" cy="38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5"/>
          <p:cNvSpPr/>
          <p:nvPr/>
        </p:nvSpPr>
        <p:spPr>
          <a:xfrm>
            <a:off x="640080" y="1554480"/>
            <a:ext cx="7952400" cy="255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[1] http://pubannotation.org/collections/CORD-19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244" name="" descr=""/>
          <p:cNvPicPr/>
          <p:nvPr/>
        </p:nvPicPr>
        <p:blipFill>
          <a:blip r:embed="rId1"/>
          <a:stretch/>
        </p:blipFill>
        <p:spPr>
          <a:xfrm>
            <a:off x="982080" y="1005840"/>
            <a:ext cx="7155000" cy="3199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457200" y="341280"/>
            <a:ext cx="8227080" cy="43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Future Work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- Mining data with RDFRules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513360" y="1623960"/>
            <a:ext cx="1221120" cy="979200"/>
          </a:xfrm>
          <a:prstGeom prst="flowChartDocument">
            <a:avLst/>
          </a:prstGeom>
          <a:solidFill>
            <a:schemeClr val="lt1"/>
          </a:solidFill>
          <a:ln w="25560">
            <a:solidFill>
              <a:schemeClr val="accent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COVID19 KG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2963160" y="1574280"/>
            <a:ext cx="1412640" cy="1010160"/>
          </a:xfrm>
          <a:prstGeom prst="flowChartMultidocument">
            <a:avLst/>
          </a:prstGeom>
          <a:solidFill>
            <a:schemeClr val="lt1"/>
          </a:solidFill>
          <a:ln w="2556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TRIPLES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CustomShape 4"/>
          <p:cNvSpPr/>
          <p:nvPr/>
        </p:nvSpPr>
        <p:spPr>
          <a:xfrm>
            <a:off x="5797800" y="1299240"/>
            <a:ext cx="2702520" cy="1345680"/>
          </a:xfrm>
          <a:prstGeom prst="flowChartProcess">
            <a:avLst/>
          </a:prstGeom>
          <a:solidFill>
            <a:schemeClr val="accent1"/>
          </a:solidFill>
          <a:ln w="25560">
            <a:solidFill>
              <a:srgbClr val="395e8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Mine</a:t>
            </a:r>
            <a:br/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only logical rules with default thresholds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9" name="CustomShape 5"/>
          <p:cNvSpPr/>
          <p:nvPr/>
        </p:nvSpPr>
        <p:spPr>
          <a:xfrm>
            <a:off x="6493320" y="3286800"/>
            <a:ext cx="1311480" cy="937800"/>
          </a:xfrm>
          <a:prstGeom prst="flowChartMultidocument">
            <a:avLst/>
          </a:prstGeom>
          <a:solidFill>
            <a:schemeClr val="lt1"/>
          </a:solidFill>
          <a:ln w="2556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Exported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Rules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0" name="CustomShape 6"/>
          <p:cNvSpPr/>
          <p:nvPr/>
        </p:nvSpPr>
        <p:spPr>
          <a:xfrm>
            <a:off x="4377600" y="1976400"/>
            <a:ext cx="1418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51" name="CustomShape 7"/>
          <p:cNvSpPr/>
          <p:nvPr/>
        </p:nvSpPr>
        <p:spPr>
          <a:xfrm>
            <a:off x="7149960" y="2646720"/>
            <a:ext cx="360" cy="63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52" name="CustomShape 8"/>
          <p:cNvSpPr/>
          <p:nvPr/>
        </p:nvSpPr>
        <p:spPr>
          <a:xfrm>
            <a:off x="1736280" y="1987200"/>
            <a:ext cx="1225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53" name="CustomShape 9"/>
          <p:cNvSpPr/>
          <p:nvPr/>
        </p:nvSpPr>
        <p:spPr>
          <a:xfrm>
            <a:off x="8556840" y="4749840"/>
            <a:ext cx="546840" cy="3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fld id="{813905FA-55D7-4353-B6F0-2BB29ABD8FFA}" type="slidenum"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2020-05-19T08:53:15Z</dcterms:modified>
  <cp:revision>72</cp:revision>
  <dc:subject/>
  <dc:title/>
</cp:coreProperties>
</file>