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14760" y="842760"/>
            <a:ext cx="915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292320" y="4749840"/>
            <a:ext cx="844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2"/>
            </a:solidFill>
            <a:custDash>
              <a:ds d="3900000" sp="2900000"/>
              <a:ds d="100000" sp="2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-14760" y="84276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292320" y="4749840"/>
            <a:ext cx="844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2"/>
            </a:solidFill>
            <a:custDash>
              <a:ds d="800000" sp="600000"/>
              <a:ds d="1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744480"/>
            <a:ext cx="8517240" cy="20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Entity-Based Document Classification on the CORD</a:t>
            </a:r>
            <a:br/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- 19 Corpus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2834280"/>
            <a:ext cx="872568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Gollam Rabby and </a:t>
            </a:r>
            <a:r>
              <a:rPr b="0" lang="en-US" sz="2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Tomas Kliegr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Department of Information and Knowledge Engineering, VSE University, Prague, Czech Republic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46240"/>
            <a:ext cx="8227800" cy="6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 – Demo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F3C12E2C-8D23-4D74-8AC4-524844237EC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7200" y="1103760"/>
            <a:ext cx="8872920" cy="29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(?a &lt;https://www.ica.org/standards/RiC/ontology#publishedBy&gt; &lt;http://dbpedia.org/resource/Elsevier&gt;) ^ (?b &lt;http://www.w3.org/1999/02/22-rdf-syntax-ns#type&gt; &lt;http://dbpedia.org/ontology/ChemicalCompound&gt;) -&gt; (?a &lt;http://idlab.github.io/covid19#hasConcept&gt; ?b) | support: 81987, headCoverage: 0.04837402115577961, headSize: 1694856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(?a &lt;http://www.w3.org/1999/02/22-rdf-syntax-ns#type&gt; &lt;http://purl.org/spar/fabio/JournalArticle&gt;) ^ (?b &lt;http://www.w3.org/1999/02/22-rdf-syntax-ns#type&gt; &lt;http://dbpedia.org/ontology/ChemicalCompound&gt;) -&gt; (?a &lt;http://idlab.github.io/covid19#hasConcept&gt; ?b) | support: 161969, headCoverage: 0.09556505095418136, headSize: 1694856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(?a &lt;http://www.w3.org/1999/02/22-rdf-syntax-ns#type&gt; &lt;http://purl.org/spar/fabio/Work&gt;) ^ (?b &lt;http://www.w3.org/1999/02/22-rdf-syntax-ns#type&gt; &lt;http://dbpedia.org/ontology/ChemicalCompound&gt;) -&gt; (?a &lt;http://idlab.github.io/covid19#hasConcept&gt; ?b) | support: 178542, headCoverage: 0.10534346280745975, headSize: 1694856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371600" y="1203480"/>
            <a:ext cx="6034680" cy="29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1. Transforming CORD-19 to a flat csv file (e.g. with resources corresponding to columns) to which standard rule learning tools/algorithm can be applied. 2. The task is to predict the (academic) success of a paper (as measured by citations).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3. Since we use an "explainable" machine learning tool/algorithm, we could find which combination of concepts (e.g. chemical substances) is predictive of paper success.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202920" y="4643640"/>
            <a:ext cx="299664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855720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1F503584-E3E0-45C5-86DD-C4D3DE48D57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 - Pre-processing 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Google Shape;149;p29" descr=""/>
          <p:cNvPicPr/>
          <p:nvPr/>
        </p:nvPicPr>
        <p:blipFill>
          <a:blip r:embed="rId1"/>
          <a:stretch/>
        </p:blipFill>
        <p:spPr>
          <a:xfrm>
            <a:off x="225000" y="1152360"/>
            <a:ext cx="7637760" cy="338220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855720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100768D5-C476-4B64-B34C-9AE49CC21FC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Google Shape;158;p30" descr=""/>
          <p:cNvPicPr/>
          <p:nvPr/>
        </p:nvPicPr>
        <p:blipFill>
          <a:blip r:embed="rId1"/>
          <a:stretch/>
        </p:blipFill>
        <p:spPr>
          <a:xfrm>
            <a:off x="548640" y="1097280"/>
            <a:ext cx="7829640" cy="329076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855720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AD682A55-B635-4BDC-9940-7D66687D30D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Mining from Tabular: Result of preprocessing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Google Shape;166;p31" descr=""/>
          <p:cNvPicPr/>
          <p:nvPr/>
        </p:nvPicPr>
        <p:blipFill>
          <a:blip r:embed="rId1"/>
          <a:stretch/>
        </p:blipFill>
        <p:spPr>
          <a:xfrm>
            <a:off x="266760" y="1209600"/>
            <a:ext cx="8607240" cy="272088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8283240" y="1439280"/>
            <a:ext cx="436680" cy="88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8229600" y="1463040"/>
            <a:ext cx="126360" cy="88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"/>
          <p:cNvSpPr/>
          <p:nvPr/>
        </p:nvSpPr>
        <p:spPr>
          <a:xfrm>
            <a:off x="855720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E1943485-E04D-4363-AEF1-473C00ADEE1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Mining Tabular: Example results of rule mining (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Bayesian Rule  Set mining)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1463040" y="1645920"/>
            <a:ext cx="6577920" cy="24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Antigenic &amp; Antitoxin and Cold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Antigenic &amp; Annual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DNA &amp; Antigenic &amp; Diagnosis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&amp; Annual &amp; Diagnosis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DNA &amp; Years &amp; Diagnosis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Antigenic &amp; Years &amp; People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Epidemic &amp; Clinical manifestations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Middle east respiratory syndrome coronavirus &amp; Effective             OpenCitations_Ontology([10;100])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4" name="Line 5"/>
          <p:cNvSpPr/>
          <p:nvPr/>
        </p:nvSpPr>
        <p:spPr>
          <a:xfrm>
            <a:off x="3657600" y="210312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6"/>
          <p:cNvSpPr/>
          <p:nvPr/>
        </p:nvSpPr>
        <p:spPr>
          <a:xfrm>
            <a:off x="3657600" y="173736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7"/>
          <p:cNvSpPr/>
          <p:nvPr/>
        </p:nvSpPr>
        <p:spPr>
          <a:xfrm>
            <a:off x="3657600" y="237744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8"/>
          <p:cNvSpPr/>
          <p:nvPr/>
        </p:nvSpPr>
        <p:spPr>
          <a:xfrm>
            <a:off x="3840480" y="2743200"/>
            <a:ext cx="15544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9"/>
          <p:cNvSpPr/>
          <p:nvPr/>
        </p:nvSpPr>
        <p:spPr>
          <a:xfrm>
            <a:off x="3566160" y="301752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0"/>
          <p:cNvSpPr/>
          <p:nvPr/>
        </p:nvSpPr>
        <p:spPr>
          <a:xfrm>
            <a:off x="3566160" y="338328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1"/>
          <p:cNvSpPr/>
          <p:nvPr/>
        </p:nvSpPr>
        <p:spPr>
          <a:xfrm>
            <a:off x="3840480" y="365760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2"/>
          <p:cNvSpPr/>
          <p:nvPr/>
        </p:nvSpPr>
        <p:spPr>
          <a:xfrm>
            <a:off x="5212080" y="3931920"/>
            <a:ext cx="274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3"/>
          <p:cNvSpPr/>
          <p:nvPr/>
        </p:nvSpPr>
        <p:spPr>
          <a:xfrm>
            <a:off x="855720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6A55D194-9A82-4A75-B268-0C90E0FA6B3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46240"/>
            <a:ext cx="82256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47760" y="1240560"/>
            <a:ext cx="3603600" cy="31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4051440" y="1484280"/>
            <a:ext cx="5089320" cy="37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855684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0" y="1280160"/>
            <a:ext cx="9014760" cy="29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1. Ways to generate higher quality entities, assign weights to entities, remove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uninteresting entities. Currently, we have experimented with Scispacy,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ConceptNet, Scispacy with ConceptNet and TF-IDF model.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2. We use a number of citations (OpenCitations Ontology) as a proxy of the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significance of results reported in the paper. Do you have a better suggestion?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3. Use  SBRL, CORELS and Random Forest for finding the combination of concepts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from research papers.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855720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AAB73EC8-0113-4326-9DC7-24FBAADDF6C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246240"/>
            <a:ext cx="82256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 - PubAnnotation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47760" y="1240560"/>
            <a:ext cx="3603600" cy="31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4480560" y="1097280"/>
            <a:ext cx="4294800" cy="31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855684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640080" y="1554480"/>
            <a:ext cx="795312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[1] http://pubannotation.org/collections/CORD-19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982080" y="1005840"/>
            <a:ext cx="715572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341280"/>
            <a:ext cx="822780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- Mining data with RDFRules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13360" y="1623960"/>
            <a:ext cx="1221840" cy="979920"/>
          </a:xfrm>
          <a:prstGeom prst="flowChartDocument">
            <a:avLst/>
          </a:prstGeom>
          <a:solidFill>
            <a:schemeClr val="lt1"/>
          </a:solidFill>
          <a:ln w="255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COVID19 KG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963160" y="1574280"/>
            <a:ext cx="1413360" cy="1010880"/>
          </a:xfrm>
          <a:prstGeom prst="flowChartMultidocument">
            <a:avLst/>
          </a:prstGeom>
          <a:solidFill>
            <a:schemeClr val="lt1"/>
          </a:solidFill>
          <a:ln w="255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TRIPLES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5797800" y="1299240"/>
            <a:ext cx="2703240" cy="1346400"/>
          </a:xfrm>
          <a:prstGeom prst="flowChartProcess">
            <a:avLst/>
          </a:prstGeom>
          <a:solidFill>
            <a:schemeClr val="accent1"/>
          </a:solidFill>
          <a:ln w="25560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Mine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only logical rules with default thresholds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6493320" y="3286800"/>
            <a:ext cx="1312200" cy="938520"/>
          </a:xfrm>
          <a:prstGeom prst="flowChartMultidocument">
            <a:avLst/>
          </a:prstGeom>
          <a:solidFill>
            <a:schemeClr val="lt1"/>
          </a:solidFill>
          <a:ln w="255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Exported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Rules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4377600" y="1976400"/>
            <a:ext cx="141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1" name="CustomShape 7"/>
          <p:cNvSpPr/>
          <p:nvPr/>
        </p:nvSpPr>
        <p:spPr>
          <a:xfrm>
            <a:off x="7149960" y="2646720"/>
            <a:ext cx="360" cy="63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" name="CustomShape 8"/>
          <p:cNvSpPr/>
          <p:nvPr/>
        </p:nvSpPr>
        <p:spPr>
          <a:xfrm>
            <a:off x="1736280" y="1987200"/>
            <a:ext cx="12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" name="CustomShape 9"/>
          <p:cNvSpPr/>
          <p:nvPr/>
        </p:nvSpPr>
        <p:spPr>
          <a:xfrm>
            <a:off x="8556840" y="474984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2FB92424-BB66-4A69-AC4B-CFEBBAA6750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2020-05-18T22:29:48Z</dcterms:modified>
  <cp:revision>68</cp:revision>
  <dc:subject/>
  <dc:title/>
</cp:coreProperties>
</file>