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14760" y="842760"/>
            <a:ext cx="91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292320" y="4749840"/>
            <a:ext cx="844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2900000" sp="2200000"/>
              <a:ds d="100000" sp="2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-14760" y="842760"/>
            <a:ext cx="916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292320" y="4749840"/>
            <a:ext cx="8443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2"/>
            </a:solidFill>
            <a:custDash>
              <a:ds d="6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744480"/>
            <a:ext cx="8517600" cy="20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Entity-Based Document Classification on the CORD</a:t>
            </a:r>
            <a:br/>
            <a:r>
              <a:rPr b="0" lang="en-US" sz="4100" spc="-1" strike="noStrike">
                <a:solidFill>
                  <a:srgbClr val="000000"/>
                </a:solidFill>
                <a:latin typeface="Arial"/>
                <a:ea typeface="Arial"/>
              </a:rPr>
              <a:t>- 19 Corpus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2834280"/>
            <a:ext cx="872604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Gollam Rabby and </a:t>
            </a:r>
            <a:r>
              <a:rPr b="0" lang="en-US" sz="2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Tomas Kliegr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Department of Information and Knowledge Engineering, VSE University, Prague, Czech Republic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341280"/>
            <a:ext cx="822816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Mining data with RDFRules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13360" y="1623960"/>
            <a:ext cx="1222200" cy="980280"/>
          </a:xfrm>
          <a:prstGeom prst="flowChartDocument">
            <a:avLst/>
          </a:prstGeom>
          <a:solidFill>
            <a:schemeClr val="lt1"/>
          </a:solidFill>
          <a:ln w="255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COVID19 KG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963160" y="1574280"/>
            <a:ext cx="1413720" cy="101124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TRIPLES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797800" y="1299240"/>
            <a:ext cx="2703600" cy="1346760"/>
          </a:xfrm>
          <a:prstGeom prst="flowChartProcess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Mine</a:t>
            </a:r>
            <a:br/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only logical rules with default thresholds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6493320" y="3286800"/>
            <a:ext cx="1312560" cy="938880"/>
          </a:xfrm>
          <a:prstGeom prst="flowChartMultidocument">
            <a:avLst/>
          </a:prstGeom>
          <a:solidFill>
            <a:schemeClr val="lt1"/>
          </a:solidFill>
          <a:ln w="2556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Exported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Rules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4377600" y="1976400"/>
            <a:ext cx="141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7149960" y="2646720"/>
            <a:ext cx="360" cy="63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" name="CustomShape 8"/>
          <p:cNvSpPr/>
          <p:nvPr/>
        </p:nvSpPr>
        <p:spPr>
          <a:xfrm>
            <a:off x="1736280" y="1987200"/>
            <a:ext cx="12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" name="CustomShape 9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2E35A694-8BF8-413F-9B8C-08E058A5253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371600" y="1203480"/>
            <a:ext cx="6035040" cy="29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1. Transforming CORD-19 to a flat csv file (e.g. with resources corresponding to columns) to which standard rule learning tools/algorithm can be applied. 2. The task is to predict the (academic) success of a paper (as measured by citations).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700" spc="-1" strike="noStrike">
                <a:solidFill>
                  <a:srgbClr val="000000"/>
                </a:solidFill>
                <a:latin typeface="Calibri"/>
                <a:ea typeface="Calibri"/>
              </a:rPr>
              <a:t>3. Since we use an "explainable" machine learning tool/algorithm, we could find which combination of concepts (e.g. chemical substances) is predictive of paper success.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202920" y="4643640"/>
            <a:ext cx="299700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4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40318FF2-B673-4343-AB5F-6882911EDA8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Project - Pre-processing data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Google Shape;149;p29" descr=""/>
          <p:cNvPicPr/>
          <p:nvPr/>
        </p:nvPicPr>
        <p:blipFill>
          <a:blip r:embed="rId1"/>
          <a:stretch/>
        </p:blipFill>
        <p:spPr>
          <a:xfrm>
            <a:off x="225000" y="1152360"/>
            <a:ext cx="7638120" cy="338256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D2FCDF5-DE16-4B3F-A2C1-1225A639D94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Google Shape;158;p30" descr=""/>
          <p:cNvPicPr/>
          <p:nvPr/>
        </p:nvPicPr>
        <p:blipFill>
          <a:blip r:embed="rId1"/>
          <a:stretch/>
        </p:blipFill>
        <p:spPr>
          <a:xfrm>
            <a:off x="548640" y="1097280"/>
            <a:ext cx="7830000" cy="329112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6B238F70-9314-4E0E-89B8-DE21AB1B456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from Tabular: Result of preprocessing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166;p31" descr=""/>
          <p:cNvPicPr/>
          <p:nvPr/>
        </p:nvPicPr>
        <p:blipFill>
          <a:blip r:embed="rId1"/>
          <a:stretch/>
        </p:blipFill>
        <p:spPr>
          <a:xfrm>
            <a:off x="266760" y="1209600"/>
            <a:ext cx="8607600" cy="272124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8283240" y="1439280"/>
            <a:ext cx="437040" cy="88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8229600" y="1463040"/>
            <a:ext cx="126720" cy="889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0E88141D-E12F-4622-98FA-05F5FD02D10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760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Mining Tabular: Example results of rule mining (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Bayesian Rule  Set mining)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760" y="1152360"/>
            <a:ext cx="851760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1463040" y="1645920"/>
            <a:ext cx="6578280" cy="24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Antigenic &amp; Antitoxin and Cold    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Antigenic &amp; Annual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DNA &amp; Antigenic &amp; Diagnosis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   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Information &amp; Annual &amp; Diagnosis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DNA &amp; Years &amp; Diagnosis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Antigenic &amp; Years &amp; People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Epidemic &amp; Clinical manifestations        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	</a:t>
            </a:r>
            <a:r>
              <a:rPr b="0" lang="en-US" sz="1100" spc="-1" strike="noStrike">
                <a:latin typeface="Arial"/>
              </a:rPr>
              <a:t>         OpenCitations_Ontology([10;100])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Middle east respiratory syndrome coronavirus &amp; Effective             OpenCitations_Ontology([10;100])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4" name="Line 5"/>
          <p:cNvSpPr/>
          <p:nvPr/>
        </p:nvSpPr>
        <p:spPr>
          <a:xfrm>
            <a:off x="3657600" y="21031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3657600" y="173736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3657600" y="237744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>
            <a:off x="3840480" y="2743200"/>
            <a:ext cx="15544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9"/>
          <p:cNvSpPr/>
          <p:nvPr/>
        </p:nvSpPr>
        <p:spPr>
          <a:xfrm>
            <a:off x="3566160" y="301752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3566160" y="3383280"/>
            <a:ext cx="1828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3840480" y="3657600"/>
            <a:ext cx="14630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>
            <a:off x="5212080" y="3931920"/>
            <a:ext cx="2743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3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B5095D1-B47E-4435-B3BA-3BF709CA907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46240"/>
            <a:ext cx="82260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47760" y="1240560"/>
            <a:ext cx="360396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4051440" y="1484280"/>
            <a:ext cx="5089680" cy="37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8556840" y="474984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1280160"/>
            <a:ext cx="901512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1. Ways to generate higher quality entities, assign weights to entities, remove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uninteresting entities. Currently, we have experimented with Scispacy,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ConceptNet, Scispacy with ConceptNet and TF-IDF model.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2. We use a number of citations (OpenCitations Ontology) as a proxy of the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significance of results reported in the paper. Do you have a better suggestion?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3. Use  SBRL, CORELS and Random Forest for finding the combination of concepts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from research papers.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855720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853D686E-57DC-4A36-B6FF-B77FE2332496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46240"/>
            <a:ext cx="822600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- PubAnnotation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47760" y="1240560"/>
            <a:ext cx="360396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4480560" y="1097280"/>
            <a:ext cx="4295160" cy="31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8556840" y="4749840"/>
            <a:ext cx="545760" cy="39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640080" y="1554480"/>
            <a:ext cx="7953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[1]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http://pubanno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tation.org/coll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ections/CORD-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982080" y="1005840"/>
            <a:ext cx="715608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46240"/>
            <a:ext cx="822816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Future Work – Demo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fld id="{73298B8C-8299-41F8-B59D-D1B95E36F9E2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7200" y="1103760"/>
            <a:ext cx="8873280" cy="299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&lt;https://www.ica.org/standards/RiC/ontology#publishedBy&gt; &lt;http://dbpedia.org/resource/Elsevier&gt;) ^ (?b &lt;http://www.w3.org/1999/02/22-rdf-syntax-ns#type&gt; &lt;http://dbpedia.org/ontology/ChemicalCompound&gt;) -&gt; (?a &lt;http://idlab.github.io/covid19#hasConcept&gt; ?b) | support: 81987, headCoverage: 0.04837402115577961,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&lt;http://purl.org/spar/fabio/JournalArticle&gt;) ^ (?b &lt;http://www.w3.org/1999/02/22-rdf-syntax-ns#type&gt; &lt;http://dbpedia.org/ontology/ChemicalCompound&gt;) -&gt; (?a &lt;http://idlab.github.io/covid19#hasConcept&gt; ?b) | support: 161969, headCoverage: 0.09556505095418136,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(?a &lt;http://www.w3.org/1999/02/22-rdf-syntax-ns#type&gt; &lt;http://purl.org/spar/fabio/Work&gt;) ^ (?b &lt;http://www.w3.org/1999/02/22-rdf-syntax-ns#type&gt; &lt;http://dbpedia.org/ontology/ChemicalCompound&gt;) -&gt; (?a &lt;http://idlab.github.io/covid19#hasConcept&gt; ?b) | support: 178542, headCoverage: 0.10534346280745975, headSize: 1694856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2020-05-18T22:14:17Z</dcterms:modified>
  <cp:revision>67</cp:revision>
  <dc:subject/>
  <dc:title/>
</cp:coreProperties>
</file>