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  <p:sldMasterId id="2147483708" r:id="rId5"/>
    <p:sldMasterId id="2147483723" r:id="rId6"/>
    <p:sldMasterId id="2147483735" r:id="rId7"/>
    <p:sldMasterId id="2147483750" r:id="rId8"/>
  </p:sldMasterIdLst>
  <p:notesMasterIdLst>
    <p:notesMasterId r:id="rId42"/>
  </p:notesMasterIdLst>
  <p:sldIdLst>
    <p:sldId id="256" r:id="rId9"/>
    <p:sldId id="257" r:id="rId10"/>
    <p:sldId id="259" r:id="rId11"/>
    <p:sldId id="281" r:id="rId12"/>
    <p:sldId id="260" r:id="rId13"/>
    <p:sldId id="258" r:id="rId14"/>
    <p:sldId id="262" r:id="rId15"/>
    <p:sldId id="263" r:id="rId16"/>
    <p:sldId id="261" r:id="rId17"/>
    <p:sldId id="264" r:id="rId18"/>
    <p:sldId id="265" r:id="rId19"/>
    <p:sldId id="266" r:id="rId20"/>
    <p:sldId id="267" r:id="rId21"/>
    <p:sldId id="269" r:id="rId22"/>
    <p:sldId id="270" r:id="rId23"/>
    <p:sldId id="274" r:id="rId24"/>
    <p:sldId id="273" r:id="rId25"/>
    <p:sldId id="271" r:id="rId26"/>
    <p:sldId id="272" r:id="rId27"/>
    <p:sldId id="275" r:id="rId28"/>
    <p:sldId id="276" r:id="rId29"/>
    <p:sldId id="277" r:id="rId30"/>
    <p:sldId id="278" r:id="rId31"/>
    <p:sldId id="280" r:id="rId32"/>
    <p:sldId id="282" r:id="rId33"/>
    <p:sldId id="284" r:id="rId34"/>
    <p:sldId id="286" r:id="rId35"/>
    <p:sldId id="290" r:id="rId36"/>
    <p:sldId id="289" r:id="rId37"/>
    <p:sldId id="287" r:id="rId38"/>
    <p:sldId id="283" r:id="rId39"/>
    <p:sldId id="288" r:id="rId40"/>
    <p:sldId id="28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ableStyles" Target="tableStyles.xml"/><Relationship Id="rId20" Type="http://schemas.openxmlformats.org/officeDocument/2006/relationships/slide" Target="slides/slide12.xml"/><Relationship Id="rId41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BE52-CC80-4D37-ABB7-0B002493FD8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68D96-3935-41D2-9495-CAB09494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1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94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Pr>
        <a:solidFill>
          <a:srgbClr val="00274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90633" y="992767"/>
            <a:ext cx="111840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90800" y="3778833"/>
            <a:ext cx="1118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 sz="3733">
                <a:solidFill>
                  <a:srgbClr val="00274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 t="573" b="573"/>
          <a:stretch/>
        </p:blipFill>
        <p:spPr>
          <a:xfrm>
            <a:off x="662600" y="593367"/>
            <a:ext cx="4728600" cy="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091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51400" y="2867800"/>
            <a:ext cx="1108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t="573" b="573"/>
          <a:stretch/>
        </p:blipFill>
        <p:spPr>
          <a:xfrm>
            <a:off x="662600" y="593367"/>
            <a:ext cx="4728600" cy="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32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18800" y="2187068"/>
            <a:ext cx="5333200" cy="4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●"/>
              <a:defRPr sz="1867">
                <a:solidFill>
                  <a:srgbClr val="00274C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361500" y="2187068"/>
            <a:ext cx="5333200" cy="4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●"/>
              <a:defRPr sz="1867">
                <a:solidFill>
                  <a:srgbClr val="00274C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900" y="1345567"/>
            <a:ext cx="108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419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0900" y="1345567"/>
            <a:ext cx="108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929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20400" y="21387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20900" y="1345567"/>
            <a:ext cx="108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28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None/>
              <a:defRPr sz="6400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t="573" b="573"/>
          <a:stretch/>
        </p:blipFill>
        <p:spPr>
          <a:xfrm>
            <a:off x="662600" y="593367"/>
            <a:ext cx="4728600" cy="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904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585597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602005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05594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Custom Layout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20900" y="1345567"/>
            <a:ext cx="108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721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5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97300" y="5538633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>
                <a:solidFill>
                  <a:srgbClr val="00274C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350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bg>
      <p:bgPr>
        <a:solidFill>
          <a:srgbClr val="00274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CF01"/>
              </a:buClr>
              <a:buSzPts val="12000"/>
              <a:buNone/>
              <a:defRPr sz="16000">
                <a:solidFill>
                  <a:srgbClr val="FFCF0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139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4296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preserve="1">
  <p:cSld name="Blank 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680569" y="2330996"/>
            <a:ext cx="9388000" cy="1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 u="none" strike="noStrike" cap="none">
                <a:solidFill>
                  <a:srgbClr val="0020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903255" y="3929099"/>
            <a:ext cx="8927200" cy="8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304792" algn="ctr" rtl="0"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3660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2"/>
          </p:nvPr>
        </p:nvSpPr>
        <p:spPr>
          <a:xfrm>
            <a:off x="186703" y="2330996"/>
            <a:ext cx="2120400" cy="2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474121" algn="l" rtl="0">
              <a:spcBef>
                <a:spcPts val="533"/>
              </a:spcBef>
              <a:spcAft>
                <a:spcPts val="0"/>
              </a:spcAft>
              <a:buClr>
                <a:srgbClr val="001B36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rgbClr val="001B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57189" algn="l" rtl="0">
              <a:spcBef>
                <a:spcPts val="480"/>
              </a:spcBef>
              <a:spcAft>
                <a:spcPts val="0"/>
              </a:spcAft>
              <a:buClr>
                <a:srgbClr val="001B36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1B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440256" algn="l" rtl="0">
              <a:spcBef>
                <a:spcPts val="427"/>
              </a:spcBef>
              <a:spcAft>
                <a:spcPts val="0"/>
              </a:spcAft>
              <a:buClr>
                <a:srgbClr val="001B36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rgbClr val="001B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rgbClr val="001B36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rgbClr val="001B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04792" algn="l" rtl="0"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  <a:defRPr sz="1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9560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5270-4283-6B5D-25B8-6E8E9CC2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4563-AE1D-193C-1F00-DAF3BD0C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52BC1-8AFA-7353-ED62-9737AA89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370D2-A891-9FA7-F1BF-4688FA83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11F61-444E-D9F8-5A3E-7C3962E7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778E-4BA1-4447-A365-E807B992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77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900" y="1345567"/>
            <a:ext cx="108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900" y="2288833"/>
            <a:ext cx="1085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Char char="●"/>
              <a:defRPr>
                <a:solidFill>
                  <a:srgbClr val="00274C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○"/>
              <a:defRPr>
                <a:solidFill>
                  <a:srgbClr val="00274C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■"/>
              <a:defRPr>
                <a:solidFill>
                  <a:srgbClr val="00274C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●"/>
              <a:defRPr>
                <a:solidFill>
                  <a:srgbClr val="00274C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○"/>
              <a:defRPr>
                <a:solidFill>
                  <a:srgbClr val="00274C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■"/>
              <a:defRPr>
                <a:solidFill>
                  <a:srgbClr val="00274C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●"/>
              <a:defRPr>
                <a:solidFill>
                  <a:srgbClr val="00274C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○"/>
              <a:defRPr>
                <a:solidFill>
                  <a:srgbClr val="00274C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■"/>
              <a:defRPr>
                <a:solidFill>
                  <a:srgbClr val="00274C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135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2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8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44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68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28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96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75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2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93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346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9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Pr>
        <a:solidFill>
          <a:srgbClr val="00274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90633" y="992767"/>
            <a:ext cx="111840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90800" y="3778833"/>
            <a:ext cx="1118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 sz="3733">
                <a:solidFill>
                  <a:srgbClr val="00274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 t="573" b="573"/>
          <a:stretch/>
        </p:blipFill>
        <p:spPr>
          <a:xfrm>
            <a:off x="662600" y="593367"/>
            <a:ext cx="4728600" cy="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114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51400" y="2867800"/>
            <a:ext cx="1108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t="573" b="573"/>
          <a:stretch/>
        </p:blipFill>
        <p:spPr>
          <a:xfrm>
            <a:off x="662600" y="593367"/>
            <a:ext cx="4728600" cy="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5926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18800" y="2187068"/>
            <a:ext cx="5333200" cy="4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●"/>
              <a:defRPr sz="1867">
                <a:solidFill>
                  <a:srgbClr val="00274C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361500" y="2187068"/>
            <a:ext cx="5333200" cy="4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●"/>
              <a:defRPr sz="1867">
                <a:solidFill>
                  <a:srgbClr val="00274C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900" y="1345567"/>
            <a:ext cx="108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104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62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0900" y="1345567"/>
            <a:ext cx="108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5040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20400" y="21387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20900" y="1345567"/>
            <a:ext cx="108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73812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None/>
              <a:defRPr sz="6400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t="573" b="573"/>
          <a:stretch/>
        </p:blipFill>
        <p:spPr>
          <a:xfrm>
            <a:off x="662600" y="593367"/>
            <a:ext cx="4728600" cy="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4673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585597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602005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452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Custom Layout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20900" y="1345567"/>
            <a:ext cx="108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2081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97300" y="5538633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>
                <a:solidFill>
                  <a:srgbClr val="00274C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8076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bg>
      <p:bgPr>
        <a:solidFill>
          <a:srgbClr val="00274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CF01"/>
              </a:buClr>
              <a:buSzPts val="12000"/>
              <a:buNone/>
              <a:defRPr sz="16000">
                <a:solidFill>
                  <a:srgbClr val="FFCF0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4451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5189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preserve="1">
  <p:cSld name="Blank 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680569" y="2330996"/>
            <a:ext cx="9388000" cy="1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 u="none" strike="noStrike" cap="none">
                <a:solidFill>
                  <a:srgbClr val="0020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903255" y="3929099"/>
            <a:ext cx="8927200" cy="8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304792" algn="ctr" rtl="0"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3660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2"/>
          </p:nvPr>
        </p:nvSpPr>
        <p:spPr>
          <a:xfrm>
            <a:off x="186703" y="2330996"/>
            <a:ext cx="2120400" cy="2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474121" algn="l" rtl="0">
              <a:spcBef>
                <a:spcPts val="533"/>
              </a:spcBef>
              <a:spcAft>
                <a:spcPts val="0"/>
              </a:spcAft>
              <a:buClr>
                <a:srgbClr val="001B36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rgbClr val="001B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57189" algn="l" rtl="0">
              <a:spcBef>
                <a:spcPts val="480"/>
              </a:spcBef>
              <a:spcAft>
                <a:spcPts val="0"/>
              </a:spcAft>
              <a:buClr>
                <a:srgbClr val="001B36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1B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440256" algn="l" rtl="0">
              <a:spcBef>
                <a:spcPts val="427"/>
              </a:spcBef>
              <a:spcAft>
                <a:spcPts val="0"/>
              </a:spcAft>
              <a:buClr>
                <a:srgbClr val="001B36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rgbClr val="001B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rgbClr val="001B36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rgbClr val="001B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04792" algn="l" rtl="0"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  <a:defRPr sz="1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4031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5270-4283-6B5D-25B8-6E8E9CC2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4563-AE1D-193C-1F00-DAF3BD0C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52BC1-8AFA-7353-ED62-9737AA89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370D2-A891-9FA7-F1BF-4688FA83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11F61-444E-D9F8-5A3E-7C3962E7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778E-4BA1-4447-A365-E807B992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683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900" y="1345567"/>
            <a:ext cx="108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900" y="2288833"/>
            <a:ext cx="1085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Char char="●"/>
              <a:defRPr>
                <a:solidFill>
                  <a:srgbClr val="00274C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○"/>
              <a:defRPr>
                <a:solidFill>
                  <a:srgbClr val="00274C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■"/>
              <a:defRPr>
                <a:solidFill>
                  <a:srgbClr val="00274C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●"/>
              <a:defRPr>
                <a:solidFill>
                  <a:srgbClr val="00274C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○"/>
              <a:defRPr>
                <a:solidFill>
                  <a:srgbClr val="00274C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■"/>
              <a:defRPr>
                <a:solidFill>
                  <a:srgbClr val="00274C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●"/>
              <a:defRPr>
                <a:solidFill>
                  <a:srgbClr val="00274C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○"/>
              <a:defRPr>
                <a:solidFill>
                  <a:srgbClr val="00274C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■"/>
              <a:defRPr>
                <a:solidFill>
                  <a:srgbClr val="00274C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25340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00274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90633" y="992767"/>
            <a:ext cx="111840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200"/>
              <a:buNone/>
              <a:defRPr sz="6933"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90800" y="3778833"/>
            <a:ext cx="1118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 sz="3733">
                <a:solidFill>
                  <a:srgbClr val="00274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 t="573" b="573"/>
          <a:stretch/>
        </p:blipFill>
        <p:spPr>
          <a:xfrm>
            <a:off x="662600" y="593367"/>
            <a:ext cx="4728600" cy="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3888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51400" y="2867800"/>
            <a:ext cx="1108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600"/>
              <a:buNone/>
              <a:defRPr sz="4800"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t="573" b="573"/>
          <a:stretch/>
        </p:blipFill>
        <p:spPr>
          <a:xfrm>
            <a:off x="662600" y="593367"/>
            <a:ext cx="4728600" cy="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51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900" y="1345567"/>
            <a:ext cx="108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900" y="2288833"/>
            <a:ext cx="1085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Char char="●"/>
              <a:defRPr>
                <a:solidFill>
                  <a:srgbClr val="00274C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○"/>
              <a:defRPr>
                <a:solidFill>
                  <a:srgbClr val="00274C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■"/>
              <a:defRPr>
                <a:solidFill>
                  <a:srgbClr val="00274C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●"/>
              <a:defRPr>
                <a:solidFill>
                  <a:srgbClr val="00274C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○"/>
              <a:defRPr>
                <a:solidFill>
                  <a:srgbClr val="00274C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■"/>
              <a:defRPr>
                <a:solidFill>
                  <a:srgbClr val="00274C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●"/>
              <a:defRPr>
                <a:solidFill>
                  <a:srgbClr val="00274C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○"/>
              <a:defRPr>
                <a:solidFill>
                  <a:srgbClr val="00274C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■"/>
              <a:defRPr>
                <a:solidFill>
                  <a:srgbClr val="00274C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639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18800" y="2187068"/>
            <a:ext cx="5333200" cy="4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●"/>
              <a:defRPr sz="1867">
                <a:solidFill>
                  <a:srgbClr val="00274C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361500" y="2187068"/>
            <a:ext cx="5333200" cy="4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400"/>
              <a:buChar char="●"/>
              <a:defRPr sz="1867">
                <a:solidFill>
                  <a:srgbClr val="00274C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900" y="1345567"/>
            <a:ext cx="108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5007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0900" y="1345567"/>
            <a:ext cx="108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85935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20400" y="21387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●"/>
              <a:defRPr sz="1600">
                <a:solidFill>
                  <a:srgbClr val="00274C"/>
                </a:solidFill>
              </a:defRPr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○"/>
              <a:defRPr sz="1600">
                <a:solidFill>
                  <a:srgbClr val="00274C"/>
                </a:solidFill>
              </a:defRPr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200"/>
              <a:buChar char="■"/>
              <a:defRPr sz="1600">
                <a:solidFill>
                  <a:srgbClr val="00274C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20900" y="1345567"/>
            <a:ext cx="108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4970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None/>
              <a:defRPr sz="6400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t="573" b="573"/>
          <a:stretch/>
        </p:blipFill>
        <p:spPr>
          <a:xfrm>
            <a:off x="662600" y="593367"/>
            <a:ext cx="4728600" cy="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3982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585597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200"/>
              <a:buNone/>
              <a:defRPr sz="5600"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602005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100"/>
              <a:buNone/>
              <a:defRPr sz="2800"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4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20900" y="1345567"/>
            <a:ext cx="1085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None/>
              <a:defRPr>
                <a:solidFill>
                  <a:srgbClr val="00274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8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729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97300" y="5538633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>
                <a:solidFill>
                  <a:srgbClr val="00274C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9076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rgbClr val="00274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CF01"/>
              </a:buClr>
              <a:buSzPts val="12000"/>
              <a:buNone/>
              <a:defRPr sz="16000">
                <a:solidFill>
                  <a:srgbClr val="FFCF0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22013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2741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680569" y="2330996"/>
            <a:ext cx="9388000" cy="1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 u="none" strike="noStrike" cap="none">
                <a:solidFill>
                  <a:srgbClr val="0020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903255" y="3929099"/>
            <a:ext cx="8927200" cy="8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304792" algn="ctr" rtl="0"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3660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2"/>
          </p:nvPr>
        </p:nvSpPr>
        <p:spPr>
          <a:xfrm>
            <a:off x="186703" y="2330996"/>
            <a:ext cx="2120400" cy="2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marR="0" lvl="0" indent="-474121" algn="l" rtl="0">
              <a:spcBef>
                <a:spcPts val="533"/>
              </a:spcBef>
              <a:spcAft>
                <a:spcPts val="0"/>
              </a:spcAft>
              <a:buClr>
                <a:srgbClr val="001B36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rgbClr val="001B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57189" algn="l" rtl="0">
              <a:spcBef>
                <a:spcPts val="480"/>
              </a:spcBef>
              <a:spcAft>
                <a:spcPts val="0"/>
              </a:spcAft>
              <a:buClr>
                <a:srgbClr val="001B36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1B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440256" algn="l" rtl="0">
              <a:spcBef>
                <a:spcPts val="427"/>
              </a:spcBef>
              <a:spcAft>
                <a:spcPts val="0"/>
              </a:spcAft>
              <a:buClr>
                <a:srgbClr val="001B36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rgbClr val="001B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rgbClr val="001B36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rgbClr val="001B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04792" algn="l" rtl="0">
              <a:spcBef>
                <a:spcPts val="320"/>
              </a:spcBef>
              <a:spcAft>
                <a:spcPts val="0"/>
              </a:spcAft>
              <a:buSzPts val="1200"/>
              <a:buFont typeface="Arial"/>
              <a:buNone/>
              <a:defRPr sz="16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02400" y="6476100"/>
            <a:ext cx="2697899" cy="26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61754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6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3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74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6">
            <a:alphaModFix amt="44000"/>
          </a:blip>
          <a:srcRect t="69579"/>
          <a:stretch/>
        </p:blipFill>
        <p:spPr>
          <a:xfrm rot="-5400000" flipH="1">
            <a:off x="-877017" y="2648117"/>
            <a:ext cx="2768600" cy="103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6">
            <a:alphaModFix amt="44000"/>
          </a:blip>
          <a:srcRect l="25233"/>
          <a:stretch/>
        </p:blipFill>
        <p:spPr>
          <a:xfrm rot="5400000">
            <a:off x="2755167" y="-677233"/>
            <a:ext cx="2069933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6">
            <a:alphaModFix amt="44000"/>
          </a:blip>
          <a:srcRect b="16303"/>
          <a:stretch/>
        </p:blipFill>
        <p:spPr>
          <a:xfrm rot="10800000" flipH="1">
            <a:off x="5027433" y="-10400"/>
            <a:ext cx="2768600" cy="284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6">
            <a:alphaModFix amt="44000"/>
          </a:blip>
          <a:srcRect l="20420"/>
          <a:stretch/>
        </p:blipFill>
        <p:spPr>
          <a:xfrm rot="5400000">
            <a:off x="7920152" y="-600184"/>
            <a:ext cx="2203233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16">
            <a:alphaModFix amt="44000"/>
          </a:blip>
          <a:srcRect r="42850" b="8659"/>
          <a:stretch/>
        </p:blipFill>
        <p:spPr>
          <a:xfrm rot="10800000" flipH="1">
            <a:off x="10599400" y="-10400"/>
            <a:ext cx="1582200" cy="31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6">
            <a:alphaModFix amt="44000"/>
          </a:blip>
          <a:srcRect l="5446" b="16611"/>
          <a:stretch/>
        </p:blipFill>
        <p:spPr>
          <a:xfrm rot="10800000" flipH="1">
            <a:off x="-10400" y="1"/>
            <a:ext cx="2617800" cy="28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16">
            <a:alphaModFix amt="44000"/>
          </a:blip>
          <a:srcRect l="28617"/>
          <a:stretch/>
        </p:blipFill>
        <p:spPr>
          <a:xfrm rot="5400000" flipH="1">
            <a:off x="2619583" y="4171283"/>
            <a:ext cx="1976367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16">
            <a:alphaModFix amt="44000"/>
          </a:blip>
          <a:srcRect b="18659"/>
          <a:stretch/>
        </p:blipFill>
        <p:spPr>
          <a:xfrm>
            <a:off x="4845067" y="4106167"/>
            <a:ext cx="2768600" cy="27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16">
            <a:alphaModFix amt="44000"/>
          </a:blip>
          <a:srcRect l="23424"/>
          <a:stretch/>
        </p:blipFill>
        <p:spPr>
          <a:xfrm rot="5400000" flipH="1">
            <a:off x="7779367" y="4099433"/>
            <a:ext cx="2120067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16">
            <a:alphaModFix amt="44000"/>
          </a:blip>
          <a:srcRect r="35889" b="11402"/>
          <a:stretch/>
        </p:blipFill>
        <p:spPr>
          <a:xfrm>
            <a:off x="10417034" y="3845834"/>
            <a:ext cx="1774967" cy="301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6">
            <a:alphaModFix amt="44000"/>
          </a:blip>
          <a:srcRect l="12033" b="18659"/>
          <a:stretch/>
        </p:blipFill>
        <p:spPr>
          <a:xfrm>
            <a:off x="-10399" y="4106167"/>
            <a:ext cx="2435433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505800" y="464233"/>
            <a:ext cx="11180400" cy="5890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CF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81212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23F8-B937-4A91-BAAE-9D691ED10CE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2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74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6">
            <a:alphaModFix amt="44000"/>
          </a:blip>
          <a:srcRect t="69579"/>
          <a:stretch/>
        </p:blipFill>
        <p:spPr>
          <a:xfrm rot="-5400000" flipH="1">
            <a:off x="-877017" y="2648117"/>
            <a:ext cx="2768600" cy="103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6">
            <a:alphaModFix amt="44000"/>
          </a:blip>
          <a:srcRect l="25233"/>
          <a:stretch/>
        </p:blipFill>
        <p:spPr>
          <a:xfrm rot="5400000">
            <a:off x="2755167" y="-677233"/>
            <a:ext cx="2069933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6">
            <a:alphaModFix amt="44000"/>
          </a:blip>
          <a:srcRect b="16303"/>
          <a:stretch/>
        </p:blipFill>
        <p:spPr>
          <a:xfrm rot="10800000" flipH="1">
            <a:off x="5027433" y="-10400"/>
            <a:ext cx="2768600" cy="284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6">
            <a:alphaModFix amt="44000"/>
          </a:blip>
          <a:srcRect l="20420"/>
          <a:stretch/>
        </p:blipFill>
        <p:spPr>
          <a:xfrm rot="5400000">
            <a:off x="7920152" y="-600184"/>
            <a:ext cx="2203233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16">
            <a:alphaModFix amt="44000"/>
          </a:blip>
          <a:srcRect r="42850" b="8659"/>
          <a:stretch/>
        </p:blipFill>
        <p:spPr>
          <a:xfrm rot="10800000" flipH="1">
            <a:off x="10599400" y="-10400"/>
            <a:ext cx="1582200" cy="31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6">
            <a:alphaModFix amt="44000"/>
          </a:blip>
          <a:srcRect l="5446" b="16611"/>
          <a:stretch/>
        </p:blipFill>
        <p:spPr>
          <a:xfrm rot="10800000" flipH="1">
            <a:off x="-10400" y="1"/>
            <a:ext cx="2617800" cy="28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16">
            <a:alphaModFix amt="44000"/>
          </a:blip>
          <a:srcRect l="28617"/>
          <a:stretch/>
        </p:blipFill>
        <p:spPr>
          <a:xfrm rot="5400000" flipH="1">
            <a:off x="2619583" y="4171283"/>
            <a:ext cx="1976367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16">
            <a:alphaModFix amt="44000"/>
          </a:blip>
          <a:srcRect b="18659"/>
          <a:stretch/>
        </p:blipFill>
        <p:spPr>
          <a:xfrm>
            <a:off x="4845067" y="4106167"/>
            <a:ext cx="2768600" cy="27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16">
            <a:alphaModFix amt="44000"/>
          </a:blip>
          <a:srcRect l="23424"/>
          <a:stretch/>
        </p:blipFill>
        <p:spPr>
          <a:xfrm rot="5400000" flipH="1">
            <a:off x="7779367" y="4099433"/>
            <a:ext cx="2120067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16">
            <a:alphaModFix amt="44000"/>
          </a:blip>
          <a:srcRect r="35889" b="11402"/>
          <a:stretch/>
        </p:blipFill>
        <p:spPr>
          <a:xfrm>
            <a:off x="10417034" y="3845834"/>
            <a:ext cx="1774967" cy="301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6">
            <a:alphaModFix amt="44000"/>
          </a:blip>
          <a:srcRect l="12033" b="18659"/>
          <a:stretch/>
        </p:blipFill>
        <p:spPr>
          <a:xfrm>
            <a:off x="-10399" y="4106167"/>
            <a:ext cx="2435433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505800" y="464233"/>
            <a:ext cx="11180400" cy="5890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CF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600546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8159FB3-DE8E-4F8C-97EA-54CD342480F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6">
            <a:alphaModFix amt="44000"/>
          </a:blip>
          <a:srcRect t="69579"/>
          <a:stretch/>
        </p:blipFill>
        <p:spPr>
          <a:xfrm rot="-5400000" flipH="1">
            <a:off x="-877017" y="2648117"/>
            <a:ext cx="2768600" cy="103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6">
            <a:alphaModFix amt="44000"/>
          </a:blip>
          <a:srcRect l="25233"/>
          <a:stretch/>
        </p:blipFill>
        <p:spPr>
          <a:xfrm rot="5400000">
            <a:off x="2755167" y="-677233"/>
            <a:ext cx="2069933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6">
            <a:alphaModFix amt="44000"/>
          </a:blip>
          <a:srcRect b="16303"/>
          <a:stretch/>
        </p:blipFill>
        <p:spPr>
          <a:xfrm rot="10800000" flipH="1">
            <a:off x="5027433" y="-10400"/>
            <a:ext cx="2768600" cy="284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6">
            <a:alphaModFix amt="44000"/>
          </a:blip>
          <a:srcRect l="20420"/>
          <a:stretch/>
        </p:blipFill>
        <p:spPr>
          <a:xfrm rot="5400000">
            <a:off x="7920152" y="-600184"/>
            <a:ext cx="2203233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16">
            <a:alphaModFix amt="44000"/>
          </a:blip>
          <a:srcRect r="42850" b="8659"/>
          <a:stretch/>
        </p:blipFill>
        <p:spPr>
          <a:xfrm rot="10800000" flipH="1">
            <a:off x="10599400" y="-10400"/>
            <a:ext cx="1582200" cy="31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6">
            <a:alphaModFix amt="44000"/>
          </a:blip>
          <a:srcRect l="5446" b="16611"/>
          <a:stretch/>
        </p:blipFill>
        <p:spPr>
          <a:xfrm rot="10800000" flipH="1">
            <a:off x="-10400" y="1"/>
            <a:ext cx="2617800" cy="28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16">
            <a:alphaModFix amt="44000"/>
          </a:blip>
          <a:srcRect l="28617"/>
          <a:stretch/>
        </p:blipFill>
        <p:spPr>
          <a:xfrm rot="5400000" flipH="1">
            <a:off x="2619583" y="4171283"/>
            <a:ext cx="1976367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16">
            <a:alphaModFix amt="44000"/>
          </a:blip>
          <a:srcRect b="18659"/>
          <a:stretch/>
        </p:blipFill>
        <p:spPr>
          <a:xfrm>
            <a:off x="4845067" y="4106167"/>
            <a:ext cx="2768600" cy="27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16">
            <a:alphaModFix amt="44000"/>
          </a:blip>
          <a:srcRect l="23424"/>
          <a:stretch/>
        </p:blipFill>
        <p:spPr>
          <a:xfrm rot="5400000" flipH="1">
            <a:off x="7779367" y="4099433"/>
            <a:ext cx="2120067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16">
            <a:alphaModFix amt="44000"/>
          </a:blip>
          <a:srcRect r="35889" b="11402"/>
          <a:stretch/>
        </p:blipFill>
        <p:spPr>
          <a:xfrm>
            <a:off x="10417034" y="3845834"/>
            <a:ext cx="1774967" cy="301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6">
            <a:alphaModFix amt="44000"/>
          </a:blip>
          <a:srcRect l="12033" b="18659"/>
          <a:stretch/>
        </p:blipFill>
        <p:spPr>
          <a:xfrm>
            <a:off x="-10399" y="4106167"/>
            <a:ext cx="2435433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505800" y="464233"/>
            <a:ext cx="11180400" cy="5890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CF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11621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SUCORE/DoEOceanKiteProject" TargetMode="External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Kite Dynamic Simulation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B. Fine</a:t>
            </a:r>
          </a:p>
        </p:txBody>
      </p:sp>
    </p:spTree>
    <p:extLst>
      <p:ext uri="{BB962C8B-B14F-4D97-AF65-F5344CB8AC3E}">
        <p14:creationId xmlns:p14="http://schemas.microsoft.com/office/powerpoint/2010/main" val="183349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77824" y="4296281"/>
            <a:ext cx="4558966" cy="1787496"/>
            <a:chOff x="316992" y="3991512"/>
            <a:chExt cx="4558966" cy="17874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82" t="9943" r="27724" b="56721"/>
            <a:stretch/>
          </p:blipFill>
          <p:spPr>
            <a:xfrm>
              <a:off x="353567" y="3991512"/>
              <a:ext cx="4522391" cy="160256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16992" y="5425440"/>
              <a:ext cx="865632" cy="353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Controller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760540"/>
              </p:ext>
            </p:extLst>
          </p:nvPr>
        </p:nvGraphicFramePr>
        <p:xfrm>
          <a:off x="670559" y="1706880"/>
          <a:ext cx="10875266" cy="1463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633">
                  <a:extLst>
                    <a:ext uri="{9D8B030D-6E8A-4147-A177-3AD203B41FA5}">
                      <a16:colId xmlns:a16="http://schemas.microsoft.com/office/drawing/2014/main" val="684072194"/>
                    </a:ext>
                  </a:extLst>
                </a:gridCol>
                <a:gridCol w="5437633">
                  <a:extLst>
                    <a:ext uri="{9D8B030D-6E8A-4147-A177-3AD203B41FA5}">
                      <a16:colId xmlns:a16="http://schemas.microsoft.com/office/drawing/2014/main" val="1144694646"/>
                    </a:ext>
                  </a:extLst>
                </a:gridCol>
              </a:tblGrid>
              <a:tr h="45789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Inputs</a:t>
                      </a:r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Outputs</a:t>
                      </a:r>
                      <a:endParaRPr lang="en-US" dirty="0"/>
                    </a:p>
                  </a:txBody>
                  <a:tcPr marL="98784" marR="98784"/>
                </a:tc>
                <a:extLst>
                  <a:ext uri="{0D108BD9-81ED-4DB2-BD59-A6C34878D82A}">
                    <a16:rowId xmlns:a16="http://schemas.microsoft.com/office/drawing/2014/main" val="1509847893"/>
                  </a:ext>
                </a:extLst>
              </a:tr>
              <a:tr h="835155">
                <a:tc>
                  <a:txBody>
                    <a:bodyPr/>
                    <a:lstStyle/>
                    <a:p>
                      <a:r>
                        <a:rPr lang="en-US" dirty="0"/>
                        <a:t>Basis</a:t>
                      </a:r>
                      <a:r>
                        <a:rPr lang="en-US" baseline="0" dirty="0"/>
                        <a:t> parameters describing desired flight path, kite “sensor” measurements, and environmental conditions</a:t>
                      </a:r>
                      <a:endParaRPr lang="en-US" dirty="0"/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surface</a:t>
                      </a:r>
                      <a:r>
                        <a:rPr lang="en-US" baseline="0" dirty="0"/>
                        <a:t> deflection, winch speed, and turbine torque commands</a:t>
                      </a:r>
                      <a:endParaRPr lang="en-US" dirty="0"/>
                    </a:p>
                  </a:txBody>
                  <a:tcPr marL="98784" marR="98784"/>
                </a:tc>
                <a:extLst>
                  <a:ext uri="{0D108BD9-81ED-4DB2-BD59-A6C34878D82A}">
                    <a16:rowId xmlns:a16="http://schemas.microsoft.com/office/drawing/2014/main" val="4267181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96256" y="4267625"/>
            <a:ext cx="6827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Several flight controllers have been developed to test out different control strategies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/>
              <a:t>Variant subsystems</a:t>
            </a:r>
            <a:r>
              <a:rPr lang="en-US" sz="2000" dirty="0"/>
              <a:t> are used to select which controller to use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706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Controller Continued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39584" y="1825625"/>
            <a:ext cx="4014216" cy="4351338"/>
          </a:xfrm>
        </p:spPr>
        <p:txBody>
          <a:bodyPr>
            <a:normAutofit/>
          </a:bodyPr>
          <a:lstStyle/>
          <a:p>
            <a:r>
              <a:rPr lang="en-US" dirty="0"/>
              <a:t>A specific flight controller is selected by changing the corresponding variant control variable </a:t>
            </a:r>
          </a:p>
          <a:p>
            <a:pPr lvl="1"/>
            <a:r>
              <a:rPr lang="en-US" dirty="0"/>
              <a:t>This is done automatically when a controller is loaded (details to follow in </a:t>
            </a:r>
            <a:r>
              <a:rPr lang="en-US" i="1" dirty="0"/>
              <a:t>Section 2</a:t>
            </a:r>
            <a:r>
              <a:rPr lang="en-US" dirty="0"/>
              <a:t>) </a:t>
            </a:r>
          </a:p>
          <a:p>
            <a:r>
              <a:rPr lang="en-US" dirty="0"/>
              <a:t>All major sections of the model use variant subsystems in this way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" y="1494533"/>
            <a:ext cx="6872467" cy="468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2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4" t="11401" r="707" b="22659"/>
          <a:stretch/>
        </p:blipFill>
        <p:spPr>
          <a:xfrm>
            <a:off x="707136" y="3055228"/>
            <a:ext cx="3815254" cy="3169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166650"/>
              </p:ext>
            </p:extLst>
          </p:nvPr>
        </p:nvGraphicFramePr>
        <p:xfrm>
          <a:off x="543242" y="1219708"/>
          <a:ext cx="11105516" cy="203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2758">
                  <a:extLst>
                    <a:ext uri="{9D8B030D-6E8A-4147-A177-3AD203B41FA5}">
                      <a16:colId xmlns:a16="http://schemas.microsoft.com/office/drawing/2014/main" val="684072194"/>
                    </a:ext>
                  </a:extLst>
                </a:gridCol>
                <a:gridCol w="5552758">
                  <a:extLst>
                    <a:ext uri="{9D8B030D-6E8A-4147-A177-3AD203B41FA5}">
                      <a16:colId xmlns:a16="http://schemas.microsoft.com/office/drawing/2014/main" val="1144694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Inputs</a:t>
                      </a:r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Outputs</a:t>
                      </a:r>
                      <a:endParaRPr lang="en-US" dirty="0"/>
                    </a:p>
                  </a:txBody>
                  <a:tcPr marL="98784" marR="98784"/>
                </a:tc>
                <a:extLst>
                  <a:ext uri="{0D108BD9-81ED-4DB2-BD59-A6C34878D82A}">
                    <a16:rowId xmlns:a16="http://schemas.microsoft.com/office/drawing/2014/main" val="150984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 commands and environmental/flow profile</a:t>
                      </a:r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States representing the dynamics of the k</a:t>
                      </a:r>
                      <a:r>
                        <a:rPr lang="en-US" baseline="0" dirty="0"/>
                        <a:t>ite and tether (Cartesian position and velocity of the kite and each tether node, angular position and velocity of the kite, tether tension, and net power generation)</a:t>
                      </a:r>
                      <a:endParaRPr lang="en-US" dirty="0"/>
                    </a:p>
                  </a:txBody>
                  <a:tcPr marL="98784" marR="98784"/>
                </a:tc>
                <a:extLst>
                  <a:ext uri="{0D108BD9-81ED-4DB2-BD59-A6C34878D82A}">
                    <a16:rowId xmlns:a16="http://schemas.microsoft.com/office/drawing/2014/main" val="4267181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98720" y="4286245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plant block contains several subsystems and layers to model the dynamics of the kite and tether</a:t>
            </a:r>
          </a:p>
        </p:txBody>
      </p:sp>
    </p:spTree>
    <p:extLst>
      <p:ext uri="{BB962C8B-B14F-4D97-AF65-F5344CB8AC3E}">
        <p14:creationId xmlns:p14="http://schemas.microsoft.com/office/powerpoint/2010/main" val="75921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Continued: Plant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76" y="1825625"/>
            <a:ext cx="10402824" cy="10419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Multiple plant variants exist to model different types of kites</a:t>
            </a:r>
          </a:p>
          <a:p>
            <a:pPr lvl="1"/>
            <a:r>
              <a:rPr lang="en-US" dirty="0"/>
              <a:t>For example, a two-turbine kite uses the </a:t>
            </a:r>
            <a:r>
              <a:rPr lang="en-US" i="1" dirty="0"/>
              <a:t>plant2turb </a:t>
            </a:r>
            <a:r>
              <a:rPr lang="en-US" dirty="0"/>
              <a:t>variant while a 4-turbine kite uses the </a:t>
            </a:r>
            <a:r>
              <a:rPr lang="en-US" i="1" dirty="0"/>
              <a:t>plant4turb</a:t>
            </a:r>
            <a:r>
              <a:rPr lang="en-US" dirty="0"/>
              <a:t> variant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2769994"/>
            <a:ext cx="7172515" cy="325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Continued: Plant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2" y="1804416"/>
            <a:ext cx="4389120" cy="5327904"/>
          </a:xfrm>
        </p:spPr>
        <p:txBody>
          <a:bodyPr>
            <a:normAutofit/>
          </a:bodyPr>
          <a:lstStyle/>
          <a:p>
            <a:r>
              <a:rPr lang="en-US" dirty="0"/>
              <a:t>Each plant variant contains a subsystem to model the dynamics of of the vehicle (kite), tether, winch (for spooling operation), and ground station</a:t>
            </a:r>
          </a:p>
          <a:p>
            <a:pPr lvl="1"/>
            <a:r>
              <a:rPr lang="en-US" dirty="0"/>
              <a:t>All of these are variant subsystems to allow for the selection of particular kite/tether/winch/ground station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448" y="2008504"/>
            <a:ext cx="7083552" cy="35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Continued: Tether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3184"/>
            <a:ext cx="4754880" cy="4790504"/>
          </a:xfrm>
        </p:spPr>
        <p:txBody>
          <a:bodyPr>
            <a:normAutofit/>
          </a:bodyPr>
          <a:lstStyle/>
          <a:p>
            <a:r>
              <a:rPr lang="en-US" dirty="0"/>
              <a:t>The tether model subsystem is also selected as a variant</a:t>
            </a:r>
          </a:p>
          <a:p>
            <a:pPr lvl="1"/>
            <a:r>
              <a:rPr lang="en-US" dirty="0"/>
              <a:t>Some variants include </a:t>
            </a:r>
            <a:r>
              <a:rPr lang="en-US" i="1" dirty="0"/>
              <a:t>fairings</a:t>
            </a:r>
            <a:r>
              <a:rPr lang="en-US" dirty="0"/>
              <a:t> to reduce tether drag for a given segment of the tether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016" y="2091665"/>
            <a:ext cx="6164008" cy="40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4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Continued: Tether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853184"/>
            <a:ext cx="5583936" cy="4790504"/>
          </a:xfrm>
        </p:spPr>
        <p:txBody>
          <a:bodyPr>
            <a:normAutofit/>
          </a:bodyPr>
          <a:lstStyle/>
          <a:p>
            <a:r>
              <a:rPr lang="en-US" dirty="0"/>
              <a:t>All tethers are modeled as a chain of mass-spring-dampers connected by rigid nodes</a:t>
            </a:r>
          </a:p>
          <a:p>
            <a:pPr lvl="1"/>
            <a:r>
              <a:rPr lang="en-US" dirty="0"/>
              <a:t>Drag forces are computed based on the velocity at the midpoint between each node</a:t>
            </a:r>
          </a:p>
          <a:p>
            <a:pPr lvl="1"/>
            <a:r>
              <a:rPr lang="en-US" dirty="0"/>
              <a:t>Number of tether nodes can be increased to improve modeling fidelity at the cost of 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632" y="1690688"/>
            <a:ext cx="4011168" cy="44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8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Continued: Vehicle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72" y="1853184"/>
            <a:ext cx="5583936" cy="47905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The vehicle subsystem is also selected as a variant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1105472"/>
            <a:ext cx="5181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8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Plant Continued: Vehicle Model Forces and Moments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" y="1853184"/>
            <a:ext cx="5023104" cy="4790504"/>
          </a:xfrm>
        </p:spPr>
        <p:txBody>
          <a:bodyPr>
            <a:normAutofit/>
          </a:bodyPr>
          <a:lstStyle/>
          <a:p>
            <a:r>
              <a:rPr lang="en-US" dirty="0"/>
              <a:t>Within the vehicle model, forces and moments acting on the kite and turbines are calculated</a:t>
            </a:r>
          </a:p>
          <a:p>
            <a:pPr marL="0" indent="0" algn="ctr">
              <a:buNone/>
            </a:pPr>
            <a:r>
              <a:rPr lang="en-US" dirty="0"/>
              <a:t>Key Modeling 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wing, the fuselage, and the vertical and horizontal stabilizers are modeled individually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Surfaces and fuselage are rigid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forces and moments act at the center of lift of each body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920" y="2048256"/>
            <a:ext cx="6110052" cy="40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7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Plant Continued: Vehicle Model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" y="1853184"/>
            <a:ext cx="10802112" cy="47905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Combining forces and moments from lift, drag, gravity, buoyancy, added mass, the turbines, and the tether, the evolution of the kite’s Cartesian and angular position and velocity are calculated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62" y="2816352"/>
            <a:ext cx="7150214" cy="346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5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2" y="1536633"/>
            <a:ext cx="11031817" cy="4555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presentation is intended to provide an introduction to and instructions on how to run the 6 </a:t>
            </a:r>
            <a:r>
              <a:rPr lang="en-US" dirty="0" err="1"/>
              <a:t>DoF</a:t>
            </a:r>
            <a:r>
              <a:rPr lang="en-US" dirty="0"/>
              <a:t> dynamic kite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presentation is organized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Section 1: </a:t>
            </a:r>
            <a:r>
              <a:rPr lang="en-US" dirty="0"/>
              <a:t>Structure of the 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Section 2: </a:t>
            </a:r>
            <a:r>
              <a:rPr lang="en-US" dirty="0"/>
              <a:t>Ingredients for running a simulation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Section 3: </a:t>
            </a:r>
            <a:r>
              <a:rPr lang="en-US" dirty="0"/>
              <a:t>Simulation Demo</a:t>
            </a:r>
          </a:p>
        </p:txBody>
      </p:sp>
    </p:spTree>
    <p:extLst>
      <p:ext uri="{BB962C8B-B14F-4D97-AF65-F5344CB8AC3E}">
        <p14:creationId xmlns:p14="http://schemas.microsoft.com/office/powerpoint/2010/main" val="4231135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Plant Continued: Winch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72" y="1853184"/>
            <a:ext cx="4834522" cy="4790504"/>
          </a:xfrm>
        </p:spPr>
        <p:txBody>
          <a:bodyPr>
            <a:normAutofit/>
          </a:bodyPr>
          <a:lstStyle/>
          <a:p>
            <a:r>
              <a:rPr lang="en-US" dirty="0"/>
              <a:t>Multiple winch variants exist to model winch dynamics and power consumption</a:t>
            </a:r>
          </a:p>
          <a:p>
            <a:pPr lvl="1"/>
            <a:r>
              <a:rPr lang="en-US" dirty="0"/>
              <a:t>First order dynamics are used to characterize change in tether length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556" y="1560576"/>
            <a:ext cx="5825940" cy="45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80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Plant Continued: Ground 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853184"/>
            <a:ext cx="4834522" cy="4790504"/>
          </a:xfrm>
        </p:spPr>
        <p:txBody>
          <a:bodyPr>
            <a:normAutofit/>
          </a:bodyPr>
          <a:lstStyle/>
          <a:p>
            <a:r>
              <a:rPr lang="en-US" dirty="0"/>
              <a:t>Several ground station models exist to model various modes of operation (towed flight, fixed ground station, etc.)</a:t>
            </a:r>
          </a:p>
          <a:p>
            <a:r>
              <a:rPr lang="en-US" dirty="0"/>
              <a:t>The ground station selected will determine the position of the first node of the tether</a:t>
            </a:r>
          </a:p>
          <a:p>
            <a:pPr lvl="1"/>
            <a:r>
              <a:rPr lang="en-US" dirty="0"/>
              <a:t>Depending on the variant chosen these dynamics may be coupled or decoupled to the kite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40" y="1356967"/>
            <a:ext cx="56388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36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733091"/>
              </p:ext>
            </p:extLst>
          </p:nvPr>
        </p:nvGraphicFramePr>
        <p:xfrm>
          <a:off x="621791" y="1548384"/>
          <a:ext cx="10934828" cy="89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414">
                  <a:extLst>
                    <a:ext uri="{9D8B030D-6E8A-4147-A177-3AD203B41FA5}">
                      <a16:colId xmlns:a16="http://schemas.microsoft.com/office/drawing/2014/main" val="684072194"/>
                    </a:ext>
                  </a:extLst>
                </a:gridCol>
                <a:gridCol w="5467414">
                  <a:extLst>
                    <a:ext uri="{9D8B030D-6E8A-4147-A177-3AD203B41FA5}">
                      <a16:colId xmlns:a16="http://schemas.microsoft.com/office/drawing/2014/main" val="1144694646"/>
                    </a:ext>
                  </a:extLst>
                </a:gridCol>
              </a:tblGrid>
              <a:tr h="50432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Inputs</a:t>
                      </a:r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Outputs</a:t>
                      </a:r>
                      <a:endParaRPr lang="en-US" dirty="0"/>
                    </a:p>
                  </a:txBody>
                  <a:tcPr marL="98784" marR="98784"/>
                </a:tc>
                <a:extLst>
                  <a:ext uri="{0D108BD9-81ED-4DB2-BD59-A6C34878D82A}">
                    <a16:rowId xmlns:a16="http://schemas.microsoft.com/office/drawing/2014/main" val="1509847893"/>
                  </a:ext>
                </a:extLst>
              </a:tr>
              <a:tr h="365944">
                <a:tc>
                  <a:txBody>
                    <a:bodyPr/>
                    <a:lstStyle/>
                    <a:p>
                      <a:r>
                        <a:rPr lang="en-US" dirty="0"/>
                        <a:t>Position of tether nodes</a:t>
                      </a:r>
                      <a:r>
                        <a:rPr lang="en-US" baseline="0" dirty="0"/>
                        <a:t> and kite</a:t>
                      </a:r>
                      <a:endParaRPr lang="en-US" dirty="0"/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Flow vector at each provided</a:t>
                      </a:r>
                      <a:r>
                        <a:rPr lang="en-US" baseline="0" dirty="0"/>
                        <a:t> position</a:t>
                      </a:r>
                      <a:endParaRPr lang="en-US" dirty="0"/>
                    </a:p>
                  </a:txBody>
                  <a:tcPr marL="98784" marR="98784"/>
                </a:tc>
                <a:extLst>
                  <a:ext uri="{0D108BD9-81ED-4DB2-BD59-A6C34878D82A}">
                    <a16:rowId xmlns:a16="http://schemas.microsoft.com/office/drawing/2014/main" val="4267181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1791" y="3290895"/>
            <a:ext cx="11058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environment block models the flow at each important location (tether node, turbine hub,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/>
              <a:t>Variants exist to model different flow fields (constant, shear profile, time-varying)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1" t="77974" r="52665" b="2856"/>
          <a:stretch/>
        </p:blipFill>
        <p:spPr>
          <a:xfrm>
            <a:off x="2164924" y="4906185"/>
            <a:ext cx="7523823" cy="13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0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Continued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45384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high-level environment variant corresponds to a different plant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72" y="2077244"/>
            <a:ext cx="59626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08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Continued: Flow Variants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2168" y="1825625"/>
            <a:ext cx="4258056" cy="4351338"/>
          </a:xfrm>
        </p:spPr>
        <p:txBody>
          <a:bodyPr/>
          <a:lstStyle/>
          <a:p>
            <a:r>
              <a:rPr lang="en-US" dirty="0"/>
              <a:t>Within each high-level environment, a flow profile variant is selected</a:t>
            </a:r>
          </a:p>
          <a:p>
            <a:pPr lvl="1"/>
            <a:r>
              <a:rPr lang="en-US" dirty="0"/>
              <a:t>Each of these variants corresponds to a different spatiotemporally varying flow profile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224" y="2237611"/>
            <a:ext cx="6778752" cy="35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82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i="1" dirty="0"/>
              <a:t>Section 2:</a:t>
            </a:r>
            <a:br>
              <a:rPr lang="en-US" sz="4800" i="1" dirty="0"/>
            </a:br>
            <a:r>
              <a:rPr lang="en-US" sz="4800" dirty="0"/>
              <a:t>Ingredients for Running a Simulation</a:t>
            </a:r>
          </a:p>
        </p:txBody>
      </p:sp>
    </p:spTree>
    <p:extLst>
      <p:ext uri="{BB962C8B-B14F-4D97-AF65-F5344CB8AC3E}">
        <p14:creationId xmlns:p14="http://schemas.microsoft.com/office/powerpoint/2010/main" val="3161639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2" y="1536633"/>
            <a:ext cx="11031817" cy="4555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Before running a simulation, the following need to be loaded/initialized in the MATLAB workspace</a:t>
            </a:r>
          </a:p>
          <a:p>
            <a:pPr marL="0" indent="0">
              <a:buNone/>
            </a:pPr>
            <a:endParaRPr lang="en-US" dirty="0"/>
          </a:p>
          <a:p>
            <a:pPr marL="800100" lvl="1">
              <a:buFont typeface="+mj-lt"/>
              <a:buAutoNum type="arabicPeriod"/>
            </a:pPr>
            <a:r>
              <a:rPr lang="en-US" dirty="0"/>
              <a:t>Load vehicle, tether, controller, environment, sensor, and sensor processing models</a:t>
            </a:r>
          </a:p>
          <a:p>
            <a:pPr marL="800100" lvl="1">
              <a:buFont typeface="+mj-lt"/>
              <a:buAutoNum type="arabicPeriod"/>
            </a:pPr>
            <a:r>
              <a:rPr lang="en-US" dirty="0"/>
              <a:t>Set high-level controller parameters</a:t>
            </a:r>
          </a:p>
          <a:p>
            <a:pPr marL="800100" lvl="1">
              <a:buFont typeface="+mj-lt"/>
              <a:buAutoNum type="arabicPeriod"/>
            </a:pPr>
            <a:r>
              <a:rPr lang="en-US" dirty="0"/>
              <a:t>Set flight-controller gains</a:t>
            </a:r>
          </a:p>
          <a:p>
            <a:pPr marL="800100" lvl="1">
              <a:buFont typeface="+mj-lt"/>
              <a:buAutoNum type="arabicPeriod"/>
            </a:pPr>
            <a:r>
              <a:rPr lang="en-US" dirty="0"/>
              <a:t>Set environmental conditions</a:t>
            </a:r>
          </a:p>
          <a:p>
            <a:pPr marL="800100" lvl="1">
              <a:buFont typeface="+mj-lt"/>
              <a:buAutoNum type="arabicPeriod"/>
            </a:pPr>
            <a:r>
              <a:rPr lang="en-US" dirty="0"/>
              <a:t>Set vehicle and tether initial conditions</a:t>
            </a:r>
          </a:p>
          <a:p>
            <a:pPr marL="482600" lvl="1" indent="0">
              <a:buNone/>
            </a:pPr>
            <a:endParaRPr lang="en-US" dirty="0"/>
          </a:p>
          <a:p>
            <a:pPr marL="25400" indent="0">
              <a:buNone/>
            </a:pPr>
            <a:r>
              <a:rPr lang="en-US" dirty="0"/>
              <a:t>These objects are loaded in the context of a </a:t>
            </a:r>
            <a:r>
              <a:rPr lang="en-US" i="1" dirty="0"/>
              <a:t>test script</a:t>
            </a:r>
            <a:r>
              <a:rPr lang="en-US" dirty="0"/>
              <a:t> which is used to run simulations or sweeps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58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Model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536633"/>
            <a:ext cx="11227759" cy="4555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Vehicles, tethers, high level controllers, flight controllers, environments, ground stations, and winches are all loaded as </a:t>
            </a:r>
            <a:r>
              <a:rPr lang="en-US" i="1" dirty="0"/>
              <a:t>objects </a:t>
            </a:r>
            <a:r>
              <a:rPr lang="en-US" dirty="0"/>
              <a:t>within MATLAB</a:t>
            </a:r>
          </a:p>
          <a:p>
            <a:pPr marL="742950" lvl="1" indent="-285750"/>
            <a:r>
              <a:rPr lang="en-US" dirty="0"/>
              <a:t>These objects have properties that can be modified </a:t>
            </a:r>
          </a:p>
          <a:p>
            <a:pPr marL="1200150" lvl="2" indent="-285750"/>
            <a:r>
              <a:rPr lang="en-US" dirty="0"/>
              <a:t>Properties of objects are modified using the </a:t>
            </a:r>
            <a:r>
              <a:rPr lang="en-US" i="1" dirty="0" err="1">
                <a:solidFill>
                  <a:srgbClr val="00B050"/>
                </a:solidFill>
              </a:rPr>
              <a:t>setValue</a:t>
            </a:r>
            <a:r>
              <a:rPr lang="en-US" i="1" dirty="0"/>
              <a:t> </a:t>
            </a:r>
            <a:r>
              <a:rPr lang="en-US" dirty="0"/>
              <a:t>function for a given object</a:t>
            </a:r>
          </a:p>
          <a:p>
            <a:pPr marL="1200150" lvl="2" indent="-285750"/>
            <a:r>
              <a:rPr lang="en-US" dirty="0"/>
              <a:t>e.g. </a:t>
            </a:r>
            <a:r>
              <a:rPr lang="en-US" dirty="0" err="1">
                <a:solidFill>
                  <a:srgbClr val="00B050"/>
                </a:solidFill>
              </a:rPr>
              <a:t>vhcl.portWing.halfSpan.setValue</a:t>
            </a:r>
            <a:r>
              <a:rPr lang="en-US" dirty="0">
                <a:solidFill>
                  <a:srgbClr val="00B050"/>
                </a:solidFill>
              </a:rPr>
              <a:t>(7,’m’)</a:t>
            </a:r>
            <a:r>
              <a:rPr lang="en-US" dirty="0"/>
              <a:t> will set the half span of the port wing to 7m</a:t>
            </a:r>
          </a:p>
          <a:p>
            <a:pPr marL="1200150" lvl="2" indent="-285750"/>
            <a:r>
              <a:rPr lang="en-US" dirty="0"/>
              <a:t>Inputting *object*.*property* in the command terminal will provide a value and description of the property</a:t>
            </a:r>
          </a:p>
          <a:p>
            <a:pPr marL="1200150" lvl="2" indent="-285750"/>
            <a:r>
              <a:rPr lang="en-US" dirty="0"/>
              <a:t>The flight controller object (</a:t>
            </a:r>
            <a:r>
              <a:rPr lang="en-US" i="1" dirty="0" err="1"/>
              <a:t>fltCtrl</a:t>
            </a:r>
            <a:r>
              <a:rPr lang="en-US" dirty="0"/>
              <a:t>) and the high level controller object </a:t>
            </a:r>
            <a:r>
              <a:rPr lang="en-US" i="1" dirty="0"/>
              <a:t>(</a:t>
            </a:r>
            <a:r>
              <a:rPr lang="en-US" i="1" dirty="0" err="1"/>
              <a:t>hiLvlCtrl</a:t>
            </a:r>
            <a:r>
              <a:rPr lang="en-US" i="1" dirty="0"/>
              <a:t>)</a:t>
            </a:r>
            <a:r>
              <a:rPr lang="en-US" dirty="0"/>
              <a:t> can be modified in the same way to modify controller gains or flight path basis parameters</a:t>
            </a:r>
          </a:p>
          <a:p>
            <a:pPr marL="1200150" lvl="2" indent="-285750"/>
            <a:r>
              <a:rPr lang="en-US" dirty="0"/>
              <a:t>Similarly, environmental parameters can be modified in the environment (</a:t>
            </a:r>
            <a:r>
              <a:rPr lang="en-US" dirty="0" err="1"/>
              <a:t>env</a:t>
            </a:r>
            <a:r>
              <a:rPr lang="en-US" dirty="0"/>
              <a:t>) object</a:t>
            </a:r>
          </a:p>
          <a:p>
            <a:pPr marL="1657350" lvl="3" indent="-285750"/>
            <a:r>
              <a:rPr lang="en-US" dirty="0"/>
              <a:t>e.g. set the flow speed: </a:t>
            </a:r>
            <a:r>
              <a:rPr lang="en-US" dirty="0" err="1">
                <a:solidFill>
                  <a:srgbClr val="00B050"/>
                </a:solidFill>
              </a:rPr>
              <a:t>env.water.setflowVec</a:t>
            </a:r>
            <a:r>
              <a:rPr lang="en-US" dirty="0">
                <a:solidFill>
                  <a:srgbClr val="00B050"/>
                </a:solidFill>
              </a:rPr>
              <a:t>([</a:t>
            </a:r>
            <a:r>
              <a:rPr lang="en-US" dirty="0" err="1">
                <a:solidFill>
                  <a:srgbClr val="00B050"/>
                </a:solidFill>
              </a:rPr>
              <a:t>flwSpd</a:t>
            </a:r>
            <a:r>
              <a:rPr lang="en-US" dirty="0">
                <a:solidFill>
                  <a:srgbClr val="00B050"/>
                </a:solidFill>
              </a:rPr>
              <a:t> 0 0],'m/s');</a:t>
            </a:r>
          </a:p>
          <a:p>
            <a:pPr marL="311150" indent="-285750"/>
            <a:r>
              <a:rPr lang="en-US" dirty="0"/>
              <a:t>A model component can be loaded using the custom MATLAB function </a:t>
            </a:r>
            <a:r>
              <a:rPr lang="en-US" i="1" dirty="0" err="1">
                <a:solidFill>
                  <a:srgbClr val="00B050"/>
                </a:solidFill>
              </a:rPr>
              <a:t>loadComponent</a:t>
            </a:r>
            <a:r>
              <a:rPr lang="en-US" i="1" dirty="0">
                <a:solidFill>
                  <a:srgbClr val="00B050"/>
                </a:solidFill>
              </a:rPr>
              <a:t>(‘</a:t>
            </a:r>
            <a:r>
              <a:rPr lang="en-US" i="1" dirty="0" err="1">
                <a:solidFill>
                  <a:srgbClr val="00B050"/>
                </a:solidFill>
              </a:rPr>
              <a:t>compName</a:t>
            </a:r>
            <a:r>
              <a:rPr lang="en-US" i="1" dirty="0">
                <a:solidFill>
                  <a:srgbClr val="00B050"/>
                </a:solidFill>
              </a:rPr>
              <a:t>’)</a:t>
            </a:r>
          </a:p>
          <a:p>
            <a:pPr marL="768350" lvl="1" indent="-285750"/>
            <a:r>
              <a:rPr lang="en-US" dirty="0"/>
              <a:t>For example, the 4-turbine DoE kite is loaded using the command </a:t>
            </a:r>
            <a:r>
              <a:rPr lang="en-US" i="1" dirty="0" err="1">
                <a:solidFill>
                  <a:srgbClr val="00B050"/>
                </a:solidFill>
              </a:rPr>
              <a:t>loadComponent</a:t>
            </a:r>
            <a:r>
              <a:rPr lang="en-US" i="1" dirty="0">
                <a:solidFill>
                  <a:srgbClr val="00B050"/>
                </a:solidFill>
              </a:rPr>
              <a:t>('</a:t>
            </a:r>
            <a:r>
              <a:rPr lang="en-US" i="1" dirty="0" err="1">
                <a:solidFill>
                  <a:srgbClr val="00B050"/>
                </a:solidFill>
              </a:rPr>
              <a:t>ultDoeKite</a:t>
            </a:r>
            <a:r>
              <a:rPr lang="en-US" i="1" dirty="0">
                <a:solidFill>
                  <a:srgbClr val="00B050"/>
                </a:solidFill>
              </a:rPr>
              <a:t>')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00" y="663648"/>
            <a:ext cx="10858400" cy="763600"/>
          </a:xfrm>
        </p:spPr>
        <p:txBody>
          <a:bodyPr/>
          <a:lstStyle/>
          <a:p>
            <a:r>
              <a:rPr lang="en-US" dirty="0"/>
              <a:t>Key Objects in the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900" y="1754145"/>
            <a:ext cx="10858400" cy="4555200"/>
          </a:xfrm>
        </p:spPr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dirty="0"/>
              <a:t>The following is a list of the objects utilized within the simulation model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High Level Controller: </a:t>
            </a:r>
            <a:r>
              <a:rPr lang="en-US" dirty="0" err="1">
                <a:solidFill>
                  <a:srgbClr val="00B050"/>
                </a:solidFill>
              </a:rPr>
              <a:t>hiLvlCtrl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Flight Controller: </a:t>
            </a:r>
            <a:r>
              <a:rPr lang="en-US" dirty="0" err="1">
                <a:solidFill>
                  <a:srgbClr val="00B050"/>
                </a:solidFill>
              </a:rPr>
              <a:t>fltCtrl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Kite: </a:t>
            </a:r>
            <a:r>
              <a:rPr lang="en-US" dirty="0" err="1">
                <a:solidFill>
                  <a:srgbClr val="00B050"/>
                </a:solidFill>
              </a:rPr>
              <a:t>vhcl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Environment: </a:t>
            </a:r>
            <a:r>
              <a:rPr lang="en-US" dirty="0" err="1">
                <a:solidFill>
                  <a:srgbClr val="00B050"/>
                </a:solidFill>
              </a:rPr>
              <a:t>env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Winch: </a:t>
            </a:r>
            <a:r>
              <a:rPr lang="en-US" dirty="0" err="1">
                <a:solidFill>
                  <a:srgbClr val="00B050"/>
                </a:solidFill>
              </a:rPr>
              <a:t>wnch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Turbines: </a:t>
            </a:r>
            <a:r>
              <a:rPr lang="en-US" dirty="0" err="1">
                <a:solidFill>
                  <a:srgbClr val="00B050"/>
                </a:solidFill>
              </a:rPr>
              <a:t>vhcl.turbn</a:t>
            </a:r>
            <a:r>
              <a:rPr lang="en-US" dirty="0"/>
              <a:t> (where n refers to the nth turbine)</a:t>
            </a:r>
          </a:p>
          <a:p>
            <a:r>
              <a:rPr lang="en-US" dirty="0"/>
              <a:t>Ground Station: </a:t>
            </a:r>
            <a:r>
              <a:rPr lang="en-US" dirty="0" err="1">
                <a:solidFill>
                  <a:srgbClr val="00B050"/>
                </a:solidFill>
              </a:rPr>
              <a:t>gndStn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Sensors: </a:t>
            </a:r>
            <a:r>
              <a:rPr lang="en-US" dirty="0" err="1">
                <a:solidFill>
                  <a:srgbClr val="00B050"/>
                </a:solidFill>
              </a:rPr>
              <a:t>sns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Sensors Processing: </a:t>
            </a:r>
            <a:r>
              <a:rPr lang="en-US" dirty="0" err="1">
                <a:solidFill>
                  <a:srgbClr val="00B050"/>
                </a:solidFill>
              </a:rPr>
              <a:t>snsProc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Tether: </a:t>
            </a:r>
            <a:r>
              <a:rPr lang="en-US" dirty="0" err="1">
                <a:solidFill>
                  <a:srgbClr val="00B050"/>
                </a:solidFill>
              </a:rPr>
              <a:t>thr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thr.tether1</a:t>
            </a:r>
          </a:p>
          <a:p>
            <a:pPr lvl="1"/>
            <a:r>
              <a:rPr lang="en-US" dirty="0"/>
              <a:t>Note that the number of nodes is set in the </a:t>
            </a:r>
            <a:r>
              <a:rPr lang="en-US" dirty="0" err="1">
                <a:solidFill>
                  <a:srgbClr val="00B050"/>
                </a:solidFill>
              </a:rPr>
              <a:t>thr</a:t>
            </a:r>
            <a:r>
              <a:rPr lang="en-US" dirty="0"/>
              <a:t> object while tether specific properties (like tether diameter) are set in the </a:t>
            </a:r>
            <a:r>
              <a:rPr lang="en-US" dirty="0">
                <a:solidFill>
                  <a:srgbClr val="00B050"/>
                </a:solidFill>
              </a:rPr>
              <a:t>thr.tether1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10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Controller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536633"/>
            <a:ext cx="11227759" cy="4555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All parameters and substructures of the flight controller can be viewed by examining the </a:t>
            </a:r>
            <a:r>
              <a:rPr lang="en-US" dirty="0" err="1">
                <a:solidFill>
                  <a:srgbClr val="00B050"/>
                </a:solidFill>
              </a:rPr>
              <a:t>fltCtrl</a:t>
            </a:r>
            <a:r>
              <a:rPr lang="en-US" dirty="0"/>
              <a:t> object</a:t>
            </a:r>
          </a:p>
          <a:p>
            <a:pPr marL="742950" lvl="1" indent="-285750"/>
            <a:r>
              <a:rPr lang="en-US" dirty="0"/>
              <a:t>Gains can be adjusted by modified using the </a:t>
            </a:r>
            <a:r>
              <a:rPr lang="en-US" dirty="0" err="1">
                <a:solidFill>
                  <a:srgbClr val="00B050"/>
                </a:solidFill>
              </a:rPr>
              <a:t>setValue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using</a:t>
            </a:r>
          </a:p>
          <a:p>
            <a:pPr marL="1200150" lvl="2" indent="-285750"/>
            <a:r>
              <a:rPr lang="en-US" dirty="0"/>
              <a:t>Example changing the tangent roll derivative gain :</a:t>
            </a:r>
          </a:p>
          <a:p>
            <a:pPr marL="1657350" lvl="3" indent="-285750"/>
            <a:r>
              <a:rPr lang="en-US" dirty="0" err="1">
                <a:solidFill>
                  <a:srgbClr val="00B050"/>
                </a:solidFill>
              </a:rPr>
              <a:t>fltCtrl.tanRoll.kd.setValue</a:t>
            </a:r>
            <a:r>
              <a:rPr lang="en-US" dirty="0">
                <a:solidFill>
                  <a:srgbClr val="00B050"/>
                </a:solidFill>
              </a:rPr>
              <a:t>(0.22,fltCtrl.tanRoll.kd.Unit)</a:t>
            </a:r>
          </a:p>
          <a:p>
            <a:pPr marL="1200150" lvl="2" indent="-285750"/>
            <a:r>
              <a:rPr lang="en-US" dirty="0"/>
              <a:t>Example changing the AoA curtailment proportional gain:</a:t>
            </a:r>
          </a:p>
          <a:p>
            <a:pPr marL="1657350" lvl="3" indent="-285750"/>
            <a:r>
              <a:rPr lang="en-US" dirty="0" err="1">
                <a:solidFill>
                  <a:srgbClr val="00B050"/>
                </a:solidFill>
              </a:rPr>
              <a:t>fltCtrl.alphaCtrl.kp.setValue</a:t>
            </a:r>
            <a:r>
              <a:rPr lang="en-US" dirty="0">
                <a:solidFill>
                  <a:srgbClr val="00B050"/>
                </a:solidFill>
              </a:rPr>
              <a:t>(0.18,fltCtrl.alphaCtrl.kp.Unit)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7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Prerequisites: Required Toolboxes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8" y="1536633"/>
            <a:ext cx="11188571" cy="455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run the model, you will need a copy of MATLAB 2022a (or newer) with the following libraries installed</a:t>
            </a:r>
          </a:p>
          <a:p>
            <a:endParaRPr lang="en-US" dirty="0"/>
          </a:p>
          <a:p>
            <a:r>
              <a:rPr lang="en-US" dirty="0"/>
              <a:t>Aerospace </a:t>
            </a:r>
            <a:r>
              <a:rPr lang="en-US" dirty="0" err="1"/>
              <a:t>Blockset</a:t>
            </a:r>
            <a:r>
              <a:rPr lang="en-US" dirty="0"/>
              <a:t> and Toolbox</a:t>
            </a:r>
          </a:p>
          <a:p>
            <a:r>
              <a:rPr lang="en-US" dirty="0"/>
              <a:t>Signal Processing Toolbox</a:t>
            </a:r>
          </a:p>
          <a:p>
            <a:r>
              <a:rPr lang="en-US" dirty="0"/>
              <a:t>Image Processing Toolbox</a:t>
            </a:r>
          </a:p>
          <a:p>
            <a:r>
              <a:rPr lang="en-US" dirty="0"/>
              <a:t>Navigation Toolbox</a:t>
            </a:r>
          </a:p>
          <a:p>
            <a:r>
              <a:rPr lang="en-US" dirty="0"/>
              <a:t>Control System Toolbox</a:t>
            </a:r>
          </a:p>
          <a:p>
            <a:r>
              <a:rPr lang="en-US" dirty="0"/>
              <a:t>DSP System Toolbox</a:t>
            </a:r>
          </a:p>
          <a:p>
            <a:r>
              <a:rPr lang="en-US" dirty="0"/>
              <a:t>Optimization Toolbox</a:t>
            </a:r>
          </a:p>
          <a:p>
            <a:r>
              <a:rPr lang="en-US" dirty="0"/>
              <a:t>Simulink</a:t>
            </a:r>
          </a:p>
          <a:p>
            <a:r>
              <a:rPr lang="en-US" dirty="0" err="1"/>
              <a:t>Stateflow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69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Initial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536633"/>
            <a:ext cx="11227759" cy="4555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For a simulation to run properly, the kite and tether states need to be initialized to reasonable values</a:t>
            </a:r>
          </a:p>
          <a:p>
            <a:pPr marL="742950" lvl="1" indent="-285750"/>
            <a:r>
              <a:rPr lang="en-US" dirty="0"/>
              <a:t>The kite states are initialized using the custom function </a:t>
            </a:r>
            <a:r>
              <a:rPr lang="en-US" dirty="0" err="1">
                <a:solidFill>
                  <a:srgbClr val="00B050"/>
                </a:solidFill>
              </a:rPr>
              <a:t>vhcl.setICsOnPath</a:t>
            </a:r>
            <a:r>
              <a:rPr lang="en-US" dirty="0">
                <a:solidFill>
                  <a:srgbClr val="00B050"/>
                </a:solidFill>
              </a:rPr>
              <a:t>(pathIdx,PATHGEOMETRY,basisParams,gndStnPosVec,3*</a:t>
            </a:r>
            <a:r>
              <a:rPr lang="en-US" dirty="0" err="1">
                <a:solidFill>
                  <a:srgbClr val="00B050"/>
                </a:solidFill>
              </a:rPr>
              <a:t>flwSpd</a:t>
            </a:r>
            <a:r>
              <a:rPr lang="en-US" dirty="0"/>
              <a:t>)</a:t>
            </a:r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  <a:p>
            <a:pPr marL="285750" indent="-285750"/>
            <a:endParaRPr lang="en-US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61211" y="2586446"/>
            <a:ext cx="1267097" cy="1354404"/>
            <a:chOff x="3161211" y="2586446"/>
            <a:chExt cx="1267097" cy="1354404"/>
          </a:xfrm>
        </p:grpSpPr>
        <p:cxnSp>
          <p:nvCxnSpPr>
            <p:cNvPr id="5" name="Straight Arrow Connector 4"/>
            <p:cNvCxnSpPr>
              <a:stCxn id="6" idx="0"/>
            </p:cNvCxnSpPr>
            <p:nvPr/>
          </p:nvCxnSpPr>
          <p:spPr>
            <a:xfrm flipV="1">
              <a:off x="3794760" y="2586446"/>
              <a:ext cx="6531" cy="431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161211" y="3017520"/>
              <a:ext cx="12670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Path Position index [0-1]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34841" y="2586446"/>
            <a:ext cx="1861456" cy="1077405"/>
            <a:chOff x="3054533" y="2586446"/>
            <a:chExt cx="1861456" cy="1077405"/>
          </a:xfrm>
        </p:grpSpPr>
        <p:cxnSp>
          <p:nvCxnSpPr>
            <p:cNvPr id="12" name="Straight Arrow Connector 11"/>
            <p:cNvCxnSpPr>
              <a:stCxn id="13" idx="0"/>
            </p:cNvCxnSpPr>
            <p:nvPr/>
          </p:nvCxnSpPr>
          <p:spPr>
            <a:xfrm flipV="1">
              <a:off x="3985261" y="2586446"/>
              <a:ext cx="16328" cy="431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54533" y="3017520"/>
              <a:ext cx="1861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Path Shape (‘</a:t>
              </a:r>
              <a:r>
                <a:rPr lang="en-US" dirty="0" err="1"/>
                <a:t>lemBoothNew</a:t>
              </a:r>
              <a:r>
                <a:rPr lang="en-US" dirty="0"/>
                <a:t>’)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61857" y="2586446"/>
            <a:ext cx="4271554" cy="1762715"/>
            <a:chOff x="2563540" y="1922552"/>
            <a:chExt cx="2352449" cy="1762715"/>
          </a:xfrm>
        </p:grpSpPr>
        <p:cxnSp>
          <p:nvCxnSpPr>
            <p:cNvPr id="18" name="Straight Arrow Connector 17"/>
            <p:cNvCxnSpPr>
              <a:stCxn id="19" idx="0"/>
            </p:cNvCxnSpPr>
            <p:nvPr/>
          </p:nvCxnSpPr>
          <p:spPr>
            <a:xfrm flipH="1" flipV="1">
              <a:off x="3601280" y="1922552"/>
              <a:ext cx="138485" cy="1094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563540" y="3017520"/>
                  <a:ext cx="2352449" cy="667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Basis Parameters 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𝑝𝑎𝑡h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𝑝𝑎𝑡h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𝑝𝑎𝑡h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𝑎𝑧𝑖𝑚𝑢𝑡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𝑝𝑎𝑡h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</m:t>
                          </m:r>
                        </m:sub>
                      </m:sSub>
                    </m:oMath>
                  </a14:m>
                  <a:r>
                    <a:rPr lang="en-US" dirty="0"/>
                    <a:t>]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540" y="3017520"/>
                  <a:ext cx="2352449" cy="667747"/>
                </a:xfrm>
                <a:prstGeom prst="rect">
                  <a:avLst/>
                </a:prstGeom>
                <a:blipFill>
                  <a:blip r:embed="rId2"/>
                  <a:stretch>
                    <a:fillRect t="-5505" b="-110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7899764" y="2582313"/>
            <a:ext cx="1861456" cy="1077405"/>
            <a:chOff x="3054533" y="2586446"/>
            <a:chExt cx="1861456" cy="1077405"/>
          </a:xfrm>
        </p:grpSpPr>
        <p:cxnSp>
          <p:nvCxnSpPr>
            <p:cNvPr id="25" name="Straight Arrow Connector 24"/>
            <p:cNvCxnSpPr>
              <a:stCxn id="26" idx="0"/>
            </p:cNvCxnSpPr>
            <p:nvPr/>
          </p:nvCxnSpPr>
          <p:spPr>
            <a:xfrm flipV="1">
              <a:off x="3985261" y="2586446"/>
              <a:ext cx="16328" cy="431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54533" y="3017520"/>
              <a:ext cx="1861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Ground Station Position Vector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673280" y="2582314"/>
            <a:ext cx="1861456" cy="1406655"/>
            <a:chOff x="3054533" y="2257196"/>
            <a:chExt cx="1861456" cy="1406655"/>
          </a:xfrm>
        </p:grpSpPr>
        <p:cxnSp>
          <p:nvCxnSpPr>
            <p:cNvPr id="28" name="Straight Arrow Connector 27"/>
            <p:cNvCxnSpPr>
              <a:stCxn id="29" idx="0"/>
            </p:cNvCxnSpPr>
            <p:nvPr/>
          </p:nvCxnSpPr>
          <p:spPr>
            <a:xfrm flipH="1" flipV="1">
              <a:off x="3482343" y="2257196"/>
              <a:ext cx="502918" cy="760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054533" y="3017520"/>
              <a:ext cx="1861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Initial Kite Speed</a:t>
              </a: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548639" y="4490141"/>
            <a:ext cx="11227759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kern="0" dirty="0"/>
              <a:t>The tether ground node’s (the first tether node) position and velocity are set as equal to the ground station’s initial position and velocity</a:t>
            </a:r>
          </a:p>
          <a:p>
            <a:pPr marL="285750" indent="-285750"/>
            <a:r>
              <a:rPr lang="en-US" kern="0" dirty="0"/>
              <a:t>Similarly, the tether air node’s (the final tether node) position and velocity are set as equal to the kite’s initial position and velocity</a:t>
            </a:r>
          </a:p>
          <a:p>
            <a:pPr marL="285750" indent="-285750"/>
            <a:endParaRPr lang="en-US" kern="0" dirty="0"/>
          </a:p>
          <a:p>
            <a:pPr marL="742950" lvl="1" indent="-285750"/>
            <a:endParaRPr lang="en-US" kern="0" dirty="0"/>
          </a:p>
          <a:p>
            <a:pPr marL="742950" lvl="1" indent="-285750"/>
            <a:endParaRPr lang="en-US" kern="0" dirty="0"/>
          </a:p>
          <a:p>
            <a:pPr marL="285750" indent="-285750"/>
            <a:endParaRPr lang="en-US" i="1" kern="0" dirty="0">
              <a:solidFill>
                <a:srgbClr val="00B050"/>
              </a:solidFill>
            </a:endParaRPr>
          </a:p>
          <a:p>
            <a:pPr marL="0" indent="0">
              <a:buFont typeface="Arial"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4440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i="1" dirty="0"/>
              <a:t>Section 3:</a:t>
            </a:r>
            <a:br>
              <a:rPr lang="en-US" sz="4800" i="1" dirty="0"/>
            </a:br>
            <a:r>
              <a:rPr lang="en-US" sz="4800" i="1" dirty="0"/>
              <a:t>Simulation 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95148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2" y="1536633"/>
            <a:ext cx="11031817" cy="4555200"/>
          </a:xfrm>
        </p:spPr>
        <p:txBody>
          <a:bodyPr/>
          <a:lstStyle/>
          <a:p>
            <a:pPr marL="342900">
              <a:buFont typeface="+mj-lt"/>
              <a:buAutoNum type="arabicPeriod"/>
            </a:pPr>
            <a:r>
              <a:rPr lang="en-US" dirty="0"/>
              <a:t>Open the OCTProject.prj file</a:t>
            </a:r>
          </a:p>
          <a:p>
            <a:pPr marL="342900">
              <a:buFont typeface="+mj-lt"/>
              <a:buAutoNum type="arabicPeriod"/>
            </a:pPr>
            <a:r>
              <a:rPr lang="en-US" dirty="0"/>
              <a:t>Open the script </a:t>
            </a:r>
            <a:r>
              <a:rPr lang="en-US" dirty="0" err="1"/>
              <a:t>DoEOceanKiteProject</a:t>
            </a:r>
            <a:r>
              <a:rPr lang="en-US" dirty="0"/>
              <a:t>/</a:t>
            </a:r>
            <a:r>
              <a:rPr lang="en-US" dirty="0" err="1"/>
              <a:t>testScripts</a:t>
            </a:r>
            <a:r>
              <a:rPr lang="en-US" dirty="0"/>
              <a:t>/</a:t>
            </a:r>
            <a:r>
              <a:rPr lang="en-US" dirty="0" err="1"/>
              <a:t>pathFollowingDemo_ts</a:t>
            </a:r>
            <a:endParaRPr lang="en-US" dirty="0"/>
          </a:p>
          <a:p>
            <a:pPr marL="800100" lvl="1">
              <a:buFont typeface="+mj-lt"/>
              <a:buAutoNum type="arabicPeriod"/>
            </a:pPr>
            <a:r>
              <a:rPr lang="en-US" dirty="0"/>
              <a:t>On line 23, specify where you would like to save your simulation results</a:t>
            </a:r>
          </a:p>
          <a:p>
            <a:pPr marL="800100" lvl="1">
              <a:buFont typeface="+mj-lt"/>
              <a:buAutoNum type="arabicPeriod"/>
            </a:pPr>
            <a:r>
              <a:rPr lang="en-US" dirty="0"/>
              <a:t>Set the “</a:t>
            </a:r>
            <a:r>
              <a:rPr lang="en-US" dirty="0" err="1"/>
              <a:t>saveSim</a:t>
            </a:r>
            <a:r>
              <a:rPr lang="en-US" dirty="0"/>
              <a:t>” flag on line 6 to 1 if you would like to save the simulation data</a:t>
            </a:r>
          </a:p>
          <a:p>
            <a:pPr marL="342900">
              <a:buFont typeface="+mj-lt"/>
              <a:buAutoNum type="arabicPeriod"/>
            </a:pPr>
            <a:r>
              <a:rPr lang="en-US" dirty="0"/>
              <a:t>Run the script</a:t>
            </a:r>
          </a:p>
          <a:p>
            <a:pPr marL="34290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dirty="0" err="1"/>
              <a:t>timeseries</a:t>
            </a:r>
            <a:r>
              <a:rPr lang="en-US" dirty="0"/>
              <a:t> data is logged and saved within a “</a:t>
            </a:r>
            <a:r>
              <a:rPr lang="en-US" dirty="0" err="1"/>
              <a:t>tsc</a:t>
            </a:r>
            <a:r>
              <a:rPr lang="en-US" dirty="0"/>
              <a:t>” object. To view or plot any of this data, simply input </a:t>
            </a:r>
            <a:r>
              <a:rPr lang="en-US" dirty="0" err="1"/>
              <a:t>tsc</a:t>
            </a:r>
            <a:r>
              <a:rPr lang="en-US" dirty="0"/>
              <a:t>.*</a:t>
            </a:r>
            <a:r>
              <a:rPr lang="en-US" dirty="0" err="1"/>
              <a:t>datastream</a:t>
            </a:r>
            <a:r>
              <a:rPr lang="en-US" dirty="0"/>
              <a:t>*.plot (e.g. </a:t>
            </a:r>
            <a:r>
              <a:rPr lang="en-US" dirty="0" err="1"/>
              <a:t>tsc.netPower.plot</a:t>
            </a:r>
            <a:r>
              <a:rPr lang="en-US" dirty="0"/>
              <a:t>)</a:t>
            </a:r>
          </a:p>
          <a:p>
            <a:pPr marL="342900">
              <a:buFont typeface="+mj-lt"/>
              <a:buAutoNum type="arabicPeriod"/>
            </a:pPr>
            <a:r>
              <a:rPr lang="en-US" dirty="0"/>
              <a:t>Create an animation of the simulation by inputting </a:t>
            </a:r>
            <a:r>
              <a:rPr lang="en-US" dirty="0" err="1">
                <a:solidFill>
                  <a:srgbClr val="00B050"/>
                </a:solidFill>
              </a:rPr>
              <a:t>vhcl.animateSim</a:t>
            </a:r>
            <a:r>
              <a:rPr lang="en-US" dirty="0">
                <a:solidFill>
                  <a:srgbClr val="00B050"/>
                </a:solidFill>
              </a:rPr>
              <a:t>(tsc,2,'tracerDuration',100)</a:t>
            </a:r>
          </a:p>
          <a:p>
            <a:pPr marL="482600" lvl="1" indent="0">
              <a:buNone/>
            </a:pPr>
            <a:endParaRPr lang="en-US" dirty="0"/>
          </a:p>
          <a:p>
            <a:pPr marL="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5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i="1" dirty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8538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Prerequisites: Loading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To run the model, you’ll need to pull the </a:t>
            </a:r>
            <a:r>
              <a:rPr lang="en-US" dirty="0" err="1">
                <a:hlinkClick r:id="rId2"/>
              </a:rPr>
              <a:t>DoEOceanKite</a:t>
            </a:r>
            <a:r>
              <a:rPr lang="en-US" dirty="0">
                <a:hlinkClick r:id="rId2"/>
              </a:rPr>
              <a:t> repo</a:t>
            </a:r>
            <a:r>
              <a:rPr lang="en-US" dirty="0"/>
              <a:t> </a:t>
            </a:r>
          </a:p>
          <a:p>
            <a:pPr marL="1054100" lvl="1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https://github.com/NCSUCORE/DoEOceanKiteProject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Open MATLAB and open the file “OCTProject.prj”</a:t>
            </a:r>
          </a:p>
          <a:p>
            <a:pPr>
              <a:buFont typeface="+mj-lt"/>
              <a:buAutoNum type="arabicPeriod"/>
            </a:pPr>
            <a:r>
              <a:rPr lang="en-US" dirty="0"/>
              <a:t>If you have an additional folder containing specific plant parameters you would like to use, you'll also need add that directory to your path</a:t>
            </a:r>
          </a:p>
          <a:p>
            <a:pPr>
              <a:buFont typeface="+mj-lt"/>
              <a:buAutoNum type="arabicPeriod"/>
            </a:pPr>
            <a:r>
              <a:rPr lang="en-US" dirty="0"/>
              <a:t>Open “</a:t>
            </a:r>
            <a:r>
              <a:rPr lang="en-US" dirty="0" err="1"/>
              <a:t>OCTModel.slx</a:t>
            </a:r>
            <a:r>
              <a:rPr lang="en-US" dirty="0"/>
              <a:t>” to view the model</a:t>
            </a:r>
          </a:p>
        </p:txBody>
      </p:sp>
    </p:spTree>
    <p:extLst>
      <p:ext uri="{BB962C8B-B14F-4D97-AF65-F5344CB8AC3E}">
        <p14:creationId xmlns:p14="http://schemas.microsoft.com/office/powerpoint/2010/main" val="121747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Section 1:</a:t>
            </a:r>
            <a:br>
              <a:rPr lang="en-US" i="1" dirty="0"/>
            </a:br>
            <a:r>
              <a:rPr lang="en-US" dirty="0"/>
              <a:t>Structure of the Model</a:t>
            </a:r>
          </a:p>
        </p:txBody>
      </p:sp>
    </p:spTree>
    <p:extLst>
      <p:ext uri="{BB962C8B-B14F-4D97-AF65-F5344CB8AC3E}">
        <p14:creationId xmlns:p14="http://schemas.microsoft.com/office/powerpoint/2010/main" val="104270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Dynamic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3" y="3258990"/>
            <a:ext cx="11384214" cy="3641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353312"/>
            <a:ext cx="10683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crucial components of the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High-level controller (selects flight path shape and position)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Flight controller (generates control surface trajectory to track desired flight path)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Plant (dynamic model of the kite)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Environment (model of the flow environment)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Sensors and sensors processing blocks simulate ideal or realistic sensor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Ground station controller (while seldom used) can be used to send control commands to simulated ground station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8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Note on Busses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439"/>
          </a:xfrm>
        </p:spPr>
        <p:txBody>
          <a:bodyPr>
            <a:normAutofit/>
          </a:bodyPr>
          <a:lstStyle/>
          <a:p>
            <a:r>
              <a:rPr lang="en-US" dirty="0"/>
              <a:t>Busses are structured signals of a predetermined size passed between sections of the model</a:t>
            </a:r>
          </a:p>
          <a:p>
            <a:pPr lvl="1"/>
            <a:r>
              <a:rPr lang="en-US" dirty="0"/>
              <a:t>Busses are packed using a </a:t>
            </a:r>
            <a:r>
              <a:rPr lang="en-US" i="1" dirty="0"/>
              <a:t>bus creator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Signals can be extracted using a </a:t>
            </a:r>
            <a:r>
              <a:rPr lang="en-US" i="1" dirty="0"/>
              <a:t>bus selector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92" y="2711952"/>
            <a:ext cx="7485888" cy="28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1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Busses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37"/>
            <a:ext cx="10515600" cy="478243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/>
              <a:t>The following are key busses used in the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83265"/>
              </p:ext>
            </p:extLst>
          </p:nvPr>
        </p:nvGraphicFramePr>
        <p:xfrm>
          <a:off x="1296416" y="2107610"/>
          <a:ext cx="10057384" cy="4218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781">
                  <a:extLst>
                    <a:ext uri="{9D8B030D-6E8A-4147-A177-3AD203B41FA5}">
                      <a16:colId xmlns:a16="http://schemas.microsoft.com/office/drawing/2014/main" val="3905132852"/>
                    </a:ext>
                  </a:extLst>
                </a:gridCol>
                <a:gridCol w="6238603">
                  <a:extLst>
                    <a:ext uri="{9D8B030D-6E8A-4147-A177-3AD203B41FA5}">
                      <a16:colId xmlns:a16="http://schemas.microsoft.com/office/drawing/2014/main" val="595075878"/>
                    </a:ext>
                  </a:extLst>
                </a:gridCol>
              </a:tblGrid>
              <a:tr h="343321">
                <a:tc>
                  <a:txBody>
                    <a:bodyPr/>
                    <a:lstStyle/>
                    <a:p>
                      <a:r>
                        <a:rPr lang="en-US" dirty="0"/>
                        <a:t>Bus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16136"/>
                  </a:ext>
                </a:extLst>
              </a:tr>
              <a:tr h="343321">
                <a:tc>
                  <a:txBody>
                    <a:bodyPr/>
                    <a:lstStyle/>
                    <a:p>
                      <a:r>
                        <a:rPr lang="en-US" dirty="0"/>
                        <a:t>Environment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Flow vector</a:t>
                      </a:r>
                      <a:r>
                        <a:rPr lang="en-US" baseline="0" dirty="0"/>
                        <a:t> at each point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92465"/>
                  </a:ext>
                </a:extLst>
              </a:tr>
              <a:tr h="343321">
                <a:tc>
                  <a:txBody>
                    <a:bodyPr/>
                    <a:lstStyle/>
                    <a:p>
                      <a:r>
                        <a:rPr lang="en-US" dirty="0"/>
                        <a:t>High Level Control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‘Basis</a:t>
                      </a:r>
                      <a:r>
                        <a:rPr lang="en-US" baseline="0" dirty="0"/>
                        <a:t> Parameters’ describing path geometry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26781"/>
                  </a:ext>
                </a:extLst>
              </a:tr>
              <a:tr h="576181">
                <a:tc>
                  <a:txBody>
                    <a:bodyPr/>
                    <a:lstStyle/>
                    <a:p>
                      <a:r>
                        <a:rPr lang="en-US" dirty="0"/>
                        <a:t>Plant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States describing dynamics of the kite</a:t>
                      </a:r>
                      <a:r>
                        <a:rPr lang="en-US" baseline="0" dirty="0"/>
                        <a:t> and tether (angular/Cartesian position and velocity and tension)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28109"/>
                  </a:ext>
                </a:extLst>
              </a:tr>
              <a:tr h="576181">
                <a:tc>
                  <a:txBody>
                    <a:bodyPr/>
                    <a:lstStyle/>
                    <a:p>
                      <a:r>
                        <a:rPr lang="en-US" dirty="0"/>
                        <a:t>Flight Control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surface</a:t>
                      </a:r>
                      <a:r>
                        <a:rPr lang="en-US" baseline="0" dirty="0"/>
                        <a:t> deflection, winch speed, and turbine torque commands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80410"/>
                  </a:ext>
                </a:extLst>
              </a:tr>
              <a:tr h="824389">
                <a:tc>
                  <a:txBody>
                    <a:bodyPr/>
                    <a:lstStyle/>
                    <a:p>
                      <a:r>
                        <a:rPr lang="en-US" dirty="0"/>
                        <a:t>Sensors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Combined data from environment</a:t>
                      </a:r>
                      <a:r>
                        <a:rPr lang="en-US" baseline="0" dirty="0"/>
                        <a:t> and plant bus (potentially transformed into “realistic” sensor measurements)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13125"/>
                  </a:ext>
                </a:extLst>
              </a:tr>
              <a:tr h="824389">
                <a:tc>
                  <a:txBody>
                    <a:bodyPr/>
                    <a:lstStyle/>
                    <a:p>
                      <a:r>
                        <a:rPr lang="en-US" dirty="0"/>
                        <a:t>Sensors</a:t>
                      </a:r>
                      <a:r>
                        <a:rPr lang="en-US" baseline="0" dirty="0"/>
                        <a:t> Processing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Combined data from environment</a:t>
                      </a:r>
                      <a:r>
                        <a:rPr lang="en-US" baseline="0" dirty="0"/>
                        <a:t> and plant bus (processed measurements if “realistic sensors” are used)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7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06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Controller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636211"/>
              </p:ext>
            </p:extLst>
          </p:nvPr>
        </p:nvGraphicFramePr>
        <p:xfrm>
          <a:off x="597407" y="1569375"/>
          <a:ext cx="10983596" cy="1463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1798">
                  <a:extLst>
                    <a:ext uri="{9D8B030D-6E8A-4147-A177-3AD203B41FA5}">
                      <a16:colId xmlns:a16="http://schemas.microsoft.com/office/drawing/2014/main" val="684072194"/>
                    </a:ext>
                  </a:extLst>
                </a:gridCol>
                <a:gridCol w="5491798">
                  <a:extLst>
                    <a:ext uri="{9D8B030D-6E8A-4147-A177-3AD203B41FA5}">
                      <a16:colId xmlns:a16="http://schemas.microsoft.com/office/drawing/2014/main" val="1144694646"/>
                    </a:ext>
                  </a:extLst>
                </a:gridCol>
              </a:tblGrid>
              <a:tr h="47767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Inputs</a:t>
                      </a:r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Outputs</a:t>
                      </a:r>
                      <a:endParaRPr lang="en-US" dirty="0"/>
                    </a:p>
                  </a:txBody>
                  <a:tcPr marL="98784" marR="98784"/>
                </a:tc>
                <a:extLst>
                  <a:ext uri="{0D108BD9-81ED-4DB2-BD59-A6C34878D82A}">
                    <a16:rowId xmlns:a16="http://schemas.microsoft.com/office/drawing/2014/main" val="1509847893"/>
                  </a:ext>
                </a:extLst>
              </a:tr>
              <a:tr h="871226">
                <a:tc>
                  <a:txBody>
                    <a:bodyPr/>
                    <a:lstStyle/>
                    <a:p>
                      <a:r>
                        <a:rPr lang="en-US" dirty="0"/>
                        <a:t>Information about the flow-field</a:t>
                      </a:r>
                      <a:r>
                        <a:rPr lang="en-US" baseline="0" dirty="0"/>
                        <a:t> and kite’s tracking behavior</a:t>
                      </a:r>
                      <a:endParaRPr lang="en-US" dirty="0"/>
                    </a:p>
                  </a:txBody>
                  <a:tcPr marL="98784" marR="9878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set of basis parameters (parameters that describe the desired size, shape, and location of the flight path)</a:t>
                      </a:r>
                      <a:endParaRPr lang="en-US" dirty="0"/>
                    </a:p>
                  </a:txBody>
                  <a:tcPr marL="98784" marR="98784"/>
                </a:tc>
                <a:extLst>
                  <a:ext uri="{0D108BD9-81ED-4DB2-BD59-A6C34878D82A}">
                    <a16:rowId xmlns:a16="http://schemas.microsoft.com/office/drawing/2014/main" val="4267181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972312" y="3230880"/>
            <a:ext cx="3374136" cy="3084576"/>
            <a:chOff x="838200" y="3462528"/>
            <a:chExt cx="2913888" cy="26334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19" t="5925" r="52786" b="21761"/>
            <a:stretch/>
          </p:blipFill>
          <p:spPr>
            <a:xfrm>
              <a:off x="838200" y="3462528"/>
              <a:ext cx="2913888" cy="26334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121152" y="4986528"/>
              <a:ext cx="621792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30296" y="3649917"/>
              <a:ext cx="621792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998720" y="4270633"/>
            <a:ext cx="6827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running a simulation sweep, unless the goal is explicitly to vary these parameters in response to a change in the environment or tracking performance, constant basis parameters are generally used within each simulation</a:t>
            </a:r>
          </a:p>
        </p:txBody>
      </p:sp>
    </p:spTree>
    <p:extLst>
      <p:ext uri="{BB962C8B-B14F-4D97-AF65-F5344CB8AC3E}">
        <p14:creationId xmlns:p14="http://schemas.microsoft.com/office/powerpoint/2010/main" val="911627220"/>
      </p:ext>
    </p:extLst>
  </p:cSld>
  <p:clrMapOvr>
    <a:masterClrMapping/>
  </p:clrMapOvr>
</p:sld>
</file>

<file path=ppt/theme/theme1.xml><?xml version="1.0" encoding="utf-8"?>
<a:theme xmlns:a="http://schemas.openxmlformats.org/drawingml/2006/main" name="Mich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hTheme" id="{4A5A8566-864F-4FB2-BB52-4A4FA27CC42C}" vid="{39F29627-47F9-426A-8067-BEA6E0342DBE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86018"/>
      </a:accent1>
      <a:accent2>
        <a:srgbClr val="A5A508"/>
      </a:accent2>
      <a:accent3>
        <a:srgbClr val="00B2A9"/>
      </a:accent3>
      <a:accent4>
        <a:srgbClr val="2F65A7"/>
      </a:accent4>
      <a:accent5>
        <a:srgbClr val="702082"/>
      </a:accent5>
      <a:accent6>
        <a:srgbClr val="575294"/>
      </a:accent6>
      <a:hlink>
        <a:srgbClr val="1779B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5B619D1-F87C-4C40-8333-1C3F1F172B94}" vid="{771F83C5-52A9-4FBC-8BE2-B0DF50FB6F17}"/>
    </a:ext>
  </a:extLst>
</a:theme>
</file>

<file path=ppt/theme/theme4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86018"/>
      </a:accent1>
      <a:accent2>
        <a:srgbClr val="A5A508"/>
      </a:accent2>
      <a:accent3>
        <a:srgbClr val="00B2A9"/>
      </a:accent3>
      <a:accent4>
        <a:srgbClr val="2F65A7"/>
      </a:accent4>
      <a:accent5>
        <a:srgbClr val="702082"/>
      </a:accent5>
      <a:accent6>
        <a:srgbClr val="575294"/>
      </a:accent6>
      <a:hlink>
        <a:srgbClr val="1779B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UM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86018"/>
      </a:accent1>
      <a:accent2>
        <a:srgbClr val="A5A508"/>
      </a:accent2>
      <a:accent3>
        <a:srgbClr val="00B2A9"/>
      </a:accent3>
      <a:accent4>
        <a:srgbClr val="2F65A7"/>
      </a:accent4>
      <a:accent5>
        <a:srgbClr val="702082"/>
      </a:accent5>
      <a:accent6>
        <a:srgbClr val="575294"/>
      </a:accent6>
      <a:hlink>
        <a:srgbClr val="1779B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Theme" id="{18A1EA42-7880-425D-B007-44893CF92A77}" vid="{6BA6E50C-2AF2-4F90-A0DD-8AA7BDDDC0F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9E67B237E9B4E956BCD70E86C1921" ma:contentTypeVersion="15" ma:contentTypeDescription="Create a new document." ma:contentTypeScope="" ma:versionID="feac805603c7f52473ba4b0f26161f63">
  <xsd:schema xmlns:xsd="http://www.w3.org/2001/XMLSchema" xmlns:xs="http://www.w3.org/2001/XMLSchema" xmlns:p="http://schemas.microsoft.com/office/2006/metadata/properties" xmlns:ns3="d08239bb-30e8-4252-88bb-eb74814eb3b3" xmlns:ns4="767570ad-4be0-423d-9010-33349b36e1fb" targetNamespace="http://schemas.microsoft.com/office/2006/metadata/properties" ma:root="true" ma:fieldsID="bed1bf11832924e22eca5636ed89f86b" ns3:_="" ns4:_="">
    <xsd:import namespace="d08239bb-30e8-4252-88bb-eb74814eb3b3"/>
    <xsd:import namespace="767570ad-4be0-423d-9010-33349b36e1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239bb-30e8-4252-88bb-eb74814eb3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570ad-4be0-423d-9010-33349b36e1f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08239bb-30e8-4252-88bb-eb74814eb3b3" xsi:nil="true"/>
  </documentManagement>
</p:properties>
</file>

<file path=customXml/itemProps1.xml><?xml version="1.0" encoding="utf-8"?>
<ds:datastoreItem xmlns:ds="http://schemas.openxmlformats.org/officeDocument/2006/customXml" ds:itemID="{C8F18A85-83A1-4B23-8755-A2455F0CB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239bb-30e8-4252-88bb-eb74814eb3b3"/>
    <ds:schemaRef ds:uri="767570ad-4be0-423d-9010-33349b36e1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F5082-16FB-4956-8DEE-D685985DE4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DD9DC9-0B23-40E2-BFA3-1643C74C637C}">
  <ds:schemaRefs>
    <ds:schemaRef ds:uri="d08239bb-30e8-4252-88bb-eb74814eb3b3"/>
    <ds:schemaRef ds:uri="http://purl.org/dc/terms/"/>
    <ds:schemaRef ds:uri="http://schemas.openxmlformats.org/package/2006/metadata/core-properties"/>
    <ds:schemaRef ds:uri="767570ad-4be0-423d-9010-33349b36e1fb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MichTheme</Template>
  <TotalTime>44602</TotalTime>
  <Words>1804</Words>
  <Application>Microsoft Office PowerPoint</Application>
  <PresentationFormat>Widescreen</PresentationFormat>
  <Paragraphs>212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Helvetica Neue</vt:lpstr>
      <vt:lpstr>MichTheme</vt:lpstr>
      <vt:lpstr>Simple Light</vt:lpstr>
      <vt:lpstr>Theme1</vt:lpstr>
      <vt:lpstr>1_Simple Light</vt:lpstr>
      <vt:lpstr>UMTheme</vt:lpstr>
      <vt:lpstr>Intro to Kite Dynamic Simulation Model</vt:lpstr>
      <vt:lpstr>Overview</vt:lpstr>
      <vt:lpstr>Prerequisites: Required Toolboxes</vt:lpstr>
      <vt:lpstr>Prerequisites: Loading the Model</vt:lpstr>
      <vt:lpstr>Section 1: Structure of the Model</vt:lpstr>
      <vt:lpstr>Anatomy of Dynamic Model</vt:lpstr>
      <vt:lpstr>A Quick Note on Busses</vt:lpstr>
      <vt:lpstr>Breakdown of Busses</vt:lpstr>
      <vt:lpstr>High Level Controller</vt:lpstr>
      <vt:lpstr>Flight Controller</vt:lpstr>
      <vt:lpstr>Flight Controller Continued</vt:lpstr>
      <vt:lpstr>Plant</vt:lpstr>
      <vt:lpstr>Plant Continued: Plant Variants</vt:lpstr>
      <vt:lpstr>Plant Continued: Plant Components</vt:lpstr>
      <vt:lpstr>Plant Continued: Tether Model</vt:lpstr>
      <vt:lpstr>Plant Continued: Tether Model</vt:lpstr>
      <vt:lpstr>Plant Continued: Vehicle Model</vt:lpstr>
      <vt:lpstr>Plant Continued: Vehicle Model Forces and Moments</vt:lpstr>
      <vt:lpstr>Plant Continued: Vehicle Model Dynamics</vt:lpstr>
      <vt:lpstr>Plant Continued: Winch Model</vt:lpstr>
      <vt:lpstr>Plant Continued: Ground station</vt:lpstr>
      <vt:lpstr>Environment</vt:lpstr>
      <vt:lpstr>Environment Continued</vt:lpstr>
      <vt:lpstr>Environment Continued: Flow Variants</vt:lpstr>
      <vt:lpstr>Section 2: Ingredients for Running a Simulation</vt:lpstr>
      <vt:lpstr>Overview</vt:lpstr>
      <vt:lpstr>Loading a Model Component</vt:lpstr>
      <vt:lpstr>Key Objects in the Model</vt:lpstr>
      <vt:lpstr>Modifying Controller Parameters</vt:lpstr>
      <vt:lpstr>Setting Initial Conditions</vt:lpstr>
      <vt:lpstr>Section 3: Simulation Demo</vt:lpstr>
      <vt:lpstr>Simulation Demo</vt:lpstr>
      <vt:lpstr>Questions?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Dynamic Simulation Model</dc:title>
  <dc:creator>Jacob Fine</dc:creator>
  <cp:lastModifiedBy>Jacob Fine</cp:lastModifiedBy>
  <cp:revision>58</cp:revision>
  <dcterms:created xsi:type="dcterms:W3CDTF">2023-09-25T21:14:39Z</dcterms:created>
  <dcterms:modified xsi:type="dcterms:W3CDTF">2025-01-23T17:08:15Z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0x010100A6A9E67B237E9B4E956BCD70E86C1921</vt:lpwstr>
  </property>
</Properties>
</file>