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2" r:id="rId5"/>
    <p:sldId id="267" r:id="rId6"/>
    <p:sldId id="274" r:id="rId7"/>
    <p:sldId id="280" r:id="rId8"/>
    <p:sldId id="270" r:id="rId9"/>
    <p:sldId id="275" r:id="rId10"/>
    <p:sldId id="268" r:id="rId11"/>
    <p:sldId id="269" r:id="rId12"/>
    <p:sldId id="271" r:id="rId13"/>
    <p:sldId id="276" r:id="rId14"/>
    <p:sldId id="277" r:id="rId15"/>
    <p:sldId id="278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/>
    <p:restoredTop sz="94884"/>
  </p:normalViewPr>
  <p:slideViewPr>
    <p:cSldViewPr snapToGrid="0" snapToObjects="1">
      <p:cViewPr varScale="1">
        <p:scale>
          <a:sx n="99" d="100"/>
          <a:sy n="99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4D6C0-149E-224C-BFCC-F1A23A69E54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C4C5-9632-154E-8056-52F3A6B1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C4C5-9632-154E-8056-52F3A6B13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622" y="1113571"/>
            <a:ext cx="10037885" cy="23876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如何秒查复杂有序漏斗</a:t>
            </a:r>
            <a:r>
              <a:rPr kumimoji="1" lang="en-US" altLang="zh-CN" dirty="0" smtClean="0">
                <a:solidFill>
                  <a:schemeClr val="bg1"/>
                </a:solidFill>
              </a:rPr>
              <a:t/>
            </a:r>
            <a:br>
              <a:rPr kumimoji="1" lang="en-US" altLang="zh-CN" dirty="0" smtClean="0">
                <a:solidFill>
                  <a:schemeClr val="bg1"/>
                </a:solidFill>
              </a:rPr>
            </a:b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802999" y="305219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>
                <a:solidFill>
                  <a:schemeClr val="bg1"/>
                </a:solidFill>
              </a:rPr>
              <a:t>HousePower</a:t>
            </a:r>
            <a:r>
              <a:rPr kumimoji="1" lang="zh-CN" altLang="en-US" smtClean="0">
                <a:solidFill>
                  <a:schemeClr val="bg1"/>
                </a:solidFill>
              </a:rPr>
              <a:t> </a:t>
            </a:r>
            <a:endParaRPr kumimoji="1" lang="en-US" altLang="zh-CN" smtClean="0">
              <a:solidFill>
                <a:schemeClr val="bg1"/>
              </a:solidFill>
            </a:endParaRPr>
          </a:p>
          <a:p>
            <a:r>
              <a:rPr kumimoji="1" lang="zh-CN" altLang="en-US" sz="1800" smtClean="0">
                <a:solidFill>
                  <a:schemeClr val="bg1"/>
                </a:solidFill>
              </a:rPr>
              <a:t>        李本旺 </a:t>
            </a:r>
            <a:r>
              <a:rPr kumimoji="1" lang="en-US" altLang="zh-CN" sz="1800" smtClean="0">
                <a:solidFill>
                  <a:schemeClr val="bg1"/>
                </a:solidFill>
              </a:rPr>
              <a:t>sundy-li</a:t>
            </a:r>
            <a:r>
              <a:rPr kumimoji="1" lang="zh-CN" altLang="en-US" sz="1800" smtClean="0">
                <a:solidFill>
                  <a:schemeClr val="bg1"/>
                </a:solidFill>
              </a:rPr>
              <a:t>  虎牙信息</a:t>
            </a:r>
            <a:endParaRPr kumimoji="1" lang="en-US" altLang="zh-CN" sz="1800" smtClean="0">
              <a:solidFill>
                <a:schemeClr val="bg1"/>
              </a:solidFill>
            </a:endParaRPr>
          </a:p>
          <a:p>
            <a:r>
              <a:rPr kumimoji="1" lang="zh-CN" altLang="en-US" sz="1800" smtClean="0">
                <a:solidFill>
                  <a:schemeClr val="bg1"/>
                </a:solidFill>
              </a:rPr>
              <a:t>     张  健  </a:t>
            </a:r>
            <a:r>
              <a:rPr kumimoji="1" lang="en-US" altLang="zh-CN" sz="1800" smtClean="0">
                <a:solidFill>
                  <a:schemeClr val="bg1"/>
                </a:solidFill>
              </a:rPr>
              <a:t>zhang2014</a:t>
            </a:r>
            <a:r>
              <a:rPr kumimoji="1" lang="zh-CN" altLang="en-US" sz="1800" smtClean="0">
                <a:solidFill>
                  <a:schemeClr val="bg1"/>
                </a:solidFill>
              </a:rPr>
              <a:t>  青云</a:t>
            </a:r>
            <a:endParaRPr kumimoji="1" lang="en-US" altLang="zh-CN" sz="1800" smtClean="0">
              <a:solidFill>
                <a:schemeClr val="bg1"/>
              </a:solidFill>
            </a:endParaRPr>
          </a:p>
          <a:p>
            <a:r>
              <a:rPr kumimoji="1" lang="zh-CN" altLang="en-US" sz="1800" smtClean="0">
                <a:solidFill>
                  <a:schemeClr val="bg1"/>
                </a:solidFill>
              </a:rPr>
              <a:t>宋  强   </a:t>
            </a:r>
            <a:r>
              <a:rPr kumimoji="1" lang="en-US" altLang="zh-CN" sz="1800" smtClean="0">
                <a:solidFill>
                  <a:schemeClr val="bg1"/>
                </a:solidFill>
              </a:rPr>
              <a:t>CASIA</a:t>
            </a:r>
            <a:endParaRPr kumimoji="1" lang="zh-CN" altLang="en-US" sz="1800" smtClean="0">
              <a:solidFill>
                <a:schemeClr val="bg1"/>
              </a:solidFill>
            </a:endParaRPr>
          </a:p>
          <a:p>
            <a:endParaRPr kumimoji="1" lang="en-US" altLang="zh-CN" smtClean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用户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划分数据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569" y="1816917"/>
            <a:ext cx="3528088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减少主节点的合并压力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提前聚合，减少节点传输数据大小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充分发挥每个分片节点的性能</a:t>
            </a: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37" y="2525486"/>
            <a:ext cx="7646183" cy="3302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13" y="4949781"/>
            <a:ext cx="3886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Lambda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functions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714" y="1964334"/>
            <a:ext cx="35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Rules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‘</a:t>
            </a:r>
            <a:r>
              <a:rPr lang="en-US" altLang="zh-CN" dirty="0" smtClean="0">
                <a:solidFill>
                  <a:schemeClr val="bg1"/>
                </a:solidFill>
              </a:rPr>
              <a:t>3.3=4.3,2.4=3.4’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2655" y="1964334"/>
            <a:ext cx="35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规则匹配拦截器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294" y="2511293"/>
            <a:ext cx="8694915" cy="28423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8972" y="5538312"/>
            <a:ext cx="11059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xFunnel</a:t>
            </a:r>
            <a:r>
              <a:rPr lang="en-US" altLang="zh-CN" dirty="0">
                <a:solidFill>
                  <a:schemeClr val="bg1"/>
                </a:solidFill>
              </a:rPr>
              <a:t>(86400, 2, </a:t>
            </a:r>
            <a:r>
              <a:rPr lang="en-US" altLang="zh-CN" dirty="0" smtClean="0">
                <a:solidFill>
                  <a:schemeClr val="bg1"/>
                </a:solidFill>
              </a:rPr>
              <a:t>‘3.3=4.3,2.4=3.4’)((</a:t>
            </a:r>
            <a:r>
              <a:rPr lang="en-US" altLang="zh-CN" dirty="0">
                <a:solidFill>
                  <a:schemeClr val="bg1"/>
                </a:solidFill>
              </a:rPr>
              <a:t>its, </a:t>
            </a:r>
            <a:r>
              <a:rPr lang="en-US" altLang="zh-CN" dirty="0" err="1" smtClean="0">
                <a:solidFill>
                  <a:schemeClr val="bg1"/>
                </a:solidFill>
              </a:rPr>
              <a:t>day,event_brand,event_city</a:t>
            </a:r>
            <a:r>
              <a:rPr lang="en-US" altLang="zh-CN" dirty="0" smtClean="0">
                <a:solidFill>
                  <a:schemeClr val="bg1"/>
                </a:solidFill>
              </a:rPr>
              <a:t>), </a:t>
            </a:r>
            <a:r>
              <a:rPr lang="en-US" altLang="zh-CN" dirty="0">
                <a:solidFill>
                  <a:schemeClr val="bg1"/>
                </a:solidFill>
              </a:rPr>
              <a:t>condition1,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condition2,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condition3</a:t>
            </a:r>
            <a:r>
              <a:rPr lang="mr-IN" altLang="zh-CN" dirty="0">
                <a:solidFill>
                  <a:schemeClr val="bg1"/>
                </a:solidFill>
              </a:rPr>
              <a:t>…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中位数计算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Quick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Select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				</a:t>
            </a:r>
            <a: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/>
            </a:r>
            <a:b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</a:br>
            <a: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/>
            </a:r>
            <a:b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</a:br>
            <a:endParaRPr lang="en-US" altLang="zh-CN" sz="2000" dirty="0" smtClean="0">
              <a:solidFill>
                <a:schemeClr val="bg1"/>
              </a:solidFill>
              <a:latin typeface="Devanagari MT" charset="0"/>
              <a:ea typeface="Devanagari MT" charset="0"/>
              <a:cs typeface="Devanagari MT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BFPRT</a:t>
            </a:r>
            <a:r>
              <a:rPr lang="zh-CN" altLang="en-US" sz="2000" dirty="0" smtClean="0">
                <a:solidFill>
                  <a:schemeClr val="bg1"/>
                </a:solidFill>
              </a:rPr>
              <a:t> （</a:t>
            </a:r>
            <a:r>
              <a:rPr lang="en-US" altLang="zh-CN" sz="2000" dirty="0" smtClean="0">
                <a:solidFill>
                  <a:schemeClr val="bg1"/>
                </a:solidFill>
              </a:rPr>
              <a:t>median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median</a:t>
            </a:r>
            <a:r>
              <a:rPr lang="en-US" altLang="zh-CN" sz="2000" dirty="0">
                <a:solidFill>
                  <a:schemeClr val="bg1"/>
                </a:solidFill>
              </a:rPr>
              <a:t>)	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	</a:t>
            </a:r>
            <a:endParaRPr lang="en-US" altLang="zh-CN" sz="1400" dirty="0" smtClean="0">
              <a:solidFill>
                <a:schemeClr val="bg1"/>
              </a:solidFill>
              <a:latin typeface="Devanagari MT" charset="0"/>
              <a:ea typeface="Devanagari MT" charset="0"/>
              <a:cs typeface="Devanagari MT" charset="0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Devanagari MT" charset="0"/>
              <a:ea typeface="Devanagari MT" charset="0"/>
              <a:cs typeface="Devanagari MT" charset="0"/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IntroSelect</a:t>
            </a:r>
            <a: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/>
            </a:r>
            <a:b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</a:br>
            <a:r>
              <a:rPr lang="en-US" altLang="zh-CN" sz="1400" dirty="0" smtClean="0">
                <a:solidFill>
                  <a:schemeClr val="bg1"/>
                </a:solidFill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err="1" smtClean="0">
                <a:solidFill>
                  <a:schemeClr val="bg1"/>
                </a:solidFill>
              </a:rPr>
              <a:t>c++</a:t>
            </a:r>
            <a:r>
              <a:rPr lang="zh-CN" altLang="en-US" sz="2000" dirty="0" smtClean="0">
                <a:solidFill>
                  <a:schemeClr val="bg1"/>
                </a:solidFill>
              </a:rPr>
              <a:t>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std</a:t>
            </a:r>
            <a:r>
              <a:rPr lang="en-US" altLang="zh-CN" sz="2000" dirty="0" smtClean="0">
                <a:solidFill>
                  <a:schemeClr val="bg1"/>
                </a:solidFill>
              </a:rPr>
              <a:t>::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nth_element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37" y="3416314"/>
            <a:ext cx="7289800" cy="224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5503" y="2649619"/>
            <a:ext cx="350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All</a:t>
            </a:r>
            <a:r>
              <a:rPr lang="zh-CN" altLang="en-US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time 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complexity</a:t>
            </a:r>
            <a:r>
              <a:rPr lang="zh-CN" altLang="en-US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O(n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5504" y="1882924"/>
            <a:ext cx="350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Avg</a:t>
            </a:r>
            <a:r>
              <a:rPr lang="zh-CN" altLang="en-US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time 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complexity</a:t>
            </a:r>
            <a:r>
              <a:rPr lang="zh-CN" altLang="en-US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O(n)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自定义压缩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LZ4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vs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ZSTD</a:t>
            </a:r>
            <a:r>
              <a:rPr lang="zh-CN" altLang="en-US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bg1"/>
                </a:solidFill>
              </a:rPr>
              <a:t>vs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NONE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Facebook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Gorilla,</a:t>
            </a:r>
            <a:r>
              <a:rPr lang="zh-CN" altLang="en-US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Influxdb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We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custom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them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ALL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33" y="4059351"/>
            <a:ext cx="10302240" cy="242023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081047" y="2770987"/>
            <a:ext cx="4713401" cy="98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7801" y="2751382"/>
            <a:ext cx="3827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Delta-of-Delta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compression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Workflow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如何充分利用有限时间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业余时间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不到两个礼拜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分工合作，资源互补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工程自动化测试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				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数据索引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压缩方式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用户</a:t>
            </a:r>
            <a:r>
              <a:rPr lang="en-US" altLang="zh-CN" sz="2000" dirty="0">
                <a:solidFill>
                  <a:schemeClr val="bg1"/>
                </a:solidFill>
              </a:rPr>
              <a:t>id</a:t>
            </a:r>
            <a:r>
              <a:rPr lang="zh-CN" altLang="en-US" sz="2000" dirty="0">
                <a:solidFill>
                  <a:schemeClr val="bg1"/>
                </a:solidFill>
              </a:rPr>
              <a:t>存储：</a:t>
            </a:r>
            <a:r>
              <a:rPr lang="en-US" altLang="zh-CN" sz="2000" dirty="0">
                <a:solidFill>
                  <a:schemeClr val="bg1"/>
                </a:solidFill>
              </a:rPr>
              <a:t>UUID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vs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String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主键稀疏度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mr-IN" altLang="zh-CN" sz="1600" dirty="0" smtClean="0">
                <a:solidFill>
                  <a:schemeClr val="bg1"/>
                </a:solidFill>
              </a:rPr>
              <a:t>…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更多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ClickHouse</a:t>
            </a:r>
            <a:r>
              <a:rPr lang="zh-CN" altLang="en-US" sz="2400" dirty="0" smtClean="0">
                <a:solidFill>
                  <a:schemeClr val="bg1"/>
                </a:solidFill>
              </a:rPr>
              <a:t> 在 虎牙的应用</a:t>
            </a: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</a:rPr>
              <a:t>APM</a:t>
            </a:r>
            <a:r>
              <a:rPr lang="zh-CN" altLang="en-US" sz="2000" dirty="0" smtClean="0">
                <a:solidFill>
                  <a:schemeClr val="bg1"/>
                </a:solidFill>
              </a:rPr>
              <a:t> 监控业务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三个集群，近百部署节点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十万亿级数据存储，</a:t>
            </a:r>
            <a:r>
              <a:rPr lang="en-US" altLang="zh-CN" sz="2000" dirty="0" smtClean="0">
                <a:solidFill>
                  <a:schemeClr val="bg1"/>
                </a:solidFill>
              </a:rPr>
              <a:t>S8</a:t>
            </a:r>
            <a:r>
              <a:rPr lang="zh-CN" altLang="en-US" sz="2000" dirty="0">
                <a:solidFill>
                  <a:schemeClr val="bg1"/>
                </a:solidFill>
              </a:rPr>
              <a:t>赛事峰值每秒</a:t>
            </a:r>
            <a:r>
              <a:rPr lang="en-US" altLang="zh-CN" sz="2000" dirty="0" smtClean="0">
                <a:solidFill>
                  <a:schemeClr val="bg1"/>
                </a:solidFill>
              </a:rPr>
              <a:t>1000w</a:t>
            </a:r>
            <a:r>
              <a:rPr lang="zh-CN" altLang="en-US" sz="2000" dirty="0" smtClean="0">
                <a:solidFill>
                  <a:schemeClr val="bg1"/>
                </a:solidFill>
              </a:rPr>
              <a:t>新增数据，日均新增</a:t>
            </a:r>
            <a:r>
              <a:rPr lang="en-US" altLang="zh-CN" sz="2000" dirty="0" smtClean="0">
                <a:solidFill>
                  <a:schemeClr val="bg1"/>
                </a:solidFill>
              </a:rPr>
              <a:t>3000</a:t>
            </a:r>
            <a:r>
              <a:rPr lang="zh-CN" altLang="en-US" sz="2000" dirty="0" smtClean="0">
                <a:solidFill>
                  <a:schemeClr val="bg1"/>
                </a:solidFill>
              </a:rPr>
              <a:t>亿数据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实时分析，实时监控，秒级查询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Meetup</a:t>
            </a: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				</a:t>
            </a: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784" y="4077431"/>
            <a:ext cx="8403771" cy="24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9" y="3413760"/>
            <a:ext cx="2079171" cy="8908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455" y="4730097"/>
            <a:ext cx="1306014" cy="1306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8509" y="6173663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欢迎一切技术交流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通用漏斗分析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54" y="1568767"/>
            <a:ext cx="4491446" cy="446872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48342" y="1826281"/>
            <a:ext cx="6514012" cy="39536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2018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</a:rPr>
              <a:t>月，</a:t>
            </a:r>
            <a:r>
              <a:rPr lang="zh-CN" altLang="en-US" sz="2400" dirty="0">
                <a:solidFill>
                  <a:schemeClr val="bg1"/>
                </a:solidFill>
              </a:rPr>
              <a:t>依次有序</a:t>
            </a:r>
            <a:r>
              <a:rPr lang="zh-CN" altLang="en-US" sz="2400" dirty="0" smtClean="0">
                <a:solidFill>
                  <a:schemeClr val="bg1"/>
                </a:solidFill>
              </a:rPr>
              <a:t>触发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登陆 </a:t>
            </a:r>
            <a:r>
              <a:rPr lang="en-US" altLang="zh-CN" sz="2000" dirty="0" smtClean="0">
                <a:solidFill>
                  <a:schemeClr val="bg1"/>
                </a:solidFill>
              </a:rPr>
              <a:t>=&gt;</a:t>
            </a:r>
            <a:r>
              <a:rPr lang="zh-CN" altLang="en-US" sz="2000" dirty="0" smtClean="0">
                <a:solidFill>
                  <a:schemeClr val="bg1"/>
                </a:solidFill>
              </a:rPr>
              <a:t> 搜索商品 </a:t>
            </a:r>
            <a:r>
              <a:rPr lang="en-US" altLang="zh-CN" sz="2000" dirty="0" smtClean="0">
                <a:solidFill>
                  <a:schemeClr val="bg1"/>
                </a:solidFill>
              </a:rPr>
              <a:t>=&gt;</a:t>
            </a:r>
            <a:r>
              <a:rPr lang="zh-CN" altLang="en-US" sz="2000" dirty="0" smtClean="0">
                <a:solidFill>
                  <a:schemeClr val="bg1"/>
                </a:solidFill>
              </a:rPr>
              <a:t> 咨询商品 </a:t>
            </a:r>
            <a:r>
              <a:rPr lang="en-US" altLang="zh-CN" sz="2000" dirty="0" smtClean="0">
                <a:solidFill>
                  <a:schemeClr val="bg1"/>
                </a:solidFill>
              </a:rPr>
              <a:t>=&gt;</a:t>
            </a:r>
            <a:r>
              <a:rPr lang="zh-CN" altLang="en-US" sz="2000" dirty="0" smtClean="0">
                <a:solidFill>
                  <a:schemeClr val="bg1"/>
                </a:solidFill>
              </a:rPr>
              <a:t> 加入购物车，且</a:t>
            </a:r>
            <a:r>
              <a:rPr lang="zh-CN" altLang="en-US" sz="2000" dirty="0">
                <a:solidFill>
                  <a:schemeClr val="bg1"/>
                </a:solidFill>
              </a:rPr>
              <a:t>满足时间窗口为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天</a:t>
            </a:r>
            <a:r>
              <a:rPr lang="zh-CN" altLang="en-US" sz="2000" dirty="0">
                <a:solidFill>
                  <a:schemeClr val="bg1"/>
                </a:solidFill>
              </a:rPr>
              <a:t>的用户转换</a:t>
            </a:r>
            <a:r>
              <a:rPr lang="zh-CN" altLang="en-US" sz="2000" dirty="0" smtClean="0">
                <a:solidFill>
                  <a:schemeClr val="bg1"/>
                </a:solidFill>
              </a:rPr>
              <a:t>情况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返回数据示例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[7000,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6000,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5000,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2000]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回顾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2017</a:t>
            </a:r>
            <a:r>
              <a:rPr lang="zh-CN" altLang="en-US" sz="2400" dirty="0">
                <a:solidFill>
                  <a:schemeClr val="bg1"/>
                </a:solidFill>
              </a:rPr>
              <a:t>年易观</a:t>
            </a:r>
            <a:r>
              <a:rPr lang="en-US" altLang="zh-CN" sz="2400" dirty="0">
                <a:solidFill>
                  <a:schemeClr val="bg1"/>
                </a:solidFill>
              </a:rPr>
              <a:t>OLAP</a:t>
            </a:r>
            <a:r>
              <a:rPr lang="zh-CN" altLang="en-US" sz="2400" dirty="0">
                <a:solidFill>
                  <a:schemeClr val="bg1"/>
                </a:solidFill>
              </a:rPr>
              <a:t>大</a:t>
            </a:r>
            <a:r>
              <a:rPr lang="zh-CN" altLang="en-US" sz="2400" dirty="0" smtClean="0">
                <a:solidFill>
                  <a:schemeClr val="bg1"/>
                </a:solidFill>
              </a:rPr>
              <a:t>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ClickHouse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回馈社区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9915" y="3775249"/>
            <a:ext cx="9670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windowFunnel</a:t>
            </a:r>
            <a:r>
              <a:rPr lang="en-US" altLang="zh-CN" sz="2000" dirty="0" smtClean="0">
                <a:solidFill>
                  <a:schemeClr val="bg1"/>
                </a:solidFill>
              </a:rPr>
              <a:t>(3600)(timestamp,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condition1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condition2,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condition3</a:t>
            </a:r>
            <a:r>
              <a:rPr lang="mr-IN" altLang="zh-CN" sz="2000" dirty="0">
                <a:solidFill>
                  <a:schemeClr val="bg1"/>
                </a:solidFill>
              </a:rPr>
              <a:t>…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007" y="5005330"/>
            <a:ext cx="6570597" cy="1070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179" y="4318646"/>
            <a:ext cx="9670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24s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-&gt;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0.5s</a:t>
            </a:r>
            <a:r>
              <a:rPr lang="zh-CN" altLang="en-US" sz="2000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(48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times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faster)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复杂漏斗分析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2018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>
                <a:solidFill>
                  <a:schemeClr val="bg1"/>
                </a:solidFill>
              </a:rPr>
              <a:t>月，依次有序触发 </a:t>
            </a: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600" dirty="0">
                <a:solidFill>
                  <a:schemeClr val="bg1"/>
                </a:solidFill>
              </a:rPr>
              <a:t/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登陆 </a:t>
            </a:r>
            <a:r>
              <a:rPr lang="en-US" altLang="zh-CN" sz="2000" dirty="0">
                <a:solidFill>
                  <a:schemeClr val="bg1"/>
                </a:solidFill>
              </a:rPr>
              <a:t>=&gt;</a:t>
            </a:r>
            <a:r>
              <a:rPr lang="zh-CN" altLang="en-US" sz="2000" dirty="0">
                <a:solidFill>
                  <a:schemeClr val="bg1"/>
                </a:solidFill>
              </a:rPr>
              <a:t> 搜索商品 </a:t>
            </a:r>
            <a:r>
              <a:rPr lang="en-US" altLang="zh-CN" sz="2000" dirty="0">
                <a:solidFill>
                  <a:schemeClr val="bg1"/>
                </a:solidFill>
              </a:rPr>
              <a:t>=&gt;</a:t>
            </a:r>
            <a:r>
              <a:rPr lang="zh-CN" altLang="en-US" sz="2000" dirty="0">
                <a:solidFill>
                  <a:schemeClr val="bg1"/>
                </a:solidFill>
              </a:rPr>
              <a:t> 咨询商品 </a:t>
            </a:r>
            <a:r>
              <a:rPr lang="en-US" altLang="zh-CN" sz="2000" dirty="0">
                <a:solidFill>
                  <a:schemeClr val="bg1"/>
                </a:solidFill>
              </a:rPr>
              <a:t>=&gt;</a:t>
            </a:r>
            <a:r>
              <a:rPr lang="zh-CN" altLang="en-US" sz="2000" dirty="0">
                <a:solidFill>
                  <a:schemeClr val="bg1"/>
                </a:solidFill>
              </a:rPr>
              <a:t> 加入</a:t>
            </a:r>
            <a:r>
              <a:rPr lang="zh-CN" altLang="en-US" sz="2000" dirty="0" smtClean="0">
                <a:solidFill>
                  <a:schemeClr val="bg1"/>
                </a:solidFill>
              </a:rPr>
              <a:t>购物车，且</a:t>
            </a:r>
            <a:r>
              <a:rPr lang="zh-CN" altLang="en-US" sz="2000" dirty="0">
                <a:solidFill>
                  <a:schemeClr val="bg1"/>
                </a:solidFill>
              </a:rPr>
              <a:t>满足时间窗口为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天，并且‘咨询商品’ 和 ‘加入购物车’ 的‘商品名称’属性相同的</a:t>
            </a:r>
            <a:r>
              <a:rPr lang="zh-CN" altLang="en-US" sz="2000" dirty="0">
                <a:solidFill>
                  <a:schemeClr val="bg1"/>
                </a:solidFill>
              </a:rPr>
              <a:t>用户转换</a:t>
            </a:r>
            <a:r>
              <a:rPr lang="zh-CN" altLang="en-US" sz="2000" dirty="0" smtClean="0">
                <a:solidFill>
                  <a:schemeClr val="bg1"/>
                </a:solidFill>
              </a:rPr>
              <a:t>情况，及各个漏斗转化的时间中位数，默认按天分组漏斗。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652" r="869"/>
          <a:stretch/>
        </p:blipFill>
        <p:spPr>
          <a:xfrm>
            <a:off x="2246267" y="3606957"/>
            <a:ext cx="7699466" cy="25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架构图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1" y="1695460"/>
            <a:ext cx="10676709" cy="4611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复杂漏斗</a:t>
            </a:r>
            <a:r>
              <a:rPr lang="en-US" altLang="zh-CN" dirty="0" smtClean="0">
                <a:solidFill>
                  <a:schemeClr val="bg1"/>
                </a:solidFill>
              </a:rPr>
              <a:t>UDAF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" y="2154589"/>
            <a:ext cx="11146972" cy="41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示例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6" y="2033027"/>
            <a:ext cx="11164388" cy="4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漏斗算法实现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5" y="1869168"/>
            <a:ext cx="4316185" cy="44706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分组多叉树匹配算法</a:t>
            </a: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每个用户，在</a:t>
            </a:r>
            <a:r>
              <a:rPr lang="zh-CN" altLang="en-US" sz="2000" dirty="0">
                <a:solidFill>
                  <a:schemeClr val="bg1"/>
                </a:solidFill>
              </a:rPr>
              <a:t>时间区间内的每一</a:t>
            </a:r>
            <a:r>
              <a:rPr lang="zh-CN" altLang="en-US" sz="2000" dirty="0" smtClean="0">
                <a:solidFill>
                  <a:schemeClr val="bg1"/>
                </a:solidFill>
              </a:rPr>
              <a:t>天</a:t>
            </a: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都会进行漏斗算法匹配，计算的结果将会返回完整路径，如：</a:t>
            </a: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[A2,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B3,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C4,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D2]</a:t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将每个用户所有天结果合并后就是一个二维数组</a:t>
            </a:r>
            <a:r>
              <a:rPr lang="en-US" altLang="zh-CN" sz="2000" dirty="0">
                <a:solidFill>
                  <a:schemeClr val="bg1"/>
                </a:solidFill>
              </a:rPr>
              <a:t/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869168"/>
            <a:ext cx="7025915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漏斗算法实现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6" y="1690688"/>
            <a:ext cx="10939554" cy="49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213</Words>
  <Application>Microsoft Macintosh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Devanagari MT</vt:lpstr>
      <vt:lpstr>Mangal</vt:lpstr>
      <vt:lpstr>等线</vt:lpstr>
      <vt:lpstr>等线 Light</vt:lpstr>
      <vt:lpstr>Arial</vt:lpstr>
      <vt:lpstr>Office 主题​​</vt:lpstr>
      <vt:lpstr>如何秒查复杂有序漏斗 </vt:lpstr>
      <vt:lpstr>通用漏斗分析</vt:lpstr>
      <vt:lpstr>回顾</vt:lpstr>
      <vt:lpstr>复杂漏斗分析</vt:lpstr>
      <vt:lpstr>架构图</vt:lpstr>
      <vt:lpstr>复杂漏斗UDAF设计</vt:lpstr>
      <vt:lpstr>示例</vt:lpstr>
      <vt:lpstr>漏斗算法实现</vt:lpstr>
      <vt:lpstr>漏斗算法实现</vt:lpstr>
      <vt:lpstr>用户ID划分数据</vt:lpstr>
      <vt:lpstr>Lambda functions</vt:lpstr>
      <vt:lpstr>中位数计算</vt:lpstr>
      <vt:lpstr>自定义压缩</vt:lpstr>
      <vt:lpstr>Workflow</vt:lpstr>
      <vt:lpstr>更多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1043251499@qq.com</dc:creator>
  <cp:lastModifiedBy>Microsoft Office User</cp:lastModifiedBy>
  <cp:revision>287</cp:revision>
  <dcterms:created xsi:type="dcterms:W3CDTF">2018-09-13T02:44:34Z</dcterms:created>
  <dcterms:modified xsi:type="dcterms:W3CDTF">2018-10-24T13:19:45Z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2052-1.2.3.321</vt:lpwstr>
  </property>
</Properties>
</file>