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5"/>
    <p:restoredTop sz="94630"/>
  </p:normalViewPr>
  <p:slideViewPr>
    <p:cSldViewPr snapToGrid="0" snapToObjects="1">
      <p:cViewPr>
        <p:scale>
          <a:sx n="76" d="100"/>
          <a:sy n="76" d="100"/>
        </p:scale>
        <p:origin x="1688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D2C7A-5690-5D48-A587-8FEA27922A5F}" type="datetimeFigureOut">
              <a:rPr lang="pt-BR" smtClean="0"/>
              <a:t>29/12/17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EB496-BB7A-F54D-9F35-42E7F9872621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927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51FB6-E609-4761-8697-5CA49742283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7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F732-86FF-5C43-BEEE-CF5E6A8EB67B}" type="datetimeFigureOut">
              <a:rPr lang="pt-BR" smtClean="0"/>
              <a:t>29/12/17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302D-8FC4-194E-A1B5-E5529ECDE94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695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F732-86FF-5C43-BEEE-CF5E6A8EB67B}" type="datetimeFigureOut">
              <a:rPr lang="pt-BR" smtClean="0"/>
              <a:t>29/12/17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302D-8FC4-194E-A1B5-E5529ECDE94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826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F732-86FF-5C43-BEEE-CF5E6A8EB67B}" type="datetimeFigureOut">
              <a:rPr lang="pt-BR" smtClean="0"/>
              <a:t>29/12/17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302D-8FC4-194E-A1B5-E5529ECDE94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77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F732-86FF-5C43-BEEE-CF5E6A8EB67B}" type="datetimeFigureOut">
              <a:rPr lang="pt-BR" smtClean="0"/>
              <a:t>29/12/17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302D-8FC4-194E-A1B5-E5529ECDE94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745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F732-86FF-5C43-BEEE-CF5E6A8EB67B}" type="datetimeFigureOut">
              <a:rPr lang="pt-BR" smtClean="0"/>
              <a:t>29/12/17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302D-8FC4-194E-A1B5-E5529ECDE94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855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F732-86FF-5C43-BEEE-CF5E6A8EB67B}" type="datetimeFigureOut">
              <a:rPr lang="pt-BR" smtClean="0"/>
              <a:t>29/12/17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302D-8FC4-194E-A1B5-E5529ECDE94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396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F732-86FF-5C43-BEEE-CF5E6A8EB67B}" type="datetimeFigureOut">
              <a:rPr lang="pt-BR" smtClean="0"/>
              <a:t>29/12/17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302D-8FC4-194E-A1B5-E5529ECDE94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5698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F732-86FF-5C43-BEEE-CF5E6A8EB67B}" type="datetimeFigureOut">
              <a:rPr lang="pt-BR" smtClean="0"/>
              <a:t>29/12/17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302D-8FC4-194E-A1B5-E5529ECDE94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936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F732-86FF-5C43-BEEE-CF5E6A8EB67B}" type="datetimeFigureOut">
              <a:rPr lang="pt-BR" smtClean="0"/>
              <a:t>29/12/17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302D-8FC4-194E-A1B5-E5529ECDE94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82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F732-86FF-5C43-BEEE-CF5E6A8EB67B}" type="datetimeFigureOut">
              <a:rPr lang="pt-BR" smtClean="0"/>
              <a:t>29/12/17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302D-8FC4-194E-A1B5-E5529ECDE94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004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F732-86FF-5C43-BEEE-CF5E6A8EB67B}" type="datetimeFigureOut">
              <a:rPr lang="pt-BR" smtClean="0"/>
              <a:t>29/12/17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302D-8FC4-194E-A1B5-E5529ECDE94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67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BF732-86FF-5C43-BEEE-CF5E6A8EB67B}" type="datetimeFigureOut">
              <a:rPr lang="pt-BR" smtClean="0"/>
              <a:t>29/12/17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7302D-8FC4-194E-A1B5-E5529ECDE94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79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56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9" descr="TreasureRi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00" y="1219200"/>
            <a:ext cx="2844800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0" descr="TreasureMa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496" y="850900"/>
            <a:ext cx="12065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13" descr="TreasureHills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1" y="914403"/>
            <a:ext cx="2159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4" descr="TreasureLin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295400"/>
            <a:ext cx="59182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15" descr="TreasureHills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133600"/>
            <a:ext cx="13716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17" descr="TreasureHills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5181600"/>
            <a:ext cx="19558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6" descr="TreasureHills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1" y="5181600"/>
            <a:ext cx="2311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8" name="Text Box 40"/>
          <p:cNvSpPr txBox="1">
            <a:spLocks noChangeArrowheads="1"/>
          </p:cNvSpPr>
          <p:nvPr/>
        </p:nvSpPr>
        <p:spPr bwMode="auto">
          <a:xfrm>
            <a:off x="2476905" y="1463233"/>
            <a:ext cx="7681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 err="1">
                <a:latin typeface="Cambria" charset="0"/>
                <a:ea typeface="Cambria" charset="0"/>
                <a:cs typeface="Cambria" charset="0"/>
              </a:rPr>
              <a:t>Início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6" name="Text Box 42"/>
          <p:cNvSpPr txBox="1">
            <a:spLocks noChangeArrowheads="1"/>
          </p:cNvSpPr>
          <p:nvPr/>
        </p:nvSpPr>
        <p:spPr bwMode="auto">
          <a:xfrm>
            <a:off x="4035659" y="251762"/>
            <a:ext cx="415787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800" b="1" i="1" dirty="0" err="1" smtClean="0">
                <a:latin typeface="Cambria" charset="0"/>
                <a:ea typeface="Cambria" charset="0"/>
                <a:cs typeface="Cambria" charset="0"/>
              </a:rPr>
              <a:t>Revisão</a:t>
            </a:r>
            <a:r>
              <a:rPr lang="en-US" sz="1800" b="1" i="1" dirty="0" smtClean="0">
                <a:latin typeface="Cambria" charset="0"/>
                <a:ea typeface="Cambria" charset="0"/>
                <a:cs typeface="Cambria" charset="0"/>
              </a:rPr>
              <a:t> Java (</a:t>
            </a:r>
            <a:r>
              <a:rPr lang="en-US" sz="1800" b="1" i="1" dirty="0" err="1" smtClean="0">
                <a:latin typeface="Cambria" charset="0"/>
                <a:ea typeface="Cambria" charset="0"/>
                <a:cs typeface="Cambria" charset="0"/>
              </a:rPr>
              <a:t>sintaxe</a:t>
            </a:r>
            <a:r>
              <a:rPr lang="en-US" sz="1800" b="1" i="1" dirty="0" smtClean="0">
                <a:latin typeface="Cambria" charset="0"/>
                <a:ea typeface="Cambria" charset="0"/>
                <a:cs typeface="Cambria" charset="0"/>
              </a:rPr>
              <a:t>, classes, </a:t>
            </a:r>
            <a:r>
              <a:rPr lang="en-US" sz="1800" b="1" i="1" dirty="0" err="1" smtClean="0">
                <a:latin typeface="Cambria" charset="0"/>
                <a:ea typeface="Cambria" charset="0"/>
                <a:cs typeface="Cambria" charset="0"/>
              </a:rPr>
              <a:t>objetos</a:t>
            </a:r>
            <a:r>
              <a:rPr lang="en-US" sz="1800" b="1" i="1" dirty="0" smtClean="0">
                <a:latin typeface="Cambria" charset="0"/>
                <a:ea typeface="Cambria" charset="0"/>
                <a:cs typeface="Cambria" charset="0"/>
              </a:rPr>
              <a:t>, </a:t>
            </a:r>
            <a:br>
              <a:rPr lang="en-US" sz="1800" b="1" i="1" dirty="0" smtClean="0">
                <a:latin typeface="Cambria" charset="0"/>
                <a:ea typeface="Cambria" charset="0"/>
                <a:cs typeface="Cambria" charset="0"/>
              </a:rPr>
            </a:br>
            <a:r>
              <a:rPr lang="en-US" sz="1800" b="1" i="1" dirty="0" smtClean="0">
                <a:latin typeface="Cambria" charset="0"/>
                <a:ea typeface="Cambria" charset="0"/>
                <a:cs typeface="Cambria" charset="0"/>
              </a:rPr>
              <a:t>APIs </a:t>
            </a:r>
            <a:r>
              <a:rPr lang="en-US" sz="1800" b="1" i="1" dirty="0" err="1" smtClean="0">
                <a:latin typeface="Cambria" charset="0"/>
                <a:ea typeface="Cambria" charset="0"/>
                <a:cs typeface="Cambria" charset="0"/>
              </a:rPr>
              <a:t>java.util</a:t>
            </a:r>
            <a:r>
              <a:rPr lang="en-US" sz="1800" b="1" i="1" dirty="0" smtClean="0">
                <a:latin typeface="Cambria" charset="0"/>
                <a:ea typeface="Cambria" charset="0"/>
                <a:cs typeface="Cambria" charset="0"/>
              </a:rPr>
              <a:t> e </a:t>
            </a:r>
            <a:r>
              <a:rPr lang="en-US" sz="1800" b="1" i="1" dirty="0" err="1" smtClean="0">
                <a:latin typeface="Cambria" charset="0"/>
                <a:ea typeface="Cambria" charset="0"/>
                <a:cs typeface="Cambria" charset="0"/>
              </a:rPr>
              <a:t>java.lang</a:t>
            </a:r>
            <a:r>
              <a:rPr lang="en-US" sz="1800" b="1" i="1" dirty="0" smtClean="0">
                <a:latin typeface="Cambria" charset="0"/>
                <a:ea typeface="Cambria" charset="0"/>
                <a:cs typeface="Cambria" charset="0"/>
              </a:rPr>
              <a:t>, refatoração, </a:t>
            </a:r>
            <a:br>
              <a:rPr lang="en-US" sz="1800" b="1" i="1" dirty="0" smtClean="0">
                <a:latin typeface="Cambria" charset="0"/>
                <a:ea typeface="Cambria" charset="0"/>
                <a:cs typeface="Cambria" charset="0"/>
              </a:rPr>
            </a:br>
            <a:r>
              <a:rPr lang="en-US" sz="1800" b="1" i="1" dirty="0" err="1" smtClean="0">
                <a:latin typeface="Cambria" charset="0"/>
                <a:ea typeface="Cambria" charset="0"/>
                <a:cs typeface="Cambria" charset="0"/>
              </a:rPr>
              <a:t>padrões</a:t>
            </a:r>
            <a:r>
              <a:rPr lang="en-US" sz="1800" b="1" i="1" dirty="0" smtClean="0">
                <a:latin typeface="Cambria" charset="0"/>
                <a:ea typeface="Cambria" charset="0"/>
                <a:cs typeface="Cambria" charset="0"/>
              </a:rPr>
              <a:t> de </a:t>
            </a:r>
            <a:r>
              <a:rPr lang="en-US" sz="1800" b="1" i="1" dirty="0" err="1" smtClean="0">
                <a:latin typeface="Cambria" charset="0"/>
                <a:ea typeface="Cambria" charset="0"/>
                <a:cs typeface="Cambria" charset="0"/>
              </a:rPr>
              <a:t>projetos</a:t>
            </a:r>
            <a:r>
              <a:rPr lang="en-US" sz="1800" b="1" i="1" dirty="0" smtClean="0">
                <a:latin typeface="Cambria" charset="0"/>
                <a:ea typeface="Cambria" charset="0"/>
                <a:cs typeface="Cambria" charset="0"/>
              </a:rPr>
              <a:t>)</a:t>
            </a:r>
            <a:endParaRPr lang="en-US" b="1" i="1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7" name="Oval 43"/>
          <p:cNvSpPr>
            <a:spLocks noChangeArrowheads="1"/>
          </p:cNvSpPr>
          <p:nvPr/>
        </p:nvSpPr>
        <p:spPr bwMode="auto">
          <a:xfrm>
            <a:off x="3857405" y="986708"/>
            <a:ext cx="146050" cy="146050"/>
          </a:xfrm>
          <a:prstGeom prst="ellipse">
            <a:avLst/>
          </a:prstGeom>
          <a:solidFill>
            <a:srgbClr val="00B050"/>
          </a:solidFill>
          <a:ln w="14224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baseline="-2500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8" name="Text Box 42"/>
          <p:cNvSpPr txBox="1">
            <a:spLocks noChangeArrowheads="1"/>
          </p:cNvSpPr>
          <p:nvPr/>
        </p:nvSpPr>
        <p:spPr bwMode="auto">
          <a:xfrm>
            <a:off x="5733514" y="1517311"/>
            <a:ext cx="183370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800" b="1" i="1" dirty="0" smtClean="0">
                <a:latin typeface="Cambria" charset="0"/>
                <a:ea typeface="Cambria" charset="0"/>
                <a:cs typeface="Cambria" charset="0"/>
              </a:rPr>
              <a:t>Java 8</a:t>
            </a:r>
            <a:br>
              <a:rPr lang="en-US" sz="1800" b="1" i="1" dirty="0" smtClean="0">
                <a:latin typeface="Cambria" charset="0"/>
                <a:ea typeface="Cambria" charset="0"/>
                <a:cs typeface="Cambria" charset="0"/>
              </a:rPr>
            </a:br>
            <a:r>
              <a:rPr lang="en-US" sz="1800" b="1" i="1" dirty="0" smtClean="0">
                <a:latin typeface="Cambria" charset="0"/>
                <a:ea typeface="Cambria" charset="0"/>
                <a:cs typeface="Cambria" charset="0"/>
              </a:rPr>
              <a:t>(</a:t>
            </a:r>
            <a:r>
              <a:rPr lang="en-US" sz="1800" b="1" i="1" dirty="0" err="1" smtClean="0">
                <a:latin typeface="Cambria" charset="0"/>
                <a:ea typeface="Cambria" charset="0"/>
                <a:cs typeface="Cambria" charset="0"/>
              </a:rPr>
              <a:t>Predicados</a:t>
            </a:r>
            <a:r>
              <a:rPr lang="en-US" sz="1800" b="1" i="1" dirty="0" smtClean="0">
                <a:latin typeface="Cambria" charset="0"/>
                <a:ea typeface="Cambria" charset="0"/>
                <a:cs typeface="Cambria" charset="0"/>
              </a:rPr>
              <a:t>, </a:t>
            </a:r>
            <a:br>
              <a:rPr lang="en-US" sz="1800" b="1" i="1" dirty="0" smtClean="0">
                <a:latin typeface="Cambria" charset="0"/>
                <a:ea typeface="Cambria" charset="0"/>
                <a:cs typeface="Cambria" charset="0"/>
              </a:rPr>
            </a:br>
            <a:r>
              <a:rPr lang="en-US" sz="1800" b="1" i="1" dirty="0" smtClean="0">
                <a:latin typeface="Cambria" charset="0"/>
                <a:ea typeface="Cambria" charset="0"/>
                <a:cs typeface="Cambria" charset="0"/>
              </a:rPr>
              <a:t>Lambda,</a:t>
            </a:r>
            <a:br>
              <a:rPr lang="en-US" sz="1800" b="1" i="1" dirty="0" smtClean="0">
                <a:latin typeface="Cambria" charset="0"/>
                <a:ea typeface="Cambria" charset="0"/>
                <a:cs typeface="Cambria" charset="0"/>
              </a:rPr>
            </a:br>
            <a:r>
              <a:rPr lang="en-US" sz="1800" b="1" i="1" dirty="0" smtClean="0">
                <a:latin typeface="Cambria" charset="0"/>
                <a:ea typeface="Cambria" charset="0"/>
                <a:cs typeface="Cambria" charset="0"/>
              </a:rPr>
              <a:t>API de Streams)</a:t>
            </a:r>
            <a:endParaRPr lang="en-US" b="1" i="1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0" name="Text Box 42"/>
          <p:cNvSpPr txBox="1">
            <a:spLocks noChangeArrowheads="1"/>
          </p:cNvSpPr>
          <p:nvPr/>
        </p:nvSpPr>
        <p:spPr bwMode="auto">
          <a:xfrm>
            <a:off x="1406148" y="3114793"/>
            <a:ext cx="234750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sz="1800" b="1" i="1" dirty="0" smtClean="0">
                <a:latin typeface="Cambria" charset="0"/>
                <a:ea typeface="Cambria" charset="0"/>
                <a:cs typeface="Cambria" charset="0"/>
              </a:rPr>
              <a:t>Java 8</a:t>
            </a:r>
            <a:br>
              <a:rPr lang="en-US" sz="1800" b="1" i="1" dirty="0" smtClean="0">
                <a:latin typeface="Cambria" charset="0"/>
                <a:ea typeface="Cambria" charset="0"/>
                <a:cs typeface="Cambria" charset="0"/>
              </a:rPr>
            </a:br>
            <a:r>
              <a:rPr lang="en-US" sz="1800" b="1" i="1" dirty="0" smtClean="0">
                <a:latin typeface="Cambria" charset="0"/>
                <a:ea typeface="Cambria" charset="0"/>
                <a:cs typeface="Cambria" charset="0"/>
              </a:rPr>
              <a:t>(Interfaces </a:t>
            </a:r>
            <a:r>
              <a:rPr lang="en-US" sz="1800" b="1" i="1" dirty="0" err="1" smtClean="0">
                <a:latin typeface="Cambria" charset="0"/>
                <a:ea typeface="Cambria" charset="0"/>
                <a:cs typeface="Cambria" charset="0"/>
              </a:rPr>
              <a:t>Fluentes</a:t>
            </a:r>
            <a:r>
              <a:rPr lang="en-US" sz="1800" b="1" i="1" dirty="0" smtClean="0">
                <a:latin typeface="Cambria" charset="0"/>
                <a:ea typeface="Cambria" charset="0"/>
                <a:cs typeface="Cambria" charset="0"/>
              </a:rPr>
              <a:t>, </a:t>
            </a:r>
            <a:br>
              <a:rPr lang="en-US" sz="1800" b="1" i="1" dirty="0" smtClean="0">
                <a:latin typeface="Cambria" charset="0"/>
                <a:ea typeface="Cambria" charset="0"/>
                <a:cs typeface="Cambria" charset="0"/>
              </a:rPr>
            </a:br>
            <a:r>
              <a:rPr lang="en-US" sz="1800" b="1" i="1" dirty="0" err="1" smtClean="0">
                <a:latin typeface="Cambria" charset="0"/>
                <a:ea typeface="Cambria" charset="0"/>
                <a:cs typeface="Cambria" charset="0"/>
              </a:rPr>
              <a:t>Mônades</a:t>
            </a:r>
            <a:r>
              <a:rPr lang="en-US" sz="1800" b="1" i="1" dirty="0" smtClean="0">
                <a:latin typeface="Cambria" charset="0"/>
                <a:ea typeface="Cambria" charset="0"/>
                <a:cs typeface="Cambria" charset="0"/>
              </a:rPr>
              <a:t>, Optional)</a:t>
            </a:r>
            <a:endParaRPr lang="en-US" b="1" i="1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4" name="Text Box 42"/>
          <p:cNvSpPr txBox="1">
            <a:spLocks noChangeArrowheads="1"/>
          </p:cNvSpPr>
          <p:nvPr/>
        </p:nvSpPr>
        <p:spPr bwMode="auto">
          <a:xfrm>
            <a:off x="4378719" y="4038123"/>
            <a:ext cx="240168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sz="1800" b="1" i="1" dirty="0" err="1" smtClean="0">
                <a:latin typeface="Cambria" charset="0"/>
                <a:ea typeface="Cambria" charset="0"/>
                <a:cs typeface="Cambria" charset="0"/>
              </a:rPr>
              <a:t>Automação</a:t>
            </a:r>
            <a:r>
              <a:rPr lang="en-US" sz="1800" b="1" i="1" dirty="0" smtClean="0">
                <a:latin typeface="Cambria" charset="0"/>
                <a:ea typeface="Cambria" charset="0"/>
                <a:cs typeface="Cambria" charset="0"/>
              </a:rPr>
              <a:t> de testes, </a:t>
            </a:r>
          </a:p>
          <a:p>
            <a:pPr algn="r"/>
            <a:r>
              <a:rPr lang="en-US" sz="1800" b="1" i="1" dirty="0" smtClean="0">
                <a:latin typeface="Cambria" charset="0"/>
                <a:ea typeface="Cambria" charset="0"/>
                <a:cs typeface="Cambria" charset="0"/>
              </a:rPr>
              <a:t>TDD, BDD, JUNIT e</a:t>
            </a:r>
            <a:br>
              <a:rPr lang="en-US" sz="1800" b="1" i="1" dirty="0" smtClean="0">
                <a:latin typeface="Cambria" charset="0"/>
                <a:ea typeface="Cambria" charset="0"/>
                <a:cs typeface="Cambria" charset="0"/>
              </a:rPr>
            </a:br>
            <a:r>
              <a:rPr lang="en-US" sz="1800" b="1" i="1" dirty="0" smtClean="0">
                <a:latin typeface="Cambria" charset="0"/>
                <a:ea typeface="Cambria" charset="0"/>
                <a:cs typeface="Cambria" charset="0"/>
              </a:rPr>
              <a:t>Cucumber</a:t>
            </a:r>
            <a:endParaRPr lang="en-US" b="1" i="1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6" name="Text Box 42"/>
          <p:cNvSpPr txBox="1">
            <a:spLocks noChangeArrowheads="1"/>
          </p:cNvSpPr>
          <p:nvPr/>
        </p:nvSpPr>
        <p:spPr bwMode="auto">
          <a:xfrm>
            <a:off x="8271555" y="3926821"/>
            <a:ext cx="235449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sz="1800" b="1" i="1" dirty="0" smtClean="0">
                <a:latin typeface="Cambria" charset="0"/>
                <a:ea typeface="Cambria" charset="0"/>
                <a:cs typeface="Cambria" charset="0"/>
              </a:rPr>
              <a:t>Maven, Log4J, Gradle</a:t>
            </a:r>
            <a:br>
              <a:rPr lang="en-US" sz="1800" b="1" i="1" dirty="0" smtClean="0">
                <a:latin typeface="Cambria" charset="0"/>
                <a:ea typeface="Cambria" charset="0"/>
                <a:cs typeface="Cambria" charset="0"/>
              </a:rPr>
            </a:br>
            <a:r>
              <a:rPr lang="en-US" sz="1800" b="1" i="1" dirty="0" smtClean="0">
                <a:latin typeface="Cambria" charset="0"/>
                <a:ea typeface="Cambria" charset="0"/>
                <a:cs typeface="Cambria" charset="0"/>
              </a:rPr>
              <a:t>GIT, </a:t>
            </a:r>
            <a:r>
              <a:rPr lang="en-US" sz="1800" b="1" i="1" dirty="0" err="1" smtClean="0">
                <a:latin typeface="Cambria" charset="0"/>
                <a:ea typeface="Cambria" charset="0"/>
                <a:cs typeface="Cambria" charset="0"/>
              </a:rPr>
              <a:t>Gerrit</a:t>
            </a:r>
            <a:r>
              <a:rPr lang="en-US" sz="1800" b="1" i="1" dirty="0" smtClean="0">
                <a:latin typeface="Cambria" charset="0"/>
                <a:ea typeface="Cambria" charset="0"/>
                <a:cs typeface="Cambria" charset="0"/>
              </a:rPr>
              <a:t>, </a:t>
            </a:r>
            <a:r>
              <a:rPr lang="en-US" sz="1800" b="1" i="1" dirty="0" err="1" smtClean="0">
                <a:latin typeface="Cambria" charset="0"/>
                <a:ea typeface="Cambria" charset="0"/>
                <a:cs typeface="Cambria" charset="0"/>
              </a:rPr>
              <a:t>SonrQube</a:t>
            </a:r>
            <a:endParaRPr lang="en-US" b="1" i="1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41" name="Oval 43"/>
          <p:cNvSpPr>
            <a:spLocks noChangeArrowheads="1"/>
          </p:cNvSpPr>
          <p:nvPr/>
        </p:nvSpPr>
        <p:spPr bwMode="auto">
          <a:xfrm>
            <a:off x="8263499" y="3263063"/>
            <a:ext cx="146050" cy="146050"/>
          </a:xfrm>
          <a:prstGeom prst="ellipse">
            <a:avLst/>
          </a:prstGeom>
          <a:solidFill>
            <a:srgbClr val="FF0000"/>
          </a:solidFill>
          <a:ln w="14224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baseline="-2500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8621978" y="3130786"/>
            <a:ext cx="305949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sz="1800" b="1" i="1" dirty="0" smtClean="0">
                <a:latin typeface="Cambria" charset="0"/>
                <a:ea typeface="Cambria" charset="0"/>
                <a:cs typeface="Cambria" charset="0"/>
              </a:rPr>
              <a:t>BPMN, </a:t>
            </a:r>
            <a:r>
              <a:rPr lang="en-US" sz="1800" b="1" i="1" dirty="0" err="1" smtClean="0">
                <a:latin typeface="Cambria" charset="0"/>
                <a:ea typeface="Cambria" charset="0"/>
                <a:cs typeface="Cambria" charset="0"/>
              </a:rPr>
              <a:t>Camunda</a:t>
            </a:r>
            <a:r>
              <a:rPr lang="en-US" sz="1800" b="1" i="1" dirty="0" smtClean="0">
                <a:latin typeface="Cambria" charset="0"/>
                <a:ea typeface="Cambria" charset="0"/>
                <a:cs typeface="Cambria" charset="0"/>
              </a:rPr>
              <a:t>, API, REST, </a:t>
            </a:r>
            <a:br>
              <a:rPr lang="en-US" sz="1800" b="1" i="1" dirty="0" smtClean="0">
                <a:latin typeface="Cambria" charset="0"/>
                <a:ea typeface="Cambria" charset="0"/>
                <a:cs typeface="Cambria" charset="0"/>
              </a:rPr>
            </a:br>
            <a:r>
              <a:rPr lang="en-US" sz="1800" b="1" i="1" dirty="0" smtClean="0">
                <a:latin typeface="Cambria" charset="0"/>
                <a:ea typeface="Cambria" charset="0"/>
                <a:cs typeface="Cambria" charset="0"/>
              </a:rPr>
              <a:t>JAX-RS, OSGI, Apache </a:t>
            </a:r>
            <a:r>
              <a:rPr lang="en-US" sz="1800" b="1" i="1" dirty="0" err="1" smtClean="0">
                <a:latin typeface="Cambria" charset="0"/>
                <a:ea typeface="Cambria" charset="0"/>
                <a:cs typeface="Cambria" charset="0"/>
              </a:rPr>
              <a:t>Karaf</a:t>
            </a:r>
            <a:endParaRPr lang="en-US" b="1" i="1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43" name="Oval 43"/>
          <p:cNvSpPr>
            <a:spLocks noChangeArrowheads="1"/>
          </p:cNvSpPr>
          <p:nvPr/>
        </p:nvSpPr>
        <p:spPr bwMode="auto">
          <a:xfrm>
            <a:off x="3894902" y="3437959"/>
            <a:ext cx="146050" cy="146050"/>
          </a:xfrm>
          <a:prstGeom prst="ellipse">
            <a:avLst/>
          </a:prstGeom>
          <a:solidFill>
            <a:srgbClr val="FF0000"/>
          </a:solidFill>
          <a:ln w="14224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baseline="-2500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3" name="Oval 43"/>
          <p:cNvSpPr>
            <a:spLocks noChangeArrowheads="1"/>
          </p:cNvSpPr>
          <p:nvPr/>
        </p:nvSpPr>
        <p:spPr bwMode="auto">
          <a:xfrm>
            <a:off x="6819367" y="4511259"/>
            <a:ext cx="146050" cy="146050"/>
          </a:xfrm>
          <a:prstGeom prst="ellipse">
            <a:avLst/>
          </a:prstGeom>
          <a:solidFill>
            <a:srgbClr val="FF0000"/>
          </a:solidFill>
          <a:ln w="14224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baseline="-2500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4" name="Oval 43"/>
          <p:cNvSpPr>
            <a:spLocks noChangeArrowheads="1"/>
          </p:cNvSpPr>
          <p:nvPr/>
        </p:nvSpPr>
        <p:spPr bwMode="auto">
          <a:xfrm>
            <a:off x="7475657" y="1973721"/>
            <a:ext cx="146050" cy="146050"/>
          </a:xfrm>
          <a:prstGeom prst="ellipse">
            <a:avLst/>
          </a:prstGeom>
          <a:solidFill>
            <a:schemeClr val="accent2"/>
          </a:solidFill>
          <a:ln w="14224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baseline="-2500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5" name="Oval 43"/>
          <p:cNvSpPr>
            <a:spLocks noChangeArrowheads="1"/>
          </p:cNvSpPr>
          <p:nvPr/>
        </p:nvSpPr>
        <p:spPr bwMode="auto">
          <a:xfrm>
            <a:off x="7997011" y="4120277"/>
            <a:ext cx="146050" cy="146050"/>
          </a:xfrm>
          <a:prstGeom prst="ellipse">
            <a:avLst/>
          </a:prstGeom>
          <a:solidFill>
            <a:srgbClr val="FF0000"/>
          </a:solidFill>
          <a:ln w="14224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baseline="-25000"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17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38</Words>
  <Application>Microsoft Macintosh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Cambria</vt:lpstr>
      <vt:lpstr>Arial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 Mendes</dc:creator>
  <cp:lastModifiedBy>Marco Mendes</cp:lastModifiedBy>
  <cp:revision>3</cp:revision>
  <dcterms:created xsi:type="dcterms:W3CDTF">2017-12-29T09:17:03Z</dcterms:created>
  <dcterms:modified xsi:type="dcterms:W3CDTF">2017-12-29T09:25:13Z</dcterms:modified>
</cp:coreProperties>
</file>