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92" r:id="rId13"/>
    <p:sldId id="267" r:id="rId14"/>
    <p:sldId id="293" r:id="rId15"/>
    <p:sldId id="294" r:id="rId16"/>
    <p:sldId id="295" r:id="rId17"/>
    <p:sldId id="296" r:id="rId18"/>
    <p:sldId id="297"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autoAdjust="0"/>
    <p:restoredTop sz="53404" autoAdjust="0"/>
  </p:normalViewPr>
  <p:slideViewPr>
    <p:cSldViewPr>
      <p:cViewPr>
        <p:scale>
          <a:sx n="66" d="100"/>
          <a:sy n="66" d="100"/>
        </p:scale>
        <p:origin x="1284" y="-60"/>
      </p:cViewPr>
      <p:guideLst>
        <p:guide orient="horz" pos="2160"/>
        <p:guide pos="2880"/>
      </p:guideLst>
    </p:cSldViewPr>
  </p:slideViewPr>
  <p:outlineViewPr>
    <p:cViewPr>
      <p:scale>
        <a:sx n="33" d="100"/>
        <a:sy n="33" d="100"/>
      </p:scale>
      <p:origin x="0" y="6534"/>
    </p:cViewPr>
  </p:outlineViewPr>
  <p:notesTextViewPr>
    <p:cViewPr>
      <p:scale>
        <a:sx n="100" d="100"/>
        <a:sy n="100" d="100"/>
      </p:scale>
      <p:origin x="0" y="0"/>
    </p:cViewPr>
  </p:notesTextViewPr>
  <p:sorterViewPr>
    <p:cViewPr>
      <p:scale>
        <a:sx n="100" d="100"/>
        <a:sy n="100" d="100"/>
      </p:scale>
      <p:origin x="0" y="348"/>
    </p:cViewPr>
  </p:sorterViewPr>
  <p:notesViewPr>
    <p:cSldViewPr>
      <p:cViewPr varScale="1">
        <p:scale>
          <a:sx n="60" d="100"/>
          <a:sy n="60" d="100"/>
        </p:scale>
        <p:origin x="-256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49A9F-298E-4087-8CF3-63F2E591BF54}" type="datetimeFigureOut">
              <a:rPr lang="ru-RU" smtClean="0"/>
              <a:t>21.03.2016</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2167C-50CC-4DB9-A7C1-87991EB6B4B3}" type="slidenum">
              <a:rPr lang="ru-RU" smtClean="0"/>
              <a:t>‹#›</a:t>
            </a:fld>
            <a:endParaRPr lang="ru-RU"/>
          </a:p>
        </p:txBody>
      </p:sp>
    </p:spTree>
    <p:extLst>
      <p:ext uri="{BB962C8B-B14F-4D97-AF65-F5344CB8AC3E}">
        <p14:creationId xmlns:p14="http://schemas.microsoft.com/office/powerpoint/2010/main" val="246633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1" dirty="0" smtClean="0">
                <a:latin typeface="Times New Roman" pitchFamily="18" charset="0"/>
                <a:cs typeface="Times New Roman" pitchFamily="18" charset="0"/>
              </a:rPr>
              <a:t>ТЕРМИНАЛЬНОЕ ОБОРУДОВАНИЕ ЦИФРОВЫХ СЕТЕЙ С ИНТЕГРАЦИЕЙ СЛУЖБ </a:t>
            </a:r>
            <a:r>
              <a:rPr lang="uk-UA" sz="1200" dirty="0" smtClean="0">
                <a:latin typeface="Times New Roman" pitchFamily="18" charset="0"/>
                <a:cs typeface="Times New Roman" pitchFamily="18" charset="0"/>
              </a:rPr>
              <a:t/>
            </a:r>
            <a:br>
              <a:rPr lang="uk-UA" sz="1200" dirty="0" smtClean="0">
                <a:latin typeface="Times New Roman" pitchFamily="18" charset="0"/>
                <a:cs typeface="Times New Roman" pitchFamily="18" charset="0"/>
              </a:rPr>
            </a:br>
            <a:r>
              <a:rPr lang="uk-UA" sz="1200" dirty="0" smtClean="0">
                <a:latin typeface="Times New Roman" pitchFamily="18" charset="0"/>
                <a:cs typeface="Times New Roman" pitchFamily="18" charset="0"/>
              </a:rPr>
              <a:t/>
            </a:r>
            <a:br>
              <a:rPr lang="uk-UA" sz="1200" dirty="0" smtClean="0">
                <a:latin typeface="Times New Roman" pitchFamily="18" charset="0"/>
                <a:cs typeface="Times New Roman" pitchFamily="18" charset="0"/>
              </a:rPr>
            </a:br>
            <a:r>
              <a:rPr lang="ru-RU" sz="1200" dirty="0" smtClean="0">
                <a:latin typeface="Times New Roman" pitchFamily="18" charset="0"/>
                <a:cs typeface="Times New Roman" pitchFamily="18" charset="0"/>
              </a:rPr>
              <a:t>1.1. Определения</a:t>
            </a:r>
            <a:r>
              <a:rPr lang="uk-UA" dirty="0" smtClean="0"/>
              <a:t/>
            </a:r>
            <a:br>
              <a:rPr lang="uk-UA" dirty="0" smtClean="0"/>
            </a:br>
            <a:endParaRPr lang="uk-UA" dirty="0" smtClean="0"/>
          </a:p>
          <a:p>
            <a:pPr algn="just"/>
            <a:r>
              <a:rPr lang="ru-RU" sz="1200" b="1" dirty="0" smtClean="0">
                <a:solidFill>
                  <a:schemeClr val="tx1"/>
                </a:solidFill>
                <a:latin typeface="Times New Roman" pitchFamily="18" charset="0"/>
                <a:cs typeface="Times New Roman" pitchFamily="18" charset="0"/>
              </a:rPr>
              <a:t>Терминальное оборудование (ТО)</a:t>
            </a:r>
            <a:r>
              <a:rPr lang="ru-RU" sz="1200" dirty="0" smtClean="0">
                <a:solidFill>
                  <a:schemeClr val="tx1"/>
                </a:solidFill>
                <a:latin typeface="Times New Roman" pitchFamily="18" charset="0"/>
                <a:cs typeface="Times New Roman" pitchFamily="18" charset="0"/>
              </a:rPr>
              <a:t> ЦСИС - это совокупность оборудования (аппаратного, программного, протоколов доступа и т.п.) от абонентского терминала до автоматической коммутационной станции (АКС) (рис.1.1). Структура терминального оборудования определяется рекомендациями МСЭ [6] и [7]. Назначение ТО – обеспечение доступа абонентских терминалов к АКС ЦСИС. Это определение тождественно терминам "доступ пользователя", "доступ пользователь-сеть" [25] - средства, с помощью которых пользователь соединяется с сетью связи, чтобы пользоваться услугами и\или технико-эксплуатационными возможностями этой сети.</a:t>
            </a:r>
          </a:p>
          <a:p>
            <a:pPr algn="just"/>
            <a:r>
              <a:rPr lang="ru-RU" sz="1200" dirty="0" smtClean="0">
                <a:solidFill>
                  <a:schemeClr val="tx1"/>
                </a:solidFill>
                <a:latin typeface="Times New Roman" pitchFamily="18" charset="0"/>
                <a:cs typeface="Times New Roman" pitchFamily="18" charset="0"/>
              </a:rPr>
              <a:t>В ТО ЦСИС выделяют базисные организации доступа пользователя к ЦСИС. Они основаны на использовании двух понятий: функциональных блоков (ФБ) и эталонных (базисных) точек. ФБ - это оборудование, реализующее совокупность функций, необходимых для выполнения целевого назначения ТО ЦСИС - организации доступа пользователя к ЦСИС. К ФБ ТО ЦСИС относятся абонентские терминалы (АТ), терминальные адаптеры (ТА), сетевые терминалы (СТ). Базисные точки (точки стыка, точки доступа) - это абстрактные точки, разделяющие ФБ. Базисные конфигурации доступа пользователя к ЦСИС определяют базисные точки и типы функций между ними.</a:t>
            </a:r>
          </a:p>
          <a:p>
            <a:pPr algn="just"/>
            <a:endParaRPr lang="uk-UA" sz="1200" dirty="0" smtClean="0">
              <a:solidFill>
                <a:schemeClr val="tx1"/>
              </a:solidFill>
              <a:latin typeface="Times New Roman" pitchFamily="18" charset="0"/>
              <a:cs typeface="Times New Roman" pitchFamily="18" charset="0"/>
            </a:endParaRPr>
          </a:p>
          <a:p>
            <a:endParaRPr lang="uk-UA" dirty="0" smtClean="0"/>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1</a:t>
            </a:fld>
            <a:endParaRPr lang="ru-RU"/>
          </a:p>
        </p:txBody>
      </p:sp>
    </p:spTree>
    <p:extLst>
      <p:ext uri="{BB962C8B-B14F-4D97-AF65-F5344CB8AC3E}">
        <p14:creationId xmlns:p14="http://schemas.microsoft.com/office/powerpoint/2010/main" val="127894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Факторами, влияющими на развитие ФБ ЦСИС, являлись:</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возможность  цифровой  микроэлектроники  (телефонные, факсимильные, копировальные аппараты, визуальные дисплеи, клавиатуры, печатающие устройства, системы фото-побитового отображения, распознавание, человеко-машинные системы, выборка из памяти, лазер, голография и т.д.);</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наличие интеллектуальных терминалов (телефон-дисплей, текст-ПЭВМ; видеотекс -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звуковизуальные</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службы и др.);</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реализация транзакций (финансовых операций);</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использование процессоров слов;</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внедрение оргтехники, видеотелефона, телекса и т.п.;</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применение интегральных интеллектуальных продуктов различного назначения и др.</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ФБ ЦСИС по своему назначению и месторасположению в структуре ТО ЦСИС, как отмечалось ранее, делятся на АТ, ТА, СТ.</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АТ предназначены для любых служб ЦСИС, которые в свою очередь охватывают массовую среду во. всех ее формах: речь, текст, данные и образы, видео. Тенденция развития АТ ЦСИС отражена на рис.2.1. К недостаткам АТ ЦСИС по сравнению с оконечными устройствами традиционных видов электросвязи можно отнести следующее: удорожание АТ ЦСИС за счет их расширенных возможностей и многофункциональности, что, в свою очередь, удорожило их эксплуатацию; уменьшило надежность и т.п.; многообразие стыков пользователь-сеть потребовало более совершенной и дорогой системы управления доступом к АКС ЦСИС и т.д.; уменьшилась унификация АТ ЦСИС из-за различного аппаратного исполнения (разное расположение кнопок, индикации, частот и т.п.) и др.</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10</a:t>
            </a:fld>
            <a:endParaRPr lang="ru-RU"/>
          </a:p>
        </p:txBody>
      </p:sp>
    </p:spTree>
    <p:extLst>
      <p:ext uri="{BB962C8B-B14F-4D97-AF65-F5344CB8AC3E}">
        <p14:creationId xmlns:p14="http://schemas.microsoft.com/office/powerpoint/2010/main" val="177732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классификацию АТ ЦСИС. Существует много классификационных признаков АТ ЦСИС, приведем некоторые из них.</a:t>
            </a:r>
          </a:p>
          <a:p>
            <a:r>
              <a:rPr lang="ru-RU" dirty="0" smtClean="0"/>
              <a:t>Форма вводимой и\или выводимой информации в\или из ЦСИС определяет вид электросвязи (службу) и вид АТ ЦСИС.</a:t>
            </a:r>
          </a:p>
          <a:p>
            <a:r>
              <a:rPr lang="ru-RU" dirty="0" smtClean="0"/>
              <a:t>Так как к категории абонентов относятся не только люди, но и технические системы, то с принципиальной точки зрения возможны три варианта взаимосвязей (коммуникационных отношений [9]): "человек- человек" ("люди-люди"); "человек (группа лиц)-машина" и "машина-машина".</a:t>
            </a:r>
          </a:p>
          <a:p>
            <a:r>
              <a:rPr lang="ru-RU" dirty="0" smtClean="0"/>
              <a:t>В первом варианте организации связи обмен информацией осущест­вляется в акустической или визуальной форме. Речевое сообщение от источника информации с помощью акустико-электрического преобразователя (микрофона) преобразуется в электрический сигнал, поступающий в сеть связи, а на приемном конце с помощью электроакустического преобразователя (телефона) преобразуется в акустическую форму. При представлении сообщения в письменной форме или в виде изображения на передающем конце преобразуется с помощью клавиатуры, блоков считывания и т.п., перемещается по сети связи; а на приемном конце воспринимается визуально (выводом на дисплей), или записывается на твердом носителе (бумаге, ленте, перфокарте и т.п.).</a:t>
            </a:r>
          </a:p>
          <a:p>
            <a:r>
              <a:rPr lang="ru-RU" dirty="0" smtClean="0"/>
              <a:t>Во втором варианте организации связи необходимо обеспечить ввод информации в машину (техническую систему) путем ее соответствующего преобразования (алфавитно-цифровой клавиатурой, акустическим вводом и т.п.); а также осуществить вывод информации из машины в форме, удобной для восприятия человеком (телетайп, печатающие устройства, дисплей, акустическая форма и т.п.).</a:t>
            </a: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12</a:t>
            </a:fld>
            <a:endParaRPr lang="ru-RU"/>
          </a:p>
        </p:txBody>
      </p:sp>
    </p:spTree>
    <p:extLst>
      <p:ext uri="{BB962C8B-B14F-4D97-AF65-F5344CB8AC3E}">
        <p14:creationId xmlns:p14="http://schemas.microsoft.com/office/powerpoint/2010/main" val="1387408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Распространим описанную обобщенную структурную схему АТ ЦСИС на конкретные АТ ЦСИС как отдельных видов электросвязи (служб), так и многофункциональных, дополнив в случае необходимости ее функциональными блоками для решения специальных задач.</a:t>
            </a:r>
          </a:p>
          <a:p>
            <a:pPr marL="0" marR="0" lvl="0" indent="450850" algn="l"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2.2.2. Телефонный аппарат ЦСИС для телефонных сетей</a:t>
            </a: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Базовая структура ТА ЦСИС для телефонных служб представлена на рис. 2. 4.</a:t>
            </a:r>
            <a:endParaRPr kumimoji="0" lang="uk-UA"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ТА ЦСИС изготавливаются с различным уровнем сервиса. Обычно ТА ЦСИС имеют именные клавиши, кнопки для циркулярного вызова, встроенное устройство считывания с карт, обеспечивает телефонные переговоры в режиме "свободные руки" и более чем с двумя абонентами и пр.</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18</a:t>
            </a:fld>
            <a:endParaRPr lang="ru-RU"/>
          </a:p>
        </p:txBody>
      </p:sp>
    </p:spTree>
    <p:extLst>
      <p:ext uri="{BB962C8B-B14F-4D97-AF65-F5344CB8AC3E}">
        <p14:creationId xmlns:p14="http://schemas.microsoft.com/office/powerpoint/2010/main" val="3493087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Рис.2.4. базовая структура ТА ЦСИС для телефонных служб</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19</a:t>
            </a:fld>
            <a:endParaRPr lang="ru-RU"/>
          </a:p>
        </p:txBody>
      </p:sp>
    </p:spTree>
    <p:extLst>
      <p:ext uri="{BB962C8B-B14F-4D97-AF65-F5344CB8AC3E}">
        <p14:creationId xmlns:p14="http://schemas.microsoft.com/office/powerpoint/2010/main" val="764860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БЦИ - буквенно-цифровая индикация служит для индикации телефонных номеров, другой информации;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КП - кнопочное поле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тастатура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содержит кнопки для организации процессов установления соединений, активизации дополнительных услуг телефонной службы ЦСИС (более 70 видов). КП может размещаться на нескольких блоках по функциональному назначению кнопок;</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КИ - кнопки индикации со светодиодами;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ТВ - тональный вызов обеспечивает акустическое извещение о по­ступившем вызове;</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БУ - блок управления АТ ЦСИС, осуществляет опрос (сканирование) кнопок и управление строкой индикатора ТА; выбор одного из каналов В по команде из АКС;</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РБ - речевой блок выполняет АЦП/ЦАП с целью образования ИКМ сигнала (кодер -декодер);</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БПЛ - блок подключения к линии стыка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присоединения для основного абонентского доступа ЦСИС ВА=2В+</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20</a:t>
            </a:fld>
            <a:endParaRPr lang="ru-RU"/>
          </a:p>
        </p:txBody>
      </p:sp>
    </p:spTree>
    <p:extLst>
      <p:ext uri="{BB962C8B-B14F-4D97-AF65-F5344CB8AC3E}">
        <p14:creationId xmlns:p14="http://schemas.microsoft.com/office/powerpoint/2010/main" val="325218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defRPr/>
            </a:pPr>
            <a:r>
              <a:rPr kumimoji="0" lang="ru-RU" sz="1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2.2.3. Устройство громкоговорящей передачи с цифровым управлением голосом</a:t>
            </a:r>
            <a:endParaRPr kumimoji="0" lang="ru-RU" sz="1200" b="0" i="0" u="none" strike="noStrike" cap="none" normalizeH="0" baseline="0" dirty="0" smtClean="0">
              <a:ln>
                <a:noFill/>
              </a:ln>
              <a:solidFill>
                <a:schemeClr val="tx1"/>
              </a:solidFill>
              <a:effectLst/>
              <a:latin typeface="Arial" pitchFamily="34" charset="0"/>
            </a:endParaRPr>
          </a:p>
          <a:p>
            <a:pPr marL="0" marR="0" lvl="0" indent="450850" algn="just"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Громкоговорящая телефонная связь без микрофона не задействует руки пользователя во время разговора ("свобода рук") и обеспечивает участие в телефонной связи нескольких лиц.</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Решение поставленной задачи может быть связано, прежде всего, с разделением передачи .между пользователями, исключая акустическую связь между "передача - прием" двух пользователей в обоих направлениях. Укажем несколько способов реализации этой идеи.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Для аналоговых телефонных сетей; 1) уменьшить обратную связь "передача - прием" и наоборот через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дифсистему</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путем усовершенство­вания последней; 2) вводить дополнительные усиление в направлении "передача от говорящего абонента - прием слушающего" и затухание в направлении "передача от слушающего абонента - прием от говорящего".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Аппаратно</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обеспечить качественное разделение направлений передачи речи от одного пользователя к другому приведенными выше способами, получивших название управление голосом или речевым сигналом практически невозможно.</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21</a:t>
            </a:fld>
            <a:endParaRPr lang="ru-RU"/>
          </a:p>
        </p:txBody>
      </p:sp>
    </p:spTree>
    <p:extLst>
      <p:ext uri="{BB962C8B-B14F-4D97-AF65-F5344CB8AC3E}">
        <p14:creationId xmlns:p14="http://schemas.microsoft.com/office/powerpoint/2010/main" val="1578144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В ЦСИС обеспечено сквозное электрическое разделение направлений передачи и, следовательно, исключено между ними взаимное влияние. Вместе с тем акустическая связь может возникнуть на противоположном конце, следовательно, и в этом случае необходимо управление голосом только цифровое, что при условии отсутствия затухания, реализовать возможно. Структурная схема устройства громкоговорящей передачи с цифровым управлением голосом представлена на рис.2.5. Цифровое управление голосом осуществляется после преобразования речевого сигнала (микрофон - М; телефон - Т; кодек - К) в цифровую форму и введением цифровым подавителем (ЦП) в него для обоих направлений кодовых комбинаций, соответствующих речевому сигналу ИКМ с затуханием. Цифровые кодовые комбинации определяются из исходного речевого сигнала; а значение затухания определяет процессор (ПР), сравнивая значения громкости для обоих направлений. РРГ - ручной регулятор громкости, ПН - переключатель направлений.</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22</a:t>
            </a:fld>
            <a:endParaRPr lang="ru-RU"/>
          </a:p>
        </p:txBody>
      </p:sp>
    </p:spTree>
    <p:extLst>
      <p:ext uri="{BB962C8B-B14F-4D97-AF65-F5344CB8AC3E}">
        <p14:creationId xmlns:p14="http://schemas.microsoft.com/office/powerpoint/2010/main" val="1046845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Рис.2.5. Структурная схема устройства громкоговорящей передачи с цифровым управлением голосом</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23</a:t>
            </a:fld>
            <a:endParaRPr lang="ru-RU"/>
          </a:p>
        </p:txBody>
      </p:sp>
    </p:spTree>
    <p:extLst>
      <p:ext uri="{BB962C8B-B14F-4D97-AF65-F5344CB8AC3E}">
        <p14:creationId xmlns:p14="http://schemas.microsoft.com/office/powerpoint/2010/main" val="2846823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2.2.4. АТ ЦСИС для передачи текста</a:t>
            </a:r>
          </a:p>
          <a:p>
            <a:pPr marL="0" marR="0" lvl="0" indent="450850" algn="just"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Служба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телетекса</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 ЦСИС относится к справочному телевидению и предназначена по виду обслуживания для выдачи избирательных справочных текстов уплотнением телевизионного сигнала. При повышенной скорости передачи 64 кбит/с время передачи страницы текста формата А4 менее 1 с. Время передачи 2000 знаков до 12 с. Оконечное оборудование – телевизор с декодером и селектором.</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Структурная схема АТ ЦСИС для текстовой связи изображена на рис.2.6. </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 - цифровая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тастатура</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БС - бегущая строка, буквенно-цифровой индикатор; ЦПР - центральный процессор для обработки текста; ВЗУ - внутреннее запоминающее устройство; ВЭ - видеоэкран; ПУ - печатающее устройство; БЦК - буквенно-цифровая клавиатура;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ВнЗУ</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-внешнее запоминающее устройство; БУАТ - блок управления абонентским терминалом; К - коммутатор для подключения основного доступа к ЦСИС.</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24</a:t>
            </a:fld>
            <a:endParaRPr lang="ru-RU"/>
          </a:p>
        </p:txBody>
      </p:sp>
    </p:spTree>
    <p:extLst>
      <p:ext uri="{BB962C8B-B14F-4D97-AF65-F5344CB8AC3E}">
        <p14:creationId xmlns:p14="http://schemas.microsoft.com/office/powerpoint/2010/main" val="4284284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Рис. 2.6. Структурная схема АТ ЦСИС для передачи текста</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25</a:t>
            </a:fld>
            <a:endParaRPr lang="ru-RU"/>
          </a:p>
        </p:txBody>
      </p:sp>
    </p:spTree>
    <p:extLst>
      <p:ext uri="{BB962C8B-B14F-4D97-AF65-F5344CB8AC3E}">
        <p14:creationId xmlns:p14="http://schemas.microsoft.com/office/powerpoint/2010/main" val="107875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a:t>
            </a:fld>
            <a:endParaRPr lang="ru-RU"/>
          </a:p>
        </p:txBody>
      </p:sp>
    </p:spTree>
    <p:extLst>
      <p:ext uri="{BB962C8B-B14F-4D97-AF65-F5344CB8AC3E}">
        <p14:creationId xmlns:p14="http://schemas.microsoft.com/office/powerpoint/2010/main" val="3637418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2.2.5. АТ ЦСИС для факсимильной связи</a:t>
            </a:r>
          </a:p>
          <a:p>
            <a:pPr marL="0" marR="0" lvl="0" indent="450850" algn="just"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Факсимильная служба в ЦСИС служит для передачи и воспроизведения изображений, чертежей, рукописей, писем и т.д. в телефонной сети; копирования. Оконечное оборудование - факсимильный аппарат. Время передачи 2000 знаков около 3 мин. В рекомендациях МСЭ предусматривается разрешающая способность до 12 линий/мм и выше в пределах 16 – 48 линий/мм. Это обстоятельство позволяет информацию кодированных точек растра изображения, в среднем содержащуюся при черно-белом изображении страницы формата А4, передать приблизительно за 15 с. При этом телефакс в ЦСИС может быть использован для передачи факсимильных сигналов, сопровождаемой речевым сигналом.</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Структурная схема АТ ЦСИС для факсимильной связи приведена на рис.2.7: Т - цифровая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тастатура</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БС - бегущая строка. СУ - считывающее устройство, развертка. ПУ - печатающее устройство. К - коммутатор для подключения основного доступа к ЦСИС.</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26</a:t>
            </a:fld>
            <a:endParaRPr lang="ru-RU"/>
          </a:p>
        </p:txBody>
      </p:sp>
    </p:spTree>
    <p:extLst>
      <p:ext uri="{BB962C8B-B14F-4D97-AF65-F5344CB8AC3E}">
        <p14:creationId xmlns:p14="http://schemas.microsoft.com/office/powerpoint/2010/main" val="2543392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Рис.2.7. Структурная схема АТ ЦСИС для факсимильной связи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sz="1200"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27</a:t>
            </a:fld>
            <a:endParaRPr lang="ru-RU"/>
          </a:p>
        </p:txBody>
      </p:sp>
    </p:spTree>
    <p:extLst>
      <p:ext uri="{BB962C8B-B14F-4D97-AF65-F5344CB8AC3E}">
        <p14:creationId xmlns:p14="http://schemas.microsoft.com/office/powerpoint/2010/main" val="972211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2.2.6. АТ ЦСИС службы </a:t>
            </a:r>
            <a:r>
              <a:rPr kumimoji="0" lang="ru-RU"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текстфакс</a:t>
            </a:r>
            <a:endPar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0850" algn="just"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Служба ЦСИС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текстфакс</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служит для передачи информации, включающей в себя текст, графические изображения или черно-белые документы с эскизами от руки или письма со штампами и подписями и др. Работает в двух режимах: один для передачи текстов с кодированием знаков и другой для передачи чертежно-изобразительной информации (факсимильная связь) с кодированием точек растра изображения.</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На рис.2.8 представлена структурная схема АТ ЦСИС для смешанного режима работы для службы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текстфакс</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Обозначения аналогичны обозначениям на рис.2.5 - 2.7. Текст для вывода на экран представляется в виде знаков. Экран отображает данные объемом, равным емкости ВЗУ. ЦПР обрабатывает текст изображения для вывода на экран. ПУ служит для выдачи распечатки текста и факсимильного изображения.</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28</a:t>
            </a:fld>
            <a:endParaRPr lang="ru-RU"/>
          </a:p>
        </p:txBody>
      </p:sp>
    </p:spTree>
    <p:extLst>
      <p:ext uri="{BB962C8B-B14F-4D97-AF65-F5344CB8AC3E}">
        <p14:creationId xmlns:p14="http://schemas.microsoft.com/office/powerpoint/2010/main" val="2742132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Рис.2.8. Структурная схема АТ ЦСИС службы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текстфакс</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29</a:t>
            </a:fld>
            <a:endParaRPr lang="ru-RU"/>
          </a:p>
        </p:txBody>
      </p:sp>
    </p:spTree>
    <p:extLst>
      <p:ext uri="{BB962C8B-B14F-4D97-AF65-F5344CB8AC3E}">
        <p14:creationId xmlns:p14="http://schemas.microsoft.com/office/powerpoint/2010/main" val="3290395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2.2.7. Многофункциональные АТ ЦСИС – </a:t>
            </a:r>
            <a:r>
              <a:rPr kumimoji="0" lang="ru-RU"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дисплейфон</a:t>
            </a:r>
            <a:endParaRPr kumimoji="0" lang="ru-RU"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ЦСИС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дисплейфон</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 некоторых источниках [8] телефон с экраном, служит для организации телефонной связи в ЦСИС и использования видеотекса попеременно или одновременно благодаря двум В-каналам в основном абонентском доступе. Видеотекс - накопление и обслуживание запросов; выдача текста на телеэкран по телефонным запросам.</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На рис.2.9 приведена структурная схема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дисплейфона</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ЦСИС. Качество телефонной связи повышается за счет дополнительных услуг, например, перечень поступивших вызовов, персональный список телефонных номеров, хранящихся в ВЗУ и т.п. ВЭ и ЦПФ служат для отображения и поддержки заданий при проведении телефонных разговоров. ВЭ также отображает номер абонента и выдает акустический сигнал о вызове. Возможно автоматическое установление соединения при указании с помощью курсора требуемого номера и нажатии кнопки. БЦК обеспечивает использование сообщений службы видеотекста, а также для ввода местных данных. ЦПР решает задачи обслуживания при организации телефонной связи. Возможны другие услуги: ведение календаря-памятки, иметь возможность подключения ПУ, работа со считывающим устройством с перфокарт и т.д.</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30</a:t>
            </a:fld>
            <a:endParaRPr lang="ru-RU"/>
          </a:p>
        </p:txBody>
      </p:sp>
    </p:spTree>
    <p:extLst>
      <p:ext uri="{BB962C8B-B14F-4D97-AF65-F5344CB8AC3E}">
        <p14:creationId xmlns:p14="http://schemas.microsoft.com/office/powerpoint/2010/main" val="3345667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Рис.2.9. Структурная схема многофункционального АТ ЦСИС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дисплейфона</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31</a:t>
            </a:fld>
            <a:endParaRPr lang="ru-RU"/>
          </a:p>
        </p:txBody>
      </p:sp>
    </p:spTree>
    <p:extLst>
      <p:ext uri="{BB962C8B-B14F-4D97-AF65-F5344CB8AC3E}">
        <p14:creationId xmlns:p14="http://schemas.microsoft.com/office/powerpoint/2010/main" val="3618849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2.2.8. Многофункциональный АТ ЦСИС- рабочая станция со встроенным ТА ЦСИС</a:t>
            </a: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ЦСИС рабочая станция со встроенным ТА ЦСИС или в некоторых публикациях [8] автоматизированное рабочее место (АРМ) оператора, обеспечивает использование нескольких служб связи и местные функции в объеме персонального компьютера. АРМ оператора позволяет организовать телефонную связь с центрами службы видеотекса, системами обработки сообщений,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спецпрограммами</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оперировать протоколами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 пользоваться службой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ЦПР решает задачи обработки информации (текста, данных). АРМ оператора обеспечивает местные функции: обработку текста; вычисление на микрокалькуляторе, реализации прикладных программ; накопления данных для повторного использования, таймер, календарь, сопровождение телефонных переговоров передачей данных; транзакции; подключение ПУ и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ВнЗУ</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Структурная схема ЦСИС рабочей станции со встроенным ТА ЦСИС представлена на рис.2.10.</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32</a:t>
            </a:fld>
            <a:endParaRPr lang="ru-RU"/>
          </a:p>
        </p:txBody>
      </p:sp>
    </p:spTree>
    <p:extLst>
      <p:ext uri="{BB962C8B-B14F-4D97-AF65-F5344CB8AC3E}">
        <p14:creationId xmlns:p14="http://schemas.microsoft.com/office/powerpoint/2010/main" val="110705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Рис.2.10. Структурная схема многофункционального АТ ЦСИС рабочая станция со встроенным ТА ЦСИС</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33</a:t>
            </a:fld>
            <a:endParaRPr lang="ru-RU"/>
          </a:p>
        </p:txBody>
      </p:sp>
    </p:spTree>
    <p:extLst>
      <p:ext uri="{BB962C8B-B14F-4D97-AF65-F5344CB8AC3E}">
        <p14:creationId xmlns:p14="http://schemas.microsoft.com/office/powerpoint/2010/main" val="131855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АТ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это оборудование ввода и\или вывода информации в\или из ЦСИС с целью обеспечения перемещения ее между требуемыми АТ. В литературе АТ еще называют абонентскими устройствами, ТЕ –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Teminal</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equipment</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[8], оконечными устройствами, терминалом, терминальным устройством, терминальным оборудованием [25], определяемым как оборудование, в котором предусмотрены функции, необходимые пользователю для ввода в действие протоколов доступа. </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Согласно рекомендациям МСЭ различают АТ (ТЕ) двух типов: </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 АТ1 (ТЕ1) специально разработанный для ЦСИС, подключаемый к СТ2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Т2) через эталонную точку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 АТ2 (ТЕ2) с традиционным стыком - для присоединения к СТ2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Т2) через эталонные точки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(рис. 1.2). </a:t>
            </a:r>
          </a:p>
          <a:p>
            <a:r>
              <a:rPr lang="ru-RU" dirty="0" smtClean="0">
                <a:latin typeface="Times New Roman" pitchFamily="18" charset="0"/>
                <a:cs typeface="Times New Roman" pitchFamily="18" charset="0"/>
              </a:rPr>
              <a:t>       ТА (УС) - терминальный адаптер (</a:t>
            </a:r>
            <a:r>
              <a:rPr lang="en-US" dirty="0" err="1" smtClean="0">
                <a:latin typeface="Times New Roman" pitchFamily="18" charset="0"/>
                <a:cs typeface="Times New Roman" pitchFamily="18" charset="0"/>
              </a:rPr>
              <a:t>Teminal</a:t>
            </a:r>
            <a:r>
              <a:rPr lang="en-US" dirty="0" smtClean="0">
                <a:latin typeface="Times New Roman" pitchFamily="18" charset="0"/>
                <a:cs typeface="Times New Roman" pitchFamily="18" charset="0"/>
              </a:rPr>
              <a:t> Adapter</a:t>
            </a:r>
            <a:r>
              <a:rPr lang="ru-RU" dirty="0" smtClean="0">
                <a:latin typeface="Times New Roman" pitchFamily="18" charset="0"/>
                <a:cs typeface="Times New Roman" pitchFamily="18" charset="0"/>
              </a:rPr>
              <a:t>, устройство согласования).</a:t>
            </a:r>
            <a:endParaRPr lang="uk-UA" dirty="0" smtClean="0">
              <a:latin typeface="Times New Roman" pitchFamily="18" charset="0"/>
              <a:cs typeface="Times New Roman" pitchFamily="18" charset="0"/>
            </a:endParaRPr>
          </a:p>
          <a:p>
            <a:r>
              <a:rPr lang="ru-RU" dirty="0" smtClean="0">
                <a:latin typeface="Times New Roman" pitchFamily="18" charset="0"/>
                <a:cs typeface="Times New Roman" pitchFamily="18" charset="0"/>
              </a:rPr>
              <a:t>       ФБ ЦСИС АТ (ТЕ) реализует функции в основном 1 уровня ЭМ ВОС, реже более высокие. К функциям, реализуемым АТ ЦСИС, относятся: обработка протоколов, техническое обслуживание, обеспечение интерфейса, соединение с другим оборудованием.</a:t>
            </a:r>
            <a:endParaRPr lang="uk-UA" dirty="0" smtClean="0">
              <a:latin typeface="Times New Roman" pitchFamily="18" charset="0"/>
              <a:cs typeface="Times New Roman" pitchFamily="18" charset="0"/>
            </a:endParaRPr>
          </a:p>
          <a:p>
            <a:pPr marL="0" marR="0" lvl="0" indent="450850" algn="just"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450850" algn="just"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3</a:t>
            </a:fld>
            <a:endParaRPr lang="ru-RU"/>
          </a:p>
        </p:txBody>
      </p:sp>
    </p:spTree>
    <p:extLst>
      <p:ext uri="{BB962C8B-B14F-4D97-AF65-F5344CB8AC3E}">
        <p14:creationId xmlns:p14="http://schemas.microsoft.com/office/powerpoint/2010/main" val="3944837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4</a:t>
            </a:fld>
            <a:endParaRPr lang="ru-RU"/>
          </a:p>
        </p:txBody>
      </p:sp>
    </p:spTree>
    <p:extLst>
      <p:ext uri="{BB962C8B-B14F-4D97-AF65-F5344CB8AC3E}">
        <p14:creationId xmlns:p14="http://schemas.microsoft.com/office/powerpoint/2010/main" val="296341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АТ являются источником и\или приемником информации и предназначены для организации определенного вида электросвязи через ЦСИС. Для организации связи различных видов электросвязи абонент может иметь несколько АТ. В ЦСИС АТ уместно рассматривать как внешнее устройство по отношению к сети, а сама ЦСИС выполняет внутренние функции по отношению к себе. Внутренние функции ЦСИС должны обеспечить процесс соединения требуемых АТ. Для реализаций внешних функций необходимы средства связи. Для функционирования АТ и выполнения их целевого назначения нужны спецсредства, например, устройства, обеспечивающие доступ к ЦСИС, или система подключения абонентов к АКС.</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АТ информацию, предназначенную для перемещения между требуемыми абонентами (например, в телефонии - речь, в службах телекс,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телефакс - написанный текст или изображение), преобразует в электрические сигналы по соответствующим стандартам, которые и транспортируются от отправителя к получателю. Различные АТ одного пользователя подключаются к единой "штепсельной розетке связи", "рабочей станции", "гнезду", "абонентской розетке". Они подключаются в конфигурации "шина" и "звезда" и могут соединяться через сеть не только с АТ разных пользователей, но и с совместимыми АТ одного пользователя для конкретной службы. АТ должны по возможности обеспечивать сопряжение служб. Например, АТ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может соединяться с АТ телекса в любой точке земного шара введением преобразователя телекс-</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АТ видеотекса может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лолучать</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информацию из центров службы видеотекса и через них из внешних источников.</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5</a:t>
            </a:fld>
            <a:endParaRPr lang="ru-RU"/>
          </a:p>
        </p:txBody>
      </p:sp>
    </p:spTree>
    <p:extLst>
      <p:ext uri="{BB962C8B-B14F-4D97-AF65-F5344CB8AC3E}">
        <p14:creationId xmlns:p14="http://schemas.microsoft.com/office/powerpoint/2010/main" val="59843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Протокол</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формальное описание процедур, предусмотренных для обеспечения взаимодействия между двумя или несколькими функциями одного и того же уровня иерархии функций.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Функция</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множество процессов, которые определены с целью достижения заданной цели.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Уровень</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концептуальная область, которая содержит в себе одну или несколько функций, располагающихся между верхней и нижней логическими границами в иерархии функций.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Протокол доступа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определенное множество процедур, принятое для интерфейса в заданной опорной точке между пользователем и сетью, чтобы обеспечить его способность пользоваться услугами и/или технико-эксплуатационными возможностями этой сети.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Опорная точка, логическая точка стыка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концептуальная точка, в которой при­мыкают друг к другу два непересекающихся ФБ.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ФБ</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оборудо­вание реализующее множество функций, которые могут выполняться одним оператором.</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Автоматическая коммутационная станция (АКС) - это станция, к которой подключены АТ (см. рис.1.1).</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Однотипные или разнотипные АТ шнурами через соединительную линию подключаются к сетевому терминалу (СТ). СТ называется в книге [8] устройством сетевого окончания (N</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Network Termination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Далее АТ включается через абонентскую линию (АЛ) в АКС.</a:t>
            </a:r>
            <a:endParaRPr kumimoji="0" lang="uk-UA"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6</a:t>
            </a:fld>
            <a:endParaRPr lang="ru-RU"/>
          </a:p>
        </p:txBody>
      </p:sp>
    </p:spTree>
    <p:extLst>
      <p:ext uri="{BB962C8B-B14F-4D97-AF65-F5344CB8AC3E}">
        <p14:creationId xmlns:p14="http://schemas.microsoft.com/office/powerpoint/2010/main" val="166931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smtClean="0">
                <a:solidFill>
                  <a:srgbClr val="000000"/>
                </a:solidFill>
                <a:latin typeface="Times New Roman" pitchFamily="18" charset="0"/>
                <a:ea typeface="Times New Roman" pitchFamily="18" charset="0"/>
                <a:cs typeface="Times New Roman" pitchFamily="18" charset="0"/>
              </a:rPr>
              <a:t>СТ (</a:t>
            </a:r>
            <a:r>
              <a:rPr lang="en-US" b="1" dirty="0" smtClean="0">
                <a:solidFill>
                  <a:srgbClr val="000000"/>
                </a:solidFill>
                <a:latin typeface="Times New Roman" pitchFamily="18" charset="0"/>
                <a:ea typeface="Times New Roman" pitchFamily="18" charset="0"/>
                <a:cs typeface="Times New Roman" pitchFamily="18" charset="0"/>
              </a:rPr>
              <a:t>N</a:t>
            </a:r>
            <a:r>
              <a:rPr lang="ru-RU" b="1" dirty="0" smtClean="0">
                <a:solidFill>
                  <a:srgbClr val="000000"/>
                </a:solidFill>
                <a:latin typeface="Times New Roman" pitchFamily="18" charset="0"/>
                <a:ea typeface="Times New Roman" pitchFamily="18" charset="0"/>
                <a:cs typeface="Times New Roman" pitchFamily="18" charset="0"/>
              </a:rPr>
              <a:t>Т)</a:t>
            </a:r>
            <a:r>
              <a:rPr lang="ru-RU" dirty="0" smtClean="0">
                <a:solidFill>
                  <a:srgbClr val="000000"/>
                </a:solidFill>
                <a:latin typeface="Times New Roman" pitchFamily="18" charset="0"/>
                <a:ea typeface="Times New Roman" pitchFamily="18" charset="0"/>
                <a:cs typeface="Times New Roman" pitchFamily="18" charset="0"/>
              </a:rPr>
              <a:t> обеспечивает подключение АТ к АЛ и возможность совместного ее использования несколькими АТ. СТ называется система подключения абонентов. Она содержит станционные выносы и распределительную (абонентскую) сеть. СТ (N1) состоит из двух функциональных блоков СТ1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1) и СТ2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2). СТ1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1) предназначен для подключения одного АТ к АЛ; а СТ2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2) - нескольких АТ к одной АЛ, Между СТ1(</a:t>
            </a:r>
            <a:r>
              <a:rPr lang="en-US" dirty="0" smtClean="0">
                <a:solidFill>
                  <a:srgbClr val="000000"/>
                </a:solidFill>
                <a:latin typeface="Times New Roman" pitchFamily="18" charset="0"/>
                <a:ea typeface="Times New Roman" pitchFamily="18" charset="0"/>
                <a:cs typeface="Times New Roman" pitchFamily="18" charset="0"/>
              </a:rPr>
              <a:t>N</a:t>
            </a:r>
            <a:r>
              <a:rPr lang="ru-RU" dirty="0" smtClean="0">
                <a:solidFill>
                  <a:srgbClr val="000000"/>
                </a:solidFill>
                <a:latin typeface="Times New Roman" pitchFamily="18" charset="0"/>
                <a:ea typeface="Times New Roman" pitchFamily="18" charset="0"/>
                <a:cs typeface="Times New Roman" pitchFamily="18" charset="0"/>
              </a:rPr>
              <a:t>Т1) и СТ2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2) - эталонная точка Т; а между СТ1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1) и АЛ - эталонная точка </a:t>
            </a:r>
            <a:r>
              <a:rPr lang="en-US" dirty="0" smtClean="0">
                <a:solidFill>
                  <a:srgbClr val="000000"/>
                </a:solidFill>
                <a:latin typeface="Times New Roman" pitchFamily="18" charset="0"/>
                <a:ea typeface="Times New Roman" pitchFamily="18" charset="0"/>
                <a:cs typeface="Times New Roman" pitchFamily="18" charset="0"/>
              </a:rPr>
              <a:t>U</a:t>
            </a:r>
            <a:r>
              <a:rPr lang="ru-RU" dirty="0" smtClean="0">
                <a:solidFill>
                  <a:srgbClr val="000000"/>
                </a:solidFill>
                <a:latin typeface="Times New Roman" pitchFamily="18" charset="0"/>
                <a:ea typeface="Times New Roman" pitchFamily="18" charset="0"/>
                <a:cs typeface="Times New Roman" pitchFamily="18" charset="0"/>
              </a:rPr>
              <a:t>.</a:t>
            </a:r>
          </a:p>
          <a:p>
            <a:endParaRPr lang="en-US" dirty="0" smtClean="0"/>
          </a:p>
          <a:p>
            <a:r>
              <a:rPr lang="en-US" dirty="0" smtClean="0"/>
              <a:t>1.2 </a:t>
            </a:r>
            <a:r>
              <a:rPr lang="ru-RU" sz="1200" dirty="0" smtClean="0">
                <a:latin typeface="Times New Roman" pitchFamily="18" charset="0"/>
                <a:cs typeface="Times New Roman" pitchFamily="18" charset="0"/>
              </a:rPr>
              <a:t>Расширенные возможности терминалов ЦСИС по сравнению с оконечными устройствами традиционных сетей электросвязи</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Терминальное оборудование  ЦСИС  в отличие от оконечных устройств передачи и приема </a:t>
            </a:r>
            <a:r>
              <a:rPr lang="ru-RU" dirty="0" err="1" smtClean="0">
                <a:latin typeface="Times New Roman" pitchFamily="18" charset="0"/>
                <a:cs typeface="Times New Roman" pitchFamily="18" charset="0"/>
              </a:rPr>
              <a:t>спецсетей</a:t>
            </a:r>
            <a:r>
              <a:rPr lang="ru-RU" dirty="0" smtClean="0">
                <a:latin typeface="Times New Roman" pitchFamily="18" charset="0"/>
                <a:cs typeface="Times New Roman" pitchFamily="18" charset="0"/>
              </a:rPr>
              <a:t> позволяет:</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обеспечить более широкий спектр услуг пользователю;</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иметь пользователю один номер для вызова любого вида электросвязи (служб) независимо от их количества;</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подключать несколько АТ к АЛ и совместно ее использовать;</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обеспечить сетевой доступ через единую установку связи пользователя ("гнездо");</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расширять номенклатуру видов электросвязи (служб) по желанию</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пользователя с минимальными неудобствами и экономией средств для него;</a:t>
            </a: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7</a:t>
            </a:fld>
            <a:endParaRPr lang="ru-RU"/>
          </a:p>
        </p:txBody>
      </p:sp>
    </p:spTree>
    <p:extLst>
      <p:ext uri="{BB962C8B-B14F-4D97-AF65-F5344CB8AC3E}">
        <p14:creationId xmlns:p14="http://schemas.microsoft.com/office/powerpoint/2010/main" val="10543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412875" y="1116013"/>
            <a:ext cx="4114800" cy="3086100"/>
          </a:xfrm>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использовать многоканальный высокоскоростной цифровой доступ к АСК ЦСИС, за счет чего осуществляется по одному из двух информационных каналов передача речи более высокого качества, передача неподвижных изображений с большой разрешающей способностью и т.д.; по двум информационным каналам с одним номером вызова вести одновременную или чередующуюся передачу в смешанном режиме; по служебному каналу легко устанавливать соединения и пользоваться дополнительными услугами телефонных и неречевых служб; иметь доступ к нескольким службам по одному номеру вызова;</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устанавливать, управлять и разъединять дополнительные одновременные соединения с дуплексной передачей; связываться с сетью для активации и деактивации технических средств ЦСИС для реализации основных и дополнительных услуг (только для телефонной службы ЦСИС более 70 видов услуг); при необходимости организовать связь по отдельному независимому каналу;</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обеспечить адаптивность терминалов;</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организовать в ЦСИС-Ш однонаправленную передачу движущихся изображений и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видеотелефонию</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обеспечить более высокую производительность и экономическую эффективность; более низкий тариф за услуги благодаря, в основном, высокой скорости передачи и за счет этого расширить набор и снизить плату за неречевые службы (нетелефонный сервис) и др.</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8</a:t>
            </a:fld>
            <a:endParaRPr lang="ru-RU"/>
          </a:p>
        </p:txBody>
      </p:sp>
    </p:spTree>
    <p:extLst>
      <p:ext uri="{BB962C8B-B14F-4D97-AF65-F5344CB8AC3E}">
        <p14:creationId xmlns:p14="http://schemas.microsoft.com/office/powerpoint/2010/main" val="1960588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 ФУНКЦИОНАЛЬНЫЕ БЛОКИ ТЕРМИНАЛЬНОГО ОБОРУДОВАНИЯ ЦСИС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2.1 Тенденции развития и классификация ФБ ЦСИС</a:t>
            </a:r>
            <a:endParaRPr kumimoji="0" lang="ru-RU" sz="1200" b="0" i="0" u="none" strike="noStrike" cap="none" normalizeH="0" baseline="0" dirty="0" smtClean="0">
              <a:ln>
                <a:noFill/>
              </a:ln>
              <a:solidFill>
                <a:schemeClr val="tx1"/>
              </a:solidFill>
              <a:effectLst/>
              <a:latin typeface="Arial" pitchFamily="34" charset="0"/>
            </a:endParaRPr>
          </a:p>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Оконечные устройства передачи и\или приема информации традиционных сетей электросвязи осуществляли преобразование первичной информации в сообщение, а последнего - в сигнал, перемещаемый на коммутационную станцию, и обратное преобразование при приеме; а также вырабатывали ряд линейных и управляющих сигналов, которые использовались при установлении соединений между требуемыми абонентами.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ТО ЦСИС выполняет более расширенные функции (в основном, соблюдение протоколов 1, 2 и 3 уровней ЭМ ВОС) от выбора различных служб ЦСИС, соединений, пропускной способности, управление конфигурацией каналов и т.д. до обнаружения и исправления ошибок, возможностей резервирования и т.п. Это обстоятельство, в свою очередь, позволило сформировать требования к ФБ ЦСИС, основными из которых являются дешевизна, надежность, комфортность, многофункциональность, универсальность, возможность восприятия пользователем. Указанные требования к ФБ ЦСИС и предопределили их тенденцию развития.</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9</a:t>
            </a:fld>
            <a:endParaRPr lang="ru-RU"/>
          </a:p>
        </p:txBody>
      </p:sp>
    </p:spTree>
    <p:extLst>
      <p:ext uri="{BB962C8B-B14F-4D97-AF65-F5344CB8AC3E}">
        <p14:creationId xmlns:p14="http://schemas.microsoft.com/office/powerpoint/2010/main" val="2189789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pic>
        <p:nvPicPr>
          <p:cNvPr id="3" name="Рисунок 2"/>
          <p:cNvPicPr/>
          <p:nvPr userDrawn="1"/>
        </p:nvPicPr>
        <p:blipFill rotWithShape="1">
          <a:blip r:embed="rId2" cstate="print"/>
          <a:srcRect l="32910" t="22222" r="25048" b="12821"/>
          <a:stretch/>
        </p:blipFill>
        <p:spPr bwMode="auto">
          <a:xfrm>
            <a:off x="1697906" y="372528"/>
            <a:ext cx="6803184" cy="5857916"/>
          </a:xfrm>
          <a:prstGeom prst="rect">
            <a:avLst/>
          </a:prstGeom>
          <a:noFill/>
          <a:ln w="9525">
            <a:noFill/>
            <a:miter lim="800000"/>
            <a:headEnd/>
            <a:tailEnd/>
          </a:ln>
        </p:spPr>
      </p:pic>
      <p:grpSp>
        <p:nvGrpSpPr>
          <p:cNvPr id="4" name="Group 2"/>
          <p:cNvGrpSpPr>
            <a:grpSpLocks/>
          </p:cNvGrpSpPr>
          <p:nvPr userDrawn="1"/>
        </p:nvGrpSpPr>
        <p:grpSpPr bwMode="auto">
          <a:xfrm>
            <a:off x="2222500" y="1149350"/>
            <a:ext cx="4000500" cy="3657600"/>
            <a:chOff x="2601" y="1810"/>
            <a:chExt cx="6300" cy="5760"/>
          </a:xfrm>
        </p:grpSpPr>
        <p:sp>
          <p:nvSpPr>
            <p:cNvPr id="5" name="Text Box 3"/>
            <p:cNvSpPr txBox="1">
              <a:spLocks noChangeArrowheads="1"/>
            </p:cNvSpPr>
            <p:nvPr/>
          </p:nvSpPr>
          <p:spPr bwMode="auto">
            <a:xfrm>
              <a:off x="2601" y="1810"/>
              <a:ext cx="6300" cy="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uk-UA" sz="1800" b="0" i="0" u="none" strike="noStrike" cap="none" normalizeH="0" baseline="0" dirty="0" smtClean="0">
                <a:ln>
                  <a:noFill/>
                </a:ln>
                <a:solidFill>
                  <a:schemeClr val="tx1"/>
                </a:solidFill>
                <a:effectLst/>
                <a:latin typeface="Arial" pitchFamily="34" charset="0"/>
              </a:endParaRPr>
            </a:p>
          </p:txBody>
        </p:sp>
      </p:grpSp>
      <p:sp>
        <p:nvSpPr>
          <p:cNvPr id="6" name="Rectangle 5"/>
          <p:cNvSpPr>
            <a:spLocks noChangeArrowheads="1"/>
          </p:cNvSpPr>
          <p:nvPr userDrawn="1"/>
        </p:nvSpPr>
        <p:spPr bwMode="auto">
          <a:xfrm>
            <a:off x="428596" y="6230444"/>
            <a:ext cx="835824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Figure 2.1. Development trends </a:t>
            </a:r>
            <a:r>
              <a:rPr lang="en-US" dirty="0" smtClean="0">
                <a:solidFill>
                  <a:srgbClr val="000000"/>
                </a:solidFill>
                <a:latin typeface="Times New Roman" pitchFamily="18" charset="0"/>
                <a:ea typeface="Times New Roman" pitchFamily="18" charset="0"/>
                <a:cs typeface="Times New Roman" pitchFamily="18" charset="0"/>
              </a:rPr>
              <a:t>ISDN ST</a:t>
            </a:r>
            <a:endParaRPr kumimoji="0" lang="ru-RU" b="0" i="0" u="none" strike="noStrike" cap="none" normalizeH="0" baseline="0" dirty="0" smtClean="0">
              <a:ln>
                <a:noFill/>
              </a:ln>
              <a:solidFill>
                <a:schemeClr val="tx1"/>
              </a:solidFill>
              <a:effectLst/>
              <a:latin typeface="Arial" pitchFamily="34" charset="0"/>
            </a:endParaRPr>
          </a:p>
        </p:txBody>
      </p:sp>
      <p:sp>
        <p:nvSpPr>
          <p:cNvPr id="7" name="TextBox 6"/>
          <p:cNvSpPr txBox="1"/>
          <p:nvPr userDrawn="1"/>
        </p:nvSpPr>
        <p:spPr>
          <a:xfrm>
            <a:off x="864372" y="796471"/>
            <a:ext cx="728084" cy="369332"/>
          </a:xfrm>
          <a:prstGeom prst="rect">
            <a:avLst/>
          </a:prstGeom>
          <a:noFill/>
        </p:spPr>
        <p:txBody>
          <a:bodyPr wrap="none" rtlCol="0">
            <a:spAutoFit/>
          </a:bodyPr>
          <a:lstStyle/>
          <a:p>
            <a:r>
              <a:rPr lang="en-US" dirty="0" smtClean="0"/>
              <a:t>Video</a:t>
            </a:r>
            <a:endParaRPr lang="ru-RU" dirty="0"/>
          </a:p>
        </p:txBody>
      </p:sp>
      <p:sp>
        <p:nvSpPr>
          <p:cNvPr id="8" name="TextBox 7"/>
          <p:cNvSpPr txBox="1"/>
          <p:nvPr userDrawn="1"/>
        </p:nvSpPr>
        <p:spPr>
          <a:xfrm>
            <a:off x="784634" y="1949691"/>
            <a:ext cx="792088" cy="369332"/>
          </a:xfrm>
          <a:prstGeom prst="rect">
            <a:avLst/>
          </a:prstGeom>
          <a:noFill/>
        </p:spPr>
        <p:txBody>
          <a:bodyPr wrap="square" rtlCol="0">
            <a:spAutoFit/>
          </a:bodyPr>
          <a:lstStyle/>
          <a:p>
            <a:r>
              <a:rPr lang="en-US" dirty="0" smtClean="0"/>
              <a:t>Form</a:t>
            </a:r>
            <a:endParaRPr lang="ru-RU" dirty="0"/>
          </a:p>
        </p:txBody>
      </p:sp>
      <p:sp>
        <p:nvSpPr>
          <p:cNvPr id="9" name="TextBox 8"/>
          <p:cNvSpPr txBox="1"/>
          <p:nvPr userDrawn="1"/>
        </p:nvSpPr>
        <p:spPr>
          <a:xfrm>
            <a:off x="882403" y="3203684"/>
            <a:ext cx="565348" cy="369332"/>
          </a:xfrm>
          <a:prstGeom prst="rect">
            <a:avLst/>
          </a:prstGeom>
          <a:noFill/>
        </p:spPr>
        <p:txBody>
          <a:bodyPr wrap="none" rtlCol="0">
            <a:spAutoFit/>
          </a:bodyPr>
          <a:lstStyle/>
          <a:p>
            <a:r>
              <a:rPr lang="en-US" dirty="0" smtClean="0"/>
              <a:t>Text</a:t>
            </a:r>
            <a:endParaRPr lang="ru-RU" dirty="0"/>
          </a:p>
        </p:txBody>
      </p:sp>
      <p:sp>
        <p:nvSpPr>
          <p:cNvPr id="10" name="TextBox 9"/>
          <p:cNvSpPr txBox="1"/>
          <p:nvPr userDrawn="1"/>
        </p:nvSpPr>
        <p:spPr>
          <a:xfrm>
            <a:off x="711089" y="4684494"/>
            <a:ext cx="862737" cy="369332"/>
          </a:xfrm>
          <a:prstGeom prst="rect">
            <a:avLst/>
          </a:prstGeom>
          <a:noFill/>
        </p:spPr>
        <p:txBody>
          <a:bodyPr wrap="none" rtlCol="0">
            <a:spAutoFit/>
          </a:bodyPr>
          <a:lstStyle/>
          <a:p>
            <a:r>
              <a:rPr lang="en-US" dirty="0" smtClean="0"/>
              <a:t>Speech</a:t>
            </a:r>
            <a:endParaRPr lang="ru-RU" dirty="0"/>
          </a:p>
        </p:txBody>
      </p:sp>
    </p:spTree>
    <p:extLst>
      <p:ext uri="{BB962C8B-B14F-4D97-AF65-F5344CB8AC3E}">
        <p14:creationId xmlns:p14="http://schemas.microsoft.com/office/powerpoint/2010/main" val="14124340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3235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21.03.2016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9488093"/>
      </p:ext>
    </p:extLst>
  </p:cSld>
  <p:clrMap bg1="lt1" tx1="dk1" bg2="lt2" tx2="dk2" accent1="accent1" accent2="accent2" accent3="accent3" accent4="accent4" accent5="accent5" accent6="accent6" hlink="hlink" folHlink="folHlink"/>
  <p:sldLayoutIdLst>
    <p:sldLayoutId id="2147483662" r:id="rId1"/>
    <p:sldLayoutId id="2147483661"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42910" y="357166"/>
            <a:ext cx="7772400" cy="1928826"/>
          </a:xfrm>
        </p:spPr>
        <p:txBody>
          <a:bodyPr>
            <a:normAutofit fontScale="90000"/>
          </a:bodyPr>
          <a:lstStyle/>
          <a:p>
            <a:r>
              <a:rPr lang="en-US" sz="2700" b="1" dirty="0" smtClean="0">
                <a:latin typeface="Times New Roman" pitchFamily="18" charset="0"/>
                <a:cs typeface="Times New Roman" pitchFamily="18" charset="0"/>
              </a:rPr>
              <a:t>1. TERMINAL EQUIPMENT OF INTEGRATED SERVICES DIGITAL NETWORKS</a:t>
            </a:r>
            <a:r>
              <a:rPr lang="uk-UA" sz="2700" dirty="0" smtClean="0">
                <a:latin typeface="Times New Roman" pitchFamily="18" charset="0"/>
                <a:cs typeface="Times New Roman" pitchFamily="18" charset="0"/>
              </a:rPr>
              <a:t/>
            </a:r>
            <a:br>
              <a:rPr lang="uk-UA" sz="2700" dirty="0" smtClean="0">
                <a:latin typeface="Times New Roman" pitchFamily="18" charset="0"/>
                <a:cs typeface="Times New Roman" pitchFamily="18" charset="0"/>
              </a:rPr>
            </a:br>
            <a:r>
              <a:rPr lang="uk-UA" sz="2700" dirty="0" smtClean="0">
                <a:latin typeface="Times New Roman" pitchFamily="18" charset="0"/>
                <a:cs typeface="Times New Roman" pitchFamily="18" charset="0"/>
              </a:rPr>
              <a:t/>
            </a:r>
            <a:br>
              <a:rPr lang="uk-UA"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1.1. Definitions</a:t>
            </a:r>
            <a:r>
              <a:rPr lang="uk-UA" dirty="0" smtClean="0"/>
              <a:t/>
            </a:r>
            <a:br>
              <a:rPr lang="uk-UA" dirty="0" smtClean="0"/>
            </a:br>
            <a:endParaRPr lang="uk-UA" dirty="0"/>
          </a:p>
        </p:txBody>
      </p:sp>
      <p:sp>
        <p:nvSpPr>
          <p:cNvPr id="3" name="Подзаголовок 2"/>
          <p:cNvSpPr>
            <a:spLocks noGrp="1"/>
          </p:cNvSpPr>
          <p:nvPr>
            <p:ph type="subTitle" idx="1"/>
          </p:nvPr>
        </p:nvSpPr>
        <p:spPr>
          <a:xfrm>
            <a:off x="500034" y="2143116"/>
            <a:ext cx="8215370" cy="4526244"/>
          </a:xfrm>
        </p:spPr>
        <p:txBody>
          <a:bodyPr>
            <a:normAutofit fontScale="25000" lnSpcReduction="20000"/>
          </a:bodyPr>
          <a:lstStyle/>
          <a:p>
            <a:pPr indent="457200" algn="just">
              <a:lnSpc>
                <a:spcPct val="120000"/>
              </a:lnSpc>
            </a:pPr>
            <a:r>
              <a:rPr lang="en-US" sz="7200" b="1" dirty="0">
                <a:solidFill>
                  <a:schemeClr val="tx1"/>
                </a:solidFill>
                <a:latin typeface="Times New Roman" pitchFamily="18" charset="0"/>
                <a:cs typeface="Times New Roman" pitchFamily="18" charset="0"/>
              </a:rPr>
              <a:t>Terminal Equipment (TE) </a:t>
            </a:r>
            <a:r>
              <a:rPr lang="en-US" sz="7200" dirty="0">
                <a:solidFill>
                  <a:schemeClr val="tx1"/>
                </a:solidFill>
                <a:latin typeface="Times New Roman" pitchFamily="18" charset="0"/>
                <a:cs typeface="Times New Roman" pitchFamily="18" charset="0"/>
              </a:rPr>
              <a:t>of ISDN - is a set of equipment (hardware and software, access </a:t>
            </a:r>
            <a:r>
              <a:rPr lang="en-US" sz="7200" dirty="0" smtClean="0">
                <a:solidFill>
                  <a:schemeClr val="tx1"/>
                </a:solidFill>
                <a:latin typeface="Times New Roman" pitchFamily="18" charset="0"/>
                <a:cs typeface="Times New Roman" pitchFamily="18" charset="0"/>
              </a:rPr>
              <a:t>protocols, etc.) from </a:t>
            </a:r>
            <a:r>
              <a:rPr lang="en-US" sz="7200" dirty="0">
                <a:solidFill>
                  <a:schemeClr val="tx1"/>
                </a:solidFill>
                <a:latin typeface="Times New Roman" pitchFamily="18" charset="0"/>
                <a:cs typeface="Times New Roman" pitchFamily="18" charset="0"/>
              </a:rPr>
              <a:t>user terminal up to [automatic] switching </a:t>
            </a:r>
            <a:r>
              <a:rPr lang="en-US" sz="7200" dirty="0" smtClean="0">
                <a:solidFill>
                  <a:schemeClr val="tx1"/>
                </a:solidFill>
                <a:latin typeface="Times New Roman" pitchFamily="18" charset="0"/>
                <a:cs typeface="Times New Roman" pitchFamily="18" charset="0"/>
              </a:rPr>
              <a:t>exchange </a:t>
            </a:r>
            <a:r>
              <a:rPr lang="en-US" sz="7200" dirty="0">
                <a:solidFill>
                  <a:schemeClr val="tx1"/>
                </a:solidFill>
                <a:latin typeface="Times New Roman" pitchFamily="18" charset="0"/>
                <a:cs typeface="Times New Roman" pitchFamily="18" charset="0"/>
              </a:rPr>
              <a:t>(fig. 1.1). Structure of terminal equipment is defined by ITU </a:t>
            </a:r>
            <a:r>
              <a:rPr lang="en-US" sz="7200" dirty="0" smtClean="0">
                <a:solidFill>
                  <a:schemeClr val="tx1"/>
                </a:solidFill>
                <a:latin typeface="Times New Roman" pitchFamily="18" charset="0"/>
                <a:cs typeface="Times New Roman" pitchFamily="18" charset="0"/>
              </a:rPr>
              <a:t>recommendations </a:t>
            </a:r>
            <a:r>
              <a:rPr lang="en-US" sz="7200" dirty="0">
                <a:solidFill>
                  <a:schemeClr val="tx1"/>
                </a:solidFill>
                <a:latin typeface="Times New Roman" pitchFamily="18" charset="0"/>
                <a:cs typeface="Times New Roman" pitchFamily="18" charset="0"/>
              </a:rPr>
              <a:t>[6] and [7]. Terminal equipment purpose is providing </a:t>
            </a:r>
            <a:r>
              <a:rPr lang="en-US" sz="7200" dirty="0" smtClean="0">
                <a:solidFill>
                  <a:schemeClr val="tx1"/>
                </a:solidFill>
                <a:latin typeface="Times New Roman" pitchFamily="18" charset="0"/>
                <a:cs typeface="Times New Roman" pitchFamily="18" charset="0"/>
              </a:rPr>
              <a:t>the </a:t>
            </a:r>
            <a:r>
              <a:rPr lang="en-US" sz="7200" dirty="0">
                <a:solidFill>
                  <a:schemeClr val="tx1"/>
                </a:solidFill>
                <a:latin typeface="Times New Roman" pitchFamily="18" charset="0"/>
                <a:cs typeface="Times New Roman" pitchFamily="18" charset="0"/>
              </a:rPr>
              <a:t>customer access to ISDN exchange. This definition is identical to terms "customer access", "customer-network access" [25] - means, with help of which user connects to communication network in order to use it services either or both with technical and operational capabilities of the network.</a:t>
            </a:r>
          </a:p>
          <a:p>
            <a:pPr indent="457200" algn="just">
              <a:lnSpc>
                <a:spcPct val="120000"/>
              </a:lnSpc>
            </a:pPr>
            <a:r>
              <a:rPr lang="en-US" sz="7200" dirty="0">
                <a:solidFill>
                  <a:schemeClr val="tx1"/>
                </a:solidFill>
                <a:latin typeface="Times New Roman" pitchFamily="18" charset="0"/>
                <a:cs typeface="Times New Roman" pitchFamily="18" charset="0"/>
              </a:rPr>
              <a:t>In ISDN terminal equipment basic customer access organizations to ISDN are distinguished. They are based on two </a:t>
            </a:r>
            <a:r>
              <a:rPr lang="en-US" sz="7200" dirty="0" smtClean="0">
                <a:solidFill>
                  <a:schemeClr val="tx1"/>
                </a:solidFill>
                <a:latin typeface="Times New Roman" pitchFamily="18" charset="0"/>
                <a:cs typeface="Times New Roman" pitchFamily="18" charset="0"/>
              </a:rPr>
              <a:t>concepts: </a:t>
            </a:r>
            <a:r>
              <a:rPr lang="en-US" sz="7200" dirty="0">
                <a:solidFill>
                  <a:schemeClr val="tx1"/>
                </a:solidFill>
                <a:latin typeface="Times New Roman" pitchFamily="18" charset="0"/>
                <a:cs typeface="Times New Roman" pitchFamily="18" charset="0"/>
              </a:rPr>
              <a:t>functional blocks (FB) and reference (basis) points. FB is an equipment that implements a set of functions, necessary for carrying out ISDN TE purpose - to organize customer access to ISDN. Functional blocks are: subscriber terminals (ST), terminal adapters (TA), network terminals </a:t>
            </a:r>
            <a:r>
              <a:rPr lang="en-US" sz="7200" dirty="0" smtClean="0">
                <a:solidFill>
                  <a:schemeClr val="tx1"/>
                </a:solidFill>
                <a:latin typeface="Times New Roman" pitchFamily="18" charset="0"/>
                <a:cs typeface="Times New Roman" pitchFamily="18" charset="0"/>
              </a:rPr>
              <a:t>(NT). </a:t>
            </a:r>
            <a:r>
              <a:rPr lang="en-US" sz="7200" dirty="0">
                <a:solidFill>
                  <a:schemeClr val="tx1"/>
                </a:solidFill>
                <a:latin typeface="Times New Roman" pitchFamily="18" charset="0"/>
                <a:cs typeface="Times New Roman" pitchFamily="18" charset="0"/>
              </a:rPr>
              <a:t>Reference points (access points) - are abstract points, which divide FBs. Base configurations of customer access to ISDN define reference points and types of functions between them.</a:t>
            </a:r>
            <a:endParaRPr lang="uk-U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42844" y="600278"/>
            <a:ext cx="8786874"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tabLst>
                <a:tab pos="279400" algn="l"/>
              </a:tabLst>
            </a:pPr>
            <a:r>
              <a:rPr lang="en-US" dirty="0">
                <a:solidFill>
                  <a:srgbClr val="000000"/>
                </a:solidFill>
                <a:latin typeface="Times New Roman" pitchFamily="18" charset="0"/>
                <a:ea typeface="Times New Roman" pitchFamily="18" charset="0"/>
                <a:cs typeface="Times New Roman" pitchFamily="18" charset="0"/>
              </a:rPr>
              <a:t>Factors affecting </a:t>
            </a:r>
            <a:r>
              <a:rPr lang="en-US" dirty="0" smtClean="0">
                <a:solidFill>
                  <a:srgbClr val="000000"/>
                </a:solidFill>
                <a:latin typeface="Times New Roman" pitchFamily="18" charset="0"/>
                <a:ea typeface="Times New Roman" pitchFamily="18" charset="0"/>
                <a:cs typeface="Times New Roman" pitchFamily="18" charset="0"/>
              </a:rPr>
              <a:t>on the </a:t>
            </a:r>
            <a:r>
              <a:rPr lang="en-US" dirty="0">
                <a:solidFill>
                  <a:srgbClr val="000000"/>
                </a:solidFill>
                <a:latin typeface="Times New Roman" pitchFamily="18" charset="0"/>
                <a:ea typeface="Times New Roman" pitchFamily="18" charset="0"/>
                <a:cs typeface="Times New Roman" pitchFamily="18" charset="0"/>
              </a:rPr>
              <a:t>ISDN FB </a:t>
            </a:r>
            <a:r>
              <a:rPr lang="en-US" dirty="0" smtClean="0">
                <a:solidFill>
                  <a:srgbClr val="000000"/>
                </a:solidFill>
                <a:latin typeface="Times New Roman" pitchFamily="18" charset="0"/>
                <a:ea typeface="Times New Roman" pitchFamily="18" charset="0"/>
                <a:cs typeface="Times New Roman" pitchFamily="18" charset="0"/>
              </a:rPr>
              <a:t>development were</a:t>
            </a:r>
            <a:r>
              <a:rPr lang="en-US" dirty="0">
                <a:solidFill>
                  <a:srgbClr val="000000"/>
                </a:solidFill>
                <a:latin typeface="Times New Roman" pitchFamily="18" charset="0"/>
                <a:ea typeface="Times New Roman" pitchFamily="18" charset="0"/>
                <a:cs typeface="Times New Roman" pitchFamily="18" charset="0"/>
              </a:rPr>
              <a:t>:</a:t>
            </a:r>
          </a:p>
          <a:p>
            <a:pPr lvl="0" indent="450850" algn="just" fontAlgn="base">
              <a:spcBef>
                <a:spcPct val="0"/>
              </a:spcBef>
              <a:spcAft>
                <a:spcPct val="0"/>
              </a:spcAft>
              <a:tabLst>
                <a:tab pos="279400" algn="l"/>
              </a:tabLst>
            </a:pPr>
            <a:r>
              <a:rPr lang="en-US" dirty="0">
                <a:solidFill>
                  <a:srgbClr val="000000"/>
                </a:solidFill>
                <a:latin typeface="Times New Roman" pitchFamily="18" charset="0"/>
                <a:ea typeface="Times New Roman" pitchFamily="18" charset="0"/>
                <a:cs typeface="Times New Roman" pitchFamily="18" charset="0"/>
              </a:rPr>
              <a:t>- digital microelectronics </a:t>
            </a:r>
            <a:r>
              <a:rPr lang="en-US" dirty="0" smtClean="0">
                <a:solidFill>
                  <a:srgbClr val="000000"/>
                </a:solidFill>
                <a:latin typeface="Times New Roman" pitchFamily="18" charset="0"/>
                <a:ea typeface="Times New Roman" pitchFamily="18" charset="0"/>
                <a:cs typeface="Times New Roman" pitchFamily="18" charset="0"/>
              </a:rPr>
              <a:t>possibility (</a:t>
            </a:r>
            <a:r>
              <a:rPr lang="en-US" dirty="0">
                <a:solidFill>
                  <a:srgbClr val="000000"/>
                </a:solidFill>
                <a:latin typeface="Times New Roman" pitchFamily="18" charset="0"/>
                <a:ea typeface="Times New Roman" pitchFamily="18" charset="0"/>
                <a:cs typeface="Times New Roman" pitchFamily="18" charset="0"/>
              </a:rPr>
              <a:t>telephone, facsimile, copiers, visual displays, keyboards, printers, photo-system bitmap, recognition, man-machine system, memory fetch, a laser, holography, etc.);</a:t>
            </a: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the </a:t>
            </a:r>
            <a:r>
              <a:rPr lang="en-US" dirty="0">
                <a:solidFill>
                  <a:srgbClr val="000000"/>
                </a:solidFill>
                <a:latin typeface="Times New Roman" pitchFamily="18" charset="0"/>
                <a:ea typeface="Times New Roman" pitchFamily="18" charset="0"/>
                <a:cs typeface="Times New Roman" pitchFamily="18" charset="0"/>
              </a:rPr>
              <a:t>existence of intelligent terminals (mobile phone display, text-PC; </a:t>
            </a:r>
            <a:r>
              <a:rPr lang="en-US" dirty="0" smtClean="0">
                <a:solidFill>
                  <a:srgbClr val="000000"/>
                </a:solidFill>
                <a:latin typeface="Times New Roman" pitchFamily="18" charset="0"/>
                <a:ea typeface="Times New Roman" pitchFamily="18" charset="0"/>
                <a:cs typeface="Times New Roman" pitchFamily="18" charset="0"/>
              </a:rPr>
              <a:t>videotext – sound-visual </a:t>
            </a:r>
            <a:r>
              <a:rPr lang="en-US" dirty="0">
                <a:solidFill>
                  <a:srgbClr val="000000"/>
                </a:solidFill>
                <a:latin typeface="Times New Roman" pitchFamily="18" charset="0"/>
                <a:ea typeface="Times New Roman" pitchFamily="18" charset="0"/>
                <a:cs typeface="Times New Roman" pitchFamily="18" charset="0"/>
              </a:rPr>
              <a:t>service and others.);</a:t>
            </a: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implementation </a:t>
            </a:r>
            <a:r>
              <a:rPr lang="en-US" dirty="0">
                <a:solidFill>
                  <a:srgbClr val="000000"/>
                </a:solidFill>
                <a:latin typeface="Times New Roman" pitchFamily="18" charset="0"/>
                <a:ea typeface="Times New Roman" pitchFamily="18" charset="0"/>
                <a:cs typeface="Times New Roman" pitchFamily="18" charset="0"/>
              </a:rPr>
              <a:t>of the transaction (financial transactions);</a:t>
            </a: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 use </a:t>
            </a:r>
            <a:r>
              <a:rPr lang="en-US" dirty="0">
                <a:solidFill>
                  <a:srgbClr val="000000"/>
                </a:solidFill>
                <a:latin typeface="Times New Roman" pitchFamily="18" charset="0"/>
                <a:ea typeface="Times New Roman" pitchFamily="18" charset="0"/>
                <a:cs typeface="Times New Roman" pitchFamily="18" charset="0"/>
              </a:rPr>
              <a:t>of words processors;</a:t>
            </a: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 introduction </a:t>
            </a:r>
            <a:r>
              <a:rPr lang="en-US" dirty="0">
                <a:solidFill>
                  <a:srgbClr val="000000"/>
                </a:solidFill>
                <a:latin typeface="Times New Roman" pitchFamily="18" charset="0"/>
                <a:ea typeface="Times New Roman" pitchFamily="18" charset="0"/>
                <a:cs typeface="Times New Roman" pitchFamily="18" charset="0"/>
              </a:rPr>
              <a:t>of office equipment, video telephony, telex, </a:t>
            </a:r>
            <a:r>
              <a:rPr lang="en-US" dirty="0" err="1" smtClean="0">
                <a:solidFill>
                  <a:srgbClr val="000000"/>
                </a:solidFill>
                <a:latin typeface="Times New Roman" pitchFamily="18" charset="0"/>
                <a:ea typeface="Times New Roman" pitchFamily="18" charset="0"/>
                <a:cs typeface="Times New Roman" pitchFamily="18" charset="0"/>
              </a:rPr>
              <a:t>etc</a:t>
            </a:r>
            <a:r>
              <a:rPr lang="en-US" dirty="0" smtClean="0">
                <a:solidFill>
                  <a:srgbClr val="000000"/>
                </a:solidFill>
                <a:latin typeface="Times New Roman" pitchFamily="18" charset="0"/>
                <a:ea typeface="Times New Roman" pitchFamily="18" charset="0"/>
                <a:cs typeface="Times New Roman" pitchFamily="18" charset="0"/>
              </a:rPr>
              <a:t>;</a:t>
            </a:r>
            <a:endParaRPr lang="en-US" dirty="0">
              <a:solidFill>
                <a:srgbClr val="000000"/>
              </a:solidFill>
              <a:latin typeface="Times New Roman" pitchFamily="18" charset="0"/>
              <a:ea typeface="Times New Roman" pitchFamily="18" charset="0"/>
              <a:cs typeface="Times New Roman" pitchFamily="18" charset="0"/>
            </a:endParaRP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 application </a:t>
            </a:r>
            <a:r>
              <a:rPr lang="en-US" dirty="0">
                <a:solidFill>
                  <a:srgbClr val="000000"/>
                </a:solidFill>
                <a:latin typeface="Times New Roman" pitchFamily="18" charset="0"/>
                <a:ea typeface="Times New Roman" pitchFamily="18" charset="0"/>
                <a:cs typeface="Times New Roman" pitchFamily="18" charset="0"/>
              </a:rPr>
              <a:t>of integrated intelligent products for different purposes, and others.</a:t>
            </a:r>
          </a:p>
          <a:p>
            <a:pPr lvl="0" indent="450850" algn="just" fontAlgn="base">
              <a:spcBef>
                <a:spcPct val="0"/>
              </a:spcBef>
              <a:spcAft>
                <a:spcPct val="0"/>
              </a:spcAft>
              <a:tabLst>
                <a:tab pos="279400" algn="l"/>
              </a:tabLst>
            </a:pPr>
            <a:r>
              <a:rPr lang="en-US" dirty="0">
                <a:solidFill>
                  <a:srgbClr val="000000"/>
                </a:solidFill>
                <a:latin typeface="Times New Roman" pitchFamily="18" charset="0"/>
                <a:ea typeface="Times New Roman" pitchFamily="18" charset="0"/>
                <a:cs typeface="Times New Roman" pitchFamily="18" charset="0"/>
              </a:rPr>
              <a:t>FB ISDN for its intended purpose and location in the structure of ISDN TE, as noted earlier, are divided into ST, SLT, NT.</a:t>
            </a:r>
          </a:p>
          <a:p>
            <a:pPr lvl="0" indent="450850" algn="just" fontAlgn="base">
              <a:spcBef>
                <a:spcPct val="0"/>
              </a:spcBef>
              <a:spcAft>
                <a:spcPct val="0"/>
              </a:spcAft>
              <a:tabLst>
                <a:tab pos="279400" algn="l"/>
              </a:tabLst>
            </a:pPr>
            <a:r>
              <a:rPr lang="en-US" dirty="0">
                <a:solidFill>
                  <a:srgbClr val="000000"/>
                </a:solidFill>
                <a:latin typeface="Times New Roman" pitchFamily="18" charset="0"/>
                <a:ea typeface="Times New Roman" pitchFamily="18" charset="0"/>
                <a:cs typeface="Times New Roman" pitchFamily="18" charset="0"/>
              </a:rPr>
              <a:t>ST intended for all ISDN service, which in turn are covered in the mass </a:t>
            </a:r>
            <a:r>
              <a:rPr lang="en-US" dirty="0" smtClean="0">
                <a:solidFill>
                  <a:srgbClr val="000000"/>
                </a:solidFill>
                <a:latin typeface="Times New Roman" pitchFamily="18" charset="0"/>
                <a:ea typeface="Times New Roman" pitchFamily="18" charset="0"/>
                <a:cs typeface="Times New Roman" pitchFamily="18" charset="0"/>
              </a:rPr>
              <a:t>medium in </a:t>
            </a:r>
            <a:r>
              <a:rPr lang="en-US" dirty="0">
                <a:solidFill>
                  <a:srgbClr val="000000"/>
                </a:solidFill>
                <a:latin typeface="Times New Roman" pitchFamily="18" charset="0"/>
                <a:ea typeface="Times New Roman" pitchFamily="18" charset="0"/>
                <a:cs typeface="Times New Roman" pitchFamily="18" charset="0"/>
              </a:rPr>
              <a:t>all its forms: speech, text, data, images, video. The trend of development of ST ISDN is reflected in </a:t>
            </a:r>
            <a:r>
              <a:rPr lang="en-US" dirty="0" smtClean="0">
                <a:solidFill>
                  <a:srgbClr val="000000"/>
                </a:solidFill>
                <a:latin typeface="Times New Roman" pitchFamily="18" charset="0"/>
                <a:ea typeface="Times New Roman" pitchFamily="18" charset="0"/>
                <a:cs typeface="Times New Roman" pitchFamily="18" charset="0"/>
              </a:rPr>
              <a:t>fig. </a:t>
            </a:r>
            <a:r>
              <a:rPr lang="en-US" dirty="0">
                <a:solidFill>
                  <a:srgbClr val="000000"/>
                </a:solidFill>
                <a:latin typeface="Times New Roman" pitchFamily="18" charset="0"/>
                <a:ea typeface="Times New Roman" pitchFamily="18" charset="0"/>
                <a:cs typeface="Times New Roman" pitchFamily="18" charset="0"/>
              </a:rPr>
              <a:t>2.1. Disadvantages </a:t>
            </a:r>
            <a:r>
              <a:rPr lang="en-US" dirty="0" smtClean="0">
                <a:solidFill>
                  <a:srgbClr val="000000"/>
                </a:solidFill>
                <a:latin typeface="Times New Roman" pitchFamily="18" charset="0"/>
                <a:ea typeface="Times New Roman" pitchFamily="18" charset="0"/>
                <a:cs typeface="Times New Roman" pitchFamily="18" charset="0"/>
              </a:rPr>
              <a:t>of ISDN </a:t>
            </a:r>
            <a:r>
              <a:rPr lang="en-US" dirty="0">
                <a:solidFill>
                  <a:srgbClr val="000000"/>
                </a:solidFill>
                <a:latin typeface="Times New Roman" pitchFamily="18" charset="0"/>
                <a:ea typeface="Times New Roman" pitchFamily="18" charset="0"/>
                <a:cs typeface="Times New Roman" pitchFamily="18" charset="0"/>
              </a:rPr>
              <a:t>ST compared to traditional telecommunications </a:t>
            </a:r>
            <a:r>
              <a:rPr lang="en-US" dirty="0" smtClean="0">
                <a:solidFill>
                  <a:srgbClr val="000000"/>
                </a:solidFill>
                <a:latin typeface="Times New Roman" pitchFamily="18" charset="0"/>
                <a:ea typeface="Times New Roman" pitchFamily="18" charset="0"/>
                <a:cs typeface="Times New Roman" pitchFamily="18" charset="0"/>
              </a:rPr>
              <a:t>end-points </a:t>
            </a:r>
            <a:r>
              <a:rPr lang="en-US" dirty="0">
                <a:solidFill>
                  <a:srgbClr val="000000"/>
                </a:solidFill>
                <a:latin typeface="Times New Roman" pitchFamily="18" charset="0"/>
                <a:ea typeface="Times New Roman" pitchFamily="18" charset="0"/>
                <a:cs typeface="Times New Roman" pitchFamily="18" charset="0"/>
              </a:rPr>
              <a:t>include the following species: appreciation of the ISDN ST due to their versatility and enhanced features, which in turn raise the price of its operation; decreased reliability, </a:t>
            </a:r>
            <a:r>
              <a:rPr lang="en-US" dirty="0" err="1" smtClean="0">
                <a:solidFill>
                  <a:srgbClr val="000000"/>
                </a:solidFill>
                <a:latin typeface="Times New Roman" pitchFamily="18" charset="0"/>
                <a:ea typeface="Times New Roman" pitchFamily="18" charset="0"/>
                <a:cs typeface="Times New Roman" pitchFamily="18" charset="0"/>
              </a:rPr>
              <a:t>etc</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manifold </a:t>
            </a:r>
            <a:r>
              <a:rPr lang="en-US" dirty="0" smtClean="0">
                <a:solidFill>
                  <a:srgbClr val="000000"/>
                </a:solidFill>
                <a:latin typeface="Times New Roman" pitchFamily="18" charset="0"/>
                <a:ea typeface="Times New Roman" pitchFamily="18" charset="0"/>
                <a:cs typeface="Times New Roman" pitchFamily="18" charset="0"/>
              </a:rPr>
              <a:t>of user-network </a:t>
            </a:r>
            <a:r>
              <a:rPr lang="en-US" dirty="0">
                <a:solidFill>
                  <a:srgbClr val="000000"/>
                </a:solidFill>
                <a:latin typeface="Times New Roman" pitchFamily="18" charset="0"/>
                <a:ea typeface="Times New Roman" pitchFamily="18" charset="0"/>
                <a:cs typeface="Times New Roman" pitchFamily="18" charset="0"/>
              </a:rPr>
              <a:t>joints </a:t>
            </a:r>
            <a:r>
              <a:rPr lang="en-US" dirty="0" smtClean="0">
                <a:solidFill>
                  <a:srgbClr val="000000"/>
                </a:solidFill>
                <a:latin typeface="Times New Roman" pitchFamily="18" charset="0"/>
                <a:ea typeface="Times New Roman" pitchFamily="18" charset="0"/>
                <a:cs typeface="Times New Roman" pitchFamily="18" charset="0"/>
              </a:rPr>
              <a:t>required </a:t>
            </a:r>
            <a:r>
              <a:rPr lang="en-US" dirty="0">
                <a:solidFill>
                  <a:srgbClr val="000000"/>
                </a:solidFill>
                <a:latin typeface="Times New Roman" pitchFamily="18" charset="0"/>
                <a:ea typeface="Times New Roman" pitchFamily="18" charset="0"/>
                <a:cs typeface="Times New Roman" pitchFamily="18" charset="0"/>
              </a:rPr>
              <a:t>more sophisticated and expensive access control system to the ISDN ASE, </a:t>
            </a:r>
            <a:r>
              <a:rPr lang="en-US" dirty="0" err="1" smtClean="0">
                <a:solidFill>
                  <a:srgbClr val="000000"/>
                </a:solidFill>
                <a:latin typeface="Times New Roman" pitchFamily="18" charset="0"/>
                <a:ea typeface="Times New Roman" pitchFamily="18" charset="0"/>
                <a:cs typeface="Times New Roman" pitchFamily="18" charset="0"/>
              </a:rPr>
              <a:t>etc</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ISDN ST decreased unification because of the different hardware version (different arrangement of buttons, a display, frequency, etc.), and others</a:t>
            </a:r>
            <a:r>
              <a:rPr lang="en-US" dirty="0" smtClean="0">
                <a:solidFill>
                  <a:srgbClr val="000000"/>
                </a:solidFill>
                <a:latin typeface="Times New Roman" pitchFamily="18" charset="0"/>
                <a:ea typeface="Times New Roman" pitchFamily="18" charset="0"/>
                <a:cs typeface="Times New Roman" pitchFamily="18" charset="0"/>
              </a:rPr>
              <a:t>.</a:t>
            </a:r>
            <a:endParaRPr lang="en-US" dirty="0">
              <a:solidFill>
                <a:srgbClr val="000000"/>
              </a:solidFill>
              <a:latin typeface="Times New Roman" pitchFamily="18" charset="0"/>
              <a:ea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576" y="486946"/>
            <a:ext cx="7420942" cy="558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94381" y="6070824"/>
            <a:ext cx="3743332" cy="646331"/>
          </a:xfrm>
          <a:prstGeom prst="rect">
            <a:avLst/>
          </a:prstGeom>
          <a:noFill/>
        </p:spPr>
        <p:txBody>
          <a:bodyPr wrap="none" rtlCol="0">
            <a:spAutoFit/>
          </a:bodyPr>
          <a:lstStyle/>
          <a:p>
            <a:pPr lvl="0"/>
            <a:r>
              <a:rPr lang="en-US" dirty="0" smtClean="0">
                <a:solidFill>
                  <a:srgbClr val="000000"/>
                </a:solidFill>
                <a:latin typeface="Times New Roman" pitchFamily="18" charset="0"/>
                <a:ea typeface="Times New Roman" pitchFamily="18" charset="0"/>
                <a:cs typeface="Times New Roman" pitchFamily="18" charset="0"/>
              </a:rPr>
              <a:t>Fig</a:t>
            </a:r>
            <a:r>
              <a:rPr lang="ru-RU" dirty="0" smtClean="0">
                <a:solidFill>
                  <a:srgbClr val="000000"/>
                </a:solidFill>
                <a:latin typeface="Times New Roman" pitchFamily="18" charset="0"/>
                <a:ea typeface="Times New Roman" pitchFamily="18" charset="0"/>
                <a:cs typeface="Times New Roman" pitchFamily="18" charset="0"/>
              </a:rPr>
              <a:t>.2.1</a:t>
            </a:r>
            <a:r>
              <a:rPr lang="ru-RU"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Development trends ISDN ST</a:t>
            </a:r>
            <a:endParaRPr lang="ru-RU" dirty="0">
              <a:latin typeface="Arial" pitchFamily="34" charset="0"/>
            </a:endParaRPr>
          </a:p>
          <a:p>
            <a:endParaRPr lang="ru-RU" dirty="0"/>
          </a:p>
        </p:txBody>
      </p:sp>
    </p:spTree>
    <p:extLst>
      <p:ext uri="{BB962C8B-B14F-4D97-AF65-F5344CB8AC3E}">
        <p14:creationId xmlns:p14="http://schemas.microsoft.com/office/powerpoint/2010/main" val="411691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214282" y="385964"/>
            <a:ext cx="8786874"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Let’s consider the classification of ISDN ST. </a:t>
            </a:r>
            <a:r>
              <a:rPr lang="en-US" dirty="0">
                <a:solidFill>
                  <a:srgbClr val="000000"/>
                </a:solidFill>
                <a:latin typeface="Times New Roman" pitchFamily="18" charset="0"/>
                <a:ea typeface="Times New Roman" pitchFamily="18" charset="0"/>
                <a:cs typeface="Times New Roman" pitchFamily="18" charset="0"/>
              </a:rPr>
              <a:t>There are many classifications </a:t>
            </a:r>
            <a:r>
              <a:rPr lang="en-US" dirty="0" smtClean="0">
                <a:solidFill>
                  <a:srgbClr val="000000"/>
                </a:solidFill>
                <a:latin typeface="Times New Roman" pitchFamily="18" charset="0"/>
                <a:ea typeface="Times New Roman" pitchFamily="18" charset="0"/>
                <a:cs typeface="Times New Roman" pitchFamily="18" charset="0"/>
              </a:rPr>
              <a:t>of ISDN ST, </a:t>
            </a:r>
            <a:r>
              <a:rPr lang="en-US" dirty="0">
                <a:solidFill>
                  <a:srgbClr val="000000"/>
                </a:solidFill>
                <a:latin typeface="Times New Roman" pitchFamily="18" charset="0"/>
                <a:ea typeface="Times New Roman" pitchFamily="18" charset="0"/>
                <a:cs typeface="Times New Roman" pitchFamily="18" charset="0"/>
              </a:rPr>
              <a:t>here are some of them.</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Form </a:t>
            </a:r>
            <a:r>
              <a:rPr lang="en-US" dirty="0" smtClean="0">
                <a:solidFill>
                  <a:srgbClr val="000000"/>
                </a:solidFill>
                <a:latin typeface="Times New Roman" pitchFamily="18" charset="0"/>
                <a:ea typeface="Times New Roman" pitchFamily="18" charset="0"/>
                <a:cs typeface="Times New Roman" pitchFamily="18" charset="0"/>
              </a:rPr>
              <a:t>of input and/or output information is displayed in/or from ISDN determines </a:t>
            </a:r>
            <a:r>
              <a:rPr lang="en-US" dirty="0">
                <a:solidFill>
                  <a:srgbClr val="000000"/>
                </a:solidFill>
                <a:latin typeface="Times New Roman" pitchFamily="18" charset="0"/>
                <a:ea typeface="Times New Roman" pitchFamily="18" charset="0"/>
                <a:cs typeface="Times New Roman" pitchFamily="18" charset="0"/>
              </a:rPr>
              <a:t>the type (service</a:t>
            </a:r>
            <a:r>
              <a:rPr lang="en-US" dirty="0" smtClean="0">
                <a:solidFill>
                  <a:srgbClr val="000000"/>
                </a:solidFill>
                <a:latin typeface="Times New Roman" pitchFamily="18" charset="0"/>
                <a:ea typeface="Times New Roman" pitchFamily="18" charset="0"/>
                <a:cs typeface="Times New Roman" pitchFamily="18" charset="0"/>
              </a:rPr>
              <a:t>) of </a:t>
            </a:r>
            <a:r>
              <a:rPr lang="en-US" dirty="0">
                <a:solidFill>
                  <a:srgbClr val="000000"/>
                </a:solidFill>
                <a:latin typeface="Times New Roman" pitchFamily="18" charset="0"/>
                <a:ea typeface="Times New Roman" pitchFamily="18" charset="0"/>
                <a:cs typeface="Times New Roman" pitchFamily="18" charset="0"/>
              </a:rPr>
              <a:t>telecommunications </a:t>
            </a:r>
            <a:r>
              <a:rPr lang="en-US" dirty="0" smtClean="0">
                <a:solidFill>
                  <a:srgbClr val="000000"/>
                </a:solidFill>
                <a:latin typeface="Times New Roman" pitchFamily="18" charset="0"/>
                <a:ea typeface="Times New Roman" pitchFamily="18" charset="0"/>
                <a:cs typeface="Times New Roman" pitchFamily="18" charset="0"/>
              </a:rPr>
              <a:t>and </a:t>
            </a:r>
            <a:r>
              <a:rPr lang="en-US" dirty="0">
                <a:solidFill>
                  <a:srgbClr val="000000"/>
                </a:solidFill>
                <a:latin typeface="Times New Roman" pitchFamily="18" charset="0"/>
                <a:ea typeface="Times New Roman" pitchFamily="18" charset="0"/>
                <a:cs typeface="Times New Roman" pitchFamily="18" charset="0"/>
              </a:rPr>
              <a:t>the type of ISDN ST.</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As a subscriber category includes not only people, but also the technical system, from the conceptual point of view, there are three possibilities </a:t>
            </a:r>
            <a:r>
              <a:rPr lang="en-US" dirty="0" smtClean="0">
                <a:solidFill>
                  <a:srgbClr val="000000"/>
                </a:solidFill>
                <a:latin typeface="Times New Roman" pitchFamily="18" charset="0"/>
                <a:ea typeface="Times New Roman" pitchFamily="18" charset="0"/>
                <a:cs typeface="Times New Roman" pitchFamily="18" charset="0"/>
              </a:rPr>
              <a:t>of relationships </a:t>
            </a:r>
            <a:r>
              <a:rPr lang="en-US" dirty="0">
                <a:solidFill>
                  <a:srgbClr val="000000"/>
                </a:solidFill>
                <a:latin typeface="Times New Roman" pitchFamily="18" charset="0"/>
                <a:ea typeface="Times New Roman" pitchFamily="18" charset="0"/>
                <a:cs typeface="Times New Roman" pitchFamily="18" charset="0"/>
              </a:rPr>
              <a:t>(communication relationships [9]): "man-man" ( "people-people"); </a:t>
            </a:r>
            <a:r>
              <a:rPr lang="en-US" dirty="0" smtClean="0">
                <a:solidFill>
                  <a:srgbClr val="000000"/>
                </a:solidFill>
                <a:latin typeface="Times New Roman" pitchFamily="18" charset="0"/>
                <a:ea typeface="Times New Roman" pitchFamily="18" charset="0"/>
                <a:cs typeface="Times New Roman" pitchFamily="18" charset="0"/>
              </a:rPr>
              <a:t>“person </a:t>
            </a:r>
            <a:r>
              <a:rPr lang="en-US" dirty="0">
                <a:solidFill>
                  <a:srgbClr val="000000"/>
                </a:solidFill>
                <a:latin typeface="Times New Roman" pitchFamily="18" charset="0"/>
                <a:ea typeface="Times New Roman" pitchFamily="18" charset="0"/>
                <a:cs typeface="Times New Roman" pitchFamily="18" charset="0"/>
              </a:rPr>
              <a:t>(group of </a:t>
            </a:r>
            <a:r>
              <a:rPr lang="en-US" dirty="0" smtClean="0">
                <a:solidFill>
                  <a:srgbClr val="000000"/>
                </a:solidFill>
                <a:latin typeface="Times New Roman" pitchFamily="18" charset="0"/>
                <a:ea typeface="Times New Roman" pitchFamily="18" charset="0"/>
                <a:cs typeface="Times New Roman" pitchFamily="18" charset="0"/>
              </a:rPr>
              <a:t>people)-</a:t>
            </a:r>
            <a:r>
              <a:rPr lang="en-US" dirty="0">
                <a:solidFill>
                  <a:srgbClr val="000000"/>
                </a:solidFill>
                <a:latin typeface="Times New Roman" pitchFamily="18" charset="0"/>
                <a:ea typeface="Times New Roman" pitchFamily="18" charset="0"/>
                <a:cs typeface="Times New Roman" pitchFamily="18" charset="0"/>
              </a:rPr>
              <a:t>machine" and "machine to machine".</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In a first </a:t>
            </a:r>
            <a:r>
              <a:rPr lang="en-US" dirty="0" smtClean="0">
                <a:solidFill>
                  <a:srgbClr val="000000"/>
                </a:solidFill>
                <a:latin typeface="Times New Roman" pitchFamily="18" charset="0"/>
                <a:ea typeface="Times New Roman" pitchFamily="18" charset="0"/>
                <a:cs typeface="Times New Roman" pitchFamily="18" charset="0"/>
              </a:rPr>
              <a:t>case of </a:t>
            </a:r>
            <a:r>
              <a:rPr lang="en-US" dirty="0">
                <a:solidFill>
                  <a:srgbClr val="000000"/>
                </a:solidFill>
                <a:latin typeface="Times New Roman" pitchFamily="18" charset="0"/>
                <a:ea typeface="Times New Roman" pitchFamily="18" charset="0"/>
                <a:cs typeface="Times New Roman" pitchFamily="18" charset="0"/>
              </a:rPr>
              <a:t>the </a:t>
            </a:r>
            <a:r>
              <a:rPr lang="en-US" dirty="0" smtClean="0">
                <a:solidFill>
                  <a:srgbClr val="000000"/>
                </a:solidFill>
                <a:latin typeface="Times New Roman" pitchFamily="18" charset="0"/>
                <a:ea typeface="Times New Roman" pitchFamily="18" charset="0"/>
                <a:cs typeface="Times New Roman" pitchFamily="18" charset="0"/>
              </a:rPr>
              <a:t>communication organization, the information </a:t>
            </a:r>
            <a:r>
              <a:rPr lang="en-US" dirty="0">
                <a:solidFill>
                  <a:srgbClr val="000000"/>
                </a:solidFill>
                <a:latin typeface="Times New Roman" pitchFamily="18" charset="0"/>
                <a:ea typeface="Times New Roman" pitchFamily="18" charset="0"/>
                <a:cs typeface="Times New Roman" pitchFamily="18" charset="0"/>
              </a:rPr>
              <a:t>is exchanged in an acoustic or visual form. A voice message from an information source using the acoustic-electric transducer (microphone) is converted into an electric signal supplied to the communications network, and at the receiving end by means of an electroacoustic transducer (telephone) is transformed into acoustic form. When presenting the message in written form or in the form of an image </a:t>
            </a:r>
            <a:r>
              <a:rPr lang="en-US" dirty="0" smtClean="0">
                <a:solidFill>
                  <a:srgbClr val="000000"/>
                </a:solidFill>
                <a:latin typeface="Times New Roman" pitchFamily="18" charset="0"/>
                <a:ea typeface="Times New Roman" pitchFamily="18" charset="0"/>
                <a:cs typeface="Times New Roman" pitchFamily="18" charset="0"/>
              </a:rPr>
              <a:t>it is </a:t>
            </a:r>
            <a:r>
              <a:rPr lang="en-US" dirty="0">
                <a:solidFill>
                  <a:srgbClr val="000000"/>
                </a:solidFill>
                <a:latin typeface="Times New Roman" pitchFamily="18" charset="0"/>
                <a:ea typeface="Times New Roman" pitchFamily="18" charset="0"/>
                <a:cs typeface="Times New Roman" pitchFamily="18" charset="0"/>
              </a:rPr>
              <a:t>converted at the transmitting end by using the keyboard, the read blocks, etc., is moved through a communication network; and at the receiving end is visually perceived (terminal display) or is recorded on a solid support (paper tape, punch card, etc.).</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In the second </a:t>
            </a:r>
            <a:r>
              <a:rPr lang="en-US" dirty="0" smtClean="0">
                <a:solidFill>
                  <a:srgbClr val="000000"/>
                </a:solidFill>
                <a:latin typeface="Times New Roman" pitchFamily="18" charset="0"/>
                <a:ea typeface="Times New Roman" pitchFamily="18" charset="0"/>
                <a:cs typeface="Times New Roman" pitchFamily="18" charset="0"/>
              </a:rPr>
              <a:t>case of </a:t>
            </a:r>
            <a:r>
              <a:rPr lang="en-US" dirty="0">
                <a:solidFill>
                  <a:srgbClr val="000000"/>
                </a:solidFill>
                <a:latin typeface="Times New Roman" pitchFamily="18" charset="0"/>
                <a:ea typeface="Times New Roman" pitchFamily="18" charset="0"/>
                <a:cs typeface="Times New Roman" pitchFamily="18" charset="0"/>
              </a:rPr>
              <a:t>communication </a:t>
            </a:r>
            <a:r>
              <a:rPr lang="en-US" dirty="0" smtClean="0">
                <a:solidFill>
                  <a:srgbClr val="000000"/>
                </a:solidFill>
                <a:latin typeface="Times New Roman" pitchFamily="18" charset="0"/>
                <a:ea typeface="Times New Roman" pitchFamily="18" charset="0"/>
                <a:cs typeface="Times New Roman" pitchFamily="18" charset="0"/>
              </a:rPr>
              <a:t>arrangement, the information should be provided with the </a:t>
            </a:r>
            <a:r>
              <a:rPr lang="en-US" dirty="0">
                <a:solidFill>
                  <a:srgbClr val="000000"/>
                </a:solidFill>
                <a:latin typeface="Times New Roman" pitchFamily="18" charset="0"/>
                <a:ea typeface="Times New Roman" pitchFamily="18" charset="0"/>
                <a:cs typeface="Times New Roman" pitchFamily="18" charset="0"/>
              </a:rPr>
              <a:t>input into the machine (the technical system) by its corresponding conversion (alphanumeric keypad, acoustic input, etc.); as well as the withdrawal of the information from the car in a form suitable for human perception (teletypewriter, printers, display, acoustic form, etc</a:t>
            </a:r>
            <a:r>
              <a:rPr lang="en-US" dirty="0" smtClean="0">
                <a:solidFill>
                  <a:srgbClr val="000000"/>
                </a:solidFill>
                <a:latin typeface="Times New Roman" pitchFamily="18" charset="0"/>
                <a:ea typeface="Times New Roman" pitchFamily="18" charset="0"/>
                <a:cs typeface="Times New Roman" pitchFamily="18" charset="0"/>
              </a:rPr>
              <a:t>.).</a:t>
            </a:r>
            <a:endParaRPr lang="en-US" dirty="0">
              <a:solidFill>
                <a:srgbClr val="000000"/>
              </a:solidFill>
              <a:latin typeface="Times New Roman" pitchFamily="18"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285720" y="898035"/>
            <a:ext cx="857256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In </a:t>
            </a:r>
            <a:r>
              <a:rPr lang="en-US" dirty="0">
                <a:solidFill>
                  <a:srgbClr val="000000"/>
                </a:solidFill>
                <a:latin typeface="Times New Roman" pitchFamily="18" charset="0"/>
                <a:ea typeface="Times New Roman" pitchFamily="18" charset="0"/>
                <a:cs typeface="Times New Roman" pitchFamily="18" charset="0"/>
              </a:rPr>
              <a:t>the third </a:t>
            </a:r>
            <a:r>
              <a:rPr lang="en-US" dirty="0" smtClean="0">
                <a:solidFill>
                  <a:srgbClr val="000000"/>
                </a:solidFill>
                <a:latin typeface="Times New Roman" pitchFamily="18" charset="0"/>
                <a:ea typeface="Times New Roman" pitchFamily="18" charset="0"/>
                <a:cs typeface="Times New Roman" pitchFamily="18" charset="0"/>
              </a:rPr>
              <a:t>variant, the data </a:t>
            </a:r>
            <a:r>
              <a:rPr lang="en-US" dirty="0" err="1" smtClean="0">
                <a:solidFill>
                  <a:srgbClr val="000000"/>
                </a:solidFill>
                <a:latin typeface="Times New Roman" pitchFamily="18" charset="0"/>
                <a:ea typeface="Times New Roman" pitchFamily="18" charset="0"/>
                <a:cs typeface="Times New Roman" pitchFamily="18" charset="0"/>
              </a:rPr>
              <a:t>tele</a:t>
            </a:r>
            <a:r>
              <a:rPr lang="en-US" dirty="0" smtClean="0">
                <a:solidFill>
                  <a:srgbClr val="000000"/>
                </a:solidFill>
                <a:latin typeface="Times New Roman" pitchFamily="18" charset="0"/>
                <a:ea typeface="Times New Roman" pitchFamily="18" charset="0"/>
                <a:cs typeface="Times New Roman" pitchFamily="18" charset="0"/>
              </a:rPr>
              <a:t>-operation is required, </a:t>
            </a:r>
            <a:r>
              <a:rPr lang="en-US" dirty="0">
                <a:solidFill>
                  <a:srgbClr val="000000"/>
                </a:solidFill>
                <a:latin typeface="Times New Roman" pitchFamily="18" charset="0"/>
                <a:ea typeface="Times New Roman" pitchFamily="18" charset="0"/>
                <a:cs typeface="Times New Roman" pitchFamily="18" charset="0"/>
              </a:rPr>
              <a:t>providing the coordination of information processing and the specificity of the machine.</a:t>
            </a:r>
            <a:endParaRPr kumimoji="0" lang="uk-UA" b="0" i="0" u="none" strike="noStrike" cap="none" normalizeH="0" baseline="0" dirty="0" smtClean="0">
              <a:ln>
                <a:noFill/>
              </a:ln>
              <a:solidFill>
                <a:schemeClr val="tx1"/>
              </a:solidFill>
              <a:effectLst/>
              <a:latin typeface="Arial" pitchFamily="34" charset="0"/>
            </a:endParaRPr>
          </a:p>
          <a:p>
            <a:pPr lvl="0" indent="450850" algn="just"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 such a way</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the TE ISDN differs from service to service. For the telephone networks – the telephone equipment, for telegraphic networks – telegraphic equipment, for the fax communication – fax equipment; for </a:t>
            </a:r>
            <a:r>
              <a:rPr lang="en-US" dirty="0" smtClean="0">
                <a:solidFill>
                  <a:srgbClr val="000000"/>
                </a:solidFill>
                <a:latin typeface="Times New Roman" pitchFamily="18" charset="0"/>
                <a:ea typeface="Times New Roman" pitchFamily="18" charset="0"/>
                <a:cs typeface="Times New Roman" pitchFamily="18" charset="0"/>
              </a:rPr>
              <a:t>TV networks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lang="en-US" dirty="0" err="1" smtClean="0">
                <a:solidFill>
                  <a:srgbClr val="000000"/>
                </a:solidFill>
                <a:latin typeface="Times New Roman" pitchFamily="18" charset="0"/>
                <a:ea typeface="Times New Roman" pitchFamily="18" charset="0"/>
                <a:cs typeface="Times New Roman" pitchFamily="18" charset="0"/>
              </a:rPr>
              <a:t>tranceiving</a:t>
            </a:r>
            <a:r>
              <a:rPr lang="en-US" dirty="0" smtClean="0">
                <a:solidFill>
                  <a:srgbClr val="000000"/>
                </a:solidFill>
                <a:latin typeface="Times New Roman" pitchFamily="18" charset="0"/>
                <a:ea typeface="Times New Roman" pitchFamily="18" charset="0"/>
                <a:cs typeface="Times New Roman" pitchFamily="18" charset="0"/>
              </a:rPr>
              <a:t> tube </a:t>
            </a:r>
            <a:r>
              <a:rPr lang="en-US" dirty="0">
                <a:solidFill>
                  <a:srgbClr val="000000"/>
                </a:solidFill>
                <a:latin typeface="Times New Roman" pitchFamily="18" charset="0"/>
                <a:ea typeface="Times New Roman" pitchFamily="18" charset="0"/>
                <a:cs typeface="Times New Roman" pitchFamily="18" charset="0"/>
              </a:rPr>
              <a:t>- a television receiver (kinescope</a:t>
            </a:r>
            <a:r>
              <a:rPr lang="en-US" dirty="0" smtClean="0">
                <a:solidFill>
                  <a:srgbClr val="000000"/>
                </a:solidFill>
                <a:latin typeface="Times New Roman" pitchFamily="18" charset="0"/>
                <a:ea typeface="Times New Roman" pitchFamily="18" charset="0"/>
                <a:cs typeface="Times New Roman" pitchFamily="18" charset="0"/>
              </a:rPr>
              <a:t>); for audio-broadcasting networks </a:t>
            </a:r>
            <a:r>
              <a:rPr lang="en-US"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radio-transceiver and radio-receiver(the speaker); for computer networks </a:t>
            </a:r>
            <a:r>
              <a:rPr lang="en-US" dirty="0">
                <a:solidFill>
                  <a:srgbClr val="000000"/>
                </a:solidFill>
                <a:latin typeface="Times New Roman" pitchFamily="18" charset="0"/>
                <a:ea typeface="Times New Roman" pitchFamily="18" charset="0"/>
                <a:cs typeface="Times New Roman" pitchFamily="18" charset="0"/>
              </a:rPr>
              <a:t>– </a:t>
            </a:r>
            <a:r>
              <a:rPr lang="en-US" dirty="0" err="1">
                <a:solidFill>
                  <a:srgbClr val="000000"/>
                </a:solidFill>
                <a:latin typeface="Times New Roman" pitchFamily="18" charset="0"/>
                <a:ea typeface="Times New Roman" pitchFamily="18" charset="0"/>
                <a:cs typeface="Times New Roman" pitchFamily="18" charset="0"/>
              </a:rPr>
              <a:t>PCfor</a:t>
            </a:r>
            <a:r>
              <a:rPr lang="en-US" dirty="0">
                <a:solidFill>
                  <a:srgbClr val="000000"/>
                </a:solidFill>
                <a:latin typeface="Times New Roman" pitchFamily="18" charset="0"/>
                <a:ea typeface="Times New Roman" pitchFamily="18" charset="0"/>
                <a:cs typeface="Times New Roman" pitchFamily="18" charset="0"/>
              </a:rPr>
              <a:t> user groups - databases - </a:t>
            </a:r>
            <a:r>
              <a:rPr lang="en-US" dirty="0" err="1">
                <a:solidFill>
                  <a:srgbClr val="000000"/>
                </a:solidFill>
                <a:latin typeface="Times New Roman" pitchFamily="18" charset="0"/>
                <a:ea typeface="Times New Roman" pitchFamily="18" charset="0"/>
                <a:cs typeface="Times New Roman" pitchFamily="18" charset="0"/>
              </a:rPr>
              <a:t>videotex</a:t>
            </a:r>
            <a:r>
              <a:rPr lang="en-US" dirty="0">
                <a:solidFill>
                  <a:srgbClr val="000000"/>
                </a:solidFill>
                <a:latin typeface="Times New Roman" pitchFamily="18" charset="0"/>
                <a:ea typeface="Times New Roman" pitchFamily="18" charset="0"/>
                <a:cs typeface="Times New Roman" pitchFamily="18" charset="0"/>
              </a:rPr>
              <a:t> (issue of text on the TV screen upon telephone request) or text (background TV), etc.</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lang="en-US" dirty="0" smtClean="0">
              <a:solidFill>
                <a:srgbClr val="000000"/>
              </a:solidFill>
              <a:latin typeface="Times New Roman" pitchFamily="18" charset="0"/>
              <a:ea typeface="Times New Roman" pitchFamily="18" charset="0"/>
              <a:cs typeface="Times New Roman" pitchFamily="18" charset="0"/>
            </a:endParaRPr>
          </a:p>
          <a:p>
            <a:pPr lvl="0" indent="450850" algn="just" eaLnBrk="0" fontAlgn="base" hangingPunct="0">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As TE </a:t>
            </a:r>
            <a:r>
              <a:rPr lang="en-US" dirty="0">
                <a:solidFill>
                  <a:srgbClr val="000000"/>
                </a:solidFill>
                <a:latin typeface="Times New Roman" pitchFamily="18" charset="0"/>
                <a:ea typeface="Times New Roman" pitchFamily="18" charset="0"/>
                <a:cs typeface="Times New Roman" pitchFamily="18" charset="0"/>
              </a:rPr>
              <a:t>ISDN may be </a:t>
            </a:r>
            <a:r>
              <a:rPr lang="en-US" dirty="0" smtClean="0">
                <a:solidFill>
                  <a:srgbClr val="000000"/>
                </a:solidFill>
                <a:latin typeface="Times New Roman" pitchFamily="18" charset="0"/>
                <a:ea typeface="Times New Roman" pitchFamily="18" charset="0"/>
                <a:cs typeface="Times New Roman" pitchFamily="18" charset="0"/>
              </a:rPr>
              <a:t>used: the </a:t>
            </a:r>
            <a:r>
              <a:rPr lang="en-US" dirty="0">
                <a:solidFill>
                  <a:srgbClr val="000000"/>
                </a:solidFill>
                <a:latin typeface="Times New Roman" pitchFamily="18" charset="0"/>
                <a:ea typeface="Times New Roman" pitchFamily="18" charset="0"/>
                <a:cs typeface="Times New Roman" pitchFamily="18" charset="0"/>
              </a:rPr>
              <a:t>operator, program, storage medium (paper, punch card, magnetic discs, tapes, etc.), logic circuits, etc. </a:t>
            </a:r>
            <a:r>
              <a:rPr lang="en-US" dirty="0" smtClean="0">
                <a:solidFill>
                  <a:srgbClr val="000000"/>
                </a:solidFill>
                <a:latin typeface="Times New Roman" pitchFamily="18" charset="0"/>
                <a:ea typeface="Times New Roman" pitchFamily="18" charset="0"/>
                <a:cs typeface="Times New Roman" pitchFamily="18" charset="0"/>
              </a:rPr>
              <a:t>TE </a:t>
            </a:r>
            <a:r>
              <a:rPr lang="en-US" dirty="0">
                <a:solidFill>
                  <a:srgbClr val="000000"/>
                </a:solidFill>
                <a:latin typeface="Times New Roman" pitchFamily="18" charset="0"/>
                <a:ea typeface="Times New Roman" pitchFamily="18" charset="0"/>
                <a:cs typeface="Times New Roman" pitchFamily="18" charset="0"/>
              </a:rPr>
              <a:t>ISDN, may have different interface formats, for example, at the basic subscriber access; </a:t>
            </a:r>
            <a:r>
              <a:rPr lang="en-US" dirty="0" smtClean="0">
                <a:solidFill>
                  <a:srgbClr val="000000"/>
                </a:solidFill>
                <a:latin typeface="Times New Roman" pitchFamily="18" charset="0"/>
                <a:ea typeface="Times New Roman" pitchFamily="18" charset="0"/>
                <a:cs typeface="Times New Roman" pitchFamily="18" charset="0"/>
              </a:rPr>
              <a:t> internal </a:t>
            </a:r>
            <a:r>
              <a:rPr lang="en-US" dirty="0">
                <a:solidFill>
                  <a:srgbClr val="000000"/>
                </a:solidFill>
                <a:latin typeface="Times New Roman" pitchFamily="18" charset="0"/>
                <a:ea typeface="Times New Roman" pitchFamily="18" charset="0"/>
                <a:cs typeface="Times New Roman" pitchFamily="18" charset="0"/>
              </a:rPr>
              <a:t>structure; form, layout, etc.</a:t>
            </a:r>
            <a:endParaRPr kumimoji="0" lang="uk-UA" b="0" i="0" u="none" strike="noStrike" cap="none" normalizeH="0" baseline="0" dirty="0" smtClean="0">
              <a:ln>
                <a:noFill/>
              </a:ln>
              <a:solidFill>
                <a:schemeClr val="tx1"/>
              </a:solidFill>
              <a:effectLst/>
              <a:latin typeface="Arial" pitchFamily="34" charset="0"/>
            </a:endParaRPr>
          </a:p>
          <a:p>
            <a:pPr lvl="0" indent="450850" algn="just" eaLnBrk="0" fontAlgn="base" hangingPunct="0">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Multifunctional TE ISDN have passed 2 generations during </a:t>
            </a:r>
            <a:r>
              <a:rPr lang="en-US" dirty="0">
                <a:solidFill>
                  <a:srgbClr val="000000"/>
                </a:solidFill>
                <a:latin typeface="Times New Roman" pitchFamily="18" charset="0"/>
                <a:ea typeface="Times New Roman" pitchFamily="18" charset="0"/>
                <a:cs typeface="Times New Roman" pitchFamily="18" charset="0"/>
              </a:rPr>
              <a:t>it’s </a:t>
            </a:r>
            <a:r>
              <a:rPr lang="en-US" dirty="0" smtClean="0">
                <a:solidFill>
                  <a:srgbClr val="000000"/>
                </a:solidFill>
                <a:latin typeface="Times New Roman" pitchFamily="18" charset="0"/>
                <a:ea typeface="Times New Roman" pitchFamily="18" charset="0"/>
                <a:cs typeface="Times New Roman" pitchFamily="18" charset="0"/>
              </a:rPr>
              <a:t>evolution.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phase was the integration of text, facsimile and graphics; speech transfer and data, etc., which are developed respectively at ISDN. For example, a multi-function terminal </a:t>
            </a:r>
            <a:r>
              <a:rPr lang="en-US" dirty="0" smtClean="0">
                <a:latin typeface="Times New Roman" panose="02020603050405020304" pitchFamily="18" charset="0"/>
                <a:cs typeface="Times New Roman" panose="02020603050405020304" pitchFamily="18" charset="0"/>
              </a:rPr>
              <a:t>P</a:t>
            </a:r>
            <a:r>
              <a:rPr lang="uk-UA" dirty="0" smtClean="0">
                <a:latin typeface="Times New Roman" panose="02020603050405020304" pitchFamily="18" charset="0"/>
                <a:cs typeface="Times New Roman" panose="02020603050405020304" pitchFamily="18" charset="0"/>
              </a:rPr>
              <a:t>АСОМ </a:t>
            </a:r>
            <a:r>
              <a:rPr lang="uk-UA" dirty="0">
                <a:latin typeface="Times New Roman" panose="02020603050405020304" pitchFamily="18" charset="0"/>
                <a:cs typeface="Times New Roman" panose="02020603050405020304" pitchFamily="18" charset="0"/>
              </a:rPr>
              <a:t>1660 </a:t>
            </a:r>
            <a:r>
              <a:rPr lang="en-US" dirty="0">
                <a:latin typeface="Times New Roman" panose="02020603050405020304" pitchFamily="18" charset="0"/>
                <a:cs typeface="Times New Roman" panose="02020603050405020304" pitchFamily="18" charset="0"/>
              </a:rPr>
              <a:t>Fujitsu, Japan tested in the system </a:t>
            </a:r>
            <a:r>
              <a:rPr lang="uk-UA" dirty="0">
                <a:latin typeface="Times New Roman" panose="02020603050405020304" pitchFamily="18" charset="0"/>
                <a:cs typeface="Times New Roman" panose="02020603050405020304" pitchFamily="18" charset="0"/>
              </a:rPr>
              <a:t>САРТА</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videotex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service),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PACOM </a:t>
            </a:r>
            <a:r>
              <a:rPr lang="en-US" dirty="0">
                <a:latin typeface="Times New Roman" panose="02020603050405020304" pitchFamily="18" charset="0"/>
                <a:cs typeface="Times New Roman" panose="02020603050405020304" pitchFamily="18" charset="0"/>
              </a:rPr>
              <a:t>1660 with the PC used for service </a:t>
            </a:r>
            <a:r>
              <a:rPr lang="en-US" dirty="0" err="1">
                <a:latin typeface="Times New Roman" panose="02020603050405020304" pitchFamily="18" charset="0"/>
                <a:cs typeface="Times New Roman" panose="02020603050405020304" pitchFamily="18" charset="0"/>
              </a:rPr>
              <a:t>videotex</a:t>
            </a:r>
            <a:r>
              <a:rPr lang="en-US" dirty="0">
                <a:latin typeface="Times New Roman" panose="02020603050405020304" pitchFamily="18" charset="0"/>
                <a:cs typeface="Times New Roman" panose="02020603050405020304" pitchFamily="18" charset="0"/>
              </a:rPr>
              <a:t>, audio-visual services </a:t>
            </a:r>
            <a:r>
              <a:rPr lang="uk-UA"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D</a:t>
            </a:r>
            <a:r>
              <a:rPr lang="uk-UA" dirty="0">
                <a:latin typeface="Times New Roman" panose="02020603050405020304" pitchFamily="18" charset="0"/>
                <a:cs typeface="Times New Roman" panose="02020603050405020304" pitchFamily="18" charset="0"/>
              </a:rPr>
              <a:t>Р. </a:t>
            </a:r>
            <a:r>
              <a:rPr lang="en-US" dirty="0">
                <a:latin typeface="Times New Roman" panose="02020603050405020304" pitchFamily="18" charset="0"/>
                <a:cs typeface="Times New Roman" panose="02020603050405020304" pitchFamily="18" charset="0"/>
              </a:rPr>
              <a:t>To multifunction the at first generation terminals include: </a:t>
            </a:r>
            <a:r>
              <a:rPr lang="uk-UA" dirty="0">
                <a:latin typeface="Times New Roman" panose="02020603050405020304" pitchFamily="18" charset="0"/>
                <a:cs typeface="Times New Roman" panose="02020603050405020304" pitchFamily="18" charset="0"/>
              </a:rPr>
              <a:t>Те</a:t>
            </a:r>
            <a:r>
              <a:rPr lang="en-US" dirty="0">
                <a:latin typeface="Times New Roman" panose="02020603050405020304" pitchFamily="18" charset="0"/>
                <a:cs typeface="Times New Roman" panose="02020603050405020304" pitchFamily="18" charset="0"/>
              </a:rPr>
              <a:t>l</a:t>
            </a:r>
            <a:r>
              <a:rPr lang="uk-UA" dirty="0" err="1">
                <a:latin typeface="Times New Roman" panose="02020603050405020304" pitchFamily="18" charset="0"/>
                <a:cs typeface="Times New Roman" panose="02020603050405020304" pitchFamily="18" charset="0"/>
              </a:rPr>
              <a:t>есо</a:t>
            </a:r>
            <a:r>
              <a:rPr lang="en-US" dirty="0" err="1">
                <a:latin typeface="Times New Roman" panose="02020603050405020304" pitchFamily="18" charset="0"/>
                <a:cs typeface="Times New Roman" panose="02020603050405020304" pitchFamily="18" charset="0"/>
              </a:rPr>
              <a:t>mpag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Comrad</a:t>
            </a:r>
            <a:r>
              <a:rPr lang="en-US" dirty="0">
                <a:latin typeface="Times New Roman" panose="02020603050405020304" pitchFamily="18" charset="0"/>
                <a:cs typeface="Times New Roman" panose="02020603050405020304" pitchFamily="18" charset="0"/>
              </a:rPr>
              <a:t>), E.2 and E.3 (</a:t>
            </a:r>
            <a:r>
              <a:rPr lang="en-US" dirty="0" err="1">
                <a:latin typeface="Times New Roman" panose="02020603050405020304" pitchFamily="18" charset="0"/>
                <a:cs typeface="Times New Roman" panose="02020603050405020304" pitchFamily="18" charset="0"/>
              </a:rPr>
              <a:t>Zaisan</a:t>
            </a:r>
            <a:r>
              <a:rPr lang="en-US" dirty="0">
                <a:latin typeface="Times New Roman" panose="02020603050405020304" pitchFamily="18" charset="0"/>
                <a:cs typeface="Times New Roman" panose="02020603050405020304" pitchFamily="18" charset="0"/>
              </a:rPr>
              <a:t>), AEG (CMC International), System (</a:t>
            </a:r>
            <a:r>
              <a:rPr lang="en-US" dirty="0" err="1">
                <a:latin typeface="Times New Roman" panose="02020603050405020304" pitchFamily="18" charset="0"/>
                <a:cs typeface="Times New Roman" panose="02020603050405020304" pitchFamily="18" charset="0"/>
              </a:rPr>
              <a:t>Cignet</a:t>
            </a:r>
            <a:r>
              <a:rPr lang="en-US" dirty="0">
                <a:latin typeface="Times New Roman" panose="02020603050405020304" pitchFamily="18" charset="0"/>
                <a:cs typeface="Times New Roman" panose="02020603050405020304" pitchFamily="18" charset="0"/>
              </a:rPr>
              <a:t>) and Juniper (</a:t>
            </a:r>
            <a:r>
              <a:rPr lang="en-US" dirty="0" err="1">
                <a:latin typeface="Times New Roman" panose="02020603050405020304" pitchFamily="18" charset="0"/>
                <a:cs typeface="Times New Roman" panose="02020603050405020304" pitchFamily="18" charset="0"/>
              </a:rPr>
              <a:t>Rolm</a:t>
            </a:r>
            <a:r>
              <a:rPr lang="en-US" dirty="0">
                <a:latin typeface="Times New Roman" panose="02020603050405020304" pitchFamily="18" charset="0"/>
                <a:cs typeface="Times New Roman" panose="02020603050405020304" pitchFamily="18" charset="0"/>
              </a:rPr>
              <a:t>).</a:t>
            </a:r>
            <a:endParaRPr kumimoji="0" lang="uk-UA"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02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14282" y="448098"/>
            <a:ext cx="857256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tabLst>
                <a:tab pos="328613" algn="l"/>
              </a:tabLst>
            </a:pPr>
            <a:r>
              <a:rPr lang="en-US" dirty="0">
                <a:solidFill>
                  <a:srgbClr val="000000"/>
                </a:solidFill>
                <a:latin typeface="Times New Roman" pitchFamily="18" charset="0"/>
                <a:ea typeface="Times New Roman" pitchFamily="18" charset="0"/>
                <a:cs typeface="Times New Roman" pitchFamily="18" charset="0"/>
              </a:rPr>
              <a:t>The second generation of ISDN, the ATA is an intelligent multi-function </a:t>
            </a:r>
            <a:r>
              <a:rPr lang="en-US" dirty="0" smtClean="0">
                <a:solidFill>
                  <a:srgbClr val="000000"/>
                </a:solidFill>
                <a:latin typeface="Times New Roman" pitchFamily="18" charset="0"/>
                <a:ea typeface="Times New Roman" pitchFamily="18" charset="0"/>
                <a:cs typeface="Times New Roman" pitchFamily="18" charset="0"/>
              </a:rPr>
              <a:t>TE. </a:t>
            </a:r>
            <a:r>
              <a:rPr lang="en-US" dirty="0">
                <a:solidFill>
                  <a:srgbClr val="000000"/>
                </a:solidFill>
                <a:latin typeface="Times New Roman" pitchFamily="18" charset="0"/>
                <a:ea typeface="Times New Roman" pitchFamily="18" charset="0"/>
                <a:cs typeface="Times New Roman" pitchFamily="18" charset="0"/>
              </a:rPr>
              <a:t>For example, the intelligent ATA ISDN, Siemens, Germany services text PC; portable intelligent communications terminal </a:t>
            </a:r>
            <a:r>
              <a:rPr lang="en-US" dirty="0" err="1">
                <a:solidFill>
                  <a:srgbClr val="000000"/>
                </a:solidFill>
                <a:latin typeface="Times New Roman" pitchFamily="18" charset="0"/>
                <a:ea typeface="Times New Roman" pitchFamily="18" charset="0"/>
                <a:cs typeface="Times New Roman" pitchFamily="18" charset="0"/>
              </a:rPr>
              <a:t>Dterm</a:t>
            </a:r>
            <a:r>
              <a:rPr lang="en-US" dirty="0">
                <a:solidFill>
                  <a:srgbClr val="000000"/>
                </a:solidFill>
                <a:latin typeface="Times New Roman" pitchFamily="18" charset="0"/>
                <a:ea typeface="Times New Roman" pitchFamily="18" charset="0"/>
                <a:cs typeface="Times New Roman" pitchFamily="18" charset="0"/>
              </a:rPr>
              <a:t> IW 500 firms DOG, Japan</a:t>
            </a:r>
            <a:r>
              <a:rPr lang="en-US" dirty="0" smtClean="0">
                <a:solidFill>
                  <a:srgbClr val="000000"/>
                </a:solidFill>
                <a:latin typeface="Times New Roman" pitchFamily="18" charset="0"/>
                <a:ea typeface="Times New Roman" pitchFamily="18" charset="0"/>
                <a:cs typeface="Times New Roman" pitchFamily="18" charset="0"/>
              </a:rPr>
              <a:t>.</a:t>
            </a:r>
          </a:p>
          <a:p>
            <a:pPr lvl="0" indent="450850" algn="just" fontAlgn="base">
              <a:spcBef>
                <a:spcPct val="0"/>
              </a:spcBef>
              <a:spcAft>
                <a:spcPct val="0"/>
              </a:spcAft>
              <a:tabLst>
                <a:tab pos="328613" algn="l"/>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Let </a:t>
            </a:r>
            <a:r>
              <a:rPr lang="en-US" dirty="0" smtClean="0">
                <a:solidFill>
                  <a:srgbClr val="000000"/>
                </a:solidFill>
                <a:latin typeface="Times New Roman" pitchFamily="18" charset="0"/>
                <a:ea typeface="Times New Roman" pitchFamily="18" charset="0"/>
                <a:cs typeface="Times New Roman" pitchFamily="18" charset="0"/>
              </a:rPr>
              <a:t>us discover two additional features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from</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the set of classifying features of the classification of TE ISDN. </a:t>
            </a:r>
          </a:p>
          <a:p>
            <a:pPr lvl="0" indent="450850" algn="just" fontAlgn="base">
              <a:spcBef>
                <a:spcPct val="0"/>
              </a:spcBef>
              <a:spcAft>
                <a:spcPct val="0"/>
              </a:spcAft>
              <a:tabLst>
                <a:tab pos="328613" algn="l"/>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number</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of serviced TE services of ISDN.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This feature can be the initial</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one while differentiating the separate services (both single-functional ad multifunctional) of</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TE ISDN.</a:t>
            </a:r>
          </a:p>
          <a:p>
            <a:pPr lvl="0" indent="450850" algn="just" fontAlgn="base">
              <a:spcBef>
                <a:spcPct val="0"/>
              </a:spcBef>
              <a:spcAft>
                <a:spcPct val="0"/>
              </a:spcAft>
              <a:tabLst>
                <a:tab pos="328613" algn="l"/>
              </a:tabLst>
            </a:pP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Application</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of the ISDN in different services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two classes can be defined: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first one regard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первый, </a:t>
            </a:r>
            <a:r>
              <a:rPr lang="en-US" dirty="0" smtClean="0">
                <a:solidFill>
                  <a:srgbClr val="000000"/>
                </a:solidFill>
                <a:latin typeface="Times New Roman" pitchFamily="18" charset="0"/>
                <a:ea typeface="Times New Roman" pitchFamily="18" charset="0"/>
                <a:cs typeface="Times New Roman" pitchFamily="18" charset="0"/>
              </a:rPr>
              <a:t>integrated, network workstations, which will provide most of the needs in communication services for one subscriber and will admit it to one or two services at a time;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second one</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regards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designed for multiple users in a time, where each user can have access to different ATA or to an online service.</a:t>
            </a:r>
          </a:p>
          <a:p>
            <a:pPr marL="0" marR="0" lvl="0" indent="450850" algn="just" defTabSz="914400" rtl="0" eaLnBrk="0" fontAlgn="base" latinLnBrk="0" hangingPunct="0">
              <a:lnSpc>
                <a:spcPct val="100000"/>
              </a:lnSpc>
              <a:spcBef>
                <a:spcPct val="0"/>
              </a:spcBef>
              <a:spcAft>
                <a:spcPct val="0"/>
              </a:spcAft>
              <a:buClrTx/>
              <a:buSzTx/>
              <a:buFontTx/>
              <a:buNone/>
              <a:tabLst>
                <a:tab pos="328613" algn="l"/>
              </a:tabLst>
            </a:pPr>
            <a:r>
              <a:rPr lang="en-US" dirty="0" smtClean="0">
                <a:solidFill>
                  <a:srgbClr val="000000"/>
                </a:solidFill>
                <a:latin typeface="Times New Roman" pitchFamily="18" charset="0"/>
                <a:ea typeface="Times New Roman" pitchFamily="18" charset="0"/>
                <a:cs typeface="Times New Roman" pitchFamily="18" charset="0"/>
              </a:rPr>
              <a:t>The approximate structure of multifunctional TE of the average capacity can be spotted on the Fig 2.2</a:t>
            </a:r>
            <a:endParaRPr kumimoji="0" lang="ru-RU"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9524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467544" y="44624"/>
            <a:ext cx="8352928" cy="5328592"/>
            <a:chOff x="539552" y="332656"/>
            <a:chExt cx="8352928" cy="5328592"/>
          </a:xfrm>
        </p:grpSpPr>
        <p:sp>
          <p:nvSpPr>
            <p:cNvPr id="2" name="Oval 1"/>
            <p:cNvSpPr/>
            <p:nvPr/>
          </p:nvSpPr>
          <p:spPr>
            <a:xfrm>
              <a:off x="4543560" y="2116239"/>
              <a:ext cx="1641056" cy="124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 name="Oval 2"/>
            <p:cNvSpPr/>
            <p:nvPr/>
          </p:nvSpPr>
          <p:spPr>
            <a:xfrm>
              <a:off x="5631763" y="980728"/>
              <a:ext cx="844297" cy="1080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cxnSp>
          <p:nvCxnSpPr>
            <p:cNvPr id="5" name="Straight Connector 4"/>
            <p:cNvCxnSpPr>
              <a:stCxn id="3" idx="0"/>
            </p:cNvCxnSpPr>
            <p:nvPr/>
          </p:nvCxnSpPr>
          <p:spPr>
            <a:xfrm flipH="1" flipV="1">
              <a:off x="6053911" y="332656"/>
              <a:ext cx="1" cy="648072"/>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6053912" y="332656"/>
              <a:ext cx="174272" cy="324036"/>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flipV="1">
              <a:off x="5821513" y="332656"/>
              <a:ext cx="232399" cy="324036"/>
            </a:xfrm>
            <a:prstGeom prst="line">
              <a:avLst/>
            </a:prstGeom>
            <a:ln w="28575"/>
          </p:spPr>
          <p:style>
            <a:lnRef idx="1">
              <a:schemeClr val="dk1"/>
            </a:lnRef>
            <a:fillRef idx="0">
              <a:schemeClr val="dk1"/>
            </a:fillRef>
            <a:effectRef idx="0">
              <a:schemeClr val="dk1"/>
            </a:effectRef>
            <a:fontRef idx="minor">
              <a:schemeClr val="tx1"/>
            </a:fontRef>
          </p:style>
        </p:cxnSp>
        <p:sp>
          <p:nvSpPr>
            <p:cNvPr id="12" name="Rectangle 11"/>
            <p:cNvSpPr/>
            <p:nvPr/>
          </p:nvSpPr>
          <p:spPr>
            <a:xfrm>
              <a:off x="7164288" y="764704"/>
              <a:ext cx="17281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13" name="Rectangle 12"/>
            <p:cNvSpPr/>
            <p:nvPr/>
          </p:nvSpPr>
          <p:spPr>
            <a:xfrm>
              <a:off x="7164288" y="4437112"/>
              <a:ext cx="17281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a:t>
              </a:r>
              <a:endParaRPr lang="en-US" dirty="0"/>
            </a:p>
          </p:txBody>
        </p:sp>
        <p:sp>
          <p:nvSpPr>
            <p:cNvPr id="14" name="Rectangle 13"/>
            <p:cNvSpPr/>
            <p:nvPr/>
          </p:nvSpPr>
          <p:spPr>
            <a:xfrm>
              <a:off x="5189815" y="4437112"/>
              <a:ext cx="17281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a:t>
              </a:r>
              <a:endParaRPr lang="en-US" dirty="0"/>
            </a:p>
          </p:txBody>
        </p:sp>
        <p:sp>
          <p:nvSpPr>
            <p:cNvPr id="15" name="Rectangle 14"/>
            <p:cNvSpPr/>
            <p:nvPr/>
          </p:nvSpPr>
          <p:spPr>
            <a:xfrm>
              <a:off x="4731144" y="3434043"/>
              <a:ext cx="1281016" cy="427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16" name="Oval 15"/>
            <p:cNvSpPr/>
            <p:nvPr/>
          </p:nvSpPr>
          <p:spPr>
            <a:xfrm>
              <a:off x="6918007" y="1889253"/>
              <a:ext cx="1008112" cy="509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7" name="Oval 16"/>
            <p:cNvSpPr/>
            <p:nvPr/>
          </p:nvSpPr>
          <p:spPr>
            <a:xfrm>
              <a:off x="539552" y="432359"/>
              <a:ext cx="2601156" cy="19666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18" name="Rectangle 17"/>
            <p:cNvSpPr/>
            <p:nvPr/>
          </p:nvSpPr>
          <p:spPr>
            <a:xfrm>
              <a:off x="539552" y="2564904"/>
              <a:ext cx="26011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19" name="Rectangle 18"/>
            <p:cNvSpPr/>
            <p:nvPr/>
          </p:nvSpPr>
          <p:spPr>
            <a:xfrm>
              <a:off x="539552" y="3212976"/>
              <a:ext cx="26011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20" name="Rectangle 19"/>
            <p:cNvSpPr/>
            <p:nvPr/>
          </p:nvSpPr>
          <p:spPr>
            <a:xfrm>
              <a:off x="539552" y="3861048"/>
              <a:ext cx="26011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21" name="Rectangle 20"/>
            <p:cNvSpPr/>
            <p:nvPr/>
          </p:nvSpPr>
          <p:spPr>
            <a:xfrm>
              <a:off x="539552" y="5085184"/>
              <a:ext cx="26011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cxnSp>
          <p:nvCxnSpPr>
            <p:cNvPr id="23" name="Straight Connector 22"/>
            <p:cNvCxnSpPr/>
            <p:nvPr/>
          </p:nvCxnSpPr>
          <p:spPr>
            <a:xfrm flipV="1">
              <a:off x="1840130" y="4437112"/>
              <a:ext cx="0" cy="576064"/>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 idx="5"/>
            </p:cNvCxnSpPr>
            <p:nvPr/>
          </p:nvCxnSpPr>
          <p:spPr>
            <a:xfrm>
              <a:off x="5944289" y="3175288"/>
              <a:ext cx="531771" cy="1261824"/>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 idx="6"/>
              <a:endCxn id="13" idx="0"/>
            </p:cNvCxnSpPr>
            <p:nvPr/>
          </p:nvCxnSpPr>
          <p:spPr>
            <a:xfrm>
              <a:off x="6184616" y="2736616"/>
              <a:ext cx="1843768" cy="1700496"/>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3"/>
              <a:endCxn id="21" idx="3"/>
            </p:cNvCxnSpPr>
            <p:nvPr/>
          </p:nvCxnSpPr>
          <p:spPr>
            <a:xfrm flipH="1">
              <a:off x="3140708" y="3175288"/>
              <a:ext cx="1643179" cy="2197928"/>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0" idx="3"/>
            </p:cNvCxnSpPr>
            <p:nvPr/>
          </p:nvCxnSpPr>
          <p:spPr>
            <a:xfrm flipH="1">
              <a:off x="3140708" y="2996952"/>
              <a:ext cx="1503300" cy="1152128"/>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 idx="2"/>
              <a:endCxn id="19" idx="3"/>
            </p:cNvCxnSpPr>
            <p:nvPr/>
          </p:nvCxnSpPr>
          <p:spPr>
            <a:xfrm flipH="1">
              <a:off x="3140708" y="2736616"/>
              <a:ext cx="1402852" cy="764392"/>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 idx="1"/>
              <a:endCxn id="18" idx="3"/>
            </p:cNvCxnSpPr>
            <p:nvPr/>
          </p:nvCxnSpPr>
          <p:spPr>
            <a:xfrm flipH="1">
              <a:off x="3140708" y="2297943"/>
              <a:ext cx="1643179" cy="554993"/>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 idx="0"/>
              <a:endCxn id="17" idx="6"/>
            </p:cNvCxnSpPr>
            <p:nvPr/>
          </p:nvCxnSpPr>
          <p:spPr>
            <a:xfrm flipH="1" flipV="1">
              <a:off x="3140708" y="1415687"/>
              <a:ext cx="2223380" cy="700552"/>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1"/>
              <a:endCxn id="3" idx="6"/>
            </p:cNvCxnSpPr>
            <p:nvPr/>
          </p:nvCxnSpPr>
          <p:spPr>
            <a:xfrm flipH="1" flipV="1">
              <a:off x="6476060" y="1520788"/>
              <a:ext cx="589582" cy="443118"/>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1"/>
              <a:endCxn id="3" idx="7"/>
            </p:cNvCxnSpPr>
            <p:nvPr/>
          </p:nvCxnSpPr>
          <p:spPr>
            <a:xfrm flipH="1">
              <a:off x="6352416" y="1052736"/>
              <a:ext cx="811872" cy="86172"/>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0" name="Rectangle 1"/>
          <p:cNvSpPr>
            <a:spLocks noChangeArrowheads="1"/>
          </p:cNvSpPr>
          <p:nvPr/>
        </p:nvSpPr>
        <p:spPr bwMode="auto">
          <a:xfrm>
            <a:off x="138200" y="5336210"/>
            <a:ext cx="8715436"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 – </a:t>
            </a:r>
            <a:r>
              <a:rPr lang="en-US" dirty="0" smtClean="0">
                <a:solidFill>
                  <a:srgbClr val="000000"/>
                </a:solidFill>
                <a:latin typeface="Times New Roman" pitchFamily="18" charset="0"/>
                <a:ea typeface="Times New Roman" pitchFamily="18" charset="0"/>
                <a:cs typeface="Times New Roman" pitchFamily="18" charset="0"/>
              </a:rPr>
              <a:t>Operator automatic workstation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AW</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 – </a:t>
            </a:r>
            <a:r>
              <a:rPr lang="en-US" dirty="0" smtClean="0">
                <a:solidFill>
                  <a:srgbClr val="000000"/>
                </a:solidFill>
                <a:latin typeface="Times New Roman" pitchFamily="18" charset="0"/>
                <a:ea typeface="Times New Roman" pitchFamily="18" charset="0"/>
                <a:cs typeface="Times New Roman" pitchFamily="18" charset="0"/>
              </a:rPr>
              <a:t>Informational and entertaining programs equipment</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3-</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Security</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alarm</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4 - </a:t>
            </a:r>
            <a:r>
              <a:rPr lang="en-US" dirty="0" err="1">
                <a:solidFill>
                  <a:srgbClr val="000000"/>
                </a:solidFill>
                <a:latin typeface="Times New Roman" pitchFamily="18" charset="0"/>
                <a:ea typeface="Times New Roman" pitchFamily="18" charset="0"/>
                <a:cs typeface="Times New Roman" pitchFamily="18" charset="0"/>
              </a:rPr>
              <a:t>telecontrol</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5-</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ISDN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6 -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videotex</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-ready</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TV-set</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7 –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audio</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recording</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8...12 -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PC</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Faxmachine</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others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Approximate</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set of multifunctional TE ISDN of the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average capacity</a:t>
            </a:r>
            <a:endParaRPr kumimoji="0" lang="ru-RU"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7514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57158" y="388790"/>
            <a:ext cx="8358246"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ISDN TE’s for single services</a:t>
            </a:r>
            <a:r>
              <a:rPr kumimoji="0" lang="en-US" sz="24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and multifunctional TE’s </a:t>
            </a:r>
            <a:endPar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sz="2400" b="0" i="0" u="none" strike="noStrike" cap="none" normalizeH="0" baseline="0" dirty="0" smtClean="0">
              <a:ln>
                <a:noFill/>
              </a:ln>
              <a:solidFill>
                <a:schemeClr val="tx1"/>
              </a:solidFill>
              <a:effectLst/>
              <a:latin typeface="Arial" pitchFamily="34" charset="0"/>
            </a:endParaRPr>
          </a:p>
          <a:p>
            <a:pPr marL="0" marR="0" lvl="0" indent="450850" algn="ctr"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2.2.1.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Common structure</a:t>
            </a:r>
            <a:r>
              <a:rPr kumimoji="0" lang="en-US" sz="24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of TE ISDN</a:t>
            </a:r>
            <a:endParaRPr kumimoji="0" lang="uk-UA" sz="2400"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sz="2400" b="0" i="0" u="none" strike="noStrike" cap="none" normalizeH="0" baseline="0" dirty="0" smtClean="0">
              <a:ln>
                <a:noFill/>
              </a:ln>
              <a:solidFill>
                <a:schemeClr val="tx1"/>
              </a:solidFill>
              <a:effectLst/>
              <a:latin typeface="Arial" pitchFamily="34" charset="0"/>
            </a:endParaRPr>
          </a:p>
        </p:txBody>
      </p:sp>
      <p:sp>
        <p:nvSpPr>
          <p:cNvPr id="29698" name="Rectangle 2"/>
          <p:cNvSpPr>
            <a:spLocks noChangeArrowheads="1"/>
          </p:cNvSpPr>
          <p:nvPr/>
        </p:nvSpPr>
        <p:spPr bwMode="auto">
          <a:xfrm>
            <a:off x="357158" y="2210178"/>
            <a:ext cx="8429684"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Let’s assume the common structure scheme of TE</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ISDN, depicted on the Fig 2.3 with a main subscriber acces</a:t>
            </a:r>
            <a:r>
              <a:rPr lang="en-US" dirty="0" smtClean="0">
                <a:solidFill>
                  <a:srgbClr val="000000"/>
                </a:solidFill>
                <a:latin typeface="Times New Roman" pitchFamily="18" charset="0"/>
                <a:ea typeface="Times New Roman" pitchFamily="18" charset="0"/>
                <a:cs typeface="Times New Roman" pitchFamily="18" charset="0"/>
              </a:rPr>
              <a:t>s format of (BA=2B+D) and define the functions of it’s elements.</a:t>
            </a:r>
          </a:p>
          <a:p>
            <a:pPr lvl="0" indent="450850" algn="just" fontAlgn="base">
              <a:spcBef>
                <a:spcPct val="0"/>
              </a:spcBef>
              <a:spcAft>
                <a:spcPct val="0"/>
              </a:spcAf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 ISDN,</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possessing an inner structure, shape and compounds of functional blocks, </a:t>
            </a:r>
            <a:r>
              <a:rPr lang="en-US" dirty="0" smtClean="0">
                <a:latin typeface="Times New Roman" panose="02020603050405020304" pitchFamily="18" charset="0"/>
                <a:cs typeface="Times New Roman" panose="02020603050405020304" pitchFamily="18" charset="0"/>
              </a:rPr>
              <a:t>relevant </a:t>
            </a:r>
            <a:r>
              <a:rPr lang="en-US" dirty="0">
                <a:latin typeface="Times New Roman" panose="02020603050405020304" pitchFamily="18" charset="0"/>
                <a:cs typeface="Times New Roman" panose="02020603050405020304" pitchFamily="18" charset="0"/>
              </a:rPr>
              <a:t>to its purpose (for which the service is ISDN, the user needs to service, what additional services should ensure users, etc.), connects to BR - to block the implementation of the Protocol on service channel D that implements the functions of levels 2 and 3 the reference model of open systems interconnection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PC BOC</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with</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via</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(NТ)</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SL.</a:t>
            </a:r>
            <a:endParaRPr kumimoji="0" 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15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827389" y="3249189"/>
            <a:ext cx="512415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.2.3.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Common structure scheme of</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TE ISDN</a:t>
            </a:r>
            <a:endParaRPr kumimoji="0" lang="ru-RU" b="0" i="0" u="none" strike="noStrike" cap="none" normalizeH="0" baseline="0" dirty="0" smtClean="0">
              <a:ln>
                <a:noFill/>
              </a:ln>
              <a:solidFill>
                <a:schemeClr val="tx1"/>
              </a:solidFill>
              <a:effectLst/>
              <a:latin typeface="Arial" pitchFamily="34" charset="0"/>
            </a:endParaRPr>
          </a:p>
        </p:txBody>
      </p:sp>
      <p:sp>
        <p:nvSpPr>
          <p:cNvPr id="30722" name="Rectangle 2"/>
          <p:cNvSpPr>
            <a:spLocks noChangeArrowheads="1"/>
          </p:cNvSpPr>
          <p:nvPr/>
        </p:nvSpPr>
        <p:spPr bwMode="auto">
          <a:xfrm>
            <a:off x="142844" y="3571876"/>
            <a:ext cx="8786874"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PB </a:t>
            </a:r>
            <a:r>
              <a:rPr lang="en-US" dirty="0">
                <a:solidFill>
                  <a:srgbClr val="000000"/>
                </a:solidFill>
                <a:latin typeface="Times New Roman" pitchFamily="18" charset="0"/>
                <a:ea typeface="Times New Roman" pitchFamily="18" charset="0"/>
                <a:cs typeface="Times New Roman" pitchFamily="18" charset="0"/>
              </a:rPr>
              <a:t>- preparation unit installs in the initial working position of the junction S - user-network and if needed also performs other functions, for example, provides access to common channel signaling </a:t>
            </a:r>
            <a:r>
              <a:rPr lang="en-US" dirty="0" smtClean="0">
                <a:solidFill>
                  <a:srgbClr val="000000"/>
                </a:solidFill>
                <a:latin typeface="Times New Roman" pitchFamily="18" charset="0"/>
                <a:ea typeface="Times New Roman" pitchFamily="18" charset="0"/>
                <a:cs typeface="Times New Roman" pitchFamily="18" charset="0"/>
              </a:rPr>
              <a:t>(CCS);</a:t>
            </a: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BI(</a:t>
            </a:r>
            <a:r>
              <a:rPr lang="ru-RU" dirty="0" smtClean="0">
                <a:solidFill>
                  <a:srgbClr val="000000"/>
                </a:solidFill>
                <a:latin typeface="Times New Roman" pitchFamily="18" charset="0"/>
                <a:ea typeface="Times New Roman" pitchFamily="18" charset="0"/>
                <a:cs typeface="Times New Roman" pitchFamily="18" charset="0"/>
              </a:rPr>
              <a:t>БС)</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 block of the intersection provides a primary interface for subscriber access VA=2B+D</a:t>
            </a:r>
            <a:r>
              <a:rPr lang="en-US" dirty="0" smtClean="0">
                <a:solidFill>
                  <a:srgbClr val="000000"/>
                </a:solidFill>
                <a:latin typeface="Times New Roman" pitchFamily="18" charset="0"/>
                <a:ea typeface="Times New Roman" pitchFamily="18" charset="0"/>
                <a:cs typeface="Times New Roman" pitchFamily="18" charset="0"/>
              </a:rPr>
              <a:t>;</a:t>
            </a: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LCU</a:t>
            </a:r>
            <a:r>
              <a:rPr lang="ru-RU" dirty="0" smtClean="0">
                <a:solidFill>
                  <a:srgbClr val="000000"/>
                </a:solidFill>
                <a:latin typeface="Times New Roman" pitchFamily="18" charset="0"/>
                <a:ea typeface="Times New Roman" pitchFamily="18" charset="0"/>
                <a:cs typeface="Times New Roman" pitchFamily="18" charset="0"/>
              </a:rPr>
              <a:t>(БПЛ)</a:t>
            </a:r>
            <a:r>
              <a:rPr lang="en-US" dirty="0" smtClean="0">
                <a:solidFill>
                  <a:srgbClr val="000000"/>
                </a:solidFill>
                <a:latin typeface="Times New Roman" pitchFamily="18" charset="0"/>
                <a:ea typeface="Times New Roman" pitchFamily="18" charset="0"/>
                <a:cs typeface="Times New Roman" pitchFamily="18" charset="0"/>
              </a:rPr>
              <a:t> – line connection unit connects TE </a:t>
            </a:r>
            <a:r>
              <a:rPr lang="en-US" dirty="0">
                <a:solidFill>
                  <a:srgbClr val="000000"/>
                </a:solidFill>
                <a:latin typeface="Times New Roman" pitchFamily="18" charset="0"/>
                <a:ea typeface="Times New Roman" pitchFamily="18" charset="0"/>
                <a:cs typeface="Times New Roman" pitchFamily="18" charset="0"/>
              </a:rPr>
              <a:t>ISDN four-wire the intersection of S; allocates current supply, etc</a:t>
            </a:r>
            <a:r>
              <a:rPr lang="en-US" dirty="0" smtClean="0">
                <a:solidFill>
                  <a:srgbClr val="000000"/>
                </a:solidFill>
                <a:latin typeface="Times New Roman" pitchFamily="18" charset="0"/>
                <a:ea typeface="Times New Roman" pitchFamily="18" charset="0"/>
                <a:cs typeface="Times New Roman" pitchFamily="18" charset="0"/>
              </a:rPr>
              <a:t>.;</a:t>
            </a:r>
            <a:endParaRPr lang="ru-RU" dirty="0" smtClean="0">
              <a:solidFill>
                <a:srgbClr val="000000"/>
              </a:solidFill>
              <a:latin typeface="Times New Roman" pitchFamily="18" charset="0"/>
              <a:ea typeface="Times New Roman" pitchFamily="18" charset="0"/>
              <a:cs typeface="Times New Roman" pitchFamily="18" charset="0"/>
            </a:endParaRP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RPU – unit of </a:t>
            </a:r>
            <a:r>
              <a:rPr lang="en-US" dirty="0">
                <a:solidFill>
                  <a:srgbClr val="000000"/>
                </a:solidFill>
                <a:latin typeface="Times New Roman" pitchFamily="18" charset="0"/>
                <a:ea typeface="Times New Roman" pitchFamily="18" charset="0"/>
                <a:cs typeface="Times New Roman" pitchFamily="18" charset="0"/>
              </a:rPr>
              <a:t>remote power supply provides power to the at from CT </a:t>
            </a:r>
            <a:r>
              <a:rPr lang="en-US" dirty="0" smtClean="0">
                <a:solidFill>
                  <a:srgbClr val="000000"/>
                </a:solidFill>
                <a:latin typeface="Times New Roman" pitchFamily="18" charset="0"/>
                <a:ea typeface="Times New Roman" pitchFamily="18" charset="0"/>
                <a:cs typeface="Times New Roman" pitchFamily="18" charset="0"/>
              </a:rPr>
              <a:t>(NT) </a:t>
            </a:r>
            <a:r>
              <a:rPr lang="en-US" dirty="0">
                <a:solidFill>
                  <a:srgbClr val="000000"/>
                </a:solidFill>
                <a:latin typeface="Times New Roman" pitchFamily="18" charset="0"/>
                <a:ea typeface="Times New Roman" pitchFamily="18" charset="0"/>
                <a:cs typeface="Times New Roman" pitchFamily="18" charset="0"/>
              </a:rPr>
              <a:t>or from the ACU</a:t>
            </a:r>
            <a:r>
              <a:rPr lang="en-US" dirty="0" smtClean="0">
                <a:solidFill>
                  <a:srgbClr val="000000"/>
                </a:solidFill>
                <a:latin typeface="Times New Roman" pitchFamily="18" charset="0"/>
                <a:ea typeface="Times New Roman" pitchFamily="18" charset="0"/>
                <a:cs typeface="Times New Roman" pitchFamily="18" charset="0"/>
              </a:rPr>
              <a:t>;</a:t>
            </a:r>
            <a:endParaRPr lang="ru-RU" dirty="0" smtClean="0">
              <a:solidFill>
                <a:srgbClr val="000000"/>
              </a:solidFill>
              <a:latin typeface="Times New Roman" pitchFamily="18" charset="0"/>
              <a:ea typeface="Times New Roman" pitchFamily="18" charset="0"/>
              <a:cs typeface="Times New Roman" pitchFamily="18" charset="0"/>
            </a:endParaRP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BMP</a:t>
            </a:r>
            <a:r>
              <a:rPr lang="ru-RU" dirty="0" smtClean="0">
                <a:solidFill>
                  <a:srgbClr val="000000"/>
                </a:solidFill>
                <a:latin typeface="Times New Roman" pitchFamily="18" charset="0"/>
                <a:ea typeface="Times New Roman" pitchFamily="18" charset="0"/>
                <a:cs typeface="Times New Roman" pitchFamily="18" charset="0"/>
              </a:rPr>
              <a:t>(БМП)</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 the unit of local subscriber power feeds at ISDN in higher power consumption.</a:t>
            </a:r>
            <a:endParaRPr kumimoji="0" lang="ru-RU" b="0" i="0" u="none" strike="noStrike" cap="none" normalizeH="0" baseline="0" dirty="0" smtClean="0">
              <a:ln>
                <a:noFill/>
              </a:ln>
              <a:solidFill>
                <a:schemeClr val="tx1"/>
              </a:solidFill>
              <a:effectLst/>
              <a:latin typeface="Arial" pitchFamily="34" charset="0"/>
            </a:endParaRPr>
          </a:p>
        </p:txBody>
      </p:sp>
      <p:sp>
        <p:nvSpPr>
          <p:cNvPr id="5" name="Овал 4"/>
          <p:cNvSpPr/>
          <p:nvPr/>
        </p:nvSpPr>
        <p:spPr>
          <a:xfrm>
            <a:off x="2322314" y="764704"/>
            <a:ext cx="1057564" cy="16059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BR</a:t>
            </a:r>
            <a:endParaRPr lang="ru-RU" dirty="0"/>
          </a:p>
        </p:txBody>
      </p:sp>
      <p:sp>
        <p:nvSpPr>
          <p:cNvPr id="3" name="Прямоугольник 2"/>
          <p:cNvSpPr/>
          <p:nvPr/>
        </p:nvSpPr>
        <p:spPr>
          <a:xfrm>
            <a:off x="539552" y="764704"/>
            <a:ext cx="864096" cy="1872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 ISDN</a:t>
            </a:r>
            <a:endParaRPr lang="ru-RU" dirty="0"/>
          </a:p>
        </p:txBody>
      </p:sp>
      <p:cxnSp>
        <p:nvCxnSpPr>
          <p:cNvPr id="6" name="Прямая со стрелкой 5"/>
          <p:cNvCxnSpPr/>
          <p:nvPr/>
        </p:nvCxnSpPr>
        <p:spPr>
          <a:xfrm>
            <a:off x="1403648" y="2132856"/>
            <a:ext cx="1073543" cy="0"/>
          </a:xfrm>
          <a:prstGeom prst="straightConnector1">
            <a:avLst/>
          </a:prstGeom>
          <a:ln w="38100">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10" name="Прямая со стрелкой 9"/>
          <p:cNvCxnSpPr/>
          <p:nvPr/>
        </p:nvCxnSpPr>
        <p:spPr>
          <a:xfrm>
            <a:off x="1386313" y="1196752"/>
            <a:ext cx="936001" cy="0"/>
          </a:xfrm>
          <a:prstGeom prst="straightConnector1">
            <a:avLst/>
          </a:prstGeom>
          <a:ln w="38100">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12" name="Прямоугольник 11"/>
          <p:cNvSpPr/>
          <p:nvPr/>
        </p:nvSpPr>
        <p:spPr>
          <a:xfrm>
            <a:off x="3851920" y="1124744"/>
            <a:ext cx="5482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BI</a:t>
            </a:r>
            <a:endParaRPr lang="ru-RU" dirty="0"/>
          </a:p>
        </p:txBody>
      </p:sp>
      <p:sp>
        <p:nvSpPr>
          <p:cNvPr id="13" name="Овал 12"/>
          <p:cNvSpPr/>
          <p:nvPr/>
        </p:nvSpPr>
        <p:spPr>
          <a:xfrm>
            <a:off x="3597266" y="2075239"/>
            <a:ext cx="1057564" cy="489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PB</a:t>
            </a:r>
            <a:endParaRPr lang="ru-RU" dirty="0"/>
          </a:p>
        </p:txBody>
      </p:sp>
      <p:cxnSp>
        <p:nvCxnSpPr>
          <p:cNvPr id="11" name="Прямая соединительная линия 10"/>
          <p:cNvCxnSpPr>
            <a:stCxn id="12" idx="2"/>
            <a:endCxn id="13" idx="0"/>
          </p:cNvCxnSpPr>
          <p:nvPr/>
        </p:nvCxnSpPr>
        <p:spPr>
          <a:xfrm>
            <a:off x="4126048" y="1700808"/>
            <a:ext cx="0" cy="374431"/>
          </a:xfrm>
          <a:prstGeom prst="line">
            <a:avLst/>
          </a:prstGeom>
          <a:ln w="38100"/>
        </p:spPr>
        <p:style>
          <a:lnRef idx="1">
            <a:schemeClr val="dk1"/>
          </a:lnRef>
          <a:fillRef idx="0">
            <a:schemeClr val="dk1"/>
          </a:fillRef>
          <a:effectRef idx="0">
            <a:schemeClr val="dk1"/>
          </a:effectRef>
          <a:fontRef idx="minor">
            <a:schemeClr val="tx1"/>
          </a:fontRef>
        </p:style>
      </p:cxnSp>
      <p:sp>
        <p:nvSpPr>
          <p:cNvPr id="16" name="Прямоугольник 15"/>
          <p:cNvSpPr/>
          <p:nvPr/>
        </p:nvSpPr>
        <p:spPr>
          <a:xfrm>
            <a:off x="5514673" y="505827"/>
            <a:ext cx="1008112" cy="695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LCU</a:t>
            </a:r>
            <a:endParaRPr lang="ru-RU" dirty="0"/>
          </a:p>
        </p:txBody>
      </p:sp>
      <p:sp>
        <p:nvSpPr>
          <p:cNvPr id="17" name="Прямоугольник 16"/>
          <p:cNvSpPr/>
          <p:nvPr/>
        </p:nvSpPr>
        <p:spPr>
          <a:xfrm>
            <a:off x="5514673" y="1534314"/>
            <a:ext cx="1008112" cy="695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RPU</a:t>
            </a:r>
            <a:endParaRPr lang="ru-RU" dirty="0"/>
          </a:p>
        </p:txBody>
      </p:sp>
      <p:sp>
        <p:nvSpPr>
          <p:cNvPr id="18" name="Прямоугольник 17"/>
          <p:cNvSpPr/>
          <p:nvPr/>
        </p:nvSpPr>
        <p:spPr>
          <a:xfrm>
            <a:off x="5514673" y="2553435"/>
            <a:ext cx="1008112" cy="695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BMP</a:t>
            </a:r>
            <a:endParaRPr lang="ru-RU" dirty="0"/>
          </a:p>
        </p:txBody>
      </p:sp>
      <p:cxnSp>
        <p:nvCxnSpPr>
          <p:cNvPr id="15" name="Прямая со стрелкой 14"/>
          <p:cNvCxnSpPr/>
          <p:nvPr/>
        </p:nvCxnSpPr>
        <p:spPr>
          <a:xfrm flipH="1">
            <a:off x="6522785" y="2901312"/>
            <a:ext cx="857527"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16" idx="3"/>
          </p:cNvCxnSpPr>
          <p:nvPr/>
        </p:nvCxnSpPr>
        <p:spPr>
          <a:xfrm>
            <a:off x="6522785" y="853704"/>
            <a:ext cx="1865639"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2" name="Прямоугольник 21"/>
          <p:cNvSpPr/>
          <p:nvPr/>
        </p:nvSpPr>
        <p:spPr>
          <a:xfrm>
            <a:off x="1403648" y="2291499"/>
            <a:ext cx="1191461" cy="58981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S – signal information</a:t>
            </a:r>
            <a:endParaRPr lang="ru-RU" sz="1400" b="1" dirty="0"/>
          </a:p>
        </p:txBody>
      </p:sp>
      <p:sp>
        <p:nvSpPr>
          <p:cNvPr id="25" name="Прямоугольник 24"/>
          <p:cNvSpPr/>
          <p:nvPr/>
        </p:nvSpPr>
        <p:spPr>
          <a:xfrm>
            <a:off x="1144687" y="589768"/>
            <a:ext cx="1591464" cy="64863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i- useful information</a:t>
            </a:r>
            <a:endParaRPr lang="ru-RU" sz="1400" b="1" dirty="0"/>
          </a:p>
        </p:txBody>
      </p:sp>
      <p:sp>
        <p:nvSpPr>
          <p:cNvPr id="26" name="Прямоугольник 25"/>
          <p:cNvSpPr/>
          <p:nvPr/>
        </p:nvSpPr>
        <p:spPr>
          <a:xfrm>
            <a:off x="6588224" y="2480900"/>
            <a:ext cx="1800200" cy="84701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Customers’ electricity feeding network</a:t>
            </a:r>
            <a:endParaRPr lang="ru-RU" sz="1400" b="1" dirty="0"/>
          </a:p>
        </p:txBody>
      </p:sp>
      <p:sp>
        <p:nvSpPr>
          <p:cNvPr id="27" name="Прямоугольник 26"/>
          <p:cNvSpPr/>
          <p:nvPr/>
        </p:nvSpPr>
        <p:spPr>
          <a:xfrm>
            <a:off x="6909941" y="462166"/>
            <a:ext cx="1800200" cy="4235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BA=2B+D</a:t>
            </a:r>
            <a:endParaRPr lang="ru-RU" sz="1400" b="1" dirty="0"/>
          </a:p>
        </p:txBody>
      </p:sp>
      <p:sp>
        <p:nvSpPr>
          <p:cNvPr id="28" name="Прямоугольник 27"/>
          <p:cNvSpPr/>
          <p:nvPr/>
        </p:nvSpPr>
        <p:spPr>
          <a:xfrm>
            <a:off x="7129518" y="914084"/>
            <a:ext cx="1800200" cy="4235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To CT</a:t>
            </a:r>
            <a:endParaRPr lang="ru-RU" sz="1400" b="1" dirty="0"/>
          </a:p>
        </p:txBody>
      </p:sp>
      <p:cxnSp>
        <p:nvCxnSpPr>
          <p:cNvPr id="24" name="Прямая соединительная линия 23"/>
          <p:cNvCxnSpPr/>
          <p:nvPr/>
        </p:nvCxnSpPr>
        <p:spPr>
          <a:xfrm>
            <a:off x="7129518" y="462166"/>
            <a:ext cx="0" cy="1420025"/>
          </a:xfrm>
          <a:prstGeom prst="line">
            <a:avLst/>
          </a:prstGeom>
          <a:ln w="38100">
            <a:prstDash val="dashDot"/>
          </a:ln>
        </p:spPr>
        <p:style>
          <a:lnRef idx="1">
            <a:schemeClr val="dk1"/>
          </a:lnRef>
          <a:fillRef idx="0">
            <a:schemeClr val="dk1"/>
          </a:fillRef>
          <a:effectRef idx="0">
            <a:schemeClr val="dk1"/>
          </a:effectRef>
          <a:fontRef idx="minor">
            <a:schemeClr val="tx1"/>
          </a:fontRef>
        </p:style>
      </p:cxnSp>
      <p:cxnSp>
        <p:nvCxnSpPr>
          <p:cNvPr id="33" name="Прямая соединительная линия 32"/>
          <p:cNvCxnSpPr/>
          <p:nvPr/>
        </p:nvCxnSpPr>
        <p:spPr>
          <a:xfrm>
            <a:off x="3344890" y="1337590"/>
            <a:ext cx="50703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Прямая соединительная линия 35"/>
          <p:cNvCxnSpPr>
            <a:stCxn id="12" idx="3"/>
            <a:endCxn id="16" idx="1"/>
          </p:cNvCxnSpPr>
          <p:nvPr/>
        </p:nvCxnSpPr>
        <p:spPr>
          <a:xfrm flipV="1">
            <a:off x="4400176" y="853704"/>
            <a:ext cx="1114497" cy="559072"/>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Прямая соединительная линия 38"/>
          <p:cNvCxnSpPr>
            <a:stCxn id="13" idx="6"/>
            <a:endCxn id="17" idx="1"/>
          </p:cNvCxnSpPr>
          <p:nvPr/>
        </p:nvCxnSpPr>
        <p:spPr>
          <a:xfrm flipV="1">
            <a:off x="4654830" y="1882191"/>
            <a:ext cx="859843" cy="437881"/>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Прямая соединительная линия 41"/>
          <p:cNvCxnSpPr>
            <a:stCxn id="18" idx="0"/>
            <a:endCxn id="17" idx="2"/>
          </p:cNvCxnSpPr>
          <p:nvPr/>
        </p:nvCxnSpPr>
        <p:spPr>
          <a:xfrm flipV="1">
            <a:off x="6018729" y="2230068"/>
            <a:ext cx="0" cy="323367"/>
          </a:xfrm>
          <a:prstGeom prst="line">
            <a:avLst/>
          </a:prstGeom>
          <a:ln w="38100"/>
        </p:spPr>
        <p:style>
          <a:lnRef idx="1">
            <a:schemeClr val="dk1"/>
          </a:lnRef>
          <a:fillRef idx="0">
            <a:schemeClr val="dk1"/>
          </a:fillRef>
          <a:effectRef idx="0">
            <a:schemeClr val="dk1"/>
          </a:effectRef>
          <a:fontRef idx="minor">
            <a:schemeClr val="tx1"/>
          </a:fontRef>
        </p:style>
      </p:cxnSp>
      <p:cxnSp>
        <p:nvCxnSpPr>
          <p:cNvPr id="45" name="Прямая соединительная линия 44"/>
          <p:cNvCxnSpPr>
            <a:stCxn id="17" idx="0"/>
          </p:cNvCxnSpPr>
          <p:nvPr/>
        </p:nvCxnSpPr>
        <p:spPr>
          <a:xfrm flipV="1">
            <a:off x="6018729" y="1201582"/>
            <a:ext cx="0" cy="332732"/>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4174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5720" y="562727"/>
            <a:ext cx="8572560" cy="29546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Let’s extend described generalized block diagram of TE ISDN to specific TE ISDN as separated types of telecommunications (services), or as multi-functional, with adding, if necessary, functional units for special tasks.</a:t>
            </a:r>
            <a:endParaRPr lang="ru-RU" dirty="0">
              <a:solidFill>
                <a:srgbClr val="000000"/>
              </a:solidFill>
              <a:latin typeface="Times New Roman" pitchFamily="18" charset="0"/>
              <a:ea typeface="Times New Roman" pitchFamily="18" charset="0"/>
              <a:cs typeface="Times New Roman" pitchFamily="18" charset="0"/>
            </a:endParaRPr>
          </a:p>
          <a:p>
            <a:pPr lvl="0" indent="450850" fontAlgn="base">
              <a:spcBef>
                <a:spcPct val="0"/>
              </a:spcBef>
              <a:spcAft>
                <a:spcPct val="0"/>
              </a:spcAft>
            </a:pPr>
            <a:endParaRPr lang="uk-UA" dirty="0">
              <a:latin typeface="Arial" pitchFamily="34" charset="0"/>
            </a:endParaRPr>
          </a:p>
          <a:p>
            <a:pPr lvl="0" indent="450850" eaLnBrk="0" fontAlgn="base" hangingPunct="0">
              <a:spcBef>
                <a:spcPct val="0"/>
              </a:spcBef>
              <a:spcAft>
                <a:spcPct val="0"/>
              </a:spcAft>
            </a:pPr>
            <a:r>
              <a:rPr lang="ru-RU" sz="2400" dirty="0">
                <a:solidFill>
                  <a:srgbClr val="000000"/>
                </a:solidFill>
                <a:latin typeface="Times New Roman" pitchFamily="18" charset="0"/>
                <a:ea typeface="Times New Roman" pitchFamily="18" charset="0"/>
                <a:cs typeface="Times New Roman" pitchFamily="18" charset="0"/>
              </a:rPr>
              <a:t>2.2.2. </a:t>
            </a:r>
            <a:r>
              <a:rPr lang="en-US" sz="2400" dirty="0">
                <a:solidFill>
                  <a:srgbClr val="000000"/>
                </a:solidFill>
                <a:latin typeface="Times New Roman" pitchFamily="18" charset="0"/>
                <a:ea typeface="Times New Roman" pitchFamily="18" charset="0"/>
                <a:cs typeface="Times New Roman" pitchFamily="18" charset="0"/>
              </a:rPr>
              <a:t>The telephone set for ISDN telephone systems</a:t>
            </a:r>
          </a:p>
          <a:p>
            <a:pPr lvl="0" indent="450850" eaLnBrk="0" fontAlgn="base" hangingPunct="0">
              <a:spcBef>
                <a:spcPct val="0"/>
              </a:spcBef>
              <a:spcAft>
                <a:spcPct val="0"/>
              </a:spcAft>
            </a:pPr>
            <a:endParaRPr lang="uk-UA" dirty="0">
              <a:latin typeface="Arial" pitchFamily="34" charset="0"/>
            </a:endParaRPr>
          </a:p>
          <a:p>
            <a:pPr lvl="0" indent="450850" eaLnBrk="0" fontAlgn="base" hangingPunct="0">
              <a:spcBef>
                <a:spcPct val="0"/>
              </a:spcBef>
              <a:spcAft>
                <a:spcPct val="0"/>
              </a:spcAft>
            </a:pPr>
            <a:r>
              <a:rPr lang="en-US" dirty="0">
                <a:latin typeface="Times New Roman" pitchFamily="18" charset="0"/>
                <a:cs typeface="Times New Roman" pitchFamily="18" charset="0"/>
              </a:rPr>
              <a:t>The basic structure of the TE ISDN for phone service is shown in Fig. 2. 4.</a:t>
            </a:r>
          </a:p>
          <a:p>
            <a:pPr lvl="0" indent="450850" eaLnBrk="0" fontAlgn="base" hangingPunct="0">
              <a:spcBef>
                <a:spcPct val="0"/>
              </a:spcBef>
              <a:spcAft>
                <a:spcPct val="0"/>
              </a:spcAft>
            </a:pPr>
            <a:r>
              <a:rPr lang="en-US" dirty="0">
                <a:latin typeface="Times New Roman" pitchFamily="18" charset="0"/>
                <a:cs typeface="Times New Roman" pitchFamily="18" charset="0"/>
              </a:rPr>
              <a:t>TE ISDN is manufactured with different level of service. Typically, TE ISDN have registered keys, buttons for conference call, integrated card reader, allows telephone calls to the "hands-free" mode and more than two subscribers, and so on.</a:t>
            </a:r>
            <a:endParaRPr lang="ru-RU"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16645" y="5857892"/>
            <a:ext cx="602184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450850" algn="ctr" fontAlgn="base">
              <a:spcBef>
                <a:spcPct val="0"/>
              </a:spcBef>
              <a:spcAft>
                <a:spcPct val="0"/>
              </a:spcAft>
            </a:pPr>
            <a:r>
              <a:rPr lang="en-US" dirty="0">
                <a:latin typeface="Times New Roman" pitchFamily="18" charset="0"/>
                <a:cs typeface="Times New Roman" pitchFamily="18" charset="0"/>
              </a:rPr>
              <a:t>Fig. </a:t>
            </a:r>
            <a:r>
              <a:rPr lang="en-US" dirty="0" smtClean="0">
                <a:latin typeface="Times New Roman" pitchFamily="18" charset="0"/>
                <a:cs typeface="Times New Roman" pitchFamily="18" charset="0"/>
              </a:rPr>
              <a:t>2.4.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Basic structure of TE ISDN</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for telephone service</a:t>
            </a:r>
            <a:endParaRPr kumimoji="0" lang="ru-RU" b="0" i="0" u="none" strike="noStrike" cap="none" normalizeH="0" baseline="0" dirty="0" smtClean="0">
              <a:ln>
                <a:noFill/>
              </a:ln>
              <a:solidFill>
                <a:schemeClr val="tx1"/>
              </a:solidFill>
              <a:effectLst/>
              <a:latin typeface="Arial" pitchFamily="34" charset="0"/>
            </a:endParaRPr>
          </a:p>
        </p:txBody>
      </p:sp>
      <p:pic>
        <p:nvPicPr>
          <p:cNvPr id="5" name="Picture 2" descr="C:\Users\crys\Desktop\Рисунок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18188"/>
            <a:ext cx="8580189" cy="5387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p:cNvSpPr txBox="1">
            <a:spLocks/>
          </p:cNvSpPr>
          <p:nvPr/>
        </p:nvSpPr>
        <p:spPr>
          <a:xfrm>
            <a:off x="500034" y="928670"/>
            <a:ext cx="8215370" cy="478634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uk-UA"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Прямоугольник 5"/>
          <p:cNvSpPr/>
          <p:nvPr/>
        </p:nvSpPr>
        <p:spPr>
          <a:xfrm>
            <a:off x="2428860" y="6215082"/>
            <a:ext cx="3639714" cy="369332"/>
          </a:xfrm>
          <a:prstGeom prst="rect">
            <a:avLst/>
          </a:prstGeom>
        </p:spPr>
        <p:txBody>
          <a:bodyPr wrap="none">
            <a:spAutoFit/>
          </a:bodyPr>
          <a:lstStyle/>
          <a:p>
            <a:r>
              <a:rPr lang="en-US" dirty="0" smtClean="0">
                <a:latin typeface="Times New Roman" pitchFamily="18" charset="0"/>
                <a:cs typeface="Times New Roman" pitchFamily="18" charset="0"/>
              </a:rPr>
              <a:t>Fig. 1.1. – ISDN Terminal equipment</a:t>
            </a:r>
            <a:endParaRPr lang="uk-UA" dirty="0">
              <a:latin typeface="Times New Roman" pitchFamily="18" charset="0"/>
              <a:cs typeface="Times New Roman" pitchFamily="18" charset="0"/>
            </a:endParaRPr>
          </a:p>
        </p:txBody>
      </p:sp>
      <p:pic>
        <p:nvPicPr>
          <p:cNvPr id="7" name="Рисунок 6"/>
          <p:cNvPicPr>
            <a:picLocks noChangeAspect="1"/>
          </p:cNvPicPr>
          <p:nvPr/>
        </p:nvPicPr>
        <p:blipFill>
          <a:blip r:embed="rId3"/>
          <a:stretch>
            <a:fillRect/>
          </a:stretch>
        </p:blipFill>
        <p:spPr>
          <a:xfrm>
            <a:off x="849599" y="391956"/>
            <a:ext cx="7444801" cy="607408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57158" y="883065"/>
            <a:ext cx="850112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AND </a:t>
            </a:r>
            <a:r>
              <a:rPr lang="en-US" dirty="0">
                <a:solidFill>
                  <a:srgbClr val="000000"/>
                </a:solidFill>
                <a:latin typeface="Times New Roman" pitchFamily="18" charset="0"/>
                <a:ea typeface="Times New Roman" pitchFamily="18" charset="0"/>
                <a:cs typeface="Times New Roman" pitchFamily="18" charset="0"/>
              </a:rPr>
              <a:t>- an alphanumeric display is used to display the phone numbers </a:t>
            </a:r>
            <a:r>
              <a:rPr lang="en-US" dirty="0" smtClean="0">
                <a:solidFill>
                  <a:srgbClr val="000000"/>
                </a:solidFill>
                <a:latin typeface="Times New Roman" pitchFamily="18" charset="0"/>
                <a:ea typeface="Times New Roman" pitchFamily="18" charset="0"/>
                <a:cs typeface="Times New Roman" pitchFamily="18" charset="0"/>
              </a:rPr>
              <a:t>and other </a:t>
            </a:r>
            <a:r>
              <a:rPr lang="en-US" dirty="0">
                <a:solidFill>
                  <a:srgbClr val="000000"/>
                </a:solidFill>
                <a:latin typeface="Times New Roman" pitchFamily="18" charset="0"/>
                <a:ea typeface="Times New Roman" pitchFamily="18" charset="0"/>
                <a:cs typeface="Times New Roman" pitchFamily="18" charset="0"/>
              </a:rPr>
              <a:t>information</a:t>
            </a:r>
            <a:r>
              <a:rPr lang="en-US" dirty="0" smtClean="0">
                <a:solidFill>
                  <a:srgbClr val="000000"/>
                </a:solidFill>
                <a:latin typeface="Times New Roman" pitchFamily="18" charset="0"/>
                <a:ea typeface="Times New Roman" pitchFamily="18" charset="0"/>
                <a:cs typeface="Times New Roman" pitchFamily="18" charset="0"/>
              </a:rPr>
              <a:t>;</a:t>
            </a:r>
          </a:p>
          <a:p>
            <a:pPr lvl="0" indent="450850" algn="just" fontAlgn="base">
              <a:spcBef>
                <a:spcPct val="0"/>
              </a:spcBef>
              <a:spcAft>
                <a:spcPct val="0"/>
              </a:spcAft>
            </a:pPr>
            <a:r>
              <a:rPr lang="en-US" dirty="0" smtClean="0">
                <a:latin typeface="Times New Roman" pitchFamily="18" charset="0"/>
                <a:cs typeface="Times New Roman" pitchFamily="18" charset="0"/>
              </a:rPr>
              <a:t>KB </a:t>
            </a:r>
            <a:r>
              <a:rPr lang="en-US" dirty="0">
                <a:latin typeface="Times New Roman" pitchFamily="18" charset="0"/>
                <a:cs typeface="Times New Roman" pitchFamily="18" charset="0"/>
              </a:rPr>
              <a:t>- push-button box (a keyboard) contains buttons for the organization of the process of </a:t>
            </a:r>
            <a:r>
              <a:rPr lang="en-US" dirty="0" smtClean="0">
                <a:latin typeface="Times New Roman" pitchFamily="18" charset="0"/>
                <a:cs typeface="Times New Roman" pitchFamily="18" charset="0"/>
              </a:rPr>
              <a:t>connection, </a:t>
            </a:r>
            <a:r>
              <a:rPr lang="en-US" dirty="0">
                <a:latin typeface="Times New Roman" pitchFamily="18" charset="0"/>
                <a:cs typeface="Times New Roman" pitchFamily="18" charset="0"/>
              </a:rPr>
              <a:t>activate additional services </a:t>
            </a:r>
            <a:r>
              <a:rPr lang="en-US" dirty="0" smtClean="0">
                <a:latin typeface="Times New Roman" pitchFamily="18" charset="0"/>
                <a:cs typeface="Times New Roman" pitchFamily="18" charset="0"/>
              </a:rPr>
              <a:t>of ISDN </a:t>
            </a:r>
            <a:r>
              <a:rPr lang="en-US" dirty="0">
                <a:latin typeface="Times New Roman" pitchFamily="18" charset="0"/>
                <a:cs typeface="Times New Roman" pitchFamily="18" charset="0"/>
              </a:rPr>
              <a:t>telephone service (over 70 </a:t>
            </a:r>
            <a:r>
              <a:rPr lang="en-US" dirty="0" smtClean="0">
                <a:latin typeface="Times New Roman" pitchFamily="18" charset="0"/>
                <a:cs typeface="Times New Roman" pitchFamily="18" charset="0"/>
              </a:rPr>
              <a:t>types). KB </a:t>
            </a:r>
            <a:r>
              <a:rPr lang="en-US" dirty="0">
                <a:latin typeface="Times New Roman" pitchFamily="18" charset="0"/>
                <a:cs typeface="Times New Roman" pitchFamily="18" charset="0"/>
              </a:rPr>
              <a:t>can be placed on several blocks </a:t>
            </a:r>
            <a:r>
              <a:rPr lang="en-US" dirty="0" smtClean="0">
                <a:latin typeface="Times New Roman" pitchFamily="18" charset="0"/>
                <a:cs typeface="Times New Roman" pitchFamily="18" charset="0"/>
              </a:rPr>
              <a:t>according to the </a:t>
            </a:r>
            <a:r>
              <a:rPr lang="en-US" dirty="0">
                <a:latin typeface="Times New Roman" pitchFamily="18" charset="0"/>
                <a:cs typeface="Times New Roman" pitchFamily="18" charset="0"/>
              </a:rPr>
              <a:t>functional purpose of buttons;</a:t>
            </a:r>
            <a:endParaRPr kumimoji="0" lang="uk-UA" b="0" i="0" u="none" strike="noStrike" cap="none" normalizeH="0" baseline="0" dirty="0" smtClean="0">
              <a:ln>
                <a:noFill/>
              </a:ln>
              <a:solidFill>
                <a:schemeClr val="tx1"/>
              </a:solidFill>
              <a:effectLst/>
              <a:latin typeface="Times New Roman" pitchFamily="18" charset="0"/>
              <a:cs typeface="Times New Roman" pitchFamily="18" charset="0"/>
            </a:endParaRPr>
          </a:p>
          <a:p>
            <a:pPr lvl="0" indent="450850" algn="just" eaLnBrk="0" fontAlgn="base" hangingPunct="0">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DB </a:t>
            </a:r>
            <a:r>
              <a:rPr lang="en-US" dirty="0">
                <a:solidFill>
                  <a:srgbClr val="000000"/>
                </a:solidFill>
                <a:latin typeface="Times New Roman" pitchFamily="18" charset="0"/>
                <a:ea typeface="Times New Roman" pitchFamily="18" charset="0"/>
                <a:cs typeface="Times New Roman" pitchFamily="18" charset="0"/>
              </a:rPr>
              <a:t>- buttons with LED display</a:t>
            </a:r>
            <a:r>
              <a:rPr lang="en-US" dirty="0" smtClean="0">
                <a:solidFill>
                  <a:srgbClr val="000000"/>
                </a:solidFill>
                <a:latin typeface="Times New Roman" pitchFamily="18" charset="0"/>
                <a:ea typeface="Times New Roman" pitchFamily="18" charset="0"/>
                <a:cs typeface="Times New Roman" pitchFamily="18" charset="0"/>
              </a:rPr>
              <a:t>;</a:t>
            </a:r>
          </a:p>
          <a:p>
            <a:pPr lvl="0" indent="450850" algn="just" eaLnBrk="0" fontAlgn="base" hangingPunct="0">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TV </a:t>
            </a:r>
            <a:r>
              <a:rPr lang="en-US" dirty="0">
                <a:solidFill>
                  <a:srgbClr val="000000"/>
                </a:solidFill>
                <a:latin typeface="Times New Roman" pitchFamily="18" charset="0"/>
                <a:ea typeface="Times New Roman" pitchFamily="18" charset="0"/>
                <a:cs typeface="Times New Roman" pitchFamily="18" charset="0"/>
              </a:rPr>
              <a:t>- tone call provides an acoustic notification of an incoming call;</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CU </a:t>
            </a:r>
            <a:r>
              <a:rPr lang="en-US" dirty="0">
                <a:latin typeface="Times New Roman" pitchFamily="18" charset="0"/>
                <a:cs typeface="Times New Roman" pitchFamily="18" charset="0"/>
              </a:rPr>
              <a:t>- Control Unit of </a:t>
            </a:r>
            <a:r>
              <a:rPr lang="en-US" dirty="0" smtClean="0">
                <a:latin typeface="Times New Roman" pitchFamily="18" charset="0"/>
                <a:cs typeface="Times New Roman" pitchFamily="18" charset="0"/>
              </a:rPr>
              <a:t>TE ISDN </a:t>
            </a:r>
            <a:r>
              <a:rPr lang="en-US" dirty="0">
                <a:latin typeface="Times New Roman" pitchFamily="18" charset="0"/>
                <a:cs typeface="Times New Roman" pitchFamily="18" charset="0"/>
              </a:rPr>
              <a:t>carries out </a:t>
            </a:r>
            <a:r>
              <a:rPr lang="en-US" dirty="0" smtClean="0">
                <a:latin typeface="Times New Roman" pitchFamily="18" charset="0"/>
                <a:cs typeface="Times New Roman" pitchFamily="18" charset="0"/>
              </a:rPr>
              <a:t>a scanning of buttons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control of indicator line of TE; </a:t>
            </a:r>
            <a:r>
              <a:rPr lang="en-US" dirty="0">
                <a:latin typeface="Times New Roman" pitchFamily="18" charset="0"/>
                <a:cs typeface="Times New Roman" pitchFamily="18" charset="0"/>
              </a:rPr>
              <a:t>the selection of one of the channels </a:t>
            </a:r>
            <a:r>
              <a:rPr lang="en-US" dirty="0" smtClean="0">
                <a:latin typeface="Times New Roman" pitchFamily="18" charset="0"/>
                <a:cs typeface="Times New Roman" pitchFamily="18" charset="0"/>
              </a:rPr>
              <a:t>by the command </a:t>
            </a:r>
            <a:r>
              <a:rPr lang="en-US" dirty="0">
                <a:latin typeface="Times New Roman" pitchFamily="18" charset="0"/>
                <a:cs typeface="Times New Roman" pitchFamily="18" charset="0"/>
              </a:rPr>
              <a:t>of ACN;</a:t>
            </a:r>
            <a:endParaRPr kumimoji="0" lang="uk-UA" b="0" i="0" u="none" strike="noStrike" cap="none" normalizeH="0" baseline="0" dirty="0" smtClean="0">
              <a:ln>
                <a:noFill/>
              </a:ln>
              <a:solidFill>
                <a:schemeClr val="tx1"/>
              </a:solidFill>
              <a:effectLst/>
              <a:latin typeface="Times New Roman" pitchFamily="18" charset="0"/>
              <a:cs typeface="Times New Roman" pitchFamily="18" charset="0"/>
            </a:endParaRPr>
          </a:p>
          <a:p>
            <a:pPr lvl="0" indent="450850" algn="just" eaLnBrk="0" fontAlgn="base" hangingPunct="0">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VU </a:t>
            </a:r>
            <a:r>
              <a:rPr lang="en-US" dirty="0">
                <a:solidFill>
                  <a:srgbClr val="000000"/>
                </a:solidFill>
                <a:latin typeface="Times New Roman" pitchFamily="18" charset="0"/>
                <a:ea typeface="Times New Roman" pitchFamily="18" charset="0"/>
                <a:cs typeface="Times New Roman" pitchFamily="18" charset="0"/>
              </a:rPr>
              <a:t>- voice unit performs </a:t>
            </a:r>
            <a:r>
              <a:rPr lang="en-US" dirty="0" smtClean="0">
                <a:solidFill>
                  <a:srgbClr val="000000"/>
                </a:solidFill>
                <a:latin typeface="Times New Roman" pitchFamily="18" charset="0"/>
                <a:ea typeface="Times New Roman" pitchFamily="18" charset="0"/>
                <a:cs typeface="Times New Roman" pitchFamily="18" charset="0"/>
              </a:rPr>
              <a:t>ADC/DAC </a:t>
            </a:r>
            <a:r>
              <a:rPr lang="en-US" dirty="0">
                <a:solidFill>
                  <a:srgbClr val="000000"/>
                </a:solidFill>
                <a:latin typeface="Times New Roman" pitchFamily="18" charset="0"/>
                <a:ea typeface="Times New Roman" pitchFamily="18" charset="0"/>
                <a:cs typeface="Times New Roman" pitchFamily="18" charset="0"/>
              </a:rPr>
              <a:t>to form a PCM signal </a:t>
            </a:r>
            <a:r>
              <a:rPr lang="en-US" dirty="0" smtClean="0">
                <a:solidFill>
                  <a:srgbClr val="000000"/>
                </a:solidFill>
                <a:latin typeface="Times New Roman" pitchFamily="18" charset="0"/>
                <a:ea typeface="Times New Roman" pitchFamily="18" charset="0"/>
                <a:cs typeface="Times New Roman" pitchFamily="18" charset="0"/>
              </a:rPr>
              <a:t>(coder-decoder);</a:t>
            </a:r>
          </a:p>
          <a:p>
            <a:pPr lvl="0" indent="450850" algn="just" eaLnBrk="0" fontAlgn="base" hangingPunct="0">
              <a:spcBef>
                <a:spcPct val="0"/>
              </a:spcBef>
              <a:spcAft>
                <a:spcPct val="0"/>
              </a:spcAft>
            </a:pPr>
            <a:r>
              <a:rPr lang="en-US" dirty="0" smtClean="0">
                <a:latin typeface="Times New Roman" pitchFamily="18" charset="0"/>
                <a:cs typeface="Times New Roman" pitchFamily="18" charset="0"/>
              </a:rPr>
              <a:t>UCL – unit of connection to </a:t>
            </a:r>
            <a:r>
              <a:rPr lang="en-US" dirty="0">
                <a:latin typeface="Times New Roman" pitchFamily="18" charset="0"/>
                <a:cs typeface="Times New Roman" pitchFamily="18" charset="0"/>
              </a:rPr>
              <a:t>line </a:t>
            </a:r>
            <a:r>
              <a:rPr lang="en-US" dirty="0" smtClean="0">
                <a:latin typeface="Times New Roman" pitchFamily="18" charset="0"/>
                <a:cs typeface="Times New Roman" pitchFamily="18" charset="0"/>
              </a:rPr>
              <a:t>junction S</a:t>
            </a:r>
            <a:r>
              <a:rPr lang="en-US" dirty="0">
                <a:latin typeface="Times New Roman" pitchFamily="18" charset="0"/>
                <a:cs typeface="Times New Roman" pitchFamily="18" charset="0"/>
              </a:rPr>
              <a:t>, connection to basic subscriber access of ISDN BA = 2B + D.</a:t>
            </a:r>
            <a:endParaRPr kumimoji="0" lang="ru-RU"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28597" y="425215"/>
            <a:ext cx="850112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2.2.3. </a:t>
            </a:r>
            <a:r>
              <a:rPr lang="en-US" sz="2400" dirty="0" smtClean="0">
                <a:solidFill>
                  <a:srgbClr val="000000"/>
                </a:solidFill>
                <a:latin typeface="Times New Roman" pitchFamily="18" charset="0"/>
                <a:ea typeface="Times New Roman" pitchFamily="18" charset="0"/>
                <a:cs typeface="Times New Roman" pitchFamily="18" charset="0"/>
              </a:rPr>
              <a:t>Speakerphone with digital </a:t>
            </a:r>
            <a:r>
              <a:rPr lang="en-US" sz="2400" dirty="0">
                <a:solidFill>
                  <a:srgbClr val="000000"/>
                </a:solidFill>
                <a:latin typeface="Times New Roman" pitchFamily="18" charset="0"/>
                <a:ea typeface="Times New Roman" pitchFamily="18" charset="0"/>
                <a:cs typeface="Times New Roman" pitchFamily="18" charset="0"/>
              </a:rPr>
              <a:t>voice </a:t>
            </a:r>
            <a:r>
              <a:rPr lang="en-US" sz="2400" dirty="0" smtClean="0">
                <a:solidFill>
                  <a:srgbClr val="000000"/>
                </a:solidFill>
                <a:latin typeface="Times New Roman" pitchFamily="18" charset="0"/>
                <a:ea typeface="Times New Roman" pitchFamily="18" charset="0"/>
                <a:cs typeface="Times New Roman" pitchFamily="18" charset="0"/>
              </a:rPr>
              <a:t>control</a:t>
            </a:r>
            <a:endParaRPr kumimoji="0" lang="ru-RU" sz="2400" b="0" i="0" u="none" strike="noStrike" cap="none" normalizeH="0" baseline="0" dirty="0" smtClean="0">
              <a:ln>
                <a:noFill/>
              </a:ln>
              <a:solidFill>
                <a:schemeClr val="tx1"/>
              </a:solidFill>
              <a:effectLst/>
              <a:latin typeface="Arial" pitchFamily="34" charset="0"/>
            </a:endParaRPr>
          </a:p>
        </p:txBody>
      </p:sp>
      <p:sp>
        <p:nvSpPr>
          <p:cNvPr id="5" name="Rectangle 2"/>
          <p:cNvSpPr>
            <a:spLocks noChangeArrowheads="1"/>
          </p:cNvSpPr>
          <p:nvPr/>
        </p:nvSpPr>
        <p:spPr bwMode="auto">
          <a:xfrm>
            <a:off x="357158" y="1080301"/>
            <a:ext cx="8429684"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latin typeface="Times New Roman" pitchFamily="18" charset="0"/>
                <a:cs typeface="Times New Roman" pitchFamily="18" charset="0"/>
              </a:rPr>
              <a:t>Speakerphone </a:t>
            </a:r>
            <a:r>
              <a:rPr lang="en-US" dirty="0">
                <a:latin typeface="Times New Roman" pitchFamily="18" charset="0"/>
                <a:cs typeface="Times New Roman" pitchFamily="18" charset="0"/>
              </a:rPr>
              <a:t>telephone communication without microphone does not use the user's hand during a conversation ("free hand") and provides </a:t>
            </a:r>
            <a:r>
              <a:rPr lang="en-US" dirty="0" smtClean="0">
                <a:latin typeface="Times New Roman" pitchFamily="18" charset="0"/>
                <a:cs typeface="Times New Roman" pitchFamily="18" charset="0"/>
              </a:rPr>
              <a:t>participation of number </a:t>
            </a:r>
            <a:r>
              <a:rPr lang="en-US" dirty="0">
                <a:latin typeface="Times New Roman" pitchFamily="18" charset="0"/>
                <a:cs typeface="Times New Roman" pitchFamily="18" charset="0"/>
              </a:rPr>
              <a:t>of </a:t>
            </a:r>
            <a:r>
              <a:rPr lang="en-US" dirty="0" smtClean="0">
                <a:latin typeface="Times New Roman" pitchFamily="18" charset="0"/>
                <a:cs typeface="Times New Roman" pitchFamily="18" charset="0"/>
              </a:rPr>
              <a:t>persons </a:t>
            </a:r>
            <a:r>
              <a:rPr lang="en-US" dirty="0">
                <a:latin typeface="Times New Roman" pitchFamily="18" charset="0"/>
                <a:cs typeface="Times New Roman" pitchFamily="18" charset="0"/>
              </a:rPr>
              <a:t>in </a:t>
            </a:r>
            <a:r>
              <a:rPr lang="en-US" dirty="0" smtClean="0">
                <a:latin typeface="Times New Roman" pitchFamily="18" charset="0"/>
                <a:cs typeface="Times New Roman" pitchFamily="18" charset="0"/>
              </a:rPr>
              <a:t>the conversation.</a:t>
            </a:r>
            <a:endParaRPr kumimoji="0" lang="uk-UA" b="0" i="0" u="none" strike="noStrike" cap="none" normalizeH="0" baseline="0" dirty="0" smtClean="0">
              <a:ln>
                <a:noFill/>
              </a:ln>
              <a:solidFill>
                <a:schemeClr val="tx1"/>
              </a:solidFill>
              <a:effectLst/>
              <a:latin typeface="Times New Roman" pitchFamily="18" charset="0"/>
              <a:cs typeface="Times New Roman" pitchFamily="18" charset="0"/>
            </a:endParaRPr>
          </a:p>
          <a:p>
            <a:pPr lvl="0" indent="450850" algn="just" eaLnBrk="0" fontAlgn="base" hangingPunct="0">
              <a:spcBef>
                <a:spcPct val="0"/>
              </a:spcBef>
              <a:spcAft>
                <a:spcPct val="0"/>
              </a:spcAft>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solution of the problem can </a:t>
            </a:r>
            <a:r>
              <a:rPr lang="en-US" dirty="0" smtClean="0">
                <a:latin typeface="Times New Roman" pitchFamily="18" charset="0"/>
                <a:cs typeface="Times New Roman" pitchFamily="18" charset="0"/>
              </a:rPr>
              <a:t>be primarily related to </a:t>
            </a:r>
            <a:r>
              <a:rPr lang="en-US" dirty="0">
                <a:latin typeface="Times New Roman" pitchFamily="18" charset="0"/>
                <a:cs typeface="Times New Roman" pitchFamily="18" charset="0"/>
              </a:rPr>
              <a:t>the separation of transmission between users, eliminating the acoustic coupling </a:t>
            </a:r>
            <a:r>
              <a:rPr lang="en-US" dirty="0" smtClean="0">
                <a:latin typeface="Times New Roman" pitchFamily="18" charset="0"/>
                <a:cs typeface="Times New Roman" pitchFamily="18" charset="0"/>
              </a:rPr>
              <a:t>between </a:t>
            </a:r>
            <a:r>
              <a:rPr lang="en-US" dirty="0">
                <a:latin typeface="Times New Roman" pitchFamily="18" charset="0"/>
                <a:cs typeface="Times New Roman" pitchFamily="18" charset="0"/>
              </a:rPr>
              <a:t>"transmission - reception" two users in both directions. Let us point out a few ways to implement this idea.</a:t>
            </a:r>
            <a:endParaRPr kumimoji="0" lang="uk-UA" b="0" i="0" u="none" strike="noStrike" cap="none" normalizeH="0" baseline="0" dirty="0" smtClean="0">
              <a:ln>
                <a:noFill/>
              </a:ln>
              <a:solidFill>
                <a:schemeClr val="tx1"/>
              </a:solidFill>
              <a:effectLst/>
              <a:latin typeface="Times New Roman" pitchFamily="18" charset="0"/>
              <a:cs typeface="Times New Roman" pitchFamily="18" charset="0"/>
            </a:endParaRPr>
          </a:p>
          <a:p>
            <a:pPr lvl="0" indent="450850" algn="just" eaLnBrk="0" fontAlgn="base" hangingPunct="0">
              <a:spcBef>
                <a:spcPct val="0"/>
              </a:spcBef>
              <a:spcAft>
                <a:spcPct val="0"/>
              </a:spcAft>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analogue telephone </a:t>
            </a:r>
            <a:r>
              <a:rPr lang="en-US" dirty="0" smtClean="0">
                <a:latin typeface="Times New Roman" pitchFamily="18" charset="0"/>
                <a:cs typeface="Times New Roman" pitchFamily="18" charset="0"/>
              </a:rPr>
              <a:t>networks: </a:t>
            </a:r>
          </a:p>
          <a:p>
            <a:pPr lvl="0" indent="450850" algn="just" eaLnBrk="0" fontAlgn="base" hangingPunct="0">
              <a:spcBef>
                <a:spcPct val="0"/>
              </a:spcBef>
              <a:spcAft>
                <a:spcPct val="0"/>
              </a:spcAf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to reduce feedback "transmission - reception" and vice versa through </a:t>
            </a:r>
            <a:r>
              <a:rPr lang="en-US" dirty="0" smtClean="0">
                <a:latin typeface="Times New Roman" pitchFamily="18" charset="0"/>
                <a:cs typeface="Times New Roman" pitchFamily="18" charset="0"/>
              </a:rPr>
              <a:t>differential system </a:t>
            </a:r>
            <a:r>
              <a:rPr lang="en-US" dirty="0">
                <a:latin typeface="Times New Roman" pitchFamily="18" charset="0"/>
                <a:cs typeface="Times New Roman" pitchFamily="18" charset="0"/>
              </a:rPr>
              <a:t>by improving the latter; </a:t>
            </a:r>
            <a:endParaRPr lang="en-US" dirty="0" smtClean="0">
              <a:latin typeface="Times New Roman" pitchFamily="18" charset="0"/>
              <a:cs typeface="Times New Roman" pitchFamily="18" charset="0"/>
            </a:endParaRPr>
          </a:p>
          <a:p>
            <a:pPr lvl="0" indent="450850" algn="just" eaLnBrk="0" fontAlgn="base" hangingPunct="0">
              <a:spcBef>
                <a:spcPct val="0"/>
              </a:spcBef>
              <a:spcAft>
                <a:spcPct val="0"/>
              </a:spcAf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introduce additional gain in the direction of "the transfer of the talker - reception </a:t>
            </a:r>
            <a:r>
              <a:rPr lang="en-US" dirty="0" smtClean="0">
                <a:latin typeface="Times New Roman" pitchFamily="18" charset="0"/>
                <a:cs typeface="Times New Roman" pitchFamily="18" charset="0"/>
              </a:rPr>
              <a:t>on listener</a:t>
            </a:r>
            <a:r>
              <a:rPr lang="en-US" dirty="0">
                <a:latin typeface="Times New Roman" pitchFamily="18" charset="0"/>
                <a:cs typeface="Times New Roman" pitchFamily="18" charset="0"/>
              </a:rPr>
              <a:t>" and the attenuation in the direction of "the transfer of the listening subscriber - receiving from the speaker." </a:t>
            </a:r>
            <a:endParaRPr lang="en-US" dirty="0" smtClean="0">
              <a:latin typeface="Times New Roman" pitchFamily="18" charset="0"/>
              <a:cs typeface="Times New Roman" pitchFamily="18" charset="0"/>
            </a:endParaRPr>
          </a:p>
          <a:p>
            <a:pPr lvl="0" indent="450850" algn="just" eaLnBrk="0" fontAlgn="base" hangingPunct="0">
              <a:spcBef>
                <a:spcPct val="0"/>
              </a:spcBef>
              <a:spcAft>
                <a:spcPct val="0"/>
              </a:spcAft>
            </a:pPr>
            <a:r>
              <a:rPr lang="en-US" dirty="0" smtClean="0">
                <a:latin typeface="Times New Roman" pitchFamily="18" charset="0"/>
                <a:cs typeface="Times New Roman" pitchFamily="18" charset="0"/>
              </a:rPr>
              <a:t>Qualitative hardware provided </a:t>
            </a:r>
            <a:r>
              <a:rPr lang="en-US" dirty="0">
                <a:latin typeface="Times New Roman" pitchFamily="18" charset="0"/>
                <a:cs typeface="Times New Roman" pitchFamily="18" charset="0"/>
              </a:rPr>
              <a:t>division </a:t>
            </a:r>
            <a:r>
              <a:rPr lang="en-US" dirty="0" smtClean="0">
                <a:latin typeface="Times New Roman" pitchFamily="18" charset="0"/>
                <a:cs typeface="Times New Roman" pitchFamily="18" charset="0"/>
              </a:rPr>
              <a:t>of voice transmission </a:t>
            </a:r>
            <a:r>
              <a:rPr lang="en-US" dirty="0">
                <a:latin typeface="Times New Roman" pitchFamily="18" charset="0"/>
                <a:cs typeface="Times New Roman" pitchFamily="18" charset="0"/>
              </a:rPr>
              <a:t>directions from one user to another by the above methods, known as voice control or voice signal </a:t>
            </a:r>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practically impossible.</a:t>
            </a:r>
          </a:p>
          <a:p>
            <a:pPr marL="0" marR="0" lvl="0" indent="450850" algn="just"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95288" y="1079500"/>
            <a:ext cx="8497887" cy="3113088"/>
          </a:xfrm>
          <a:prstGeom prst="rect">
            <a:avLst/>
          </a:prstGeom>
          <a:noFill/>
          <a:ln w="9525">
            <a:noFill/>
            <a:miter lim="800000"/>
            <a:headEnd/>
            <a:tailEnd/>
          </a:ln>
        </p:spPr>
        <p:txBody>
          <a:bodyPr anchor="ctr">
            <a:spAutoFit/>
          </a:bodyPr>
          <a:lstStyle/>
          <a:p>
            <a:pPr indent="450850" algn="just"/>
            <a:r>
              <a:rPr lang="en-US" dirty="0">
                <a:latin typeface="Times New Roman" pitchFamily="18" charset="0"/>
                <a:cs typeface="Times New Roman" pitchFamily="18" charset="0"/>
              </a:rPr>
              <a:t>The ISDN is provided through electrical separation directions of transmission and, therefore, possible interference between them. However, the acoustic coupling can occur at the opposite end, therefore, in this case it`s is necessary only the voice digital control, that in the absence of damping, may realize. Block diagram of the device of hands-free transmission of digital voice control is shown in Figure 2.5. Digital control is performed after voice conversion of a speech signal (microphone - M; Telephone - T; codec - C) in digital form and the introduction of digital suppressor (DS) therein for both directions of </a:t>
            </a:r>
            <a:r>
              <a:rPr lang="en-US" dirty="0" err="1">
                <a:latin typeface="Times New Roman" pitchFamily="18" charset="0"/>
                <a:cs typeface="Times New Roman" pitchFamily="18" charset="0"/>
              </a:rPr>
              <a:t>codewords</a:t>
            </a:r>
            <a:r>
              <a:rPr lang="en-US" dirty="0">
                <a:latin typeface="Times New Roman" pitchFamily="18" charset="0"/>
                <a:cs typeface="Times New Roman" pitchFamily="18" charset="0"/>
              </a:rPr>
              <a:t> corresponding to a PCM speech signal attenuation. Digital </a:t>
            </a:r>
            <a:r>
              <a:rPr lang="en-US" dirty="0" err="1">
                <a:latin typeface="Times New Roman" pitchFamily="18" charset="0"/>
                <a:cs typeface="Times New Roman" pitchFamily="18" charset="0"/>
              </a:rPr>
              <a:t>codewords</a:t>
            </a:r>
            <a:r>
              <a:rPr lang="en-US" dirty="0">
                <a:latin typeface="Times New Roman" pitchFamily="18" charset="0"/>
                <a:cs typeface="Times New Roman" pitchFamily="18" charset="0"/>
              </a:rPr>
              <a:t> are determined from the original speech signal; and the attenuation value determines the processor (PR) by comparing the volume values for both directions. MVC - manual volume control, SD - switch directions.</a:t>
            </a:r>
            <a:endParaRPr lang="ru-RU"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214313" y="333375"/>
            <a:ext cx="8715375" cy="6238875"/>
            <a:chOff x="214313" y="333375"/>
            <a:chExt cx="8715375" cy="6238875"/>
          </a:xfrm>
        </p:grpSpPr>
        <p:pic>
          <p:nvPicPr>
            <p:cNvPr id="5" name="Рисунок 1"/>
            <p:cNvPicPr>
              <a:picLocks noChangeAspect="1" noChangeArrowheads="1"/>
            </p:cNvPicPr>
            <p:nvPr/>
          </p:nvPicPr>
          <p:blipFill>
            <a:blip r:embed="rId3">
              <a:lum bright="10000"/>
              <a:grayscl/>
            </a:blip>
            <a:srcRect b="22144"/>
            <a:stretch>
              <a:fillRect/>
            </a:stretch>
          </p:blipFill>
          <p:spPr bwMode="auto">
            <a:xfrm>
              <a:off x="323850" y="333375"/>
              <a:ext cx="8143875" cy="5643563"/>
            </a:xfrm>
            <a:prstGeom prst="rect">
              <a:avLst/>
            </a:prstGeom>
            <a:noFill/>
            <a:ln w="9525">
              <a:noFill/>
              <a:miter lim="800000"/>
              <a:headEnd/>
              <a:tailEnd/>
            </a:ln>
          </p:spPr>
        </p:pic>
        <p:sp>
          <p:nvSpPr>
            <p:cNvPr id="6" name="Rectangle 1"/>
            <p:cNvSpPr>
              <a:spLocks noChangeArrowheads="1"/>
            </p:cNvSpPr>
            <p:nvPr/>
          </p:nvSpPr>
          <p:spPr bwMode="auto">
            <a:xfrm>
              <a:off x="214313" y="5930900"/>
              <a:ext cx="8715375" cy="641350"/>
            </a:xfrm>
            <a:prstGeom prst="rect">
              <a:avLst/>
            </a:prstGeom>
            <a:noFill/>
            <a:ln w="9525">
              <a:noFill/>
              <a:miter lim="800000"/>
              <a:headEnd/>
              <a:tailEnd/>
            </a:ln>
          </p:spPr>
          <p:txBody>
            <a:bodyPr anchor="ctr">
              <a:spAutoFit/>
            </a:bodyPr>
            <a:lstStyle/>
            <a:p>
              <a:pPr indent="450850" algn="ctr"/>
              <a:r>
                <a:rPr lang="en-US" dirty="0"/>
                <a:t>Fig. 2.5. Block diagram of the device of hands-free transmission of digital voice control</a:t>
              </a:r>
              <a:endParaRPr lang="ru-RU" dirty="0"/>
            </a:p>
          </p:txBody>
        </p:sp>
        <p:sp>
          <p:nvSpPr>
            <p:cNvPr id="7" name="Text Box 4"/>
            <p:cNvSpPr txBox="1">
              <a:spLocks noChangeArrowheads="1"/>
            </p:cNvSpPr>
            <p:nvPr/>
          </p:nvSpPr>
          <p:spPr bwMode="auto">
            <a:xfrm>
              <a:off x="2484438" y="4725143"/>
              <a:ext cx="287362" cy="369332"/>
            </a:xfrm>
            <a:prstGeom prst="rect">
              <a:avLst/>
            </a:prstGeom>
            <a:solidFill>
              <a:schemeClr val="bg1"/>
            </a:solidFill>
            <a:ln w="9525">
              <a:noFill/>
              <a:miter lim="800000"/>
              <a:headEnd/>
              <a:tailEnd/>
            </a:ln>
          </p:spPr>
          <p:txBody>
            <a:bodyPr wrap="square">
              <a:spAutoFit/>
            </a:bodyPr>
            <a:lstStyle/>
            <a:p>
              <a:r>
                <a:rPr lang="en-US" dirty="0"/>
                <a:t>C</a:t>
              </a:r>
              <a:endParaRPr lang="ru-RU" dirty="0"/>
            </a:p>
          </p:txBody>
        </p:sp>
        <p:sp>
          <p:nvSpPr>
            <p:cNvPr id="8" name="Text Box 5"/>
            <p:cNvSpPr txBox="1">
              <a:spLocks noChangeArrowheads="1"/>
            </p:cNvSpPr>
            <p:nvPr/>
          </p:nvSpPr>
          <p:spPr bwMode="auto">
            <a:xfrm>
              <a:off x="3708400" y="2747699"/>
              <a:ext cx="501650" cy="366712"/>
            </a:xfrm>
            <a:prstGeom prst="rect">
              <a:avLst/>
            </a:prstGeom>
            <a:solidFill>
              <a:schemeClr val="bg1"/>
            </a:solidFill>
            <a:ln w="9525">
              <a:noFill/>
              <a:miter lim="800000"/>
              <a:headEnd/>
              <a:tailEnd/>
            </a:ln>
          </p:spPr>
          <p:txBody>
            <a:bodyPr wrap="none">
              <a:spAutoFit/>
            </a:bodyPr>
            <a:lstStyle/>
            <a:p>
              <a:r>
                <a:rPr lang="en-US" dirty="0"/>
                <a:t>DS</a:t>
              </a:r>
              <a:endParaRPr lang="ru-RU" dirty="0"/>
            </a:p>
          </p:txBody>
        </p:sp>
        <p:sp>
          <p:nvSpPr>
            <p:cNvPr id="9" name="Text Box 6"/>
            <p:cNvSpPr txBox="1">
              <a:spLocks noChangeArrowheads="1"/>
            </p:cNvSpPr>
            <p:nvPr/>
          </p:nvSpPr>
          <p:spPr bwMode="auto">
            <a:xfrm>
              <a:off x="3694113" y="4673601"/>
              <a:ext cx="501650" cy="366712"/>
            </a:xfrm>
            <a:prstGeom prst="rect">
              <a:avLst/>
            </a:prstGeom>
            <a:solidFill>
              <a:schemeClr val="bg1"/>
            </a:solidFill>
            <a:ln w="9525">
              <a:noFill/>
              <a:miter lim="800000"/>
              <a:headEnd/>
              <a:tailEnd/>
            </a:ln>
          </p:spPr>
          <p:txBody>
            <a:bodyPr wrap="none">
              <a:spAutoFit/>
            </a:bodyPr>
            <a:lstStyle/>
            <a:p>
              <a:r>
                <a:rPr lang="en-US" dirty="0"/>
                <a:t>SD</a:t>
              </a:r>
              <a:endParaRPr lang="ru-RU" dirty="0"/>
            </a:p>
          </p:txBody>
        </p:sp>
        <p:sp>
          <p:nvSpPr>
            <p:cNvPr id="10" name="Text Box 7"/>
            <p:cNvSpPr txBox="1">
              <a:spLocks noChangeArrowheads="1"/>
            </p:cNvSpPr>
            <p:nvPr/>
          </p:nvSpPr>
          <p:spPr bwMode="auto">
            <a:xfrm>
              <a:off x="3923928" y="2040468"/>
              <a:ext cx="1296144" cy="307777"/>
            </a:xfrm>
            <a:prstGeom prst="rect">
              <a:avLst/>
            </a:prstGeom>
            <a:solidFill>
              <a:schemeClr val="bg1"/>
            </a:solidFill>
            <a:ln w="9525">
              <a:noFill/>
              <a:miter lim="800000"/>
              <a:headEnd/>
              <a:tailEnd/>
            </a:ln>
          </p:spPr>
          <p:txBody>
            <a:bodyPr wrap="square">
              <a:spAutoFit/>
            </a:bodyPr>
            <a:lstStyle/>
            <a:p>
              <a:r>
                <a:rPr lang="en-US" sz="1400" dirty="0"/>
                <a:t>attenuations</a:t>
              </a:r>
              <a:endParaRPr lang="ru-RU" sz="1400" dirty="0"/>
            </a:p>
          </p:txBody>
        </p:sp>
        <p:sp>
          <p:nvSpPr>
            <p:cNvPr id="11" name="Text Box 8"/>
            <p:cNvSpPr txBox="1">
              <a:spLocks noChangeArrowheads="1"/>
            </p:cNvSpPr>
            <p:nvPr/>
          </p:nvSpPr>
          <p:spPr bwMode="auto">
            <a:xfrm>
              <a:off x="3529013" y="553509"/>
              <a:ext cx="501650" cy="366713"/>
            </a:xfrm>
            <a:prstGeom prst="rect">
              <a:avLst/>
            </a:prstGeom>
            <a:solidFill>
              <a:schemeClr val="bg1"/>
            </a:solidFill>
            <a:ln w="9525">
              <a:noFill/>
              <a:miter lim="800000"/>
              <a:headEnd/>
              <a:tailEnd/>
            </a:ln>
          </p:spPr>
          <p:txBody>
            <a:bodyPr wrap="none">
              <a:spAutoFit/>
            </a:bodyPr>
            <a:lstStyle/>
            <a:p>
              <a:r>
                <a:rPr lang="en-US" dirty="0"/>
                <a:t>PR</a:t>
              </a:r>
              <a:endParaRPr lang="ru-RU" dirty="0"/>
            </a:p>
          </p:txBody>
        </p:sp>
        <p:sp>
          <p:nvSpPr>
            <p:cNvPr id="12" name="Text Box 9"/>
            <p:cNvSpPr txBox="1">
              <a:spLocks noChangeArrowheads="1"/>
            </p:cNvSpPr>
            <p:nvPr/>
          </p:nvSpPr>
          <p:spPr bwMode="auto">
            <a:xfrm>
              <a:off x="1050219" y="575028"/>
              <a:ext cx="692150" cy="366713"/>
            </a:xfrm>
            <a:prstGeom prst="rect">
              <a:avLst/>
            </a:prstGeom>
            <a:solidFill>
              <a:schemeClr val="bg1"/>
            </a:solidFill>
            <a:ln w="9525">
              <a:noFill/>
              <a:miter lim="800000"/>
              <a:headEnd/>
              <a:tailEnd/>
            </a:ln>
          </p:spPr>
          <p:txBody>
            <a:bodyPr wrap="none">
              <a:spAutoFit/>
            </a:bodyPr>
            <a:lstStyle/>
            <a:p>
              <a:r>
                <a:rPr lang="en-US" dirty="0"/>
                <a:t>MVC</a:t>
              </a:r>
              <a:endParaRPr lang="ru-RU" dirty="0"/>
            </a:p>
          </p:txBody>
        </p:sp>
        <p:sp>
          <p:nvSpPr>
            <p:cNvPr id="13" name="Text Box 10"/>
            <p:cNvSpPr txBox="1">
              <a:spLocks noChangeArrowheads="1"/>
            </p:cNvSpPr>
            <p:nvPr/>
          </p:nvSpPr>
          <p:spPr bwMode="auto">
            <a:xfrm>
              <a:off x="2647950" y="2126457"/>
              <a:ext cx="1060450" cy="366712"/>
            </a:xfrm>
            <a:prstGeom prst="rect">
              <a:avLst/>
            </a:prstGeom>
            <a:solidFill>
              <a:schemeClr val="bg1"/>
            </a:solidFill>
            <a:ln w="9525">
              <a:noFill/>
              <a:miter lim="800000"/>
              <a:headEnd/>
              <a:tailEnd/>
            </a:ln>
          </p:spPr>
          <p:txBody>
            <a:bodyPr wrap="none">
              <a:spAutoFit/>
            </a:bodyPr>
            <a:lstStyle/>
            <a:p>
              <a:r>
                <a:rPr lang="en-US" dirty="0"/>
                <a:t>In- value</a:t>
              </a:r>
              <a:endParaRPr lang="ru-RU" dirty="0"/>
            </a:p>
          </p:txBody>
        </p:sp>
        <p:sp>
          <p:nvSpPr>
            <p:cNvPr id="14" name="Text Box 11"/>
            <p:cNvSpPr txBox="1">
              <a:spLocks noChangeArrowheads="1"/>
            </p:cNvSpPr>
            <p:nvPr/>
          </p:nvSpPr>
          <p:spPr bwMode="auto">
            <a:xfrm>
              <a:off x="4962606" y="4469607"/>
              <a:ext cx="2339102" cy="369332"/>
            </a:xfrm>
            <a:prstGeom prst="rect">
              <a:avLst/>
            </a:prstGeom>
            <a:solidFill>
              <a:schemeClr val="bg1"/>
            </a:solidFill>
            <a:ln w="9525">
              <a:noFill/>
              <a:miter lim="800000"/>
              <a:headEnd/>
              <a:tailEnd/>
            </a:ln>
          </p:spPr>
          <p:txBody>
            <a:bodyPr wrap="none">
              <a:spAutoFit/>
            </a:bodyPr>
            <a:lstStyle/>
            <a:p>
              <a:r>
                <a:rPr lang="en-US" dirty="0"/>
                <a:t>1 - </a:t>
              </a:r>
              <a:r>
                <a:rPr lang="en-US" dirty="0" smtClean="0"/>
                <a:t>useful</a:t>
              </a:r>
              <a:r>
                <a:rPr lang="ru-RU" dirty="0" smtClean="0"/>
                <a:t> </a:t>
              </a:r>
              <a:r>
                <a:rPr lang="ru-RU" dirty="0" err="1"/>
                <a:t>information</a:t>
              </a:r>
              <a:endParaRPr lang="ru-RU" dirty="0"/>
            </a:p>
          </p:txBody>
        </p:sp>
        <p:sp>
          <p:nvSpPr>
            <p:cNvPr id="15" name="Text Box 4"/>
            <p:cNvSpPr txBox="1">
              <a:spLocks noChangeArrowheads="1"/>
            </p:cNvSpPr>
            <p:nvPr/>
          </p:nvSpPr>
          <p:spPr bwMode="auto">
            <a:xfrm>
              <a:off x="1751919" y="4725143"/>
              <a:ext cx="287362" cy="369332"/>
            </a:xfrm>
            <a:prstGeom prst="rect">
              <a:avLst/>
            </a:prstGeom>
            <a:solidFill>
              <a:schemeClr val="bg1"/>
            </a:solidFill>
            <a:ln w="9525">
              <a:noFill/>
              <a:miter lim="800000"/>
              <a:headEnd/>
              <a:tailEnd/>
            </a:ln>
          </p:spPr>
          <p:txBody>
            <a:bodyPr wrap="square">
              <a:spAutoFit/>
            </a:bodyPr>
            <a:lstStyle/>
            <a:p>
              <a:r>
                <a:rPr lang="en-US" dirty="0" smtClean="0"/>
                <a:t>F</a:t>
              </a:r>
              <a:endParaRPr lang="ru-RU" dirty="0"/>
            </a:p>
          </p:txBody>
        </p:sp>
        <p:sp>
          <p:nvSpPr>
            <p:cNvPr id="16" name="Text Box 11"/>
            <p:cNvSpPr txBox="1">
              <a:spLocks noChangeArrowheads="1"/>
            </p:cNvSpPr>
            <p:nvPr/>
          </p:nvSpPr>
          <p:spPr bwMode="auto">
            <a:xfrm>
              <a:off x="6153231" y="5300941"/>
              <a:ext cx="2091177" cy="369332"/>
            </a:xfrm>
            <a:prstGeom prst="rect">
              <a:avLst/>
            </a:prstGeom>
            <a:solidFill>
              <a:schemeClr val="bg1"/>
            </a:solidFill>
            <a:ln w="9525">
              <a:noFill/>
              <a:miter lim="800000"/>
              <a:headEnd/>
              <a:tailEnd/>
            </a:ln>
          </p:spPr>
          <p:txBody>
            <a:bodyPr wrap="square">
              <a:spAutoFit/>
            </a:bodyPr>
            <a:lstStyle/>
            <a:p>
              <a:r>
                <a:rPr lang="en-US" dirty="0" smtClean="0"/>
                <a:t>to the switch</a:t>
              </a:r>
              <a:endParaRPr lang="ru-RU"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
          <p:cNvSpPr>
            <a:spLocks noChangeArrowheads="1"/>
          </p:cNvSpPr>
          <p:nvPr/>
        </p:nvSpPr>
        <p:spPr bwMode="auto">
          <a:xfrm>
            <a:off x="357188" y="1062038"/>
            <a:ext cx="8572500" cy="3294062"/>
          </a:xfrm>
          <a:prstGeom prst="rect">
            <a:avLst/>
          </a:prstGeom>
          <a:noFill/>
          <a:ln w="9525">
            <a:noFill/>
            <a:miter lim="800000"/>
            <a:headEnd/>
            <a:tailEnd/>
          </a:ln>
        </p:spPr>
        <p:txBody>
          <a:bodyPr anchor="ctr">
            <a:spAutoFit/>
          </a:bodyPr>
          <a:lstStyle/>
          <a:p>
            <a:pPr indent="450850" algn="ctr"/>
            <a:r>
              <a:rPr lang="en-US" sz="2400" dirty="0">
                <a:latin typeface="Times New Roman" pitchFamily="18" charset="0"/>
                <a:cs typeface="Times New Roman" pitchFamily="18" charset="0"/>
              </a:rPr>
              <a:t>2.2.4. AT ISDN for transmission of text</a:t>
            </a:r>
          </a:p>
          <a:p>
            <a:pPr indent="450850" algn="ctr"/>
            <a:endParaRPr lang="en-US" sz="2400" dirty="0">
              <a:latin typeface="Times New Roman" pitchFamily="18" charset="0"/>
              <a:cs typeface="Times New Roman" pitchFamily="18" charset="0"/>
            </a:endParaRPr>
          </a:p>
          <a:p>
            <a:pPr indent="450850"/>
            <a:r>
              <a:rPr lang="en-US" dirty="0">
                <a:latin typeface="Times New Roman" pitchFamily="18" charset="0"/>
                <a:cs typeface="Times New Roman" pitchFamily="18" charset="0"/>
              </a:rPr>
              <a:t>Teletext service in ISDN refers to a reference television and is intended by type of service for the issue of election of reference texts seal of the television signal. At higher transmission rates of 64 </a:t>
            </a:r>
            <a:r>
              <a:rPr lang="en-US" dirty="0" err="1">
                <a:latin typeface="Times New Roman" pitchFamily="18" charset="0"/>
                <a:cs typeface="Times New Roman" pitchFamily="18" charset="0"/>
              </a:rPr>
              <a:t>kbit</a:t>
            </a:r>
            <a:r>
              <a:rPr lang="en-US" dirty="0">
                <a:latin typeface="Times New Roman" pitchFamily="18" charset="0"/>
                <a:cs typeface="Times New Roman" pitchFamily="18" charset="0"/>
              </a:rPr>
              <a:t> / s time of the page of text format A4 transmission is less than 1s. Time transfer - 2000 signs till 12s. Terminal equipment - TV with decoder and selector.</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ISDN structural diagram for text communication is shown in Figure 2.6.</a:t>
            </a:r>
          </a:p>
          <a:p>
            <a:pPr indent="450850"/>
            <a:r>
              <a:rPr lang="en-US" dirty="0">
                <a:latin typeface="Times New Roman" pitchFamily="18" charset="0"/>
                <a:cs typeface="Times New Roman" pitchFamily="18" charset="0"/>
              </a:rPr>
              <a:t> </a:t>
            </a:r>
            <a:r>
              <a:rPr lang="ru-RU" dirty="0">
                <a:latin typeface="Times New Roman" pitchFamily="18" charset="0"/>
                <a:cs typeface="Times New Roman" pitchFamily="18" charset="0"/>
              </a:rPr>
              <a:t>D - </a:t>
            </a:r>
            <a:r>
              <a:rPr lang="ru-RU" dirty="0" err="1">
                <a:latin typeface="Times New Roman" pitchFamily="18" charset="0"/>
                <a:cs typeface="Times New Roman" pitchFamily="18" charset="0"/>
              </a:rPr>
              <a:t>digital</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dial</a:t>
            </a:r>
            <a:r>
              <a:rPr lang="ru-RU" dirty="0">
                <a:latin typeface="Times New Roman" pitchFamily="18" charset="0"/>
                <a:cs typeface="Times New Roman" pitchFamily="18" charset="0"/>
              </a:rPr>
              <a:t>; RL - </a:t>
            </a:r>
            <a:r>
              <a:rPr lang="ru-RU" dirty="0" err="1">
                <a:latin typeface="Times New Roman" pitchFamily="18" charset="0"/>
                <a:cs typeface="Times New Roman" pitchFamily="18" charset="0"/>
              </a:rPr>
              <a:t>running</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line</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alphanumeric</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display</a:t>
            </a:r>
            <a:r>
              <a:rPr lang="ru-RU" dirty="0">
                <a:latin typeface="Times New Roman" pitchFamily="18" charset="0"/>
                <a:cs typeface="Times New Roman" pitchFamily="18" charset="0"/>
              </a:rPr>
              <a:t>; CPU - </a:t>
            </a:r>
            <a:r>
              <a:rPr lang="ru-RU" dirty="0" err="1">
                <a:latin typeface="Times New Roman" pitchFamily="18" charset="0"/>
                <a:cs typeface="Times New Roman" pitchFamily="18" charset="0"/>
              </a:rPr>
              <a:t>the</a:t>
            </a:r>
            <a:r>
              <a:rPr lang="ru-RU" dirty="0">
                <a:latin typeface="Times New Roman" pitchFamily="18" charset="0"/>
                <a:cs typeface="Times New Roman" pitchFamily="18" charset="0"/>
              </a:rPr>
              <a:t> CPU </a:t>
            </a:r>
            <a:r>
              <a:rPr lang="ru-RU" dirty="0" err="1">
                <a:latin typeface="Times New Roman" pitchFamily="18" charset="0"/>
                <a:cs typeface="Times New Roman" pitchFamily="18" charset="0"/>
              </a:rPr>
              <a:t>for</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processing</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text</a:t>
            </a:r>
            <a:r>
              <a:rPr lang="ru-RU" dirty="0">
                <a:latin typeface="Times New Roman" pitchFamily="18" charset="0"/>
                <a:cs typeface="Times New Roman" pitchFamily="18" charset="0"/>
              </a:rPr>
              <a:t>; IM - </a:t>
            </a:r>
            <a:r>
              <a:rPr lang="ru-RU" dirty="0" err="1">
                <a:latin typeface="Times New Roman" pitchFamily="18" charset="0"/>
                <a:cs typeface="Times New Roman" pitchFamily="18" charset="0"/>
              </a:rPr>
              <a:t>the</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internal</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memory</a:t>
            </a:r>
            <a:r>
              <a:rPr lang="ru-RU" dirty="0">
                <a:latin typeface="Times New Roman" pitchFamily="18" charset="0"/>
                <a:cs typeface="Times New Roman" pitchFamily="18" charset="0"/>
              </a:rPr>
              <a:t>; VS - </a:t>
            </a:r>
            <a:r>
              <a:rPr lang="ru-RU" dirty="0" err="1">
                <a:latin typeface="Times New Roman" pitchFamily="18" charset="0"/>
                <a:cs typeface="Times New Roman" pitchFamily="18" charset="0"/>
              </a:rPr>
              <a:t>video</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screen</a:t>
            </a:r>
            <a:r>
              <a:rPr lang="ru-RU" dirty="0">
                <a:latin typeface="Times New Roman" pitchFamily="18" charset="0"/>
                <a:cs typeface="Times New Roman" pitchFamily="18" charset="0"/>
              </a:rPr>
              <a:t>; PD - </a:t>
            </a:r>
            <a:r>
              <a:rPr lang="ru-RU" dirty="0" err="1">
                <a:latin typeface="Times New Roman" pitchFamily="18" charset="0"/>
                <a:cs typeface="Times New Roman" pitchFamily="18" charset="0"/>
              </a:rPr>
              <a:t>printing</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device</a:t>
            </a:r>
            <a:r>
              <a:rPr lang="ru-RU" dirty="0">
                <a:latin typeface="Times New Roman" pitchFamily="18" charset="0"/>
                <a:cs typeface="Times New Roman" pitchFamily="18" charset="0"/>
              </a:rPr>
              <a:t>; ANK - </a:t>
            </a:r>
            <a:r>
              <a:rPr lang="ru-RU" dirty="0" err="1">
                <a:latin typeface="Times New Roman" pitchFamily="18" charset="0"/>
                <a:cs typeface="Times New Roman" pitchFamily="18" charset="0"/>
              </a:rPr>
              <a:t>alphanumeric</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keyboard</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ExSD</a:t>
            </a:r>
            <a:r>
              <a:rPr lang="ru-RU" dirty="0">
                <a:latin typeface="Times New Roman" pitchFamily="18" charset="0"/>
                <a:cs typeface="Times New Roman" pitchFamily="18" charset="0"/>
              </a:rPr>
              <a:t> - </a:t>
            </a:r>
            <a:r>
              <a:rPr lang="ru-RU" dirty="0" err="1">
                <a:latin typeface="Times New Roman" pitchFamily="18" charset="0"/>
                <a:cs typeface="Times New Roman" pitchFamily="18" charset="0"/>
              </a:rPr>
              <a:t>an</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exterior</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storage</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device</a:t>
            </a:r>
            <a:r>
              <a:rPr lang="ru-RU" dirty="0">
                <a:latin typeface="Times New Roman" pitchFamily="18" charset="0"/>
                <a:cs typeface="Times New Roman" pitchFamily="18" charset="0"/>
              </a:rPr>
              <a:t>; CUUT - </a:t>
            </a:r>
            <a:r>
              <a:rPr lang="ru-RU" dirty="0" err="1">
                <a:latin typeface="Times New Roman" pitchFamily="18" charset="0"/>
                <a:cs typeface="Times New Roman" pitchFamily="18" charset="0"/>
              </a:rPr>
              <a:t>control</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unit</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by</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the</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user</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terminal</a:t>
            </a:r>
            <a:r>
              <a:rPr lang="ru-RU" dirty="0">
                <a:latin typeface="Times New Roman" pitchFamily="18" charset="0"/>
                <a:cs typeface="Times New Roman" pitchFamily="18" charset="0"/>
              </a:rPr>
              <a:t>; S - </a:t>
            </a:r>
            <a:r>
              <a:rPr lang="ru-RU" dirty="0" err="1">
                <a:latin typeface="Times New Roman" pitchFamily="18" charset="0"/>
                <a:cs typeface="Times New Roman" pitchFamily="18" charset="0"/>
              </a:rPr>
              <a:t>Switch</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to</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connect</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to</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the</a:t>
            </a:r>
            <a:r>
              <a:rPr lang="ru-RU" dirty="0">
                <a:latin typeface="Times New Roman" pitchFamily="18" charset="0"/>
                <a:cs typeface="Times New Roman" pitchFamily="18" charset="0"/>
              </a:rPr>
              <a:t> ISDN </a:t>
            </a:r>
            <a:r>
              <a:rPr lang="ru-RU" dirty="0" err="1">
                <a:latin typeface="Times New Roman" pitchFamily="18" charset="0"/>
                <a:cs typeface="Times New Roman" pitchFamily="18" charset="0"/>
              </a:rPr>
              <a:t>basic</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access</a:t>
            </a:r>
            <a:r>
              <a:rPr lang="ru-RU" dirty="0">
                <a:latin typeface="Times New Roman" pitchFamily="18" charset="0"/>
                <a:cs typeface="Times New Roman" pitchFamily="18"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3" cstate="print">
            <a:grayscl/>
            <a:lum bright="10000"/>
          </a:blip>
          <a:srcRect/>
          <a:stretch>
            <a:fillRect/>
          </a:stretch>
        </p:blipFill>
        <p:spPr bwMode="auto">
          <a:xfrm>
            <a:off x="285720" y="283586"/>
            <a:ext cx="7358114" cy="6217248"/>
          </a:xfrm>
          <a:prstGeom prst="rect">
            <a:avLst/>
          </a:prstGeom>
          <a:noFill/>
          <a:ln w="9525">
            <a:noFill/>
            <a:miter lim="800000"/>
            <a:headEnd/>
            <a:tailEnd/>
          </a:ln>
        </p:spPr>
      </p:pic>
      <p:grpSp>
        <p:nvGrpSpPr>
          <p:cNvPr id="19" name="Группа 18"/>
          <p:cNvGrpSpPr/>
          <p:nvPr/>
        </p:nvGrpSpPr>
        <p:grpSpPr>
          <a:xfrm>
            <a:off x="250825" y="260350"/>
            <a:ext cx="7640638" cy="6416675"/>
            <a:chOff x="250825" y="260350"/>
            <a:chExt cx="7640638" cy="6416675"/>
          </a:xfrm>
        </p:grpSpPr>
        <p:pic>
          <p:nvPicPr>
            <p:cNvPr id="20" name="Рисунок 1"/>
            <p:cNvPicPr>
              <a:picLocks noChangeAspect="1" noChangeArrowheads="1"/>
            </p:cNvPicPr>
            <p:nvPr/>
          </p:nvPicPr>
          <p:blipFill>
            <a:blip r:embed="rId3">
              <a:lum bright="10000"/>
              <a:grayscl/>
            </a:blip>
            <a:srcRect/>
            <a:stretch>
              <a:fillRect/>
            </a:stretch>
          </p:blipFill>
          <p:spPr bwMode="auto">
            <a:xfrm>
              <a:off x="250825" y="260350"/>
              <a:ext cx="7358063" cy="6216650"/>
            </a:xfrm>
            <a:prstGeom prst="rect">
              <a:avLst/>
            </a:prstGeom>
            <a:noFill/>
            <a:ln w="9525">
              <a:noFill/>
              <a:miter lim="800000"/>
              <a:headEnd/>
              <a:tailEnd/>
            </a:ln>
          </p:spPr>
        </p:pic>
        <p:sp>
          <p:nvSpPr>
            <p:cNvPr id="21" name="Rectangle 1"/>
            <p:cNvSpPr>
              <a:spLocks noChangeArrowheads="1"/>
            </p:cNvSpPr>
            <p:nvPr/>
          </p:nvSpPr>
          <p:spPr bwMode="auto">
            <a:xfrm>
              <a:off x="1217613" y="6310313"/>
              <a:ext cx="6673850" cy="366712"/>
            </a:xfrm>
            <a:prstGeom prst="rect">
              <a:avLst/>
            </a:prstGeom>
            <a:noFill/>
            <a:ln w="9525">
              <a:noFill/>
              <a:miter lim="800000"/>
              <a:headEnd/>
              <a:tailEnd/>
            </a:ln>
          </p:spPr>
          <p:txBody>
            <a:bodyPr wrap="none" anchor="ctr">
              <a:spAutoFit/>
            </a:bodyPr>
            <a:lstStyle/>
            <a:p>
              <a:pPr indent="450850" algn="ctr"/>
              <a:r>
                <a:rPr lang="en-US">
                  <a:latin typeface="Times New Roman" pitchFamily="18" charset="0"/>
                  <a:cs typeface="Times New Roman" pitchFamily="18" charset="0"/>
                </a:rPr>
                <a:t>Fig</a:t>
              </a:r>
              <a:r>
                <a:rPr lang="ru-RU">
                  <a:latin typeface="Times New Roman" pitchFamily="18" charset="0"/>
                  <a:cs typeface="Times New Roman" pitchFamily="18" charset="0"/>
                </a:rPr>
                <a:t>. 2.6. </a:t>
              </a:r>
              <a:r>
                <a:rPr lang="en-US"/>
                <a:t>ST ISDN structural diagram for text communication </a:t>
              </a:r>
              <a:endParaRPr lang="ru-RU"/>
            </a:p>
          </p:txBody>
        </p:sp>
        <p:sp>
          <p:nvSpPr>
            <p:cNvPr id="22" name="Text Box 4"/>
            <p:cNvSpPr txBox="1">
              <a:spLocks noChangeArrowheads="1"/>
            </p:cNvSpPr>
            <p:nvPr/>
          </p:nvSpPr>
          <p:spPr bwMode="auto">
            <a:xfrm>
              <a:off x="684213" y="332656"/>
              <a:ext cx="349250" cy="366713"/>
            </a:xfrm>
            <a:prstGeom prst="rect">
              <a:avLst/>
            </a:prstGeom>
            <a:solidFill>
              <a:schemeClr val="bg1"/>
            </a:solidFill>
            <a:ln w="9525">
              <a:noFill/>
              <a:miter lim="800000"/>
              <a:headEnd/>
              <a:tailEnd/>
            </a:ln>
          </p:spPr>
          <p:txBody>
            <a:bodyPr wrap="none">
              <a:spAutoFit/>
            </a:bodyPr>
            <a:lstStyle/>
            <a:p>
              <a:r>
                <a:rPr lang="en-US" dirty="0"/>
                <a:t>D</a:t>
              </a:r>
              <a:endParaRPr lang="ru-RU" dirty="0"/>
            </a:p>
          </p:txBody>
        </p:sp>
        <p:sp>
          <p:nvSpPr>
            <p:cNvPr id="23" name="Text Box 5"/>
            <p:cNvSpPr txBox="1">
              <a:spLocks noChangeArrowheads="1"/>
            </p:cNvSpPr>
            <p:nvPr/>
          </p:nvSpPr>
          <p:spPr bwMode="auto">
            <a:xfrm>
              <a:off x="611188" y="1124744"/>
              <a:ext cx="476250" cy="366712"/>
            </a:xfrm>
            <a:prstGeom prst="rect">
              <a:avLst/>
            </a:prstGeom>
            <a:solidFill>
              <a:schemeClr val="bg1"/>
            </a:solidFill>
            <a:ln w="9525">
              <a:noFill/>
              <a:miter lim="800000"/>
              <a:headEnd/>
              <a:tailEnd/>
            </a:ln>
          </p:spPr>
          <p:txBody>
            <a:bodyPr wrap="none">
              <a:spAutoFit/>
            </a:bodyPr>
            <a:lstStyle/>
            <a:p>
              <a:r>
                <a:rPr lang="en-US" dirty="0"/>
                <a:t>RL</a:t>
              </a:r>
              <a:endParaRPr lang="ru-RU" dirty="0"/>
            </a:p>
          </p:txBody>
        </p:sp>
        <p:sp>
          <p:nvSpPr>
            <p:cNvPr id="24" name="Text Box 6"/>
            <p:cNvSpPr txBox="1">
              <a:spLocks noChangeArrowheads="1"/>
            </p:cNvSpPr>
            <p:nvPr/>
          </p:nvSpPr>
          <p:spPr bwMode="auto">
            <a:xfrm>
              <a:off x="592137" y="1772816"/>
              <a:ext cx="542925" cy="276999"/>
            </a:xfrm>
            <a:prstGeom prst="rect">
              <a:avLst/>
            </a:prstGeom>
            <a:solidFill>
              <a:schemeClr val="bg1"/>
            </a:solidFill>
            <a:ln w="9525">
              <a:noFill/>
              <a:miter lim="800000"/>
              <a:headEnd/>
              <a:tailEnd/>
            </a:ln>
          </p:spPr>
          <p:txBody>
            <a:bodyPr wrap="square">
              <a:spAutoFit/>
            </a:bodyPr>
            <a:lstStyle/>
            <a:p>
              <a:r>
                <a:rPr lang="en-US" sz="1200" dirty="0"/>
                <a:t>CPU</a:t>
              </a:r>
              <a:endParaRPr lang="ru-RU" sz="1200" dirty="0"/>
            </a:p>
          </p:txBody>
        </p:sp>
        <p:sp>
          <p:nvSpPr>
            <p:cNvPr id="25" name="Text Box 7"/>
            <p:cNvSpPr txBox="1">
              <a:spLocks noChangeArrowheads="1"/>
            </p:cNvSpPr>
            <p:nvPr/>
          </p:nvSpPr>
          <p:spPr bwMode="auto">
            <a:xfrm>
              <a:off x="611188" y="2564904"/>
              <a:ext cx="438150" cy="366713"/>
            </a:xfrm>
            <a:prstGeom prst="rect">
              <a:avLst/>
            </a:prstGeom>
            <a:solidFill>
              <a:schemeClr val="bg1"/>
            </a:solidFill>
            <a:ln w="9525">
              <a:noFill/>
              <a:miter lim="800000"/>
              <a:headEnd/>
              <a:tailEnd/>
            </a:ln>
          </p:spPr>
          <p:txBody>
            <a:bodyPr wrap="none">
              <a:spAutoFit/>
            </a:bodyPr>
            <a:lstStyle/>
            <a:p>
              <a:r>
                <a:rPr lang="en-US"/>
                <a:t>IM</a:t>
              </a:r>
              <a:endParaRPr lang="ru-RU"/>
            </a:p>
          </p:txBody>
        </p:sp>
        <p:sp>
          <p:nvSpPr>
            <p:cNvPr id="26" name="Text Box 8"/>
            <p:cNvSpPr txBox="1">
              <a:spLocks noChangeArrowheads="1"/>
            </p:cNvSpPr>
            <p:nvPr/>
          </p:nvSpPr>
          <p:spPr bwMode="auto">
            <a:xfrm>
              <a:off x="539552" y="3350320"/>
              <a:ext cx="488950" cy="366712"/>
            </a:xfrm>
            <a:prstGeom prst="rect">
              <a:avLst/>
            </a:prstGeom>
            <a:solidFill>
              <a:schemeClr val="bg1"/>
            </a:solidFill>
            <a:ln w="9525">
              <a:noFill/>
              <a:miter lim="800000"/>
              <a:headEnd/>
              <a:tailEnd/>
            </a:ln>
          </p:spPr>
          <p:txBody>
            <a:bodyPr wrap="none">
              <a:spAutoFit/>
            </a:bodyPr>
            <a:lstStyle/>
            <a:p>
              <a:r>
                <a:rPr lang="en-US" dirty="0"/>
                <a:t>VS</a:t>
              </a:r>
              <a:endParaRPr lang="ru-RU" dirty="0"/>
            </a:p>
          </p:txBody>
        </p:sp>
        <p:sp>
          <p:nvSpPr>
            <p:cNvPr id="27" name="Text Box 9"/>
            <p:cNvSpPr txBox="1">
              <a:spLocks noChangeArrowheads="1"/>
            </p:cNvSpPr>
            <p:nvPr/>
          </p:nvSpPr>
          <p:spPr bwMode="auto">
            <a:xfrm>
              <a:off x="539552" y="4142408"/>
              <a:ext cx="501650" cy="366712"/>
            </a:xfrm>
            <a:prstGeom prst="rect">
              <a:avLst/>
            </a:prstGeom>
            <a:solidFill>
              <a:schemeClr val="bg1"/>
            </a:solidFill>
            <a:ln w="9525">
              <a:noFill/>
              <a:miter lim="800000"/>
              <a:headEnd/>
              <a:tailEnd/>
            </a:ln>
          </p:spPr>
          <p:txBody>
            <a:bodyPr wrap="none">
              <a:spAutoFit/>
            </a:bodyPr>
            <a:lstStyle/>
            <a:p>
              <a:r>
                <a:rPr lang="en-US" dirty="0"/>
                <a:t>PD</a:t>
              </a:r>
              <a:endParaRPr lang="ru-RU" dirty="0"/>
            </a:p>
          </p:txBody>
        </p:sp>
        <p:sp>
          <p:nvSpPr>
            <p:cNvPr id="28" name="Text Box 10"/>
            <p:cNvSpPr txBox="1">
              <a:spLocks noChangeArrowheads="1"/>
            </p:cNvSpPr>
            <p:nvPr/>
          </p:nvSpPr>
          <p:spPr bwMode="auto">
            <a:xfrm>
              <a:off x="539552" y="4879037"/>
              <a:ext cx="565348" cy="276999"/>
            </a:xfrm>
            <a:prstGeom prst="rect">
              <a:avLst/>
            </a:prstGeom>
            <a:solidFill>
              <a:schemeClr val="bg1"/>
            </a:solidFill>
            <a:ln w="9525">
              <a:noFill/>
              <a:miter lim="800000"/>
              <a:headEnd/>
              <a:tailEnd/>
            </a:ln>
          </p:spPr>
          <p:txBody>
            <a:bodyPr wrap="square">
              <a:spAutoFit/>
            </a:bodyPr>
            <a:lstStyle/>
            <a:p>
              <a:r>
                <a:rPr lang="en-US" sz="1200" dirty="0"/>
                <a:t>ANK</a:t>
              </a:r>
              <a:endParaRPr lang="ru-RU" sz="1200" dirty="0"/>
            </a:p>
          </p:txBody>
        </p:sp>
        <p:sp>
          <p:nvSpPr>
            <p:cNvPr id="29" name="Text Box 11"/>
            <p:cNvSpPr txBox="1">
              <a:spLocks noChangeArrowheads="1"/>
            </p:cNvSpPr>
            <p:nvPr/>
          </p:nvSpPr>
          <p:spPr bwMode="auto">
            <a:xfrm>
              <a:off x="539552" y="5664452"/>
              <a:ext cx="598686" cy="276999"/>
            </a:xfrm>
            <a:prstGeom prst="rect">
              <a:avLst/>
            </a:prstGeom>
            <a:solidFill>
              <a:schemeClr val="bg1"/>
            </a:solidFill>
            <a:ln w="9525">
              <a:noFill/>
              <a:miter lim="800000"/>
              <a:headEnd/>
              <a:tailEnd/>
            </a:ln>
            <a:effectLst/>
          </p:spPr>
          <p:txBody>
            <a:bodyPr wrap="square">
              <a:spAutoFit/>
            </a:bodyPr>
            <a:lstStyle/>
            <a:p>
              <a:r>
                <a:rPr lang="en-US" sz="1200" dirty="0" err="1"/>
                <a:t>ExSD</a:t>
              </a:r>
              <a:endParaRPr lang="ru-RU" sz="1200" dirty="0"/>
            </a:p>
          </p:txBody>
        </p:sp>
        <p:sp>
          <p:nvSpPr>
            <p:cNvPr id="30" name="Text Box 12"/>
            <p:cNvSpPr txBox="1">
              <a:spLocks noChangeArrowheads="1"/>
            </p:cNvSpPr>
            <p:nvPr/>
          </p:nvSpPr>
          <p:spPr bwMode="auto">
            <a:xfrm>
              <a:off x="1527175" y="1979613"/>
              <a:ext cx="1172617" cy="415498"/>
            </a:xfrm>
            <a:prstGeom prst="rect">
              <a:avLst/>
            </a:prstGeom>
            <a:solidFill>
              <a:schemeClr val="bg1"/>
            </a:solidFill>
            <a:ln w="9525">
              <a:noFill/>
              <a:miter lim="800000"/>
              <a:headEnd/>
              <a:tailEnd/>
            </a:ln>
            <a:effectLst/>
          </p:spPr>
          <p:txBody>
            <a:bodyPr wrap="square">
              <a:spAutoFit/>
            </a:bodyPr>
            <a:lstStyle/>
            <a:p>
              <a:r>
                <a:rPr lang="en-US" sz="1050" dirty="0" err="1" smtClean="0"/>
                <a:t>i</a:t>
              </a:r>
              <a:r>
                <a:rPr lang="en-US" sz="1050" dirty="0" smtClean="0"/>
                <a:t> </a:t>
              </a:r>
              <a:r>
                <a:rPr lang="en-US" sz="1050" dirty="0"/>
                <a:t>– text information</a:t>
              </a:r>
              <a:endParaRPr lang="ru-RU" sz="1050" dirty="0"/>
            </a:p>
          </p:txBody>
        </p:sp>
        <p:sp>
          <p:nvSpPr>
            <p:cNvPr id="31" name="Text Box 13"/>
            <p:cNvSpPr txBox="1">
              <a:spLocks noChangeArrowheads="1"/>
            </p:cNvSpPr>
            <p:nvPr/>
          </p:nvSpPr>
          <p:spPr bwMode="auto">
            <a:xfrm>
              <a:off x="1527175" y="459904"/>
              <a:ext cx="1964705" cy="304800"/>
            </a:xfrm>
            <a:prstGeom prst="rect">
              <a:avLst/>
            </a:prstGeom>
            <a:solidFill>
              <a:schemeClr val="bg1"/>
            </a:solidFill>
            <a:ln w="9525">
              <a:noFill/>
              <a:miter lim="800000"/>
              <a:headEnd/>
              <a:tailEnd/>
            </a:ln>
            <a:effectLst/>
          </p:spPr>
          <p:txBody>
            <a:bodyPr wrap="square">
              <a:spAutoFit/>
            </a:bodyPr>
            <a:lstStyle/>
            <a:p>
              <a:r>
                <a:rPr lang="en-US" sz="1400" dirty="0"/>
                <a:t>S – signal information</a:t>
              </a:r>
              <a:endParaRPr lang="ru-RU" sz="1400" dirty="0"/>
            </a:p>
          </p:txBody>
        </p:sp>
        <p:sp>
          <p:nvSpPr>
            <p:cNvPr id="32" name="Text Box 14"/>
            <p:cNvSpPr txBox="1">
              <a:spLocks noChangeArrowheads="1"/>
            </p:cNvSpPr>
            <p:nvPr/>
          </p:nvSpPr>
          <p:spPr bwMode="auto">
            <a:xfrm>
              <a:off x="3139530" y="2211755"/>
              <a:ext cx="819150" cy="366712"/>
            </a:xfrm>
            <a:prstGeom prst="rect">
              <a:avLst/>
            </a:prstGeom>
            <a:solidFill>
              <a:schemeClr val="bg1"/>
            </a:solidFill>
            <a:ln w="9525">
              <a:noFill/>
              <a:miter lim="800000"/>
              <a:headEnd/>
              <a:tailEnd/>
            </a:ln>
            <a:effectLst/>
          </p:spPr>
          <p:txBody>
            <a:bodyPr wrap="none">
              <a:spAutoFit/>
            </a:bodyPr>
            <a:lstStyle/>
            <a:p>
              <a:r>
                <a:rPr lang="en-US" dirty="0"/>
                <a:t>CUUT</a:t>
              </a:r>
              <a:endParaRPr lang="ru-RU" dirty="0"/>
            </a:p>
          </p:txBody>
        </p:sp>
        <p:sp>
          <p:nvSpPr>
            <p:cNvPr id="33" name="Text Box 15"/>
            <p:cNvSpPr txBox="1">
              <a:spLocks noChangeArrowheads="1"/>
            </p:cNvSpPr>
            <p:nvPr/>
          </p:nvSpPr>
          <p:spPr bwMode="auto">
            <a:xfrm>
              <a:off x="4986065" y="1724298"/>
              <a:ext cx="336550" cy="366713"/>
            </a:xfrm>
            <a:prstGeom prst="rect">
              <a:avLst/>
            </a:prstGeom>
            <a:solidFill>
              <a:schemeClr val="bg1"/>
            </a:solidFill>
            <a:ln w="9525">
              <a:noFill/>
              <a:miter lim="800000"/>
              <a:headEnd/>
              <a:tailEnd/>
            </a:ln>
            <a:effectLst/>
          </p:spPr>
          <p:txBody>
            <a:bodyPr wrap="none">
              <a:spAutoFit/>
            </a:bodyPr>
            <a:lstStyle/>
            <a:p>
              <a:r>
                <a:rPr lang="en-US" dirty="0"/>
                <a:t>S</a:t>
              </a:r>
              <a:endParaRPr lang="ru-RU"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428596" y="656609"/>
            <a:ext cx="8501122" cy="40626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0850" algn="ctr"/>
            <a:r>
              <a:rPr lang="en-US" sz="2400" dirty="0">
                <a:latin typeface="Times New Roman" pitchFamily="18" charset="0"/>
                <a:cs typeface="Times New Roman" pitchFamily="18" charset="0"/>
              </a:rPr>
              <a:t>2.2.5. ST ISDN for fax</a:t>
            </a:r>
          </a:p>
          <a:p>
            <a:pPr marL="0" marR="0" lvl="0" indent="450850" algn="just"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indent="450850"/>
            <a:r>
              <a:rPr lang="en-US" dirty="0">
                <a:latin typeface="Times New Roman" pitchFamily="18" charset="0"/>
                <a:cs typeface="Times New Roman" pitchFamily="18" charset="0"/>
              </a:rPr>
              <a:t>Fax service in ISDN is used for the transmission and reproduction of images, drawings, manuscripts, letters, etc. a telephone network; copy. Terminal equipment - fax machine.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Transfer time 2000 characters about 3 minutes. ITU Recommendations provides resolution up to 12 lines / mm or higher in the range of 16 - 48 lines / mm.</a:t>
            </a:r>
          </a:p>
          <a:p>
            <a:pPr indent="450850"/>
            <a:r>
              <a:rPr lang="en-US" dirty="0">
                <a:latin typeface="Times New Roman" pitchFamily="18" charset="0"/>
                <a:cs typeface="Times New Roman" pitchFamily="18" charset="0"/>
              </a:rPr>
              <a:t> This fact allows to transfer information of encoded points of raster </a:t>
            </a:r>
            <a:r>
              <a:rPr lang="en-US" dirty="0" smtClean="0">
                <a:latin typeface="Times New Roman" pitchFamily="18" charset="0"/>
                <a:cs typeface="Times New Roman" pitchFamily="18" charset="0"/>
              </a:rPr>
              <a:t>image on </a:t>
            </a:r>
            <a:r>
              <a:rPr lang="en-US" dirty="0">
                <a:latin typeface="Times New Roman" pitchFamily="18" charset="0"/>
                <a:cs typeface="Times New Roman" pitchFamily="18" charset="0"/>
              </a:rPr>
              <a:t>average contained at the black and white page image of A4 format, for about 15 seconds. Thus telefax in ISDN can be used for the transmission of facsimile signals, followed by a speech signal.</a:t>
            </a:r>
          </a:p>
          <a:p>
            <a:pPr indent="450850"/>
            <a:r>
              <a:rPr lang="en-US" dirty="0">
                <a:latin typeface="Times New Roman" pitchFamily="18" charset="0"/>
                <a:cs typeface="Times New Roman" pitchFamily="18" charset="0"/>
              </a:rPr>
              <a:t>AT ISDN Structural diagram for fax is shown in Figure 2.7: </a:t>
            </a:r>
          </a:p>
          <a:p>
            <a:pPr indent="450850"/>
            <a:r>
              <a:rPr lang="en-US" dirty="0">
                <a:latin typeface="Times New Roman" pitchFamily="18" charset="0"/>
                <a:cs typeface="Times New Roman" pitchFamily="18" charset="0"/>
              </a:rPr>
              <a:t>D - digital dial. RL - running line. RS - reader scan. </a:t>
            </a:r>
            <a:r>
              <a:rPr lang="en-US" dirty="0" err="1">
                <a:latin typeface="Times New Roman" pitchFamily="18" charset="0"/>
                <a:cs typeface="Times New Roman" pitchFamily="18" charset="0"/>
              </a:rPr>
              <a:t>Pr</a:t>
            </a:r>
            <a:r>
              <a:rPr lang="en-US" dirty="0">
                <a:latin typeface="Times New Roman" pitchFamily="18" charset="0"/>
                <a:cs typeface="Times New Roman" pitchFamily="18" charset="0"/>
              </a:rPr>
              <a:t> - printer. S - Switch to connect to the ISDN basic access.</a:t>
            </a:r>
            <a:endParaRPr lang="ru-RU"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Группа 38"/>
          <p:cNvGrpSpPr/>
          <p:nvPr/>
        </p:nvGrpSpPr>
        <p:grpSpPr>
          <a:xfrm>
            <a:off x="250825" y="379413"/>
            <a:ext cx="8250265" cy="6175375"/>
            <a:chOff x="250825" y="379413"/>
            <a:chExt cx="8250265" cy="6175375"/>
          </a:xfrm>
        </p:grpSpPr>
        <p:pic>
          <p:nvPicPr>
            <p:cNvPr id="40" name="Рисунок 39"/>
            <p:cNvPicPr/>
            <p:nvPr/>
          </p:nvPicPr>
          <p:blipFill>
            <a:blip r:embed="rId3" cstate="print">
              <a:grayscl/>
              <a:lum bright="10000"/>
            </a:blip>
            <a:srcRect/>
            <a:stretch>
              <a:fillRect/>
            </a:stretch>
          </p:blipFill>
          <p:spPr bwMode="auto">
            <a:xfrm>
              <a:off x="285720" y="428604"/>
              <a:ext cx="8215370" cy="5857916"/>
            </a:xfrm>
            <a:prstGeom prst="rect">
              <a:avLst/>
            </a:prstGeom>
            <a:noFill/>
            <a:ln w="9525">
              <a:noFill/>
              <a:miter lim="800000"/>
              <a:headEnd/>
              <a:tailEnd/>
            </a:ln>
          </p:spPr>
        </p:pic>
        <p:pic>
          <p:nvPicPr>
            <p:cNvPr id="41" name="Рисунок 1"/>
            <p:cNvPicPr>
              <a:picLocks noChangeAspect="1" noChangeArrowheads="1"/>
            </p:cNvPicPr>
            <p:nvPr/>
          </p:nvPicPr>
          <p:blipFill>
            <a:blip r:embed="rId3">
              <a:lum bright="10000"/>
              <a:grayscl/>
            </a:blip>
            <a:srcRect/>
            <a:stretch>
              <a:fillRect/>
            </a:stretch>
          </p:blipFill>
          <p:spPr bwMode="auto">
            <a:xfrm>
              <a:off x="250825" y="379413"/>
              <a:ext cx="8215313" cy="5857875"/>
            </a:xfrm>
            <a:prstGeom prst="rect">
              <a:avLst/>
            </a:prstGeom>
            <a:noFill/>
            <a:ln w="9525">
              <a:noFill/>
              <a:miter lim="800000"/>
              <a:headEnd/>
              <a:tailEnd/>
            </a:ln>
          </p:spPr>
        </p:pic>
        <p:sp>
          <p:nvSpPr>
            <p:cNvPr id="42" name="Rectangle 1"/>
            <p:cNvSpPr>
              <a:spLocks noChangeArrowheads="1"/>
            </p:cNvSpPr>
            <p:nvPr/>
          </p:nvSpPr>
          <p:spPr bwMode="auto">
            <a:xfrm>
              <a:off x="2217738" y="6188075"/>
              <a:ext cx="4991100" cy="366713"/>
            </a:xfrm>
            <a:prstGeom prst="rect">
              <a:avLst/>
            </a:prstGeom>
            <a:noFill/>
            <a:ln w="9525">
              <a:noFill/>
              <a:miter lim="800000"/>
              <a:headEnd/>
              <a:tailEnd/>
            </a:ln>
          </p:spPr>
          <p:txBody>
            <a:bodyPr wrap="none" anchor="ctr">
              <a:spAutoFit/>
            </a:bodyPr>
            <a:lstStyle/>
            <a:p>
              <a:pPr indent="450850" algn="ctr"/>
              <a:r>
                <a:rPr lang="en-US">
                  <a:latin typeface="Times New Roman" pitchFamily="18" charset="0"/>
                  <a:cs typeface="Times New Roman" pitchFamily="18" charset="0"/>
                </a:rPr>
                <a:t>Fig</a:t>
              </a:r>
              <a:r>
                <a:rPr lang="ru-RU">
                  <a:latin typeface="Times New Roman" pitchFamily="18" charset="0"/>
                  <a:cs typeface="Times New Roman" pitchFamily="18" charset="0"/>
                </a:rPr>
                <a:t>.2.7. </a:t>
              </a:r>
              <a:r>
                <a:rPr lang="en-US"/>
                <a:t>ST ISDN Structural diagram for fax </a:t>
              </a:r>
              <a:endParaRPr lang="uk-UA"/>
            </a:p>
          </p:txBody>
        </p:sp>
        <p:sp>
          <p:nvSpPr>
            <p:cNvPr id="43" name="Text Box 4"/>
            <p:cNvSpPr txBox="1">
              <a:spLocks noChangeArrowheads="1"/>
            </p:cNvSpPr>
            <p:nvPr/>
          </p:nvSpPr>
          <p:spPr bwMode="auto">
            <a:xfrm>
              <a:off x="709613" y="501650"/>
              <a:ext cx="349250" cy="366713"/>
            </a:xfrm>
            <a:prstGeom prst="rect">
              <a:avLst/>
            </a:prstGeom>
            <a:solidFill>
              <a:schemeClr val="bg1"/>
            </a:solidFill>
            <a:ln w="9525">
              <a:noFill/>
              <a:miter lim="800000"/>
              <a:headEnd/>
              <a:tailEnd/>
            </a:ln>
            <a:effectLst/>
          </p:spPr>
          <p:txBody>
            <a:bodyPr wrap="none">
              <a:spAutoFit/>
            </a:bodyPr>
            <a:lstStyle/>
            <a:p>
              <a:r>
                <a:rPr lang="en-US"/>
                <a:t>D</a:t>
              </a:r>
              <a:endParaRPr lang="ru-RU"/>
            </a:p>
          </p:txBody>
        </p:sp>
        <p:sp>
          <p:nvSpPr>
            <p:cNvPr id="44" name="Text Box 5"/>
            <p:cNvSpPr txBox="1">
              <a:spLocks noChangeArrowheads="1"/>
            </p:cNvSpPr>
            <p:nvPr/>
          </p:nvSpPr>
          <p:spPr bwMode="auto">
            <a:xfrm>
              <a:off x="636588" y="1558435"/>
              <a:ext cx="476250" cy="366712"/>
            </a:xfrm>
            <a:prstGeom prst="rect">
              <a:avLst/>
            </a:prstGeom>
            <a:solidFill>
              <a:schemeClr val="bg1"/>
            </a:solidFill>
            <a:ln w="9525">
              <a:noFill/>
              <a:miter lim="800000"/>
              <a:headEnd/>
              <a:tailEnd/>
            </a:ln>
            <a:effectLst/>
          </p:spPr>
          <p:txBody>
            <a:bodyPr wrap="none">
              <a:spAutoFit/>
            </a:bodyPr>
            <a:lstStyle/>
            <a:p>
              <a:r>
                <a:rPr lang="en-US" dirty="0"/>
                <a:t>RL</a:t>
              </a:r>
              <a:endParaRPr lang="ru-RU" dirty="0"/>
            </a:p>
          </p:txBody>
        </p:sp>
        <p:sp>
          <p:nvSpPr>
            <p:cNvPr id="45" name="Text Box 6"/>
            <p:cNvSpPr txBox="1">
              <a:spLocks noChangeArrowheads="1"/>
            </p:cNvSpPr>
            <p:nvPr/>
          </p:nvSpPr>
          <p:spPr bwMode="auto">
            <a:xfrm>
              <a:off x="611188" y="4154772"/>
              <a:ext cx="501650" cy="366713"/>
            </a:xfrm>
            <a:prstGeom prst="rect">
              <a:avLst/>
            </a:prstGeom>
            <a:solidFill>
              <a:schemeClr val="bg1"/>
            </a:solidFill>
            <a:ln w="9525">
              <a:noFill/>
              <a:miter lim="800000"/>
              <a:headEnd/>
              <a:tailEnd/>
            </a:ln>
            <a:effectLst/>
          </p:spPr>
          <p:txBody>
            <a:bodyPr wrap="none">
              <a:spAutoFit/>
            </a:bodyPr>
            <a:lstStyle/>
            <a:p>
              <a:r>
                <a:rPr lang="en-US" dirty="0"/>
                <a:t>RS</a:t>
              </a:r>
              <a:endParaRPr lang="ru-RU" dirty="0"/>
            </a:p>
          </p:txBody>
        </p:sp>
        <p:sp>
          <p:nvSpPr>
            <p:cNvPr id="46" name="Text Box 7"/>
            <p:cNvSpPr txBox="1">
              <a:spLocks noChangeArrowheads="1"/>
            </p:cNvSpPr>
            <p:nvPr/>
          </p:nvSpPr>
          <p:spPr bwMode="auto">
            <a:xfrm>
              <a:off x="5652120" y="2099469"/>
              <a:ext cx="400050" cy="3024000"/>
            </a:xfrm>
            <a:prstGeom prst="rect">
              <a:avLst/>
            </a:prstGeom>
            <a:solidFill>
              <a:schemeClr val="bg1"/>
            </a:solidFill>
            <a:ln w="9525">
              <a:noFill/>
              <a:miter lim="800000"/>
              <a:headEnd/>
              <a:tailEnd/>
            </a:ln>
            <a:effectLst/>
          </p:spPr>
          <p:txBody>
            <a:bodyPr wrap="none">
              <a:spAutoFit/>
            </a:bodyPr>
            <a:lstStyle/>
            <a:p>
              <a:r>
                <a:rPr lang="en-US" dirty="0"/>
                <a:t>S</a:t>
              </a:r>
              <a:br>
                <a:rPr lang="en-US" dirty="0"/>
              </a:br>
              <a:r>
                <a:rPr lang="en-US" dirty="0"/>
                <a:t>W</a:t>
              </a:r>
              <a:br>
                <a:rPr lang="en-US" dirty="0"/>
              </a:br>
              <a:r>
                <a:rPr lang="en-US" dirty="0"/>
                <a:t>I</a:t>
              </a:r>
              <a:br>
                <a:rPr lang="en-US" dirty="0"/>
              </a:br>
              <a:r>
                <a:rPr lang="en-US" dirty="0"/>
                <a:t>T</a:t>
              </a:r>
              <a:br>
                <a:rPr lang="en-US" dirty="0"/>
              </a:br>
              <a:r>
                <a:rPr lang="en-US" dirty="0"/>
                <a:t>C</a:t>
              </a:r>
              <a:br>
                <a:rPr lang="en-US" dirty="0"/>
              </a:br>
              <a:r>
                <a:rPr lang="en-US" dirty="0"/>
                <a:t>H</a:t>
              </a:r>
              <a:endParaRPr lang="ru-RU" dirty="0"/>
            </a:p>
          </p:txBody>
        </p:sp>
        <p:sp>
          <p:nvSpPr>
            <p:cNvPr id="47" name="Text Box 8"/>
            <p:cNvSpPr txBox="1">
              <a:spLocks noChangeArrowheads="1"/>
            </p:cNvSpPr>
            <p:nvPr/>
          </p:nvSpPr>
          <p:spPr bwMode="auto">
            <a:xfrm>
              <a:off x="1746523" y="508363"/>
              <a:ext cx="1987550" cy="720000"/>
            </a:xfrm>
            <a:prstGeom prst="rect">
              <a:avLst/>
            </a:prstGeom>
            <a:solidFill>
              <a:schemeClr val="bg1"/>
            </a:solidFill>
            <a:ln w="9525">
              <a:noFill/>
              <a:miter lim="800000"/>
              <a:headEnd/>
              <a:tailEnd/>
            </a:ln>
            <a:effectLst/>
          </p:spPr>
          <p:txBody>
            <a:bodyPr wrap="none">
              <a:spAutoFit/>
            </a:bodyPr>
            <a:lstStyle/>
            <a:p>
              <a:r>
                <a:rPr lang="en-US" sz="1400" dirty="0"/>
                <a:t>S-signaling information</a:t>
              </a:r>
              <a:endParaRPr lang="ru-RU" sz="1400" dirty="0"/>
            </a:p>
          </p:txBody>
        </p:sp>
        <p:sp>
          <p:nvSpPr>
            <p:cNvPr id="48" name="Text Box 9"/>
            <p:cNvSpPr txBox="1">
              <a:spLocks noChangeArrowheads="1"/>
            </p:cNvSpPr>
            <p:nvPr/>
          </p:nvSpPr>
          <p:spPr bwMode="auto">
            <a:xfrm>
              <a:off x="1655415" y="3960092"/>
              <a:ext cx="1404417" cy="720000"/>
            </a:xfrm>
            <a:prstGeom prst="rect">
              <a:avLst/>
            </a:prstGeom>
            <a:solidFill>
              <a:schemeClr val="bg1"/>
            </a:solidFill>
            <a:ln w="9525">
              <a:noFill/>
              <a:miter lim="800000"/>
              <a:headEnd/>
              <a:tailEnd/>
            </a:ln>
            <a:effectLst/>
          </p:spPr>
          <p:txBody>
            <a:bodyPr wrap="square">
              <a:spAutoFit/>
            </a:bodyPr>
            <a:lstStyle/>
            <a:p>
              <a:r>
                <a:rPr lang="en-US" sz="1400" dirty="0" err="1"/>
                <a:t>i</a:t>
              </a:r>
              <a:r>
                <a:rPr lang="en-US" sz="1400" dirty="0"/>
                <a:t> – fax information</a:t>
              </a:r>
              <a:endParaRPr lang="ru-RU" sz="1400" dirty="0"/>
            </a:p>
          </p:txBody>
        </p:sp>
        <p:sp>
          <p:nvSpPr>
            <p:cNvPr id="49" name="Text Box 10"/>
            <p:cNvSpPr txBox="1">
              <a:spLocks noChangeArrowheads="1"/>
            </p:cNvSpPr>
            <p:nvPr/>
          </p:nvSpPr>
          <p:spPr bwMode="auto">
            <a:xfrm>
              <a:off x="3131840" y="3017068"/>
              <a:ext cx="1590118" cy="1116000"/>
            </a:xfrm>
            <a:prstGeom prst="rect">
              <a:avLst/>
            </a:prstGeom>
            <a:solidFill>
              <a:schemeClr val="bg1"/>
            </a:solidFill>
            <a:ln w="9525">
              <a:noFill/>
              <a:miter lim="800000"/>
              <a:headEnd/>
              <a:tailEnd/>
            </a:ln>
            <a:effectLst/>
          </p:spPr>
          <p:txBody>
            <a:bodyPr wrap="square">
              <a:spAutoFit/>
            </a:bodyPr>
            <a:lstStyle/>
            <a:p>
              <a:r>
                <a:rPr lang="ru-RU" dirty="0" err="1"/>
                <a:t>Subscriber</a:t>
              </a:r>
              <a:r>
                <a:rPr lang="ru-RU" dirty="0"/>
                <a:t> </a:t>
              </a:r>
              <a:r>
                <a:rPr lang="ru-RU" dirty="0" err="1"/>
                <a:t>terminal</a:t>
              </a:r>
              <a:r>
                <a:rPr lang="ru-RU" dirty="0"/>
                <a:t> </a:t>
              </a:r>
              <a:r>
                <a:rPr lang="ru-RU" dirty="0" err="1"/>
                <a:t>control</a:t>
              </a:r>
              <a:r>
                <a:rPr lang="ru-RU" dirty="0"/>
                <a:t> </a:t>
              </a:r>
              <a:r>
                <a:rPr lang="ru-RU" dirty="0" err="1"/>
                <a:t>unit</a:t>
              </a:r>
              <a:endParaRPr lang="ru-RU" dirty="0"/>
            </a:p>
          </p:txBody>
        </p:sp>
        <p:sp>
          <p:nvSpPr>
            <p:cNvPr id="50" name="Text Box 6"/>
            <p:cNvSpPr txBox="1">
              <a:spLocks noChangeArrowheads="1"/>
            </p:cNvSpPr>
            <p:nvPr/>
          </p:nvSpPr>
          <p:spPr bwMode="auto">
            <a:xfrm>
              <a:off x="611188" y="5123469"/>
              <a:ext cx="505267" cy="369332"/>
            </a:xfrm>
            <a:prstGeom prst="rect">
              <a:avLst/>
            </a:prstGeom>
            <a:solidFill>
              <a:schemeClr val="bg1"/>
            </a:solidFill>
            <a:ln w="9525">
              <a:noFill/>
              <a:miter lim="800000"/>
              <a:headEnd/>
              <a:tailEnd/>
            </a:ln>
            <a:effectLst/>
          </p:spPr>
          <p:txBody>
            <a:bodyPr wrap="none">
              <a:spAutoFit/>
            </a:bodyPr>
            <a:lstStyle/>
            <a:p>
              <a:r>
                <a:rPr lang="en-US" dirty="0" smtClean="0"/>
                <a:t>PD</a:t>
              </a:r>
              <a:endParaRPr lang="ru-RU"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285720" y="572042"/>
            <a:ext cx="857256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0850" algn="ctr"/>
            <a:r>
              <a:rPr lang="en-US" sz="2400" dirty="0">
                <a:latin typeface="Times New Roman" pitchFamily="18" charset="0"/>
                <a:cs typeface="Times New Roman" pitchFamily="18" charset="0"/>
              </a:rPr>
              <a:t>2.2.6. ST ISDN fax text service</a:t>
            </a:r>
            <a:endParaRPr lang="ru-RU" sz="2400" dirty="0">
              <a:latin typeface="Times New Roman" pitchFamily="18" charset="0"/>
              <a:cs typeface="Times New Roman" pitchFamily="18" charset="0"/>
            </a:endParaRPr>
          </a:p>
          <a:p>
            <a:pPr marL="0" marR="0" lvl="0" indent="450850" algn="just"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lvl="0" indent="450850" algn="just" eaLnBrk="0" fontAlgn="base" hangingPunct="0">
              <a:spcBef>
                <a:spcPct val="0"/>
              </a:spcBef>
              <a:spcAft>
                <a:spcPct val="0"/>
              </a:spcAft>
            </a:pPr>
            <a:r>
              <a:rPr lang="en-US" dirty="0">
                <a:latin typeface="Times New Roman" pitchFamily="18" charset="0"/>
                <a:ea typeface="Times New Roman" pitchFamily="18" charset="0"/>
                <a:cs typeface="Times New Roman" pitchFamily="18" charset="0"/>
              </a:rPr>
              <a:t>Text fax ISDN service is used to transfer information, that includes text, graphics, or black and white documents with the sketches by hand or letters with stamps and signatures, and others</a:t>
            </a:r>
            <a:r>
              <a:rPr lang="en-US" dirty="0" smtClean="0">
                <a:latin typeface="Times New Roman" pitchFamily="18" charset="0"/>
                <a:ea typeface="Times New Roman" pitchFamily="18" charset="0"/>
                <a:cs typeface="Times New Roman" pitchFamily="18" charset="0"/>
              </a:rPr>
              <a:t>.</a:t>
            </a:r>
          </a:p>
          <a:p>
            <a:pPr lvl="0" indent="450850" algn="just" eaLnBrk="0" fontAlgn="base" hangingPunct="0">
              <a:spcBef>
                <a:spcPct val="0"/>
              </a:spcBef>
              <a:spcAft>
                <a:spcPct val="0"/>
              </a:spcAft>
            </a:pPr>
            <a:r>
              <a:rPr lang="en-US" dirty="0" smtClean="0">
                <a:latin typeface="Times New Roman" pitchFamily="18" charset="0"/>
                <a:ea typeface="Times New Roman" pitchFamily="18" charset="0"/>
                <a:cs typeface="Times New Roman" pitchFamily="18" charset="0"/>
              </a:rPr>
              <a:t>It </a:t>
            </a:r>
            <a:r>
              <a:rPr lang="en-US" dirty="0">
                <a:latin typeface="Times New Roman" pitchFamily="18" charset="0"/>
                <a:ea typeface="Times New Roman" pitchFamily="18" charset="0"/>
                <a:cs typeface="Times New Roman" pitchFamily="18" charset="0"/>
              </a:rPr>
              <a:t>works in two modes: one for the transmission of texts with characters encoding and the other for the transmission of drawing and pictorial information (facsimile) encoding the image dots.</a:t>
            </a:r>
          </a:p>
          <a:p>
            <a:pPr lvl="0" indent="450850" algn="just" eaLnBrk="0" fontAlgn="base" hangingPunct="0">
              <a:spcBef>
                <a:spcPct val="0"/>
              </a:spcBef>
              <a:spcAft>
                <a:spcPct val="0"/>
              </a:spcAft>
            </a:pPr>
            <a:r>
              <a:rPr lang="en-US" dirty="0">
                <a:latin typeface="Times New Roman" pitchFamily="18" charset="0"/>
                <a:ea typeface="Times New Roman" pitchFamily="18" charset="0"/>
                <a:cs typeface="Times New Roman" pitchFamily="18" charset="0"/>
              </a:rPr>
              <a:t>Figure 2.8 shows a block diagram of ST ISDN for mixed mode operation for text-fax service. Designations are similar to designations in Figure 2.5 - 2.7. Text to display represented as signs. The screen displays the data which volume equals to IM capacity. CPU processes the text of the image to display. </a:t>
            </a:r>
            <a:r>
              <a:rPr lang="en-US" dirty="0" err="1">
                <a:latin typeface="Times New Roman" pitchFamily="18" charset="0"/>
                <a:ea typeface="Times New Roman" pitchFamily="18" charset="0"/>
                <a:cs typeface="Times New Roman" pitchFamily="18" charset="0"/>
              </a:rPr>
              <a:t>Pr</a:t>
            </a:r>
            <a:r>
              <a:rPr lang="en-US" dirty="0">
                <a:latin typeface="Times New Roman" pitchFamily="18" charset="0"/>
                <a:ea typeface="Times New Roman" pitchFamily="18" charset="0"/>
                <a:cs typeface="Times New Roman" pitchFamily="18" charset="0"/>
              </a:rPr>
              <a:t> is used for issuing print text and fax images.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1"/>
          <p:cNvPicPr>
            <a:picLocks noChangeAspect="1" noChangeArrowheads="1"/>
          </p:cNvPicPr>
          <p:nvPr/>
        </p:nvPicPr>
        <p:blipFill>
          <a:blip r:embed="rId3">
            <a:lum bright="-12000" contrast="36000"/>
            <a:grayscl/>
          </a:blip>
          <a:srcRect/>
          <a:stretch>
            <a:fillRect/>
          </a:stretch>
        </p:blipFill>
        <p:spPr bwMode="auto">
          <a:xfrm>
            <a:off x="323850" y="333375"/>
            <a:ext cx="7929563" cy="5786438"/>
          </a:xfrm>
          <a:prstGeom prst="rect">
            <a:avLst/>
          </a:prstGeom>
          <a:noFill/>
          <a:ln w="9525">
            <a:noFill/>
            <a:miter lim="800000"/>
            <a:headEnd/>
            <a:tailEnd/>
          </a:ln>
        </p:spPr>
      </p:pic>
      <p:sp>
        <p:nvSpPr>
          <p:cNvPr id="5" name="Rectangle 1"/>
          <p:cNvSpPr>
            <a:spLocks noChangeArrowheads="1"/>
          </p:cNvSpPr>
          <p:nvPr/>
        </p:nvSpPr>
        <p:spPr bwMode="auto">
          <a:xfrm>
            <a:off x="1717675" y="6330950"/>
            <a:ext cx="5702300" cy="366713"/>
          </a:xfrm>
          <a:prstGeom prst="rect">
            <a:avLst/>
          </a:prstGeom>
          <a:noFill/>
          <a:ln w="9525">
            <a:noFill/>
            <a:miter lim="800000"/>
            <a:headEnd/>
            <a:tailEnd/>
          </a:ln>
        </p:spPr>
        <p:txBody>
          <a:bodyPr wrap="none" anchor="ctr">
            <a:spAutoFit/>
          </a:bodyPr>
          <a:lstStyle/>
          <a:p>
            <a:pPr indent="450850" algn="ctr"/>
            <a:r>
              <a:rPr lang="en-US">
                <a:latin typeface="Times New Roman" pitchFamily="18" charset="0"/>
                <a:cs typeface="Times New Roman" pitchFamily="18" charset="0"/>
              </a:rPr>
              <a:t>Fig</a:t>
            </a:r>
            <a:r>
              <a:rPr lang="ru-RU">
                <a:latin typeface="Times New Roman" pitchFamily="18" charset="0"/>
                <a:cs typeface="Times New Roman" pitchFamily="18" charset="0"/>
              </a:rPr>
              <a:t>.2.8. </a:t>
            </a:r>
            <a:r>
              <a:rPr lang="en-US">
                <a:latin typeface="Times New Roman" pitchFamily="18" charset="0"/>
                <a:cs typeface="Times New Roman" pitchFamily="18" charset="0"/>
              </a:rPr>
              <a:t>ST ISDN structural diagram of text-fax service</a:t>
            </a:r>
            <a:endParaRPr lang="ru-RU"/>
          </a:p>
        </p:txBody>
      </p:sp>
      <p:sp>
        <p:nvSpPr>
          <p:cNvPr id="6" name="Text Box 4"/>
          <p:cNvSpPr txBox="1">
            <a:spLocks noChangeArrowheads="1"/>
          </p:cNvSpPr>
          <p:nvPr/>
        </p:nvSpPr>
        <p:spPr bwMode="auto">
          <a:xfrm>
            <a:off x="950913" y="554038"/>
            <a:ext cx="349250" cy="366712"/>
          </a:xfrm>
          <a:prstGeom prst="rect">
            <a:avLst/>
          </a:prstGeom>
          <a:solidFill>
            <a:schemeClr val="bg1"/>
          </a:solidFill>
          <a:ln w="9525">
            <a:noFill/>
            <a:miter lim="800000"/>
            <a:headEnd/>
            <a:tailEnd/>
          </a:ln>
          <a:effectLst/>
        </p:spPr>
        <p:txBody>
          <a:bodyPr wrap="none">
            <a:spAutoFit/>
          </a:bodyPr>
          <a:lstStyle/>
          <a:p>
            <a:r>
              <a:rPr lang="en-US" dirty="0"/>
              <a:t>D</a:t>
            </a:r>
            <a:endParaRPr lang="ru-RU" dirty="0"/>
          </a:p>
        </p:txBody>
      </p:sp>
      <p:sp>
        <p:nvSpPr>
          <p:cNvPr id="7" name="Text Box 5"/>
          <p:cNvSpPr txBox="1">
            <a:spLocks noChangeArrowheads="1"/>
          </p:cNvSpPr>
          <p:nvPr/>
        </p:nvSpPr>
        <p:spPr bwMode="auto">
          <a:xfrm>
            <a:off x="900113" y="1154113"/>
            <a:ext cx="476250" cy="366712"/>
          </a:xfrm>
          <a:prstGeom prst="rect">
            <a:avLst/>
          </a:prstGeom>
          <a:solidFill>
            <a:schemeClr val="bg1"/>
          </a:solidFill>
          <a:ln w="9525">
            <a:noFill/>
            <a:miter lim="800000"/>
            <a:headEnd/>
            <a:tailEnd/>
          </a:ln>
          <a:effectLst/>
        </p:spPr>
        <p:txBody>
          <a:bodyPr wrap="none">
            <a:spAutoFit/>
          </a:bodyPr>
          <a:lstStyle/>
          <a:p>
            <a:r>
              <a:rPr lang="en-US"/>
              <a:t>RL</a:t>
            </a:r>
            <a:endParaRPr lang="ru-RU"/>
          </a:p>
        </p:txBody>
      </p:sp>
      <p:sp>
        <p:nvSpPr>
          <p:cNvPr id="8" name="Text Box 6"/>
          <p:cNvSpPr txBox="1">
            <a:spLocks noChangeArrowheads="1"/>
          </p:cNvSpPr>
          <p:nvPr/>
        </p:nvSpPr>
        <p:spPr bwMode="auto">
          <a:xfrm>
            <a:off x="831850" y="1673225"/>
            <a:ext cx="540000" cy="366713"/>
          </a:xfrm>
          <a:prstGeom prst="rect">
            <a:avLst/>
          </a:prstGeom>
          <a:solidFill>
            <a:schemeClr val="bg1"/>
          </a:solidFill>
          <a:ln w="9525">
            <a:noFill/>
            <a:miter lim="800000"/>
            <a:headEnd/>
            <a:tailEnd/>
          </a:ln>
          <a:effectLst/>
        </p:spPr>
        <p:txBody>
          <a:bodyPr wrap="none">
            <a:spAutoFit/>
          </a:bodyPr>
          <a:lstStyle/>
          <a:p>
            <a:r>
              <a:rPr lang="en-US" dirty="0"/>
              <a:t>CPU</a:t>
            </a:r>
            <a:endParaRPr lang="ru-RU" dirty="0"/>
          </a:p>
        </p:txBody>
      </p:sp>
      <p:sp>
        <p:nvSpPr>
          <p:cNvPr id="10" name="Text Box 8"/>
          <p:cNvSpPr txBox="1">
            <a:spLocks noChangeArrowheads="1"/>
          </p:cNvSpPr>
          <p:nvPr/>
        </p:nvSpPr>
        <p:spPr bwMode="auto">
          <a:xfrm>
            <a:off x="774825" y="4149725"/>
            <a:ext cx="654050" cy="366713"/>
          </a:xfrm>
          <a:prstGeom prst="rect">
            <a:avLst/>
          </a:prstGeom>
          <a:solidFill>
            <a:schemeClr val="bg1"/>
          </a:solidFill>
          <a:ln w="9525">
            <a:noFill/>
            <a:miter lim="800000"/>
            <a:headEnd/>
            <a:tailEnd/>
          </a:ln>
          <a:effectLst/>
        </p:spPr>
        <p:txBody>
          <a:bodyPr wrap="none">
            <a:spAutoFit/>
          </a:bodyPr>
          <a:lstStyle/>
          <a:p>
            <a:r>
              <a:rPr lang="en-US" dirty="0"/>
              <a:t>ANK</a:t>
            </a:r>
            <a:endParaRPr lang="ru-RU" dirty="0"/>
          </a:p>
        </p:txBody>
      </p:sp>
      <p:sp>
        <p:nvSpPr>
          <p:cNvPr id="11" name="Text Box 9"/>
          <p:cNvSpPr txBox="1">
            <a:spLocks noChangeArrowheads="1"/>
          </p:cNvSpPr>
          <p:nvPr/>
        </p:nvSpPr>
        <p:spPr bwMode="auto">
          <a:xfrm>
            <a:off x="779462" y="4770438"/>
            <a:ext cx="625476" cy="338554"/>
          </a:xfrm>
          <a:prstGeom prst="rect">
            <a:avLst/>
          </a:prstGeom>
          <a:solidFill>
            <a:schemeClr val="bg1"/>
          </a:solidFill>
          <a:ln w="9525">
            <a:noFill/>
            <a:miter lim="800000"/>
            <a:headEnd/>
            <a:tailEnd/>
          </a:ln>
          <a:effectLst/>
        </p:spPr>
        <p:txBody>
          <a:bodyPr wrap="square">
            <a:spAutoFit/>
          </a:bodyPr>
          <a:lstStyle/>
          <a:p>
            <a:r>
              <a:rPr lang="en-US" sz="1600" dirty="0" err="1"/>
              <a:t>ExSD</a:t>
            </a:r>
            <a:endParaRPr lang="ru-RU" sz="1600" dirty="0"/>
          </a:p>
        </p:txBody>
      </p:sp>
      <p:sp>
        <p:nvSpPr>
          <p:cNvPr id="12" name="Text Box 10"/>
          <p:cNvSpPr txBox="1">
            <a:spLocks noChangeArrowheads="1"/>
          </p:cNvSpPr>
          <p:nvPr/>
        </p:nvSpPr>
        <p:spPr bwMode="auto">
          <a:xfrm>
            <a:off x="841375" y="5517232"/>
            <a:ext cx="501650" cy="366713"/>
          </a:xfrm>
          <a:prstGeom prst="rect">
            <a:avLst/>
          </a:prstGeom>
          <a:solidFill>
            <a:schemeClr val="bg1"/>
          </a:solidFill>
          <a:ln w="9525">
            <a:noFill/>
            <a:miter lim="800000"/>
            <a:headEnd/>
            <a:tailEnd/>
          </a:ln>
          <a:effectLst/>
        </p:spPr>
        <p:txBody>
          <a:bodyPr wrap="none">
            <a:spAutoFit/>
          </a:bodyPr>
          <a:lstStyle/>
          <a:p>
            <a:r>
              <a:rPr lang="en-US" dirty="0"/>
              <a:t>RS</a:t>
            </a:r>
            <a:endParaRPr lang="ru-RU" dirty="0"/>
          </a:p>
        </p:txBody>
      </p:sp>
      <p:sp>
        <p:nvSpPr>
          <p:cNvPr id="13" name="Text Box 11"/>
          <p:cNvSpPr txBox="1">
            <a:spLocks noChangeArrowheads="1"/>
          </p:cNvSpPr>
          <p:nvPr/>
        </p:nvSpPr>
        <p:spPr bwMode="auto">
          <a:xfrm>
            <a:off x="1920875" y="548519"/>
            <a:ext cx="2647950" cy="432000"/>
          </a:xfrm>
          <a:prstGeom prst="rect">
            <a:avLst/>
          </a:prstGeom>
          <a:solidFill>
            <a:schemeClr val="bg1"/>
          </a:solidFill>
          <a:ln w="9525">
            <a:noFill/>
            <a:miter lim="800000"/>
            <a:headEnd/>
            <a:tailEnd/>
          </a:ln>
          <a:effectLst/>
        </p:spPr>
        <p:txBody>
          <a:bodyPr wrap="none">
            <a:spAutoFit/>
          </a:bodyPr>
          <a:lstStyle/>
          <a:p>
            <a:r>
              <a:rPr lang="en-US" dirty="0"/>
              <a:t>s – signaling information</a:t>
            </a:r>
            <a:endParaRPr lang="ru-RU" dirty="0"/>
          </a:p>
        </p:txBody>
      </p:sp>
      <p:sp>
        <p:nvSpPr>
          <p:cNvPr id="14" name="Text Box 12"/>
          <p:cNvSpPr txBox="1">
            <a:spLocks noChangeArrowheads="1"/>
          </p:cNvSpPr>
          <p:nvPr/>
        </p:nvSpPr>
        <p:spPr bwMode="auto">
          <a:xfrm>
            <a:off x="1770062" y="1497087"/>
            <a:ext cx="1332000" cy="792000"/>
          </a:xfrm>
          <a:prstGeom prst="rect">
            <a:avLst/>
          </a:prstGeom>
          <a:solidFill>
            <a:schemeClr val="bg1"/>
          </a:solidFill>
          <a:ln w="9525">
            <a:noFill/>
            <a:miter lim="800000"/>
            <a:headEnd/>
            <a:tailEnd/>
          </a:ln>
          <a:effectLst/>
        </p:spPr>
        <p:txBody>
          <a:bodyPr wrap="none">
            <a:spAutoFit/>
          </a:bodyPr>
          <a:lstStyle/>
          <a:p>
            <a:r>
              <a:rPr lang="en-US" dirty="0" err="1"/>
              <a:t>i</a:t>
            </a:r>
            <a:r>
              <a:rPr lang="en-US" dirty="0"/>
              <a:t> – text and fax </a:t>
            </a:r>
            <a:br>
              <a:rPr lang="en-US" dirty="0"/>
            </a:br>
            <a:r>
              <a:rPr lang="en-US" dirty="0"/>
              <a:t>information</a:t>
            </a:r>
            <a:endParaRPr lang="ru-RU" dirty="0"/>
          </a:p>
        </p:txBody>
      </p:sp>
      <p:sp>
        <p:nvSpPr>
          <p:cNvPr id="15" name="Text Box 13"/>
          <p:cNvSpPr txBox="1">
            <a:spLocks noChangeArrowheads="1"/>
          </p:cNvSpPr>
          <p:nvPr/>
        </p:nvSpPr>
        <p:spPr bwMode="auto">
          <a:xfrm>
            <a:off x="3497014" y="2028899"/>
            <a:ext cx="806450" cy="366713"/>
          </a:xfrm>
          <a:prstGeom prst="rect">
            <a:avLst/>
          </a:prstGeom>
          <a:solidFill>
            <a:schemeClr val="bg1"/>
          </a:solidFill>
          <a:ln w="9525">
            <a:noFill/>
            <a:miter lim="800000"/>
            <a:headEnd/>
            <a:tailEnd/>
          </a:ln>
          <a:effectLst/>
        </p:spPr>
        <p:txBody>
          <a:bodyPr wrap="none">
            <a:spAutoFit/>
          </a:bodyPr>
          <a:lstStyle/>
          <a:p>
            <a:r>
              <a:rPr lang="en-US" dirty="0"/>
              <a:t>STCU</a:t>
            </a:r>
            <a:endParaRPr lang="ru-RU" dirty="0"/>
          </a:p>
        </p:txBody>
      </p:sp>
      <p:sp>
        <p:nvSpPr>
          <p:cNvPr id="16" name="Text Box 14"/>
          <p:cNvSpPr txBox="1">
            <a:spLocks noChangeArrowheads="1"/>
          </p:cNvSpPr>
          <p:nvPr/>
        </p:nvSpPr>
        <p:spPr bwMode="auto">
          <a:xfrm>
            <a:off x="5487988" y="2081213"/>
            <a:ext cx="336550" cy="366712"/>
          </a:xfrm>
          <a:prstGeom prst="rect">
            <a:avLst/>
          </a:prstGeom>
          <a:noFill/>
          <a:ln w="9525">
            <a:noFill/>
            <a:miter lim="800000"/>
            <a:headEnd/>
            <a:tailEnd/>
          </a:ln>
          <a:effectLst/>
        </p:spPr>
        <p:txBody>
          <a:bodyPr wrap="none">
            <a:spAutoFit/>
          </a:bodyPr>
          <a:lstStyle/>
          <a:p>
            <a:r>
              <a:rPr lang="en-US"/>
              <a:t>S</a:t>
            </a:r>
            <a:endParaRPr lang="ru-RU"/>
          </a:p>
        </p:txBody>
      </p:sp>
      <p:sp>
        <p:nvSpPr>
          <p:cNvPr id="17" name="Text Box 8"/>
          <p:cNvSpPr txBox="1">
            <a:spLocks noChangeArrowheads="1"/>
          </p:cNvSpPr>
          <p:nvPr/>
        </p:nvSpPr>
        <p:spPr bwMode="auto">
          <a:xfrm>
            <a:off x="798512" y="3519487"/>
            <a:ext cx="549275" cy="369332"/>
          </a:xfrm>
          <a:prstGeom prst="rect">
            <a:avLst/>
          </a:prstGeom>
          <a:solidFill>
            <a:schemeClr val="bg1"/>
          </a:solidFill>
          <a:ln w="9525">
            <a:noFill/>
            <a:miter lim="800000"/>
            <a:headEnd/>
            <a:tailEnd/>
          </a:ln>
          <a:effectLst/>
        </p:spPr>
        <p:txBody>
          <a:bodyPr wrap="square">
            <a:spAutoFit/>
          </a:bodyPr>
          <a:lstStyle/>
          <a:p>
            <a:r>
              <a:rPr lang="en-US" dirty="0" smtClean="0"/>
              <a:t>PD</a:t>
            </a:r>
            <a:endParaRPr lang="ru-RU" dirty="0"/>
          </a:p>
        </p:txBody>
      </p:sp>
      <p:sp>
        <p:nvSpPr>
          <p:cNvPr id="18" name="Text Box 8"/>
          <p:cNvSpPr txBox="1">
            <a:spLocks noChangeArrowheads="1"/>
          </p:cNvSpPr>
          <p:nvPr/>
        </p:nvSpPr>
        <p:spPr bwMode="auto">
          <a:xfrm>
            <a:off x="798512" y="2928937"/>
            <a:ext cx="549275" cy="369332"/>
          </a:xfrm>
          <a:prstGeom prst="rect">
            <a:avLst/>
          </a:prstGeom>
          <a:solidFill>
            <a:schemeClr val="bg1"/>
          </a:solidFill>
          <a:ln w="9525">
            <a:noFill/>
            <a:miter lim="800000"/>
            <a:headEnd/>
            <a:tailEnd/>
          </a:ln>
          <a:effectLst/>
        </p:spPr>
        <p:txBody>
          <a:bodyPr wrap="square">
            <a:spAutoFit/>
          </a:bodyPr>
          <a:lstStyle/>
          <a:p>
            <a:r>
              <a:rPr lang="en-US" dirty="0" smtClean="0"/>
              <a:t>VS</a:t>
            </a:r>
            <a:endParaRPr lang="ru-RU" dirty="0"/>
          </a:p>
        </p:txBody>
      </p:sp>
      <p:sp>
        <p:nvSpPr>
          <p:cNvPr id="19" name="Text Box 8"/>
          <p:cNvSpPr txBox="1">
            <a:spLocks noChangeArrowheads="1"/>
          </p:cNvSpPr>
          <p:nvPr/>
        </p:nvSpPr>
        <p:spPr bwMode="auto">
          <a:xfrm>
            <a:off x="798512" y="2319337"/>
            <a:ext cx="549275" cy="369332"/>
          </a:xfrm>
          <a:prstGeom prst="rect">
            <a:avLst/>
          </a:prstGeom>
          <a:solidFill>
            <a:schemeClr val="bg1"/>
          </a:solidFill>
          <a:ln w="9525">
            <a:noFill/>
            <a:miter lim="800000"/>
            <a:headEnd/>
            <a:tailEnd/>
          </a:ln>
          <a:effectLst/>
        </p:spPr>
        <p:txBody>
          <a:bodyPr wrap="square">
            <a:spAutoFit/>
          </a:bodyPr>
          <a:lstStyle/>
          <a:p>
            <a:r>
              <a:rPr lang="en-US" dirty="0" smtClean="0"/>
              <a:t>IM</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1" name="Rectangle 3"/>
          <p:cNvSpPr>
            <a:spLocks noChangeArrowheads="1"/>
          </p:cNvSpPr>
          <p:nvPr/>
        </p:nvSpPr>
        <p:spPr bwMode="auto">
          <a:xfrm>
            <a:off x="571472" y="1125478"/>
            <a:ext cx="8143932" cy="39703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eaLnBrk="0" fontAlgn="base" hangingPunct="0">
              <a:spcBef>
                <a:spcPct val="0"/>
              </a:spcBef>
              <a:spcAft>
                <a:spcPct val="0"/>
              </a:spcAft>
            </a:pPr>
            <a:r>
              <a:rPr lang="en-US" b="1" dirty="0" smtClean="0">
                <a:latin typeface="Times New Roman" panose="02020603050405020304" pitchFamily="18" charset="0"/>
                <a:cs typeface="Times New Roman" panose="02020603050405020304" pitchFamily="18" charset="0"/>
              </a:rPr>
              <a:t>TE</a:t>
            </a:r>
            <a:r>
              <a:rPr lang="en-US" dirty="0" smtClean="0">
                <a:latin typeface="Times New Roman" panose="02020603050405020304" pitchFamily="18" charset="0"/>
                <a:cs typeface="Times New Roman" panose="02020603050405020304" pitchFamily="18" charset="0"/>
              </a:rPr>
              <a:t> (Terminal Equipment / subscriber terminal) </a:t>
            </a:r>
            <a:r>
              <a:rPr lang="en-US" dirty="0">
                <a:latin typeface="Times New Roman" panose="02020603050405020304" pitchFamily="18" charset="0"/>
                <a:cs typeface="Times New Roman" panose="02020603050405020304" pitchFamily="18" charset="0"/>
              </a:rPr>
              <a:t>is an input/output equipment of information to/from ISDN with a goal of its transferring between required subscriber terminals. In literature </a:t>
            </a:r>
            <a:r>
              <a:rPr lang="en-US" dirty="0" smtClean="0">
                <a:latin typeface="Times New Roman" panose="02020603050405020304" pitchFamily="18" charset="0"/>
                <a:cs typeface="Times New Roman" panose="02020603050405020304" pitchFamily="18" charset="0"/>
              </a:rPr>
              <a:t>subscriber terminals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named </a:t>
            </a:r>
            <a:r>
              <a:rPr lang="en-US" dirty="0">
                <a:latin typeface="Times New Roman" panose="02020603050405020304" pitchFamily="18" charset="0"/>
                <a:cs typeface="Times New Roman" panose="02020603050405020304" pitchFamily="18" charset="0"/>
              </a:rPr>
              <a:t>as TE - terminal equipment [8], termination device, end device, terminal [25], defined as an equipment, that implements functions, necessary for subscriber to activate the use of access protocols.</a:t>
            </a:r>
          </a:p>
          <a:p>
            <a:pPr lvl="0" indent="45085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According to ITU recommendations, there are distinguished two types of TE:</a:t>
            </a:r>
          </a:p>
          <a:p>
            <a:pPr lvl="0" indent="45085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1) TE1, specially developed for ISDN, connected to NT2 through </a:t>
            </a:r>
            <a:r>
              <a:rPr lang="en-US" dirty="0" smtClean="0">
                <a:latin typeface="Times New Roman" panose="02020603050405020304" pitchFamily="18" charset="0"/>
                <a:cs typeface="Times New Roman" panose="02020603050405020304" pitchFamily="18" charset="0"/>
              </a:rPr>
              <a:t>reference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point </a:t>
            </a:r>
            <a:r>
              <a:rPr lang="en-US" dirty="0">
                <a:latin typeface="Times New Roman" panose="02020603050405020304" pitchFamily="18" charset="0"/>
                <a:cs typeface="Times New Roman" panose="02020603050405020304" pitchFamily="18" charset="0"/>
              </a:rPr>
              <a:t>S.</a:t>
            </a:r>
          </a:p>
          <a:p>
            <a:pPr lvl="0" indent="45085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2) TE2 with traditional interface - for connecting to NT2 through R and S reference points (fig. 1.2).</a:t>
            </a:r>
          </a:p>
          <a:p>
            <a:pPr lvl="0" indent="45085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ISDN FB TE mainly implements </a:t>
            </a:r>
            <a:r>
              <a:rPr lang="en-US" dirty="0" smtClean="0">
                <a:latin typeface="Times New Roman" panose="02020603050405020304" pitchFamily="18" charset="0"/>
                <a:cs typeface="Times New Roman" panose="02020603050405020304" pitchFamily="18" charset="0"/>
              </a:rPr>
              <a:t>function of the 1st OSI/ISO hierarchy </a:t>
            </a:r>
            <a:r>
              <a:rPr lang="en-US" dirty="0">
                <a:latin typeface="Times New Roman" panose="02020603050405020304" pitchFamily="18" charset="0"/>
                <a:cs typeface="Times New Roman" panose="02020603050405020304" pitchFamily="18" charset="0"/>
              </a:rPr>
              <a:t>level, rarely </a:t>
            </a:r>
            <a:r>
              <a:rPr lang="en-US" dirty="0" smtClean="0">
                <a:latin typeface="Times New Roman" panose="02020603050405020304" pitchFamily="18" charset="0"/>
                <a:cs typeface="Times New Roman" panose="02020603050405020304" pitchFamily="18" charset="0"/>
              </a:rPr>
              <a:t>the higher </a:t>
            </a:r>
            <a:r>
              <a:rPr lang="en-US" dirty="0">
                <a:latin typeface="Times New Roman" panose="02020603050405020304" pitchFamily="18" charset="0"/>
                <a:cs typeface="Times New Roman" panose="02020603050405020304" pitchFamily="18" charset="0"/>
              </a:rPr>
              <a:t>ones. Other ISDN TE implemented functions are: protocols processing, maintenance, interface provisioning, connection to different equipment performance.</a:t>
            </a:r>
            <a:endParaRPr kumimoji="0" 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357158" y="687246"/>
            <a:ext cx="857256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lang="en-US" sz="2400" dirty="0">
                <a:latin typeface="Times New Roman" pitchFamily="18" charset="0"/>
                <a:ea typeface="Times New Roman" pitchFamily="18" charset="0"/>
                <a:cs typeface="Times New Roman" pitchFamily="18" charset="0"/>
              </a:rPr>
              <a:t>2.2.7. Multifunctional ISDN ST – display </a:t>
            </a:r>
            <a:r>
              <a:rPr lang="en-US" sz="2400" dirty="0" smtClean="0">
                <a:latin typeface="Times New Roman" pitchFamily="18" charset="0"/>
                <a:ea typeface="Times New Roman" pitchFamily="18" charset="0"/>
                <a:cs typeface="Times New Roman" pitchFamily="18" charset="0"/>
              </a:rPr>
              <a:t>phone</a:t>
            </a:r>
          </a:p>
          <a:p>
            <a:pPr lvl="0" indent="450850" algn="ctr" fontAlgn="base">
              <a:spcBef>
                <a:spcPct val="0"/>
              </a:spcBef>
              <a:spcAft>
                <a:spcPct val="0"/>
              </a:spcAft>
            </a:pPr>
            <a:endParaRPr kumimoji="0" lang="uk-UA" b="0" i="0" u="none" strike="noStrike" cap="none" normalizeH="0" baseline="0" dirty="0" smtClean="0">
              <a:ln>
                <a:noFill/>
              </a:ln>
              <a:solidFill>
                <a:schemeClr val="tx1"/>
              </a:solidFill>
              <a:effectLst/>
              <a:latin typeface="Arial" pitchFamily="34" charset="0"/>
            </a:endParaRPr>
          </a:p>
          <a:p>
            <a:pPr indent="449580" algn="just">
              <a:spcAft>
                <a:spcPts val="0"/>
              </a:spcAft>
            </a:pPr>
            <a:r>
              <a:rPr lang="en-US" dirty="0">
                <a:latin typeface="Cambria" panose="02040503050406030204" pitchFamily="18" charset="0"/>
                <a:ea typeface="MS Mincho"/>
                <a:cs typeface="Times New Roman" panose="02020603050405020304" pitchFamily="18" charset="0"/>
              </a:rPr>
              <a:t>ISDN display phone, in some sources – telephone with a display, is used to organize the telephone connection in ISDN and for using of videotext alternately or simultaneously through two B-channels in the main subscriber access. Videotext - accumulation and servicing of requests; output of the text to the TV screen by telephone inquiry.</a:t>
            </a:r>
            <a:endParaRPr lang="ru-RU" dirty="0">
              <a:latin typeface="Cambria" panose="02040503050406030204" pitchFamily="18" charset="0"/>
              <a:ea typeface="MS Mincho"/>
              <a:cs typeface="Times New Roman" panose="02020603050405020304" pitchFamily="18" charset="0"/>
            </a:endParaRPr>
          </a:p>
          <a:p>
            <a:pPr algn="just">
              <a:spcAft>
                <a:spcPts val="0"/>
              </a:spcAft>
            </a:pPr>
            <a:r>
              <a:rPr lang="en-US" dirty="0">
                <a:latin typeface="Cambria" panose="02040503050406030204" pitchFamily="18" charset="0"/>
                <a:ea typeface="MS Mincho"/>
                <a:cs typeface="Times New Roman" panose="02020603050405020304" pitchFamily="18" charset="0"/>
              </a:rPr>
              <a:t>	On pic. 2.9. there is a structural scheme of ISDN display phone. Quality of telephone connection is increased due to additional services, for example, list of incoming calls, personal list of telephone numbers, that are stored in ESD (external storage device). VS( video screen) and CP (central processor) are used to display and support the tasks while telephone calls are performed. VS also displays the number of subscriber and gives out the acoustic sound about the call. Automatic connection implementation is possible by showing with a cursor the necessary number and pressing the button. Numeric keypad (NK) enables the use of video text messaging service, and to enter local data. CP solves the problem of service in the organization of telephone communication. There are other services: management memo calendar, to be able to connect IP, working with a punch card reader, etc.</a:t>
            </a:r>
            <a:endParaRPr lang="ru-RU" dirty="0">
              <a:latin typeface="Cambria" panose="02040503050406030204" pitchFamily="18" charset="0"/>
              <a:ea typeface="MS Mincho"/>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3" cstate="print">
            <a:grayscl/>
            <a:lum bright="10000" contrast="6000"/>
          </a:blip>
          <a:srcRect/>
          <a:stretch>
            <a:fillRect/>
          </a:stretch>
        </p:blipFill>
        <p:spPr bwMode="auto">
          <a:xfrm>
            <a:off x="357158" y="500042"/>
            <a:ext cx="8215370" cy="5143536"/>
          </a:xfrm>
          <a:prstGeom prst="rect">
            <a:avLst/>
          </a:prstGeom>
          <a:noFill/>
          <a:ln w="9525">
            <a:noFill/>
            <a:miter lim="800000"/>
            <a:headEnd/>
            <a:tailEnd/>
          </a:ln>
        </p:spPr>
      </p:pic>
      <p:sp>
        <p:nvSpPr>
          <p:cNvPr id="45057" name="Rectangle 1"/>
          <p:cNvSpPr>
            <a:spLocks noChangeArrowheads="1"/>
          </p:cNvSpPr>
          <p:nvPr/>
        </p:nvSpPr>
        <p:spPr bwMode="auto">
          <a:xfrm>
            <a:off x="673017" y="5973264"/>
            <a:ext cx="779796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indent="450850" algn="ctr" fontAlgn="base">
              <a:spcBef>
                <a:spcPct val="0"/>
              </a:spcBef>
              <a:spcAft>
                <a:spcPct val="0"/>
              </a:spcAft>
            </a:pPr>
            <a:r>
              <a:rPr lang="en-US" dirty="0" smtClean="0">
                <a:latin typeface="Times New Roman" pitchFamily="18" charset="0"/>
                <a:ea typeface="Times New Roman" pitchFamily="18" charset="0"/>
                <a:cs typeface="Times New Roman" pitchFamily="18" charset="0"/>
              </a:rPr>
              <a:t>Figure 2.9 – Structural </a:t>
            </a:r>
            <a:r>
              <a:rPr lang="en-US" dirty="0">
                <a:latin typeface="Times New Roman" pitchFamily="18" charset="0"/>
                <a:ea typeface="Times New Roman" pitchFamily="18" charset="0"/>
                <a:cs typeface="Times New Roman" pitchFamily="18" charset="0"/>
              </a:rPr>
              <a:t>scheme of multifunctional ISDN ST – display phone</a:t>
            </a:r>
            <a:endParaRPr kumimoji="0" lang="ru-RU" b="0" i="0" u="none" strike="noStrike" cap="none" normalizeH="0" baseline="0" dirty="0" smtClean="0">
              <a:ln>
                <a:noFill/>
              </a:ln>
              <a:solidFill>
                <a:schemeClr val="tx1"/>
              </a:solidFill>
              <a:effectLst/>
              <a:latin typeface="Arial" pitchFamily="34" charset="0"/>
            </a:endParaRPr>
          </a:p>
        </p:txBody>
      </p:sp>
      <p:pic>
        <p:nvPicPr>
          <p:cNvPr id="4" name="Изображение 5" descr="Macintosh HD:Users:julianpopov:Desktop:Снимок экрана 2016-03-02 в 16.57.08.png"/>
          <p:cNvPicPr/>
          <p:nvPr/>
        </p:nvPicPr>
        <p:blipFill>
          <a:blip r:embed="rId4">
            <a:extLst>
              <a:ext uri="{28A0092B-C50C-407E-A947-70E740481C1C}">
                <a14:useLocalDpi xmlns:a14="http://schemas.microsoft.com/office/drawing/2010/main" val="0"/>
              </a:ext>
            </a:extLst>
          </a:blip>
          <a:srcRect/>
          <a:stretch>
            <a:fillRect/>
          </a:stretch>
        </p:blipFill>
        <p:spPr bwMode="auto">
          <a:xfrm>
            <a:off x="393054" y="533778"/>
            <a:ext cx="8195516" cy="504056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357158" y="1013665"/>
            <a:ext cx="8429684"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lang="en-US" sz="2400" dirty="0">
                <a:solidFill>
                  <a:srgbClr val="000000"/>
                </a:solidFill>
                <a:latin typeface="Times New Roman" pitchFamily="18" charset="0"/>
                <a:ea typeface="Times New Roman" pitchFamily="18" charset="0"/>
                <a:cs typeface="Times New Roman" pitchFamily="18" charset="0"/>
              </a:rPr>
              <a:t>2.2.8. Multifunctional ISDN ST – working station with build in TE </a:t>
            </a:r>
            <a:r>
              <a:rPr lang="en-US" sz="2400" dirty="0" smtClean="0">
                <a:solidFill>
                  <a:srgbClr val="000000"/>
                </a:solidFill>
                <a:latin typeface="Times New Roman" pitchFamily="18" charset="0"/>
                <a:ea typeface="Times New Roman" pitchFamily="18" charset="0"/>
                <a:cs typeface="Times New Roman" pitchFamily="18" charset="0"/>
              </a:rPr>
              <a:t>ISDN</a:t>
            </a:r>
          </a:p>
          <a:p>
            <a:pPr lvl="0" indent="450850" algn="ctr" fontAlgn="base">
              <a:spcBef>
                <a:spcPct val="0"/>
              </a:spcBef>
              <a:spcAft>
                <a:spcPct val="0"/>
              </a:spcAft>
            </a:pPr>
            <a:endParaRPr kumimoji="0" lang="uk-UA" b="0" i="0" u="none" strike="noStrike" cap="none" normalizeH="0" baseline="0" dirty="0" smtClean="0">
              <a:ln>
                <a:noFill/>
              </a:ln>
              <a:solidFill>
                <a:schemeClr val="tx1"/>
              </a:solidFill>
              <a:effectLst/>
              <a:latin typeface="Arial" pitchFamily="34" charset="0"/>
            </a:endParaRPr>
          </a:p>
          <a:p>
            <a:pPr lvl="0" indent="450850" algn="just" eaLnBrk="0" fontAlgn="base" hangingPunct="0">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ISDN working station with build in TE ISDN, or in some sources operator’s automatized working place (AWP) enables the use of multiple services, and local communication function in the personal computer screen. Operator’s AWP allows to organize telephone with teletext service centers, messaging systems, special programs; operate with teletext protocols and use of teletext service. CP solves the tasks of information processing (text, data). Operators AWP provides local functions: word processing; calculation on the calculator, the implementation of application programs; accumulation of data for re-use, timer, calendar, tracking telephone conversations of data transmission; transactions; connection of printer and external storage device.</a:t>
            </a:r>
          </a:p>
          <a:p>
            <a:pPr lvl="0" indent="450850" algn="just" eaLnBrk="0" fontAlgn="base" hangingPunct="0">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	Structural scheme of ISDN working station with build in TE ISDN is represented on </a:t>
            </a:r>
            <a:r>
              <a:rPr lang="en-US" dirty="0" smtClean="0">
                <a:solidFill>
                  <a:srgbClr val="000000"/>
                </a:solidFill>
                <a:latin typeface="Times New Roman" pitchFamily="18" charset="0"/>
                <a:ea typeface="Times New Roman" pitchFamily="18" charset="0"/>
                <a:cs typeface="Times New Roman" pitchFamily="18" charset="0"/>
              </a:rPr>
              <a:t>fig. </a:t>
            </a:r>
            <a:r>
              <a:rPr lang="en-US" dirty="0">
                <a:solidFill>
                  <a:srgbClr val="000000"/>
                </a:solidFill>
                <a:latin typeface="Times New Roman" pitchFamily="18" charset="0"/>
                <a:ea typeface="Times New Roman" pitchFamily="18" charset="0"/>
                <a:cs typeface="Times New Roman" pitchFamily="18" charset="0"/>
              </a:rPr>
              <a:t>2.10.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3" cstate="print">
            <a:lum bright="10000"/>
          </a:blip>
          <a:srcRect b="8861"/>
          <a:stretch>
            <a:fillRect/>
          </a:stretch>
        </p:blipFill>
        <p:spPr bwMode="auto">
          <a:xfrm>
            <a:off x="285720" y="357166"/>
            <a:ext cx="8286808" cy="5786478"/>
          </a:xfrm>
          <a:prstGeom prst="rect">
            <a:avLst/>
          </a:prstGeom>
          <a:noFill/>
          <a:ln w="9525">
            <a:noFill/>
            <a:miter lim="800000"/>
            <a:headEnd/>
            <a:tailEnd/>
          </a:ln>
        </p:spPr>
      </p:pic>
      <p:sp>
        <p:nvSpPr>
          <p:cNvPr id="47105" name="Rectangle 1"/>
          <p:cNvSpPr>
            <a:spLocks noChangeArrowheads="1"/>
          </p:cNvSpPr>
          <p:nvPr/>
        </p:nvSpPr>
        <p:spPr bwMode="auto">
          <a:xfrm>
            <a:off x="357159" y="6000768"/>
            <a:ext cx="864399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Pic. </a:t>
            </a:r>
            <a:r>
              <a:rPr lang="en-US" dirty="0" smtClean="0">
                <a:solidFill>
                  <a:srgbClr val="000000"/>
                </a:solidFill>
                <a:latin typeface="Times New Roman" pitchFamily="18" charset="0"/>
                <a:ea typeface="Times New Roman" pitchFamily="18" charset="0"/>
                <a:cs typeface="Times New Roman" pitchFamily="18" charset="0"/>
              </a:rPr>
              <a:t>2.10 – </a:t>
            </a:r>
            <a:r>
              <a:rPr lang="en-US" dirty="0">
                <a:solidFill>
                  <a:srgbClr val="000000"/>
                </a:solidFill>
                <a:latin typeface="Times New Roman" pitchFamily="18" charset="0"/>
                <a:ea typeface="Times New Roman" pitchFamily="18" charset="0"/>
                <a:cs typeface="Times New Roman" pitchFamily="18" charset="0"/>
              </a:rPr>
              <a:t>Structural scheme of multiservice ISDN working station with build in TE </a:t>
            </a:r>
            <a:r>
              <a:rPr lang="en-US" dirty="0" smtClean="0">
                <a:solidFill>
                  <a:srgbClr val="000000"/>
                </a:solidFill>
                <a:latin typeface="Times New Roman" pitchFamily="18" charset="0"/>
                <a:ea typeface="Times New Roman" pitchFamily="18" charset="0"/>
                <a:cs typeface="Times New Roman" pitchFamily="18" charset="0"/>
              </a:rPr>
              <a:t>ISDN</a:t>
            </a:r>
            <a:endParaRPr kumimoji="0" lang="ru-RU" b="0" i="0" u="none" strike="noStrike" cap="none" normalizeH="0" baseline="0" dirty="0" smtClean="0">
              <a:ln>
                <a:noFill/>
              </a:ln>
              <a:solidFill>
                <a:schemeClr val="tx1"/>
              </a:solidFill>
              <a:effectLst/>
              <a:latin typeface="Arial" pitchFamily="34" charset="0"/>
            </a:endParaRPr>
          </a:p>
        </p:txBody>
      </p:sp>
      <p:pic>
        <p:nvPicPr>
          <p:cNvPr id="4" name="Изображение 6" descr="Macintosh HD:Users:julianpopov:Desktop:Снимок экрана 2016-03-02 в 17.01.28.png"/>
          <p:cNvPicPr/>
          <p:nvPr/>
        </p:nvPicPr>
        <p:blipFill>
          <a:blip r:embed="rId4">
            <a:extLst>
              <a:ext uri="{28A0092B-C50C-407E-A947-70E740481C1C}">
                <a14:useLocalDpi xmlns:a14="http://schemas.microsoft.com/office/drawing/2010/main" val="0"/>
              </a:ext>
            </a:extLst>
          </a:blip>
          <a:srcRect/>
          <a:stretch>
            <a:fillRect/>
          </a:stretch>
        </p:blipFill>
        <p:spPr bwMode="auto">
          <a:xfrm>
            <a:off x="29906" y="277740"/>
            <a:ext cx="8790565" cy="581555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214282" y="323278"/>
            <a:ext cx="8643998"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39750" algn="l" defTabSz="914400" rtl="0" eaLnBrk="1" fontAlgn="base" latinLnBrk="0" hangingPunct="1">
              <a:lnSpc>
                <a:spcPct val="100000"/>
              </a:lnSpc>
              <a:spcBef>
                <a:spcPct val="0"/>
              </a:spcBef>
              <a:spcAft>
                <a:spcPct val="0"/>
              </a:spcAft>
              <a:buClrTx/>
              <a:buSzTx/>
              <a:buFontTx/>
              <a:buNone/>
              <a:tabLst>
                <a:tab pos="388938"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REFERENCE</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LIST</a:t>
            </a:r>
            <a:endPar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539750" algn="l" defTabSz="914400" rtl="0" eaLnBrk="1" fontAlgn="base" latinLnBrk="0" hangingPunct="1">
              <a:lnSpc>
                <a:spcPct val="100000"/>
              </a:lnSpc>
              <a:spcBef>
                <a:spcPct val="0"/>
              </a:spcBef>
              <a:spcAft>
                <a:spcPct val="0"/>
              </a:spcAft>
              <a:buClrTx/>
              <a:buSzTx/>
              <a:buFontTx/>
              <a:buNone/>
              <a:tabLst>
                <a:tab pos="388938" algn="l"/>
              </a:tabLst>
            </a:pP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ГОСТ 22670-77. Сеть связи цифровая интегральная. Термины и определения. - М.: Изд-во стандартов, 1977. - 39с.</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Цифровая сеть интегрального обслуживания(ЦСИО). Общесетевые системы   и   функции,   интерфейсы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пользоватепь-сеть</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ЦСИО. МСЭ/МККТТ. Синяя книга. Рекомендации 1.310 - I.470. Том III. - Вып.Ш.8. IX Пленарная ассамблея, Мельбурн, 14-25 ноября 1988.</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Интегральные микросхемы: Микросхемы для телефонии. Выпуск 1 -М.: ДОДЭКА, 1994. -256с.</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Микросхемы для телефонии и средств связи. {Микросхемы для телефонии. Выпуск 2).-М.: ДОДЕКА, 1998.-400с.</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 Денисьева О.М., Мирошников Д.Г. Средства связи для "последней мили". - М.: ИТЦ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Эко-Трендз</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1998. - 146с., ил.</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CCIT: Recommendation I.410: General aspects and principles relating to recommendations on ISDN user-network interfaces. Red. Book, Vol. Ml.5,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Genf</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ITU 1985,</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CCIT: Recommendation 1.411: ISDN user-network interfaces - reference configurations. Red. Book, Vol. III.5,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Genf</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ITU 1985.</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8.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Боккер</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 Цифровая сеть с интеграцией служб. Понятия, методы, системы. - М.: Радио и связь, 1989. - 304с.: ил.</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9.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Безар</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X.,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Хайер</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Кеттлер</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Г. Цифровая коммутация. - М.: Радио и связь, 1984.-264с., ил.</a:t>
            </a:r>
            <a:endParaRPr kumimoji="0" lang="uk-UA"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243087"/>
            <a:ext cx="8643998" cy="6463308"/>
          </a:xfrm>
          <a:prstGeom prst="rect">
            <a:avLst/>
          </a:prstGeom>
        </p:spPr>
        <p:txBody>
          <a:bodyPr wrap="square">
            <a:spAutoFit/>
          </a:bodyPr>
          <a:lstStyle/>
          <a:p>
            <a:pPr lvl="0" indent="174625" eaLnBrk="0" fontAlgn="base" hangingPunct="0">
              <a:spcBef>
                <a:spcPct val="0"/>
              </a:spcBef>
              <a:spcAft>
                <a:spcPct val="0"/>
              </a:spcAft>
              <a:tabLst>
                <a:tab pos="388938" algn="l"/>
              </a:tabLst>
            </a:pPr>
            <a:r>
              <a:rPr lang="ru-RU" dirty="0" smtClean="0">
                <a:latin typeface="Times New Roman" pitchFamily="18" charset="0"/>
                <a:ea typeface="Times New Roman" pitchFamily="18" charset="0"/>
                <a:cs typeface="Times New Roman" pitchFamily="18" charset="0"/>
              </a:rPr>
              <a:t>10.  </a:t>
            </a:r>
            <a:r>
              <a:rPr lang="ru-RU" dirty="0" err="1" smtClean="0">
                <a:latin typeface="Times New Roman" pitchFamily="18" charset="0"/>
                <a:ea typeface="Times New Roman" pitchFamily="18" charset="0"/>
                <a:cs typeface="Times New Roman" pitchFamily="18" charset="0"/>
              </a:rPr>
              <a:t>Сипсер</a:t>
            </a:r>
            <a:r>
              <a:rPr lang="ru-RU" dirty="0" smtClean="0">
                <a:latin typeface="Times New Roman" pitchFamily="18" charset="0"/>
                <a:ea typeface="Times New Roman" pitchFamily="18" charset="0"/>
                <a:cs typeface="Times New Roman" pitchFamily="18" charset="0"/>
              </a:rPr>
              <a:t> Р. Архитектура связи в распределенных системах. Кн. 1,2.-М.: Мир, 1981'.</a:t>
            </a:r>
            <a:endParaRPr lang="uk-UA" dirty="0" smtClean="0">
              <a:latin typeface="Arial" pitchFamily="34" charset="0"/>
            </a:endParaRPr>
          </a:p>
          <a:p>
            <a:pPr lvl="0" indent="174625" eaLnBrk="0" fontAlgn="base" hangingPunct="0">
              <a:spcBef>
                <a:spcPct val="0"/>
              </a:spcBef>
              <a:spcAft>
                <a:spcPct val="0"/>
              </a:spcAft>
              <a:tabLst>
                <a:tab pos="388938" algn="l"/>
              </a:tabLst>
            </a:pPr>
            <a:r>
              <a:rPr lang="ru-RU" dirty="0" smtClean="0">
                <a:latin typeface="Times New Roman" pitchFamily="18" charset="0"/>
                <a:ea typeface="Times New Roman" pitchFamily="18" charset="0"/>
                <a:cs typeface="Times New Roman" pitchFamily="18" charset="0"/>
              </a:rPr>
              <a:t>11.  Рекомендация 1.130 МККТТ/МСЭ. Метод описания услуг связи, оказываемых ЦСИО, и сетевых возможностей ЦСИО. Том III. - </a:t>
            </a:r>
            <a:r>
              <a:rPr lang="ru-RU" dirty="0" err="1" smtClean="0">
                <a:latin typeface="Times New Roman" pitchFamily="18" charset="0"/>
                <a:ea typeface="Times New Roman" pitchFamily="18" charset="0"/>
                <a:cs typeface="Times New Roman" pitchFamily="18" charset="0"/>
              </a:rPr>
              <a:t>Вып.Ill</a:t>
            </a:r>
            <a:r>
              <a:rPr lang="ru-RU" dirty="0" smtClean="0">
                <a:latin typeface="Times New Roman" pitchFamily="18" charset="0"/>
                <a:ea typeface="Times New Roman" pitchFamily="18" charset="0"/>
                <a:cs typeface="Times New Roman" pitchFamily="18" charset="0"/>
              </a:rPr>
              <a:t> 7. 1988.</a:t>
            </a:r>
          </a:p>
          <a:p>
            <a:pPr lvl="0"/>
            <a:r>
              <a:rPr lang="ru-RU" dirty="0" smtClean="0">
                <a:latin typeface="Times New Roman" pitchFamily="18" charset="0"/>
                <a:cs typeface="Times New Roman" pitchFamily="18" charset="0"/>
              </a:rPr>
              <a:t>12  </a:t>
            </a:r>
            <a:r>
              <a:rPr lang="en-US" dirty="0" smtClean="0">
                <a:latin typeface="Times New Roman" pitchFamily="18" charset="0"/>
                <a:cs typeface="Times New Roman" pitchFamily="18" charset="0"/>
              </a:rPr>
              <a:t>CCIT: Recommendation 1.430: Basis user-network interface - Layer 1 specification. Red. Book, Vol. III.5, </a:t>
            </a:r>
            <a:r>
              <a:rPr lang="en-US" dirty="0" err="1" smtClean="0">
                <a:latin typeface="Times New Roman" pitchFamily="18" charset="0"/>
                <a:cs typeface="Times New Roman" pitchFamily="18" charset="0"/>
              </a:rPr>
              <a:t>Genf</a:t>
            </a:r>
            <a:r>
              <a:rPr lang="en-US" dirty="0" smtClean="0">
                <a:latin typeface="Times New Roman" pitchFamily="18" charset="0"/>
                <a:cs typeface="Times New Roman" pitchFamily="18" charset="0"/>
              </a:rPr>
              <a:t>: ITU 1985.</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13.  </a:t>
            </a:r>
            <a:r>
              <a:rPr lang="en-US" dirty="0" smtClean="0">
                <a:latin typeface="Times New Roman" pitchFamily="18" charset="0"/>
                <a:cs typeface="Times New Roman" pitchFamily="18" charset="0"/>
              </a:rPr>
              <a:t>CCIT: Recommendation 1.431: Primary rate user-network interface - Layer 1 specification. Red. Book, Vol. III.5, </a:t>
            </a:r>
            <a:r>
              <a:rPr lang="en-US" dirty="0" err="1" smtClean="0">
                <a:latin typeface="Times New Roman" pitchFamily="18" charset="0"/>
                <a:cs typeface="Times New Roman" pitchFamily="18" charset="0"/>
              </a:rPr>
              <a:t>Genf</a:t>
            </a:r>
            <a:r>
              <a:rPr lang="en-US" dirty="0" smtClean="0">
                <a:latin typeface="Times New Roman" pitchFamily="18" charset="0"/>
                <a:cs typeface="Times New Roman" pitchFamily="18" charset="0"/>
              </a:rPr>
              <a:t>: ITU 1985.</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14.  Рекомендация 1.412 МККТТ/МСЭ. Интерфейсы "пользователь-сеть" ЦСИО - структуры интерфейса и реальные ресурсы доступа. Том III. - Вып.Ш.8. 1988.</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15.  Рекомендации Q.500,...,Q.554 МККТТ/МСЭ. Цифровые, местные, транзитные, комбинированные и международные станции в интегральных цифровых сетях и смешанных аналогово-цифровых сетях. Том VI. - </a:t>
            </a:r>
            <a:r>
              <a:rPr lang="ru-RU" dirty="0" err="1" smtClean="0">
                <a:latin typeface="Times New Roman" pitchFamily="18" charset="0"/>
                <a:cs typeface="Times New Roman" pitchFamily="18" charset="0"/>
              </a:rPr>
              <a:t>ВыпД</a:t>
            </a:r>
            <a:r>
              <a:rPr lang="ru-RU" dirty="0" smtClean="0">
                <a:latin typeface="Times New Roman" pitchFamily="18" charset="0"/>
                <a:cs typeface="Times New Roman" pitchFamily="18" charset="0"/>
              </a:rPr>
              <a:t>/1.5. 1988.</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16.  </a:t>
            </a:r>
            <a:r>
              <a:rPr lang="en-US" dirty="0" smtClean="0">
                <a:latin typeface="Times New Roman" pitchFamily="18" charset="0"/>
                <a:cs typeface="Times New Roman" pitchFamily="18" charset="0"/>
              </a:rPr>
              <a:t>CCIT: Recommendation G.703: Physical/electrical characteristics of hierarchical digital interfaces. Red. Book, Vol. IH.3, </a:t>
            </a:r>
            <a:r>
              <a:rPr lang="en-US" dirty="0" err="1" smtClean="0">
                <a:latin typeface="Times New Roman" pitchFamily="18" charset="0"/>
                <a:cs typeface="Times New Roman" pitchFamily="18" charset="0"/>
              </a:rPr>
              <a:t>Genf</a:t>
            </a:r>
            <a:r>
              <a:rPr lang="en-US" dirty="0" smtClean="0">
                <a:latin typeface="Times New Roman" pitchFamily="18" charset="0"/>
                <a:cs typeface="Times New Roman" pitchFamily="18" charset="0"/>
              </a:rPr>
              <a:t>: ITU, 1985.</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17 . </a:t>
            </a:r>
            <a:r>
              <a:rPr lang="en-US" dirty="0" smtClean="0">
                <a:latin typeface="Times New Roman" pitchFamily="18" charset="0"/>
                <a:cs typeface="Times New Roman" pitchFamily="18" charset="0"/>
              </a:rPr>
              <a:t>CCIT: Recommendation G.704: Functional characteristics of interfaces with network nodes. Red. Book, Vol. III.3. </a:t>
            </a:r>
            <a:r>
              <a:rPr lang="en-US" dirty="0" err="1" smtClean="0">
                <a:latin typeface="Times New Roman" pitchFamily="18" charset="0"/>
                <a:cs typeface="Times New Roman" pitchFamily="18" charset="0"/>
              </a:rPr>
              <a:t>Genf</a:t>
            </a:r>
            <a:r>
              <a:rPr lang="en-US" dirty="0" smtClean="0">
                <a:latin typeface="Times New Roman" pitchFamily="18" charset="0"/>
                <a:cs typeface="Times New Roman" pitchFamily="18" charset="0"/>
              </a:rPr>
              <a:t>: ITU, 1985.</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18.  Рекомендации G.700....,G.795 MKKTT/МСЭ. Общие аспекты цифровых систем передачи; оконечное оборудование. Том III. - Вып.III.4. 1988.</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19.  Рекомендации Q.500	Q.554 MKKTT/МСЭ. Цифровые транзитные станции в интегральных цифровых сетях и смешанных аналогово-цифровых сетях. Местные и смешанные цифровые станции Том VI. -Bbrn.Vt.5. 1988.</a:t>
            </a:r>
            <a:endParaRPr lang="uk-UA" dirty="0" smtClean="0">
              <a:latin typeface="Times New Roman" pitchFamily="18" charset="0"/>
              <a:cs typeface="Times New Roman" pitchFamily="18" charset="0"/>
            </a:endParaRPr>
          </a:p>
          <a:p>
            <a:pPr lvl="0" indent="174625" eaLnBrk="0" fontAlgn="base" hangingPunct="0">
              <a:spcBef>
                <a:spcPct val="0"/>
              </a:spcBef>
              <a:spcAft>
                <a:spcPct val="0"/>
              </a:spcAft>
              <a:tabLst>
                <a:tab pos="388938" algn="l"/>
              </a:tabLst>
            </a:pPr>
            <a:endParaRPr lang="ru-RU" dirty="0" smtClean="0">
              <a:latin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214282" y="396129"/>
            <a:ext cx="8643998"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68275" fontAlgn="base">
              <a:spcBef>
                <a:spcPct val="0"/>
              </a:spcBef>
              <a:spcAft>
                <a:spcPct val="0"/>
              </a:spcAft>
              <a:tabLst>
                <a:tab pos="365125" algn="l"/>
              </a:tabLst>
            </a:pPr>
            <a:r>
              <a:rPr lang="ru-RU" dirty="0" smtClean="0">
                <a:latin typeface="Times New Roman" pitchFamily="18" charset="0"/>
                <a:cs typeface="Times New Roman" pitchFamily="18" charset="0"/>
              </a:rPr>
              <a:t>20 . Рекомендация I.440 MKKTT/МСЭ. Уровень звена данных для интерфейса "пользователь-сеть" ЦСИО - общие аспекты. Том III. -Вып.III.8. 1988.</a:t>
            </a:r>
            <a:endPar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68275" algn="l" defTabSz="914400" rtl="0" eaLnBrk="1" fontAlgn="base" latinLnBrk="0" hangingPunct="1">
              <a:lnSpc>
                <a:spcPct val="100000"/>
              </a:lnSpc>
              <a:spcBef>
                <a:spcPct val="0"/>
              </a:spcBef>
              <a:spcAft>
                <a:spcPct val="0"/>
              </a:spcAft>
              <a:buClrTx/>
              <a:buSzTx/>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21. Рекомендация 1.441 MKKTT/МСЭ. Спецификация уровня звена данных дли интерфейса "пользователь-сеть" ЦСИО. Том III. - Вып.III.8. 1988.</a:t>
            </a:r>
            <a:endParaRPr kumimoji="0" lang="uk-UA" b="0" i="0" u="none" strike="noStrike" cap="none" normalizeH="0" baseline="0" dirty="0" smtClean="0">
              <a:ln>
                <a:noFill/>
              </a:ln>
              <a:solidFill>
                <a:schemeClr val="tx1"/>
              </a:solidFill>
              <a:effectLst/>
              <a:latin typeface="Arial" pitchFamily="34" charset="0"/>
            </a:endParaRPr>
          </a:p>
          <a:p>
            <a:pPr marL="0" marR="0" lvl="0" indent="165100" algn="l" defTabSz="914400" rtl="0" eaLnBrk="0" fontAlgn="base" latinLnBrk="0" hangingPunct="0">
              <a:lnSpc>
                <a:spcPct val="100000"/>
              </a:lnSpc>
              <a:spcBef>
                <a:spcPct val="0"/>
              </a:spcBef>
              <a:spcAft>
                <a:spcPct val="0"/>
              </a:spcAft>
              <a:buClrTx/>
              <a:buSzTx/>
              <a:buFontTx/>
              <a:buNone/>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a:t>
            </a:r>
            <a:r>
              <a:rPr kumimoji="0" lang="ru-RU"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Рекомендация   I.450   MKKTT/МСЭ.   Уровень   3   интерфейса "пользователь-сеть" ЦСИО - общие аспекты. Том III. - Вып.III.8. 1988.</a:t>
            </a:r>
            <a:endParaRPr kumimoji="0" lang="uk-UA" b="0" i="0" u="none" strike="noStrike" cap="none" normalizeH="0" baseline="0" dirty="0" smtClean="0">
              <a:ln>
                <a:noFill/>
              </a:ln>
              <a:solidFill>
                <a:schemeClr val="tx1"/>
              </a:solidFill>
              <a:effectLst/>
              <a:latin typeface="Arial" pitchFamily="34" charset="0"/>
            </a:endParaRPr>
          </a:p>
          <a:p>
            <a:pPr marL="0" marR="0" lvl="0" indent="165100" algn="l" defTabSz="914400" rtl="0" eaLnBrk="0" fontAlgn="base" latinLnBrk="0" hangingPunct="0">
              <a:lnSpc>
                <a:spcPct val="100000"/>
              </a:lnSpc>
              <a:spcBef>
                <a:spcPct val="0"/>
              </a:spcBef>
              <a:spcAft>
                <a:spcPct val="0"/>
              </a:spcAft>
              <a:buClrTx/>
              <a:buSzTx/>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23. Рекомендация 1.451 MKKTT/МСЭ. Спецификация уровня 3 интерфейса "пользователь-сеть" ЦСИО. Том III. - Вып.III.8. 1988.</a:t>
            </a:r>
            <a:endParaRPr kumimoji="0" lang="uk-UA" b="0" i="0" u="none" strike="noStrike" cap="none" normalizeH="0" baseline="0" dirty="0" smtClean="0">
              <a:ln>
                <a:noFill/>
              </a:ln>
              <a:solidFill>
                <a:schemeClr val="tx1"/>
              </a:solidFill>
              <a:effectLst/>
              <a:latin typeface="Arial" pitchFamily="34" charset="0"/>
            </a:endParaRPr>
          </a:p>
          <a:p>
            <a:pPr marL="0" marR="0" lvl="0" indent="165100" algn="l" defTabSz="914400" rtl="0" eaLnBrk="0" fontAlgn="base" latinLnBrk="0" hangingPunct="0">
              <a:lnSpc>
                <a:spcPct val="100000"/>
              </a:lnSpc>
              <a:spcBef>
                <a:spcPct val="0"/>
              </a:spcBef>
              <a:spcAft>
                <a:spcPct val="0"/>
              </a:spcAft>
              <a:buClrTx/>
              <a:buSzTx/>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24.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CCIT: Recommendation X.25: Interface between data terminal equipment and data circuit-terminating terminal equipment for terminals operating in the packed mode and connected to public data networks by dedicated circuit. Red. Book. Vol. III.3,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Genf</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ITU, 1985.</a:t>
            </a:r>
            <a:endParaRPr kumimoji="0" lang="uk-UA" b="0" i="0" u="none" strike="noStrike" cap="none" normalizeH="0" baseline="0" dirty="0" smtClean="0">
              <a:ln>
                <a:noFill/>
              </a:ln>
              <a:solidFill>
                <a:schemeClr val="tx1"/>
              </a:solidFill>
              <a:effectLst/>
              <a:latin typeface="Arial" pitchFamily="34" charset="0"/>
            </a:endParaRPr>
          </a:p>
          <a:p>
            <a:pPr marL="0" marR="0" lvl="0" indent="165100" algn="l" defTabSz="914400" rtl="0" eaLnBrk="0" fontAlgn="base" latinLnBrk="0" hangingPunct="0">
              <a:lnSpc>
                <a:spcPct val="100000"/>
              </a:lnSpc>
              <a:spcBef>
                <a:spcPct val="0"/>
              </a:spcBef>
              <a:spcAft>
                <a:spcPct val="0"/>
              </a:spcAft>
              <a:buClrTx/>
              <a:buSzTx/>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25. Цифровая сеть интегрального обслуживания. Общая структура, услуги  и возможности обслуживания.  Синяя  книга.  Рекомендации 1.110,...,1.257. Том III.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Вып</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111.7, 1988.</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979712" y="5549013"/>
            <a:ext cx="5069593"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1.2.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ISDN Terminal equipment structure</a:t>
            </a:r>
            <a:endParaRPr kumimoji="0" lang="uk-UA"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sz="1800" b="0" i="0" u="none" strike="noStrike" cap="none" normalizeH="0" baseline="0" dirty="0" smtClean="0">
              <a:ln>
                <a:noFill/>
              </a:ln>
              <a:solidFill>
                <a:schemeClr val="tx1"/>
              </a:solidFill>
              <a:effectLst/>
              <a:latin typeface="Arial" pitchFamily="34" charset="0"/>
            </a:endParaRPr>
          </a:p>
        </p:txBody>
      </p:sp>
      <p:pic>
        <p:nvPicPr>
          <p:cNvPr id="3" name="Рисунок 2"/>
          <p:cNvPicPr>
            <a:picLocks noChangeAspect="1"/>
          </p:cNvPicPr>
          <p:nvPr/>
        </p:nvPicPr>
        <p:blipFill>
          <a:blip r:embed="rId3"/>
          <a:stretch>
            <a:fillRect/>
          </a:stretch>
        </p:blipFill>
        <p:spPr>
          <a:xfrm>
            <a:off x="146362" y="1011416"/>
            <a:ext cx="8851276" cy="4518528"/>
          </a:xfrm>
          <a:prstGeom prst="rect">
            <a:avLst/>
          </a:prstGeom>
        </p:spPr>
      </p:pic>
      <p:cxnSp>
        <p:nvCxnSpPr>
          <p:cNvPr id="4" name="Прямая соединительная линия 3"/>
          <p:cNvCxnSpPr/>
          <p:nvPr/>
        </p:nvCxnSpPr>
        <p:spPr>
          <a:xfrm>
            <a:off x="2267744" y="4797152"/>
            <a:ext cx="432048"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85720" y="730023"/>
            <a:ext cx="8429684"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a:latin typeface="Times New Roman" panose="02020603050405020304" pitchFamily="18" charset="0"/>
                <a:cs typeface="Times New Roman" panose="02020603050405020304" pitchFamily="18" charset="0"/>
              </a:rPr>
              <a:t>TE are either or both source and receiver of information and are proposed for definite telecommunication type </a:t>
            </a:r>
            <a:r>
              <a:rPr lang="en-US" dirty="0" smtClean="0">
                <a:latin typeface="Times New Roman" panose="02020603050405020304" pitchFamily="18" charset="0"/>
                <a:cs typeface="Times New Roman" panose="02020603050405020304" pitchFamily="18" charset="0"/>
              </a:rPr>
              <a:t>organization </a:t>
            </a:r>
            <a:r>
              <a:rPr lang="en-US" dirty="0">
                <a:latin typeface="Times New Roman" panose="02020603050405020304" pitchFamily="18" charset="0"/>
                <a:cs typeface="Times New Roman" panose="02020603050405020304" pitchFamily="18" charset="0"/>
              </a:rPr>
              <a:t>through the ISDN. For communication establishment with different telecommunication means subscriber may use several TEs. In ISDN it is pertinently to consider TE as external device in regard to the network, while ISDN itself performs internal functions towards itself. ISDN internal functions have to ensure the process of required TEs connection. For external functions implementation communication equipment is needed. For the operation of TEs and their purposes fulfillment special means are needed, for example, devices that provide access to ISDN, or subscriber connecting system to the switching exchange.</a:t>
            </a:r>
          </a:p>
          <a:p>
            <a:pPr lvl="0" indent="450850" algn="just" fontAlgn="base">
              <a:spcBef>
                <a:spcPct val="0"/>
              </a:spcBef>
              <a:spcAft>
                <a:spcPct val="0"/>
              </a:spcAft>
            </a:pPr>
            <a:r>
              <a:rPr lang="en-US" dirty="0">
                <a:latin typeface="Times New Roman" panose="02020603050405020304" pitchFamily="18" charset="0"/>
                <a:cs typeface="Times New Roman" panose="02020603050405020304" pitchFamily="18" charset="0"/>
              </a:rPr>
              <a:t>TE converts the information, aimed to be transferred between the defined subscribers (voice in telephony, text or images in fax), according to correspondent standards, into electrical signals that are sent from sender to recipient. Different TEs of one subscriber are connected to the common "communication outlet", "workstation", "jack" or "subscriber outlet". They are connected with configuration of "bus" or "star" and can be connected through the network not only with TEs of other subscribers, but with </a:t>
            </a:r>
            <a:r>
              <a:rPr lang="en-US" dirty="0" smtClean="0">
                <a:latin typeface="Times New Roman" panose="02020603050405020304" pitchFamily="18" charset="0"/>
                <a:cs typeface="Times New Roman" panose="02020603050405020304" pitchFamily="18" charset="0"/>
              </a:rPr>
              <a:t>compatible </a:t>
            </a:r>
            <a:r>
              <a:rPr lang="en-US" dirty="0">
                <a:latin typeface="Times New Roman" panose="02020603050405020304" pitchFamily="18" charset="0"/>
                <a:cs typeface="Times New Roman" panose="02020603050405020304" pitchFamily="18" charset="0"/>
              </a:rPr>
              <a:t>TEs of one user for a certain service. TEs have, when possible, provide services conjugation. For example, TE of telex can be connected to TE of </a:t>
            </a:r>
            <a:r>
              <a:rPr lang="en-US" dirty="0" smtClean="0">
                <a:latin typeface="Times New Roman" panose="02020603050405020304" pitchFamily="18" charset="0"/>
                <a:cs typeface="Times New Roman" panose="02020603050405020304" pitchFamily="18" charset="0"/>
              </a:rPr>
              <a:t>teletext </a:t>
            </a:r>
            <a:r>
              <a:rPr lang="en-US" dirty="0">
                <a:latin typeface="Times New Roman" panose="02020603050405020304" pitchFamily="18" charset="0"/>
                <a:cs typeface="Times New Roman" panose="02020603050405020304" pitchFamily="18" charset="0"/>
              </a:rPr>
              <a:t>in any point of the world using </a:t>
            </a:r>
            <a:r>
              <a:rPr lang="en-US" dirty="0" smtClean="0">
                <a:latin typeface="Times New Roman" panose="02020603050405020304" pitchFamily="18" charset="0"/>
                <a:cs typeface="Times New Roman" panose="02020603050405020304" pitchFamily="18" charset="0"/>
              </a:rPr>
              <a:t>telex-teletex</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converter; TE of </a:t>
            </a:r>
            <a:r>
              <a:rPr lang="en-US" dirty="0" smtClean="0">
                <a:latin typeface="Times New Roman" panose="02020603050405020304" pitchFamily="18" charset="0"/>
                <a:cs typeface="Times New Roman" panose="02020603050405020304" pitchFamily="18" charset="0"/>
              </a:rPr>
              <a:t>videotext </a:t>
            </a:r>
            <a:r>
              <a:rPr lang="en-US" dirty="0">
                <a:latin typeface="Times New Roman" panose="02020603050405020304" pitchFamily="18" charset="0"/>
                <a:cs typeface="Times New Roman" panose="02020603050405020304" pitchFamily="18" charset="0"/>
              </a:rPr>
              <a:t>can retrieve information from </a:t>
            </a:r>
            <a:r>
              <a:rPr lang="en-US" dirty="0" smtClean="0">
                <a:latin typeface="Times New Roman" panose="02020603050405020304" pitchFamily="18" charset="0"/>
                <a:cs typeface="Times New Roman" panose="02020603050405020304" pitchFamily="18" charset="0"/>
              </a:rPr>
              <a:t>videotext </a:t>
            </a:r>
            <a:r>
              <a:rPr lang="en-US" dirty="0">
                <a:latin typeface="Times New Roman" panose="02020603050405020304" pitchFamily="18" charset="0"/>
                <a:cs typeface="Times New Roman" panose="02020603050405020304" pitchFamily="18" charset="0"/>
              </a:rPr>
              <a:t>service centers and, through them, of the external sources.</a:t>
            </a:r>
            <a:endParaRPr kumimoji="0" 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57158" y="1179410"/>
            <a:ext cx="8429684" cy="452431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[25] - is a formal description of procedures, used to provide interaction between two or multiple functions of one and the same level of functions hierarchy. </a:t>
            </a:r>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[25] - is a set of processes, defined in order to achieve the desired purpose. </a:t>
            </a:r>
            <a:r>
              <a:rPr lang="en-US" b="1" dirty="0">
                <a:latin typeface="Times New Roman" panose="02020603050405020304" pitchFamily="18" charset="0"/>
                <a:cs typeface="Times New Roman" panose="02020603050405020304" pitchFamily="18" charset="0"/>
              </a:rPr>
              <a:t>Level</a:t>
            </a:r>
            <a:r>
              <a:rPr lang="en-US" dirty="0">
                <a:latin typeface="Times New Roman" panose="02020603050405020304" pitchFamily="18" charset="0"/>
                <a:cs typeface="Times New Roman" panose="02020603050405020304" pitchFamily="18" charset="0"/>
              </a:rPr>
              <a:t> [25] - conceptual space, that contains one or several functions, which are located between upper and lower logical bounds in the functions hierarchy.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Access </a:t>
            </a:r>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[25] - is a definite set of procedures, accepted for the interface in the given reference point between the subscriber and the network, in order to provide his ability to use services either or both with technical and operational capabilities of the network. </a:t>
            </a:r>
            <a:r>
              <a:rPr lang="en-US" b="1" dirty="0">
                <a:latin typeface="Times New Roman" panose="02020603050405020304" pitchFamily="18" charset="0"/>
                <a:cs typeface="Times New Roman" panose="02020603050405020304" pitchFamily="18" charset="0"/>
              </a:rPr>
              <a:t>Reference point</a:t>
            </a:r>
            <a:r>
              <a:rPr lang="en-US" dirty="0">
                <a:latin typeface="Times New Roman" panose="02020603050405020304" pitchFamily="18" charset="0"/>
                <a:cs typeface="Times New Roman" panose="02020603050405020304" pitchFamily="18" charset="0"/>
              </a:rPr>
              <a:t>, logical conjunction point [25] - </a:t>
            </a:r>
            <a:r>
              <a:rPr lang="en-US" dirty="0" smtClean="0">
                <a:latin typeface="Times New Roman" panose="02020603050405020304" pitchFamily="18" charset="0"/>
                <a:cs typeface="Times New Roman" panose="02020603050405020304" pitchFamily="18" charset="0"/>
              </a:rPr>
              <a:t>conceptual </a:t>
            </a:r>
            <a:r>
              <a:rPr lang="en-US" dirty="0">
                <a:latin typeface="Times New Roman" panose="02020603050405020304" pitchFamily="18" charset="0"/>
                <a:cs typeface="Times New Roman" panose="02020603050405020304" pitchFamily="18" charset="0"/>
              </a:rPr>
              <a:t>point (interface), in which two </a:t>
            </a:r>
            <a:r>
              <a:rPr lang="en-US" dirty="0" smtClean="0">
                <a:latin typeface="Times New Roman" panose="02020603050405020304" pitchFamily="18" charset="0"/>
                <a:cs typeface="Times New Roman" panose="02020603050405020304" pitchFamily="18" charset="0"/>
              </a:rPr>
              <a:t>non-overlapping </a:t>
            </a:r>
            <a:r>
              <a:rPr lang="en-US" dirty="0">
                <a:latin typeface="Times New Roman" panose="02020603050405020304" pitchFamily="18" charset="0"/>
                <a:cs typeface="Times New Roman" panose="02020603050405020304" pitchFamily="18" charset="0"/>
              </a:rPr>
              <a:t>FBs are adjacent. </a:t>
            </a:r>
            <a:r>
              <a:rPr lang="en-US" b="1" dirty="0">
                <a:latin typeface="Times New Roman" panose="02020603050405020304" pitchFamily="18" charset="0"/>
                <a:cs typeface="Times New Roman" panose="02020603050405020304" pitchFamily="18" charset="0"/>
              </a:rPr>
              <a:t>FB</a:t>
            </a:r>
            <a:r>
              <a:rPr lang="en-US" dirty="0">
                <a:latin typeface="Times New Roman" panose="02020603050405020304" pitchFamily="18" charset="0"/>
                <a:cs typeface="Times New Roman" panose="02020603050405020304" pitchFamily="18" charset="0"/>
              </a:rPr>
              <a:t> [25] - is an equipment that implements a set of functions that can be performed by a single operator.</a:t>
            </a:r>
          </a:p>
          <a:p>
            <a:pPr lvl="0" indent="450850" algn="just" fontAlgn="base">
              <a:spcBef>
                <a:spcPct val="0"/>
              </a:spcBef>
              <a:spcAft>
                <a:spcPct val="0"/>
              </a:spcAft>
            </a:pPr>
            <a:r>
              <a:rPr lang="en-US" dirty="0">
                <a:latin typeface="Times New Roman" panose="02020603050405020304" pitchFamily="18" charset="0"/>
                <a:cs typeface="Times New Roman" panose="02020603050405020304" pitchFamily="18" charset="0"/>
              </a:rPr>
              <a:t>Automatic switching exchange - exchange, to which subscriber terminals are connected (pic. 1.1).</a:t>
            </a:r>
          </a:p>
          <a:p>
            <a:pPr lvl="0" indent="450850" algn="just" fontAlgn="base">
              <a:spcBef>
                <a:spcPct val="0"/>
              </a:spcBef>
              <a:spcAft>
                <a:spcPct val="0"/>
              </a:spcAft>
            </a:pPr>
            <a:r>
              <a:rPr lang="en-US" dirty="0">
                <a:latin typeface="Times New Roman" panose="02020603050405020304" pitchFamily="18" charset="0"/>
                <a:cs typeface="Times New Roman" panose="02020603050405020304" pitchFamily="18" charset="0"/>
              </a:rPr>
              <a:t>Same or different type subscriber terminals are connected to network terminal via cords through the connection line. NT is named a Network Termination. Then, subscriber terminal is connected to the switching exchange with a help of subscriber line (SL).</a:t>
            </a:r>
            <a:endParaRPr kumimoji="0" lang="uk-UA"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404664"/>
            <a:ext cx="8286808" cy="5539978"/>
          </a:xfrm>
          <a:prstGeom prst="rect">
            <a:avLst/>
          </a:prstGeom>
        </p:spPr>
        <p:txBody>
          <a:bodyPr wrap="square">
            <a:spAutoFit/>
          </a:bodyPr>
          <a:lstStyle/>
          <a:p>
            <a:pPr lvl="0" indent="450850" algn="just" eaLnBrk="0" fontAlgn="base" hangingPunct="0">
              <a:spcBef>
                <a:spcPct val="0"/>
              </a:spcBef>
              <a:spcAft>
                <a:spcPct val="0"/>
              </a:spcAft>
            </a:pPr>
            <a:r>
              <a:rPr lang="en-US" b="1" dirty="0">
                <a:solidFill>
                  <a:srgbClr val="000000"/>
                </a:solidFill>
                <a:latin typeface="Times New Roman" pitchFamily="18" charset="0"/>
                <a:ea typeface="Times New Roman" pitchFamily="18" charset="0"/>
                <a:cs typeface="Times New Roman" pitchFamily="18" charset="0"/>
              </a:rPr>
              <a:t>Network termination (NT) </a:t>
            </a:r>
            <a:r>
              <a:rPr lang="en-US" dirty="0">
                <a:solidFill>
                  <a:srgbClr val="000000"/>
                </a:solidFill>
                <a:latin typeface="Times New Roman" pitchFamily="18" charset="0"/>
                <a:ea typeface="Times New Roman" pitchFamily="18" charset="0"/>
                <a:cs typeface="Times New Roman" pitchFamily="18" charset="0"/>
              </a:rPr>
              <a:t>provides connection of TE to SL and the possibility of its shared usage with different subscriber terminals. NT is named the system of subscribers connection. It contains exchange remotes and distribution (subscriber) network. NT is built from two functional blocks NT1 and NT2. NT1 is purposed to connect one TE to SL, while NT2 - several TEs to the same SL. Between NT1 and NT2 a reference point T is located, while between NT1 and SL - reference point U is.</a:t>
            </a:r>
          </a:p>
          <a:p>
            <a:pPr lvl="0" indent="450850" algn="just" eaLnBrk="0" fontAlgn="base" hangingPunct="0">
              <a:spcBef>
                <a:spcPct val="0"/>
              </a:spcBef>
              <a:spcAft>
                <a:spcPct val="0"/>
              </a:spcAft>
            </a:pPr>
            <a:endParaRPr lang="ru-RU" dirty="0" smtClean="0">
              <a:solidFill>
                <a:srgbClr val="000000"/>
              </a:solidFill>
              <a:latin typeface="Times New Roman" pitchFamily="18" charset="0"/>
              <a:ea typeface="Times New Roman" pitchFamily="18" charset="0"/>
              <a:cs typeface="Times New Roman" pitchFamily="18" charset="0"/>
            </a:endParaRPr>
          </a:p>
          <a:p>
            <a:pPr lvl="0" indent="450850" algn="ctr" eaLnBrk="0" fontAlgn="base" hangingPunct="0">
              <a:spcBef>
                <a:spcPct val="0"/>
              </a:spcBef>
              <a:spcAft>
                <a:spcPct val="0"/>
              </a:spcAft>
            </a:pPr>
            <a:r>
              <a:rPr lang="ru-RU" sz="2400" dirty="0" smtClean="0">
                <a:latin typeface="Times New Roman" pitchFamily="18" charset="0"/>
                <a:cs typeface="Times New Roman" pitchFamily="18" charset="0"/>
              </a:rPr>
              <a:t>1.2. </a:t>
            </a:r>
            <a:r>
              <a:rPr lang="en-US" sz="2400" dirty="0" smtClean="0">
                <a:latin typeface="Times New Roman" pitchFamily="18" charset="0"/>
                <a:cs typeface="Times New Roman" pitchFamily="18" charset="0"/>
              </a:rPr>
              <a:t>Extended capabilities of ISDN terminals in regards to traditional telecommunication network terminal devices</a:t>
            </a:r>
            <a:endParaRPr lang="ru-RU" sz="2400" dirty="0" smtClean="0">
              <a:latin typeface="Times New Roman" pitchFamily="18" charset="0"/>
              <a:cs typeface="Times New Roman" pitchFamily="18" charset="0"/>
            </a:endParaRP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a:t>
            </a:r>
          </a:p>
          <a:p>
            <a:pPr lvl="0" indent="450850" algn="just" eaLnBrk="0" fontAlgn="base" hangingPunct="0">
              <a:spcBef>
                <a:spcPct val="0"/>
              </a:spcBef>
              <a:spcAft>
                <a:spcPct val="0"/>
              </a:spcAft>
            </a:pPr>
            <a:r>
              <a:rPr lang="en-US" dirty="0" smtClean="0">
                <a:latin typeface="Times New Roman" pitchFamily="18" charset="0"/>
                <a:cs typeface="Times New Roman" pitchFamily="18" charset="0"/>
              </a:rPr>
              <a:t>ISDN Terminal equipment, in comparison to another transmission and receiving terminal devices of special networks allows:</a:t>
            </a:r>
          </a:p>
          <a:p>
            <a:pPr marL="285750" lvl="0" indent="-285750" algn="just" eaLnBrk="0" fontAlgn="base" hangingPunct="0">
              <a:spcBef>
                <a:spcPct val="0"/>
              </a:spcBef>
              <a:spcAft>
                <a:spcPct val="0"/>
              </a:spcAft>
              <a:buFontTx/>
              <a:buChar char="-"/>
            </a:pPr>
            <a:r>
              <a:rPr lang="en-US" dirty="0" smtClean="0">
                <a:latin typeface="Times New Roman" pitchFamily="18" charset="0"/>
                <a:cs typeface="Times New Roman" pitchFamily="18" charset="0"/>
              </a:rPr>
              <a:t>to provide much wider specter of  services to subscriber;</a:t>
            </a:r>
          </a:p>
          <a:p>
            <a:pPr marL="285750" lvl="0" indent="-285750" algn="just" eaLnBrk="0" fontAlgn="base" hangingPunct="0">
              <a:spcBef>
                <a:spcPct val="0"/>
              </a:spcBef>
              <a:spcAft>
                <a:spcPct val="0"/>
              </a:spcAft>
              <a:buFontTx/>
              <a:buChar char="-"/>
            </a:pPr>
            <a:r>
              <a:rPr lang="en-US" dirty="0" smtClean="0">
                <a:latin typeface="Times New Roman" pitchFamily="18" charset="0"/>
                <a:cs typeface="Times New Roman" pitchFamily="18" charset="0"/>
              </a:rPr>
              <a:t>for subscriber, to have a single call number for any type of telecommunication services, with no dependence to their amount;</a:t>
            </a:r>
          </a:p>
          <a:p>
            <a:pPr marL="285750" lvl="0" indent="-285750" algn="just" eaLnBrk="0" fontAlgn="base" hangingPunct="0">
              <a:spcBef>
                <a:spcPct val="0"/>
              </a:spcBef>
              <a:spcAft>
                <a:spcPct val="0"/>
              </a:spcAft>
              <a:buFontTx/>
              <a:buChar char="-"/>
            </a:pPr>
            <a:r>
              <a:rPr lang="en-US" dirty="0" smtClean="0">
                <a:latin typeface="Times New Roman" pitchFamily="18" charset="0"/>
                <a:cs typeface="Times New Roman" pitchFamily="18" charset="0"/>
              </a:rPr>
              <a:t>to connect several subscriber terminals to </a:t>
            </a:r>
            <a:r>
              <a:rPr lang="en-US" dirty="0">
                <a:latin typeface="Times New Roman" pitchFamily="18" charset="0"/>
                <a:cs typeface="Times New Roman" pitchFamily="18" charset="0"/>
              </a:rPr>
              <a:t>the shared SL </a:t>
            </a:r>
            <a:r>
              <a:rPr lang="en-US" dirty="0" smtClean="0">
                <a:latin typeface="Times New Roman" pitchFamily="18" charset="0"/>
                <a:cs typeface="Times New Roman" pitchFamily="18" charset="0"/>
              </a:rPr>
              <a:t>for common usage;</a:t>
            </a:r>
          </a:p>
          <a:p>
            <a:pPr marL="285750" lvl="0" indent="-285750" algn="just" eaLnBrk="0" fontAlgn="base" hangingPunct="0">
              <a:spcBef>
                <a:spcPct val="0"/>
              </a:spcBef>
              <a:spcAft>
                <a:spcPct val="0"/>
              </a:spcAft>
              <a:buFontTx/>
              <a:buChar char="-"/>
            </a:pPr>
            <a:r>
              <a:rPr lang="en-US" dirty="0" smtClean="0">
                <a:latin typeface="Times New Roman" pitchFamily="18" charset="0"/>
                <a:cs typeface="Times New Roman" pitchFamily="18" charset="0"/>
              </a:rPr>
              <a:t>to provide network access through the single customer communication outlet;</a:t>
            </a:r>
          </a:p>
          <a:p>
            <a:pPr marL="285750" lvl="0" indent="-285750" algn="just" eaLnBrk="0" fontAlgn="base" hangingPunct="0">
              <a:spcBef>
                <a:spcPct val="0"/>
              </a:spcBef>
              <a:spcAft>
                <a:spcPct val="0"/>
              </a:spcAft>
              <a:buFontTx/>
              <a:buChar char="-"/>
            </a:pP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broaden nomenclature of telecommunication services according to subscriber requests with </a:t>
            </a:r>
            <a:r>
              <a:rPr lang="en-US" dirty="0">
                <a:latin typeface="Times New Roman" panose="02020603050405020304" pitchFamily="18" charset="0"/>
                <a:cs typeface="Times New Roman" panose="02020603050405020304" pitchFamily="18" charset="0"/>
              </a:rPr>
              <a:t>minimal  convenience </a:t>
            </a:r>
            <a:r>
              <a:rPr lang="en-US" dirty="0" smtClean="0">
                <a:latin typeface="Times New Roman" panose="02020603050405020304" pitchFamily="18" charset="0"/>
                <a:cs typeface="Times New Roman" panose="02020603050405020304" pitchFamily="18" charset="0"/>
              </a:rPr>
              <a:t>and maximal </a:t>
            </a:r>
            <a:r>
              <a:rPr lang="en-US" dirty="0">
                <a:latin typeface="Times New Roman" panose="02020603050405020304" pitchFamily="18" charset="0"/>
                <a:cs typeface="Times New Roman" panose="02020603050405020304" pitchFamily="18" charset="0"/>
              </a:rPr>
              <a:t>cost savings for </a:t>
            </a:r>
            <a:r>
              <a:rPr lang="en-US" dirty="0" smtClean="0">
                <a:latin typeface="Times New Roman" panose="02020603050405020304" pitchFamily="18" charset="0"/>
                <a:cs typeface="Times New Roman" panose="02020603050405020304" pitchFamily="18" charset="0"/>
              </a:rPr>
              <a:t>him;</a:t>
            </a:r>
            <a:endParaRPr lang="ru-RU"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28596" y="778323"/>
            <a:ext cx="8429684"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 use </a:t>
            </a:r>
            <a:r>
              <a:rPr lang="en-US" dirty="0">
                <a:solidFill>
                  <a:srgbClr val="000000"/>
                </a:solidFill>
                <a:latin typeface="Times New Roman" pitchFamily="18" charset="0"/>
                <a:ea typeface="Times New Roman" pitchFamily="18" charset="0"/>
                <a:cs typeface="Times New Roman" pitchFamily="18" charset="0"/>
              </a:rPr>
              <a:t>a multichannel high-speed digital access to the ISDN ASE, which is carried </a:t>
            </a:r>
            <a:r>
              <a:rPr lang="en-US" dirty="0" smtClean="0">
                <a:solidFill>
                  <a:srgbClr val="000000"/>
                </a:solidFill>
                <a:latin typeface="Times New Roman" pitchFamily="18" charset="0"/>
                <a:ea typeface="Times New Roman" pitchFamily="18" charset="0"/>
                <a:cs typeface="Times New Roman" pitchFamily="18" charset="0"/>
              </a:rPr>
              <a:t>out by </a:t>
            </a:r>
            <a:r>
              <a:rPr lang="en-US" dirty="0">
                <a:solidFill>
                  <a:srgbClr val="000000"/>
                </a:solidFill>
                <a:latin typeface="Times New Roman" pitchFamily="18" charset="0"/>
                <a:ea typeface="Times New Roman" pitchFamily="18" charset="0"/>
                <a:cs typeface="Times New Roman" pitchFamily="18" charset="0"/>
              </a:rPr>
              <a:t>one of the two data transmission channels </a:t>
            </a:r>
            <a:r>
              <a:rPr lang="en-US" dirty="0" smtClean="0">
                <a:solidFill>
                  <a:srgbClr val="000000"/>
                </a:solidFill>
                <a:latin typeface="Times New Roman" pitchFamily="18" charset="0"/>
                <a:ea typeface="Times New Roman" pitchFamily="18" charset="0"/>
                <a:cs typeface="Times New Roman" pitchFamily="18" charset="0"/>
              </a:rPr>
              <a:t> with higher </a:t>
            </a:r>
            <a:r>
              <a:rPr lang="en-US" dirty="0">
                <a:solidFill>
                  <a:srgbClr val="000000"/>
                </a:solidFill>
                <a:latin typeface="Times New Roman" pitchFamily="18" charset="0"/>
                <a:ea typeface="Times New Roman" pitchFamily="18" charset="0"/>
                <a:cs typeface="Times New Roman" pitchFamily="18" charset="0"/>
              </a:rPr>
              <a:t>speech quality, the transmission of still images with high resolution, </a:t>
            </a:r>
            <a:r>
              <a:rPr lang="en-US" dirty="0" err="1">
                <a:solidFill>
                  <a:srgbClr val="000000"/>
                </a:solidFill>
                <a:latin typeface="Times New Roman" pitchFamily="18" charset="0"/>
                <a:ea typeface="Times New Roman" pitchFamily="18" charset="0"/>
                <a:cs typeface="Times New Roman" pitchFamily="18" charset="0"/>
              </a:rPr>
              <a:t>etc</a:t>
            </a:r>
            <a:r>
              <a:rPr lang="en-US" dirty="0">
                <a:solidFill>
                  <a:srgbClr val="000000"/>
                </a:solidFill>
                <a:latin typeface="Times New Roman" pitchFamily="18" charset="0"/>
                <a:ea typeface="Times New Roman" pitchFamily="18" charset="0"/>
                <a:cs typeface="Times New Roman" pitchFamily="18" charset="0"/>
              </a:rPr>
              <a:t> .; two information channels with one call number to </a:t>
            </a:r>
            <a:r>
              <a:rPr lang="en-US" dirty="0" smtClean="0">
                <a:solidFill>
                  <a:srgbClr val="000000"/>
                </a:solidFill>
                <a:latin typeface="Times New Roman" pitchFamily="18" charset="0"/>
                <a:ea typeface="Times New Roman" pitchFamily="18" charset="0"/>
                <a:cs typeface="Times New Roman" pitchFamily="18" charset="0"/>
              </a:rPr>
              <a:t>hold simultaneous </a:t>
            </a:r>
            <a:r>
              <a:rPr lang="en-US" dirty="0">
                <a:solidFill>
                  <a:srgbClr val="000000"/>
                </a:solidFill>
                <a:latin typeface="Times New Roman" pitchFamily="18" charset="0"/>
                <a:ea typeface="Times New Roman" pitchFamily="18" charset="0"/>
                <a:cs typeface="Times New Roman" pitchFamily="18" charset="0"/>
              </a:rPr>
              <a:t>or alternating transmission in mixed mode; on the service channel </a:t>
            </a:r>
            <a:r>
              <a:rPr lang="en-US" dirty="0" smtClean="0">
                <a:solidFill>
                  <a:srgbClr val="000000"/>
                </a:solidFill>
                <a:latin typeface="Times New Roman" pitchFamily="18" charset="0"/>
                <a:ea typeface="Times New Roman" pitchFamily="18" charset="0"/>
                <a:cs typeface="Times New Roman" pitchFamily="18" charset="0"/>
              </a:rPr>
              <a:t>can be easily established </a:t>
            </a:r>
            <a:r>
              <a:rPr lang="en-US" dirty="0">
                <a:solidFill>
                  <a:srgbClr val="000000"/>
                </a:solidFill>
                <a:latin typeface="Times New Roman" pitchFamily="18" charset="0"/>
                <a:ea typeface="Times New Roman" pitchFamily="18" charset="0"/>
                <a:cs typeface="Times New Roman" pitchFamily="18" charset="0"/>
              </a:rPr>
              <a:t>connections and additional services and non-voice telephone services; have access to multiple services, one number for a call;</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establish</a:t>
            </a:r>
            <a:r>
              <a:rPr lang="en-US" dirty="0">
                <a:solidFill>
                  <a:srgbClr val="000000"/>
                </a:solidFill>
                <a:latin typeface="Times New Roman" pitchFamily="18" charset="0"/>
                <a:ea typeface="Times New Roman" pitchFamily="18" charset="0"/>
                <a:cs typeface="Times New Roman" pitchFamily="18" charset="0"/>
              </a:rPr>
              <a:t>, manage and disconnect additional simultaneous connections with two-way transmission; to communicate with the network for the activation and deactivation of ISDN hardware for the implementation of basic and additional services (for an ISDN telephone service, more than 70 types of services); if necessary, arrange for a separate independent communication channel;</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 ensure </a:t>
            </a:r>
            <a:r>
              <a:rPr lang="en-US" dirty="0">
                <a:solidFill>
                  <a:srgbClr val="000000"/>
                </a:solidFill>
                <a:latin typeface="Times New Roman" pitchFamily="18" charset="0"/>
                <a:ea typeface="Times New Roman" pitchFamily="18" charset="0"/>
                <a:cs typeface="Times New Roman" pitchFamily="18" charset="0"/>
              </a:rPr>
              <a:t>the </a:t>
            </a:r>
            <a:r>
              <a:rPr lang="en-US" dirty="0" smtClean="0">
                <a:solidFill>
                  <a:srgbClr val="000000"/>
                </a:solidFill>
                <a:latin typeface="Times New Roman" pitchFamily="18" charset="0"/>
                <a:ea typeface="Times New Roman" pitchFamily="18" charset="0"/>
                <a:cs typeface="Times New Roman" pitchFamily="18" charset="0"/>
              </a:rPr>
              <a:t>terminal adaptability;</a:t>
            </a:r>
            <a:endParaRPr lang="en-US" dirty="0">
              <a:solidFill>
                <a:srgbClr val="000000"/>
              </a:solidFill>
              <a:latin typeface="Times New Roman" pitchFamily="18" charset="0"/>
              <a:ea typeface="Times New Roman" pitchFamily="18" charset="0"/>
              <a:cs typeface="Times New Roman" pitchFamily="18" charset="0"/>
            </a:endParaRP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 organize ISDN-W </a:t>
            </a:r>
            <a:r>
              <a:rPr lang="en-US" dirty="0">
                <a:solidFill>
                  <a:srgbClr val="000000"/>
                </a:solidFill>
                <a:latin typeface="Times New Roman" pitchFamily="18" charset="0"/>
                <a:ea typeface="Times New Roman" pitchFamily="18" charset="0"/>
                <a:cs typeface="Times New Roman" pitchFamily="18" charset="0"/>
              </a:rPr>
              <a:t>unidirectional transmission of moving images and video telephony;</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provide </a:t>
            </a:r>
            <a:r>
              <a:rPr lang="en-US" dirty="0">
                <a:solidFill>
                  <a:srgbClr val="000000"/>
                </a:solidFill>
                <a:latin typeface="Times New Roman" pitchFamily="18" charset="0"/>
                <a:ea typeface="Times New Roman" pitchFamily="18" charset="0"/>
                <a:cs typeface="Times New Roman" pitchFamily="18" charset="0"/>
              </a:rPr>
              <a:t>higher performance and cost-effectiveness; lower tariff for the services </a:t>
            </a:r>
            <a:r>
              <a:rPr lang="en-US" dirty="0" smtClean="0">
                <a:solidFill>
                  <a:srgbClr val="000000"/>
                </a:solidFill>
                <a:latin typeface="Times New Roman" pitchFamily="18" charset="0"/>
                <a:ea typeface="Times New Roman" pitchFamily="18" charset="0"/>
                <a:cs typeface="Times New Roman" pitchFamily="18" charset="0"/>
              </a:rPr>
              <a:t>due to high-speed </a:t>
            </a:r>
            <a:r>
              <a:rPr lang="en-US" dirty="0">
                <a:solidFill>
                  <a:srgbClr val="000000"/>
                </a:solidFill>
                <a:latin typeface="Times New Roman" pitchFamily="18" charset="0"/>
                <a:ea typeface="Times New Roman" pitchFamily="18" charset="0"/>
                <a:cs typeface="Times New Roman" pitchFamily="18" charset="0"/>
              </a:rPr>
              <a:t>transmission and thereby </a:t>
            </a:r>
            <a:r>
              <a:rPr lang="en-US" dirty="0" smtClean="0">
                <a:solidFill>
                  <a:srgbClr val="000000"/>
                </a:solidFill>
                <a:latin typeface="Times New Roman" pitchFamily="18" charset="0"/>
                <a:ea typeface="Times New Roman" pitchFamily="18" charset="0"/>
                <a:cs typeface="Times New Roman" pitchFamily="18" charset="0"/>
              </a:rPr>
              <a:t>extension of </a:t>
            </a:r>
            <a:r>
              <a:rPr lang="en-US" dirty="0">
                <a:solidFill>
                  <a:srgbClr val="000000"/>
                </a:solidFill>
                <a:latin typeface="Times New Roman" pitchFamily="18" charset="0"/>
                <a:ea typeface="Times New Roman" pitchFamily="18" charset="0"/>
                <a:cs typeface="Times New Roman" pitchFamily="18" charset="0"/>
              </a:rPr>
              <a:t>the set and </a:t>
            </a:r>
            <a:r>
              <a:rPr lang="en-US" dirty="0" smtClean="0">
                <a:solidFill>
                  <a:srgbClr val="000000"/>
                </a:solidFill>
                <a:latin typeface="Times New Roman" pitchFamily="18" charset="0"/>
                <a:ea typeface="Times New Roman" pitchFamily="18" charset="0"/>
                <a:cs typeface="Times New Roman" pitchFamily="18" charset="0"/>
              </a:rPr>
              <a:t>reduction </a:t>
            </a:r>
            <a:r>
              <a:rPr lang="en-US" dirty="0">
                <a:solidFill>
                  <a:srgbClr val="000000"/>
                </a:solidFill>
                <a:latin typeface="Times New Roman" pitchFamily="18" charset="0"/>
                <a:ea typeface="Times New Roman" pitchFamily="18" charset="0"/>
                <a:cs typeface="Times New Roman" pitchFamily="18" charset="0"/>
              </a:rPr>
              <a:t>the fee for non-voice services (Non-telephone service), and others</a:t>
            </a:r>
            <a:r>
              <a:rPr lang="en-US" dirty="0" smtClean="0">
                <a:solidFill>
                  <a:srgbClr val="000000"/>
                </a:solidFill>
                <a:latin typeface="Times New Roman" pitchFamily="18" charset="0"/>
                <a:ea typeface="Times New Roman" pitchFamily="18" charset="0"/>
                <a:cs typeface="Times New Roman" pitchFamily="18" charset="0"/>
              </a:rPr>
              <a:t>.</a:t>
            </a:r>
            <a:endParaRPr lang="en-US" dirty="0">
              <a:solidFill>
                <a:srgbClr val="000000"/>
              </a:solidFill>
              <a:latin typeface="Times New Roman" pitchFamily="18" charset="0"/>
              <a:ea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357158" y="285728"/>
            <a:ext cx="8501122"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lang="en-US" sz="2400" b="1" dirty="0">
                <a:solidFill>
                  <a:srgbClr val="000000"/>
                </a:solidFill>
                <a:latin typeface="Times New Roman" pitchFamily="18" charset="0"/>
                <a:ea typeface="Times New Roman" pitchFamily="18" charset="0"/>
                <a:cs typeface="Times New Roman" pitchFamily="18" charset="0"/>
              </a:rPr>
              <a:t>2. ISDN </a:t>
            </a:r>
            <a:r>
              <a:rPr lang="en-US" sz="2400" b="1" dirty="0" smtClean="0">
                <a:solidFill>
                  <a:srgbClr val="000000"/>
                </a:solidFill>
                <a:latin typeface="Times New Roman" pitchFamily="18" charset="0"/>
                <a:ea typeface="Times New Roman" pitchFamily="18" charset="0"/>
                <a:cs typeface="Times New Roman" pitchFamily="18" charset="0"/>
              </a:rPr>
              <a:t>TERMINAL EQUIPMENT FUNCTIONAL BLOCKS</a:t>
            </a:r>
            <a:endParaRPr lang="en-US" sz="2400" b="1" dirty="0">
              <a:solidFill>
                <a:srgbClr val="000000"/>
              </a:solidFill>
              <a:latin typeface="Times New Roman" pitchFamily="18" charset="0"/>
              <a:ea typeface="Times New Roman" pitchFamily="18" charset="0"/>
              <a:cs typeface="Times New Roman" pitchFamily="18" charset="0"/>
            </a:endParaRP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sz="2400" b="0" i="0" u="none" strike="noStrike" cap="none" normalizeH="0" baseline="0" dirty="0" smtClean="0">
              <a:ln>
                <a:noFill/>
              </a:ln>
              <a:solidFill>
                <a:schemeClr val="tx1"/>
              </a:solidFill>
              <a:effectLst/>
              <a:latin typeface="Arial" pitchFamily="34" charset="0"/>
            </a:endParaRPr>
          </a:p>
          <a:p>
            <a:pPr lvl="0" indent="450850" algn="ctr" eaLnBrk="0" fontAlgn="base" hangingPunct="0">
              <a:spcBef>
                <a:spcPct val="0"/>
              </a:spcBef>
              <a:spcAft>
                <a:spcPct val="0"/>
              </a:spcAft>
            </a:pPr>
            <a:r>
              <a:rPr lang="en-US" sz="2400" dirty="0">
                <a:solidFill>
                  <a:srgbClr val="000000"/>
                </a:solidFill>
                <a:latin typeface="Times New Roman" pitchFamily="18" charset="0"/>
                <a:ea typeface="Times New Roman" pitchFamily="18" charset="0"/>
                <a:cs typeface="Times New Roman" pitchFamily="18" charset="0"/>
              </a:rPr>
              <a:t>2.1 Trends in the development and classification of FB </a:t>
            </a:r>
            <a:r>
              <a:rPr lang="en-US" sz="2400" dirty="0" smtClean="0">
                <a:solidFill>
                  <a:srgbClr val="000000"/>
                </a:solidFill>
                <a:latin typeface="Times New Roman" pitchFamily="18" charset="0"/>
                <a:ea typeface="Times New Roman" pitchFamily="18" charset="0"/>
                <a:cs typeface="Times New Roman" pitchFamily="18" charset="0"/>
              </a:rPr>
              <a:t>ISDN</a:t>
            </a:r>
          </a:p>
        </p:txBody>
      </p:sp>
      <p:sp>
        <p:nvSpPr>
          <p:cNvPr id="22530" name="Rectangle 2"/>
          <p:cNvSpPr>
            <a:spLocks noChangeArrowheads="1"/>
          </p:cNvSpPr>
          <p:nvPr/>
        </p:nvSpPr>
        <p:spPr bwMode="auto">
          <a:xfrm>
            <a:off x="357158" y="2276872"/>
            <a:ext cx="8501122"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The terminal device </a:t>
            </a:r>
            <a:r>
              <a:rPr lang="en-US" dirty="0" smtClean="0">
                <a:solidFill>
                  <a:srgbClr val="000000"/>
                </a:solidFill>
                <a:latin typeface="Times New Roman" pitchFamily="18" charset="0"/>
                <a:ea typeface="Times New Roman" pitchFamily="18" charset="0"/>
                <a:cs typeface="Times New Roman" pitchFamily="18" charset="0"/>
              </a:rPr>
              <a:t>of transmission/receiving information </a:t>
            </a:r>
            <a:r>
              <a:rPr lang="en-US" dirty="0">
                <a:solidFill>
                  <a:srgbClr val="000000"/>
                </a:solidFill>
                <a:latin typeface="Times New Roman" pitchFamily="18" charset="0"/>
                <a:ea typeface="Times New Roman" pitchFamily="18" charset="0"/>
                <a:cs typeface="Times New Roman" pitchFamily="18" charset="0"/>
              </a:rPr>
              <a:t>of traditional telecommunications networks </a:t>
            </a:r>
            <a:r>
              <a:rPr lang="en-US" dirty="0" smtClean="0">
                <a:solidFill>
                  <a:srgbClr val="000000"/>
                </a:solidFill>
                <a:latin typeface="Times New Roman" pitchFamily="18" charset="0"/>
                <a:ea typeface="Times New Roman" pitchFamily="18" charset="0"/>
                <a:cs typeface="Times New Roman" pitchFamily="18" charset="0"/>
              </a:rPr>
              <a:t>carried </a:t>
            </a:r>
            <a:r>
              <a:rPr lang="en-US" dirty="0">
                <a:solidFill>
                  <a:srgbClr val="000000"/>
                </a:solidFill>
                <a:latin typeface="Times New Roman" pitchFamily="18" charset="0"/>
                <a:ea typeface="Times New Roman" pitchFamily="18" charset="0"/>
                <a:cs typeface="Times New Roman" pitchFamily="18" charset="0"/>
              </a:rPr>
              <a:t>out the conversion of the primary information </a:t>
            </a:r>
            <a:r>
              <a:rPr lang="en-US" dirty="0" smtClean="0">
                <a:solidFill>
                  <a:srgbClr val="000000"/>
                </a:solidFill>
                <a:latin typeface="Times New Roman" pitchFamily="18" charset="0"/>
                <a:ea typeface="Times New Roman" pitchFamily="18" charset="0"/>
                <a:cs typeface="Times New Roman" pitchFamily="18" charset="0"/>
              </a:rPr>
              <a:t>into </a:t>
            </a:r>
            <a:r>
              <a:rPr lang="en-US" dirty="0">
                <a:solidFill>
                  <a:srgbClr val="000000"/>
                </a:solidFill>
                <a:latin typeface="Times New Roman" pitchFamily="18" charset="0"/>
                <a:ea typeface="Times New Roman" pitchFamily="18" charset="0"/>
                <a:cs typeface="Times New Roman" pitchFamily="18" charset="0"/>
              </a:rPr>
              <a:t>the message, and the </a:t>
            </a:r>
            <a:r>
              <a:rPr lang="en-US" dirty="0" smtClean="0">
                <a:solidFill>
                  <a:srgbClr val="000000"/>
                </a:solidFill>
                <a:latin typeface="Times New Roman" pitchFamily="18" charset="0"/>
                <a:ea typeface="Times New Roman" pitchFamily="18" charset="0"/>
                <a:cs typeface="Times New Roman" pitchFamily="18" charset="0"/>
              </a:rPr>
              <a:t>least </a:t>
            </a:r>
            <a:r>
              <a:rPr lang="en-US" dirty="0">
                <a:solidFill>
                  <a:srgbClr val="000000"/>
                </a:solidFill>
                <a:latin typeface="Times New Roman" pitchFamily="18" charset="0"/>
                <a:ea typeface="Times New Roman" pitchFamily="18" charset="0"/>
                <a:cs typeface="Times New Roman" pitchFamily="18" charset="0"/>
              </a:rPr>
              <a:t>- in the signal </a:t>
            </a:r>
            <a:r>
              <a:rPr lang="en-US" dirty="0" smtClean="0">
                <a:solidFill>
                  <a:srgbClr val="000000"/>
                </a:solidFill>
                <a:latin typeface="Times New Roman" pitchFamily="18" charset="0"/>
                <a:ea typeface="Times New Roman" pitchFamily="18" charset="0"/>
                <a:cs typeface="Times New Roman" pitchFamily="18" charset="0"/>
              </a:rPr>
              <a:t>moved </a:t>
            </a:r>
            <a:r>
              <a:rPr lang="en-US" dirty="0">
                <a:solidFill>
                  <a:srgbClr val="000000"/>
                </a:solidFill>
                <a:latin typeface="Times New Roman" pitchFamily="18" charset="0"/>
                <a:ea typeface="Times New Roman" pitchFamily="18" charset="0"/>
                <a:cs typeface="Times New Roman" pitchFamily="18" charset="0"/>
              </a:rPr>
              <a:t>to a switching station, and the reverse transformation when receiving; and worked out a series of linear and control signals, which </a:t>
            </a:r>
            <a:r>
              <a:rPr lang="en-US" dirty="0" smtClean="0">
                <a:solidFill>
                  <a:srgbClr val="000000"/>
                </a:solidFill>
                <a:latin typeface="Times New Roman" pitchFamily="18" charset="0"/>
                <a:ea typeface="Times New Roman" pitchFamily="18" charset="0"/>
                <a:cs typeface="Times New Roman" pitchFamily="18" charset="0"/>
              </a:rPr>
              <a:t>were used </a:t>
            </a:r>
            <a:r>
              <a:rPr lang="en-US" dirty="0">
                <a:solidFill>
                  <a:srgbClr val="000000"/>
                </a:solidFill>
                <a:latin typeface="Times New Roman" pitchFamily="18" charset="0"/>
                <a:ea typeface="Times New Roman" pitchFamily="18" charset="0"/>
                <a:cs typeface="Times New Roman" pitchFamily="18" charset="0"/>
              </a:rPr>
              <a:t>in establishing connections between the desired subscribers.</a:t>
            </a:r>
          </a:p>
          <a:p>
            <a:pPr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ISDN TE performs more advanced features (mainly the observance of protocol 1, 2 and 3 levels of EM BOC) on the choice of various ISDN services, connections, bandwidth control channel configuration, </a:t>
            </a:r>
            <a:r>
              <a:rPr lang="en-US" dirty="0" err="1" smtClean="0">
                <a:solidFill>
                  <a:srgbClr val="000000"/>
                </a:solidFill>
                <a:latin typeface="Times New Roman" pitchFamily="18" charset="0"/>
                <a:ea typeface="Times New Roman" pitchFamily="18" charset="0"/>
                <a:cs typeface="Times New Roman" pitchFamily="18" charset="0"/>
              </a:rPr>
              <a:t>etc</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to detect and correct errors, and redundancy options, etc. This, in turn, allowed to form requirements for FB ISDN, </a:t>
            </a:r>
            <a:r>
              <a:rPr lang="en-US" dirty="0" smtClean="0">
                <a:solidFill>
                  <a:srgbClr val="000000"/>
                </a:solidFill>
                <a:latin typeface="Times New Roman" pitchFamily="18" charset="0"/>
                <a:ea typeface="Times New Roman" pitchFamily="18" charset="0"/>
                <a:cs typeface="Times New Roman" pitchFamily="18" charset="0"/>
              </a:rPr>
              <a:t>basis </a:t>
            </a:r>
            <a:r>
              <a:rPr lang="en-US" dirty="0">
                <a:solidFill>
                  <a:srgbClr val="000000"/>
                </a:solidFill>
                <a:latin typeface="Times New Roman" pitchFamily="18" charset="0"/>
                <a:ea typeface="Times New Roman" pitchFamily="18" charset="0"/>
                <a:cs typeface="Times New Roman" pitchFamily="18" charset="0"/>
              </a:rPr>
              <a:t>of which </a:t>
            </a:r>
            <a:r>
              <a:rPr lang="en-US" dirty="0" smtClean="0">
                <a:solidFill>
                  <a:srgbClr val="000000"/>
                </a:solidFill>
                <a:latin typeface="Times New Roman" pitchFamily="18" charset="0"/>
                <a:ea typeface="Times New Roman" pitchFamily="18" charset="0"/>
                <a:cs typeface="Times New Roman" pitchFamily="18" charset="0"/>
              </a:rPr>
              <a:t>are low </a:t>
            </a:r>
            <a:r>
              <a:rPr lang="en-US" dirty="0">
                <a:solidFill>
                  <a:srgbClr val="000000"/>
                </a:solidFill>
                <a:latin typeface="Times New Roman" pitchFamily="18" charset="0"/>
                <a:ea typeface="Times New Roman" pitchFamily="18" charset="0"/>
                <a:cs typeface="Times New Roman" pitchFamily="18" charset="0"/>
              </a:rPr>
              <a:t>cost, reliability, comfort, versatility, flexibility, the ability to user perception. The requirements to FB ISDN </a:t>
            </a:r>
            <a:r>
              <a:rPr lang="en-US" dirty="0" smtClean="0">
                <a:solidFill>
                  <a:srgbClr val="000000"/>
                </a:solidFill>
                <a:latin typeface="Times New Roman" pitchFamily="18" charset="0"/>
                <a:ea typeface="Times New Roman" pitchFamily="18" charset="0"/>
                <a:cs typeface="Times New Roman" pitchFamily="18" charset="0"/>
              </a:rPr>
              <a:t>determined </a:t>
            </a:r>
            <a:r>
              <a:rPr lang="en-US" dirty="0">
                <a:solidFill>
                  <a:srgbClr val="000000"/>
                </a:solidFill>
                <a:latin typeface="Times New Roman" pitchFamily="18" charset="0"/>
                <a:ea typeface="Times New Roman" pitchFamily="18" charset="0"/>
                <a:cs typeface="Times New Roman" pitchFamily="18" charset="0"/>
              </a:rPr>
              <a:t>the </a:t>
            </a:r>
            <a:r>
              <a:rPr lang="en-US" dirty="0" smtClean="0">
                <a:solidFill>
                  <a:srgbClr val="000000"/>
                </a:solidFill>
                <a:latin typeface="Times New Roman" pitchFamily="18" charset="0"/>
                <a:ea typeface="Times New Roman" pitchFamily="18" charset="0"/>
                <a:cs typeface="Times New Roman" pitchFamily="18" charset="0"/>
              </a:rPr>
              <a:t>development trend. </a:t>
            </a:r>
            <a:endParaRPr lang="en-US" dirty="0">
              <a:solidFill>
                <a:srgbClr val="000000"/>
              </a:solidFill>
              <a:latin typeface="Times New Roman" pitchFamily="18" charset="0"/>
              <a:ea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oryboard Layouts">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6981</Words>
  <Application>Microsoft Office PowerPoint</Application>
  <PresentationFormat>Экран (4:3)</PresentationFormat>
  <Paragraphs>342</Paragraphs>
  <Slides>36</Slides>
  <Notes>27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36</vt:i4>
      </vt:variant>
    </vt:vector>
  </HeadingPairs>
  <TitlesOfParts>
    <vt:vector size="43" baseType="lpstr">
      <vt:lpstr>Arial</vt:lpstr>
      <vt:lpstr>Calibri</vt:lpstr>
      <vt:lpstr>Cambria</vt:lpstr>
      <vt:lpstr>MS Mincho</vt:lpstr>
      <vt:lpstr>Times New Roman</vt:lpstr>
      <vt:lpstr>Тема Office</vt:lpstr>
      <vt:lpstr>Storyboard Layouts</vt:lpstr>
      <vt:lpstr>1. TERMINAL EQUIPMENT OF INTEGRATED SERVICES DIGITAL NETWORKS  1.1. Definitions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ТЕРМИНАЛЬНОЕ ОБОРУДОВАНИЕ ЦИФРОВЫХ СЕТЕЙ С ИНТЕГАЦИЕЙ СЛУЖБ   1.1. Определения</dc:title>
  <dc:creator>Alexander Paliy</dc:creator>
  <cp:lastModifiedBy>Alexander Paliy</cp:lastModifiedBy>
  <cp:revision>94</cp:revision>
  <dcterms:modified xsi:type="dcterms:W3CDTF">2016-03-20T22:17:02Z</dcterms:modified>
</cp:coreProperties>
</file>