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73" r:id="rId2"/>
    <p:sldId id="257" r:id="rId3"/>
    <p:sldId id="275" r:id="rId4"/>
    <p:sldId id="261" r:id="rId5"/>
    <p:sldId id="272" r:id="rId6"/>
    <p:sldId id="258" r:id="rId7"/>
    <p:sldId id="268" r:id="rId8"/>
    <p:sldId id="260" r:id="rId9"/>
    <p:sldId id="259" r:id="rId10"/>
    <p:sldId id="263" r:id="rId11"/>
    <p:sldId id="262" r:id="rId12"/>
    <p:sldId id="265" r:id="rId13"/>
    <p:sldId id="264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9487B-8DB4-4A44-8E4D-932106E71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D63030-FD85-4606-944D-8BEBCE455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D4853-3CB0-4B26-AFCF-F6172C3A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0BF7F-6046-427C-A5B1-FB7DA8F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39E72-8DDF-472B-8C4D-F69CC417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73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74D59-5E58-44B2-B0A3-BAAB0217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43D366-4518-4334-B346-47795810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FABD00-DE6C-4571-A7D2-BFB22880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29521E-0B41-4E15-BF58-3CB1A8D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60AF23-1FA6-4F56-A0D2-6BED407C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70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47489E-0F04-4047-BE8C-FC50D9B88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5618D9-EFB2-47E6-A51F-9115B324B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24B744-7C14-4E80-BD5C-47EEF24B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1E01E8-AC2C-49BF-AF96-E9996E9C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83E190-3B1C-4893-8AD8-2FFBFA1D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35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9B741-4BBF-4324-B967-D037A487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49232-3C9B-4998-BD09-99834061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20AEE0-25C9-42E8-8137-2251ED01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01472E-5C6F-436A-B448-E72C2485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465BFF-343A-4304-944D-AFFA1861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3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ACE05-9F5E-4B41-B445-D7768C23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8C6126-C212-4D26-A895-C5AA79413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F231AE-C4D0-47A6-B18F-74B539F5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40219A-D8B4-403C-A63C-2CBE38B6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BE81B-A5CE-4781-B216-7C069778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5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EDEFC-5B20-434E-A2FF-A684AE7D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38AFF7-F954-45B6-9877-93EEA4931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62723E-7445-4DA2-91A8-46494311B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B6F5CD-6794-43EE-9EB4-5B8BF5C3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C69397-7590-4486-B94B-66F91118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EDBED7-19DC-4872-BD81-8CA37857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68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480C2-0EE8-4C04-9BC6-E6466D73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1BB5C5-A481-4E52-983E-A2C898052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36FF11-0795-4B20-B170-B24F4F701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853926-FBBD-4266-851F-C83AAD716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B5D091-0A45-42E1-AF49-AB7B99231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C9E0FE-7E32-4508-8959-3827CE08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B62BB7-3501-4B12-859E-1EE564D2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81814C-F7DA-4910-A635-94BB5CF7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14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223E8-884A-45EE-90D1-1CC744BA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FEA258-DDE5-4453-842C-560D06DA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04E7C3-51A4-4F01-BD6D-03CED665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FA9D35-73CA-4386-97D2-2D7666FE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16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8C4990-679F-4350-A8D7-0ADD595E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2CB98B-FF89-4193-9159-02E50638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9B1AC4-1C3E-40EE-A02C-6EA7348F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92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74CA4-C2DB-4746-A1D3-6CD06C84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616E1-7964-4756-90BB-E6258F213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EA7FB5-EC49-4BB5-83E5-09F97F6DE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DABF46-DD33-4DD6-BBA3-68C1D390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44128D-6B8C-4A7B-B55E-73041429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BBF92B-16EE-45B6-ABE1-D5CD92C6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61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18263-D567-42B5-8B1F-E2F3FE30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0F455D-381D-4FA1-B7F6-4E802B47D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68AA2F-3E20-4FE8-AC13-40D6DA7E5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DA5012-13F4-4903-AEA2-CD68C12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9134A6-101E-4103-9476-79146B69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E6D484-822E-4BA6-9160-66E75FA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8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6C3573-58D6-48FF-9653-7CF86104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3C2556-A949-4554-B804-8CD8C9A5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98838-8150-497A-BD2C-6C08344E4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29/01/2020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28250-BEA2-435D-B853-7030E4819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D2D3AC-EB94-4698-9A20-E1E8C292E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21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197" y="4946923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tx1"/>
                </a:solidFill>
              </a:rPr>
              <a:t>CADEAU Thomas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BRENY Corentin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MINOS Constantin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425695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31C4281F-D622-418C-8D75-07D5069F2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9DA7725-D7E8-4BCC-9FDF-A34AF4C0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Mécanisme n°2 : Le lion basculant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3AD4EE6-306A-448A-AE1A-599D403E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936" y="1296749"/>
            <a:ext cx="4515364" cy="23921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5B1095F-15A0-4EDB-B980-475E9AAB884F}"/>
              </a:ext>
            </a:extLst>
          </p:cNvPr>
          <p:cNvSpPr txBox="1"/>
          <p:nvPr/>
        </p:nvSpPr>
        <p:spPr>
          <a:xfrm>
            <a:off x="3899971" y="1541955"/>
            <a:ext cx="46403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Entrées :</a:t>
            </a:r>
          </a:p>
          <a:p>
            <a:r>
              <a:rPr lang="fr-FR" sz="1400" dirty="0">
                <a:solidFill>
                  <a:srgbClr val="0070C0"/>
                </a:solidFill>
              </a:rPr>
              <a:t>	</a:t>
            </a:r>
            <a:r>
              <a:rPr lang="fr-FR" sz="1400" dirty="0"/>
              <a:t>● E1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fr-FR" sz="1400" dirty="0"/>
              <a:t>Type de capteur :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Capteur effet Hall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fr-FR" sz="1400" dirty="0"/>
              <a:t>Référence : </a:t>
            </a:r>
            <a:r>
              <a:rPr lang="fr-FR" sz="1400" dirty="0">
                <a:solidFill>
                  <a:srgbClr val="0070C0"/>
                </a:solidFill>
              </a:rPr>
              <a:t>Capteur à effet Hall A3144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fr-FR" sz="1400" dirty="0">
              <a:solidFill>
                <a:srgbClr val="0070C0"/>
              </a:solidFill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fr-FR" sz="1400" dirty="0">
              <a:solidFill>
                <a:srgbClr val="0070C0"/>
              </a:solidFill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fr-FR" sz="1400" dirty="0">
              <a:solidFill>
                <a:srgbClr val="0070C0"/>
              </a:solidFill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fr-FR" sz="1400" dirty="0">
              <a:solidFill>
                <a:srgbClr val="0070C0"/>
              </a:solidFill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fr-FR" sz="1400" dirty="0"/>
              <a:t>Signal : </a:t>
            </a:r>
            <a:r>
              <a:rPr lang="fr-FR" sz="1400" dirty="0">
                <a:solidFill>
                  <a:srgbClr val="0070C0"/>
                </a:solidFill>
              </a:rPr>
              <a:t>Numérique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fr-FR" sz="1400" dirty="0"/>
              <a:t>Voltage :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0-5V</a:t>
            </a:r>
            <a:r>
              <a:rPr lang="fr-FR" dirty="0"/>
              <a:t>		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DC1B36C-D890-4DE9-8026-368906230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134" y="4687524"/>
            <a:ext cx="1834837" cy="152065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946CD7B-776D-4A44-AAF3-EFA0EE7701E8}"/>
              </a:ext>
            </a:extLst>
          </p:cNvPr>
          <p:cNvSpPr txBox="1"/>
          <p:nvPr/>
        </p:nvSpPr>
        <p:spPr>
          <a:xfrm>
            <a:off x="2534143" y="6054288"/>
            <a:ext cx="843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Relais 5V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2C5A7A-3931-4D89-9295-1BFCB0C2BACF}"/>
              </a:ext>
            </a:extLst>
          </p:cNvPr>
          <p:cNvSpPr txBox="1"/>
          <p:nvPr/>
        </p:nvSpPr>
        <p:spPr>
          <a:xfrm>
            <a:off x="0" y="4031291"/>
            <a:ext cx="5911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S1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sz="1400" dirty="0"/>
              <a:t>Rôle :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activer une gâche électrique (Solénoïde 12V) via un relais </a:t>
            </a:r>
            <a:r>
              <a:rPr lang="fr-FR" sz="1400" dirty="0">
                <a:solidFill>
                  <a:srgbClr val="0070C0"/>
                </a:solidFill>
              </a:rPr>
              <a:t>+ LED de Contrôle</a:t>
            </a:r>
          </a:p>
          <a:p>
            <a:pPr lvl="2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4035C-E9B8-4C50-9839-877C82CC746B}"/>
              </a:ext>
            </a:extLst>
          </p:cNvPr>
          <p:cNvSpPr/>
          <p:nvPr/>
        </p:nvSpPr>
        <p:spPr>
          <a:xfrm>
            <a:off x="5911850" y="5191919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sz="1400" dirty="0"/>
              <a:t>Condition : </a:t>
            </a:r>
            <a:r>
              <a:rPr lang="fr-FR" sz="1400" dirty="0">
                <a:solidFill>
                  <a:schemeClr val="accent1"/>
                </a:solidFill>
              </a:rPr>
              <a:t>Si E1 est à 0 alors activer la sortie, sinon, désactiver la sortie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sz="1400" dirty="0"/>
              <a:t>Voltage :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0-5V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03A7D80-A8C9-4E2F-A421-49657C0CE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206968" y="3934078"/>
            <a:ext cx="1333376" cy="13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8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285DFC8B-EF09-4C38-8A7C-512706C864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5" name="Image 4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04AB712E-CAB8-4919-9D2F-9861540EB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490" y="1541955"/>
            <a:ext cx="6959019" cy="518904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B99C25B3-D467-4A98-8DB5-F956F574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Mécanisme n°2 : Le lion basculant </a:t>
            </a:r>
          </a:p>
        </p:txBody>
      </p:sp>
    </p:spTree>
    <p:extLst>
      <p:ext uri="{BB962C8B-B14F-4D97-AF65-F5344CB8AC3E}">
        <p14:creationId xmlns:p14="http://schemas.microsoft.com/office/powerpoint/2010/main" val="253668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6BF5BDA8-2259-41CC-A61B-D704DEF0D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9DA7725-D7E8-4BCC-9FDF-A34AF4C0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Mécanisme n°3 : l’élément TERRE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18D11AF-0299-4EAC-A2F6-661C6239C65D}"/>
              </a:ext>
            </a:extLst>
          </p:cNvPr>
          <p:cNvSpPr txBox="1"/>
          <p:nvPr/>
        </p:nvSpPr>
        <p:spPr>
          <a:xfrm>
            <a:off x="3899971" y="1541955"/>
            <a:ext cx="46403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Entrées :</a:t>
            </a:r>
          </a:p>
          <a:p>
            <a:r>
              <a:rPr lang="fr-FR" sz="1400" dirty="0">
                <a:solidFill>
                  <a:srgbClr val="0070C0"/>
                </a:solidFill>
              </a:rPr>
              <a:t>	</a:t>
            </a:r>
            <a:r>
              <a:rPr lang="fr-FR" sz="1400" dirty="0"/>
              <a:t>● E1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fr-FR" sz="1400" dirty="0"/>
              <a:t>Type de capteur :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Capteur effet Hall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fr-FR" sz="1400" dirty="0"/>
              <a:t>Référence : </a:t>
            </a:r>
            <a:r>
              <a:rPr lang="fr-FR" sz="1400" dirty="0">
                <a:solidFill>
                  <a:srgbClr val="0070C0"/>
                </a:solidFill>
              </a:rPr>
              <a:t>Capteur à effet Hall A3144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fr-FR" sz="1400" dirty="0">
              <a:solidFill>
                <a:srgbClr val="0070C0"/>
              </a:solidFill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fr-FR" sz="1400" dirty="0">
              <a:solidFill>
                <a:srgbClr val="0070C0"/>
              </a:solidFill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fr-FR" sz="1400" dirty="0">
              <a:solidFill>
                <a:srgbClr val="0070C0"/>
              </a:solidFill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fr-FR" sz="1400" dirty="0">
              <a:solidFill>
                <a:srgbClr val="0070C0"/>
              </a:solidFill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fr-FR" sz="1400" dirty="0"/>
              <a:t>Signal : </a:t>
            </a:r>
            <a:r>
              <a:rPr lang="fr-FR" sz="1400" dirty="0">
                <a:solidFill>
                  <a:srgbClr val="0070C0"/>
                </a:solidFill>
              </a:rPr>
              <a:t>Numérique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fr-FR" sz="1400" dirty="0"/>
              <a:t>Voltage :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0-5V</a:t>
            </a:r>
            <a:r>
              <a:rPr lang="fr-FR" dirty="0"/>
              <a:t>		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0B93A84-F02C-4BF3-94DE-E28A5C2CF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60" y="1314193"/>
            <a:ext cx="4515364" cy="239212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C1FB2B3-68F4-4B62-9689-E60618997798}"/>
              </a:ext>
            </a:extLst>
          </p:cNvPr>
          <p:cNvSpPr txBox="1"/>
          <p:nvPr/>
        </p:nvSpPr>
        <p:spPr>
          <a:xfrm>
            <a:off x="337563" y="4023383"/>
            <a:ext cx="5758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Sorties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S1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sz="1400" dirty="0"/>
              <a:t>Rôle :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activer/désactiver un moteur (12V) via un relais </a:t>
            </a:r>
            <a:r>
              <a:rPr lang="fr-FR" sz="1400" dirty="0">
                <a:solidFill>
                  <a:srgbClr val="0070C0"/>
                </a:solidFill>
              </a:rPr>
              <a:t>+ LED de Contrôle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sz="1400" dirty="0"/>
              <a:t>Condition : </a:t>
            </a:r>
            <a:r>
              <a:rPr lang="fr-FR" sz="1400" dirty="0">
                <a:solidFill>
                  <a:srgbClr val="0070C0"/>
                </a:solidFill>
              </a:rPr>
              <a:t>Si E1 est à 1 alors activer la sortie, sinon, désactiver la sortie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sz="1400" dirty="0"/>
              <a:t>Voltage :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0-5V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fr-F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S_TERRE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sz="1400" dirty="0"/>
              <a:t>Rôle : </a:t>
            </a:r>
            <a:r>
              <a:rPr lang="fr-FR" sz="1400" dirty="0">
                <a:solidFill>
                  <a:srgbClr val="0070C0"/>
                </a:solidFill>
              </a:rPr>
              <a:t>entrée de la gestion des quatre éléments</a:t>
            </a:r>
            <a:r>
              <a:rPr lang="fr-FR" dirty="0"/>
              <a:t>	</a:t>
            </a:r>
          </a:p>
          <a:p>
            <a:pPr lvl="2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05C913B-E163-4E97-9AC7-BAC9442F0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55697"/>
            <a:ext cx="2076206" cy="172069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B531958-20EA-41BE-A41C-E1DA4041D9B5}"/>
              </a:ext>
            </a:extLst>
          </p:cNvPr>
          <p:cNvSpPr txBox="1"/>
          <p:nvPr/>
        </p:nvSpPr>
        <p:spPr>
          <a:xfrm>
            <a:off x="6614596" y="5954475"/>
            <a:ext cx="843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Relais 5V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8DCDC83-C3C0-4EE7-A3C6-715816992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383194">
            <a:off x="8352842" y="3601979"/>
            <a:ext cx="1519483" cy="226904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E1A8C1A-D256-4278-876D-CA1BC7549157}"/>
              </a:ext>
            </a:extLst>
          </p:cNvPr>
          <p:cNvSpPr txBox="1"/>
          <p:nvPr/>
        </p:nvSpPr>
        <p:spPr>
          <a:xfrm>
            <a:off x="7976756" y="5954475"/>
            <a:ext cx="2612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Actionneur linéaire (Moteur 12V)</a:t>
            </a:r>
          </a:p>
        </p:txBody>
      </p:sp>
    </p:spTree>
    <p:extLst>
      <p:ext uri="{BB962C8B-B14F-4D97-AF65-F5344CB8AC3E}">
        <p14:creationId xmlns:p14="http://schemas.microsoft.com/office/powerpoint/2010/main" val="231722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AEEB834D-2A12-44C2-B731-07361B6744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7" name="Image 6" descr="Une image contenant carte&#10;&#10;Description générée automatiquement">
            <a:extLst>
              <a:ext uri="{FF2B5EF4-FFF2-40B4-BE49-F238E27FC236}">
                <a16:creationId xmlns:a16="http://schemas.microsoft.com/office/drawing/2014/main" id="{E6A09EA4-F93A-421F-98BD-B6E820408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39" y="1541955"/>
            <a:ext cx="9993722" cy="4926055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65B0F673-5802-41EB-9E63-834C7508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Mécanisme n°3 : l’élément TERRE </a:t>
            </a:r>
          </a:p>
        </p:txBody>
      </p:sp>
    </p:spTree>
    <p:extLst>
      <p:ext uri="{BB962C8B-B14F-4D97-AF65-F5344CB8AC3E}">
        <p14:creationId xmlns:p14="http://schemas.microsoft.com/office/powerpoint/2010/main" val="396132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360E627F-DDC6-42E0-9CBC-A5125DC34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621ABB55-4537-4B7F-9986-41292A79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Application Web de supervision</a:t>
            </a:r>
          </a:p>
        </p:txBody>
      </p:sp>
      <p:pic>
        <p:nvPicPr>
          <p:cNvPr id="1026" name="Picture 2" descr="Résultat de recherche d'images pour &quot;html png&quot;">
            <a:extLst>
              <a:ext uri="{FF2B5EF4-FFF2-40B4-BE49-F238E27FC236}">
                <a16:creationId xmlns:a16="http://schemas.microsoft.com/office/drawing/2014/main" id="{539C04EB-A3DC-4636-938E-6D8A58E55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51" y="2492373"/>
            <a:ext cx="1354984" cy="18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6E2703C-DA22-4581-86A3-7A35D3692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69" y="2492373"/>
            <a:ext cx="1354984" cy="1873250"/>
          </a:xfrm>
          <a:prstGeom prst="rect">
            <a:avLst/>
          </a:prstGeom>
        </p:spPr>
      </p:pic>
      <p:pic>
        <p:nvPicPr>
          <p:cNvPr id="14" name="Image 13" descr="Une image contenant chope, alimentation, signe&#10;&#10;Description générée automatiquement">
            <a:extLst>
              <a:ext uri="{FF2B5EF4-FFF2-40B4-BE49-F238E27FC236}">
                <a16:creationId xmlns:a16="http://schemas.microsoft.com/office/drawing/2014/main" id="{3E2C9758-487C-47AD-B2AC-2C881E6E1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88" y="2492373"/>
            <a:ext cx="2731824" cy="1873251"/>
          </a:xfrm>
          <a:prstGeom prst="rect">
            <a:avLst/>
          </a:prstGeom>
        </p:spPr>
      </p:pic>
      <p:pic>
        <p:nvPicPr>
          <p:cNvPr id="16" name="Image 15" descr="Une image contenant assis, table, blanc, petit&#10;&#10;Description générée automatiquement">
            <a:extLst>
              <a:ext uri="{FF2B5EF4-FFF2-40B4-BE49-F238E27FC236}">
                <a16:creationId xmlns:a16="http://schemas.microsoft.com/office/drawing/2014/main" id="{759BD418-2410-4F7A-91F3-9C08F6D5D3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49" y="2494455"/>
            <a:ext cx="1905000" cy="1905000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35119DE-A9A7-43BC-972E-903A04C95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9" y="2598756"/>
            <a:ext cx="1905000" cy="1905000"/>
          </a:xfrm>
          <a:prstGeom prst="rect">
            <a:avLst/>
          </a:prstGeom>
        </p:spPr>
      </p:pic>
      <p:pic>
        <p:nvPicPr>
          <p:cNvPr id="20" name="Image 19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4D24EB88-A564-4A08-9ACE-DCFA4E806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43" y="4715468"/>
            <a:ext cx="3150566" cy="1201153"/>
          </a:xfrm>
          <a:prstGeom prst="rect">
            <a:avLst/>
          </a:prstGeom>
        </p:spPr>
      </p:pic>
      <p:pic>
        <p:nvPicPr>
          <p:cNvPr id="22" name="Image 21" descr="Une image contenant lumière, dessin&#10;&#10;Description générée automatiquement">
            <a:extLst>
              <a:ext uri="{FF2B5EF4-FFF2-40B4-BE49-F238E27FC236}">
                <a16:creationId xmlns:a16="http://schemas.microsoft.com/office/drawing/2014/main" id="{969D07F5-1275-4DA3-96DC-E0C5FE3CDA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37" y="4503756"/>
            <a:ext cx="2731824" cy="141286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319EFEA-17AA-4AD4-A188-E77A675E5B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2681" y="2537190"/>
            <a:ext cx="348663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8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8E607A5-1F02-469A-B003-E2A352035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4F54665-097C-4493-A561-F397C2E2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Réseau</a:t>
            </a:r>
          </a:p>
        </p:txBody>
      </p:sp>
    </p:spTree>
    <p:extLst>
      <p:ext uri="{BB962C8B-B14F-4D97-AF65-F5344CB8AC3E}">
        <p14:creationId xmlns:p14="http://schemas.microsoft.com/office/powerpoint/2010/main" val="4041896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DD505890-1BEA-46C0-BFC1-758106BC1F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01D523ED-FFDA-4EC7-A510-AEFC3635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Partie Physique : L’effet Hall</a:t>
            </a:r>
          </a:p>
        </p:txBody>
      </p:sp>
    </p:spTree>
    <p:extLst>
      <p:ext uri="{BB962C8B-B14F-4D97-AF65-F5344CB8AC3E}">
        <p14:creationId xmlns:p14="http://schemas.microsoft.com/office/powerpoint/2010/main" val="374843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3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5E46CAE-0FFE-4661-9FB2-F6BD0D4AF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9D64549-C194-456E-AFBD-DDFEA9F7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4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latin typeface="+mn-lt"/>
              </a:rPr>
              <a:t>Introduction</a:t>
            </a:r>
            <a:endParaRPr lang="fr-FR" sz="3600" b="1" dirty="0">
              <a:latin typeface="+mn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26434F-0C29-4B78-86B1-77260A8911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99" y="1268963"/>
            <a:ext cx="7560401" cy="5589037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DE185B-FF3F-4443-8DF5-F3C7D987AC94}"/>
              </a:ext>
            </a:extLst>
          </p:cNvPr>
          <p:cNvSpPr/>
          <p:nvPr/>
        </p:nvSpPr>
        <p:spPr>
          <a:xfrm>
            <a:off x="2802730" y="1861457"/>
            <a:ext cx="5127307" cy="831042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9B249F6-82C0-4E80-9688-A6C4AD58C921}"/>
              </a:ext>
            </a:extLst>
          </p:cNvPr>
          <p:cNvSpPr/>
          <p:nvPr/>
        </p:nvSpPr>
        <p:spPr>
          <a:xfrm>
            <a:off x="7478485" y="5589037"/>
            <a:ext cx="696685" cy="38722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9FB46DC-2AE1-4059-BDCC-EC19699998CA}"/>
              </a:ext>
            </a:extLst>
          </p:cNvPr>
          <p:cNvSpPr/>
          <p:nvPr/>
        </p:nvSpPr>
        <p:spPr>
          <a:xfrm>
            <a:off x="4201886" y="5868952"/>
            <a:ext cx="391885" cy="466533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0299604-2787-4F62-8A20-BA48EE17A3F3}"/>
              </a:ext>
            </a:extLst>
          </p:cNvPr>
          <p:cNvSpPr/>
          <p:nvPr/>
        </p:nvSpPr>
        <p:spPr>
          <a:xfrm>
            <a:off x="9907428" y="1861457"/>
            <a:ext cx="707572" cy="45719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F4F695-35FF-45A5-80B8-118450793612}"/>
              </a:ext>
            </a:extLst>
          </p:cNvPr>
          <p:cNvSpPr txBox="1"/>
          <p:nvPr/>
        </p:nvSpPr>
        <p:spPr>
          <a:xfrm>
            <a:off x="10646228" y="169965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Joshua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005236A-5D70-4933-9C03-53DAC7F068DD}"/>
              </a:ext>
            </a:extLst>
          </p:cNvPr>
          <p:cNvSpPr/>
          <p:nvPr/>
        </p:nvSpPr>
        <p:spPr>
          <a:xfrm>
            <a:off x="9907428" y="2231259"/>
            <a:ext cx="707572" cy="4571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0ACB98A-C89B-4929-A703-94259A65428B}"/>
              </a:ext>
            </a:extLst>
          </p:cNvPr>
          <p:cNvSpPr txBox="1"/>
          <p:nvPr/>
        </p:nvSpPr>
        <p:spPr>
          <a:xfrm>
            <a:off x="10614999" y="2046593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Corentin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9B032DC-BEA4-4CA8-868C-B1DFB4E70287}"/>
              </a:ext>
            </a:extLst>
          </p:cNvPr>
          <p:cNvSpPr/>
          <p:nvPr/>
        </p:nvSpPr>
        <p:spPr>
          <a:xfrm>
            <a:off x="9907427" y="2601061"/>
            <a:ext cx="707572" cy="4571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8B41F13-2617-4D2B-8E9E-C48ADF79E878}"/>
              </a:ext>
            </a:extLst>
          </p:cNvPr>
          <p:cNvSpPr txBox="1"/>
          <p:nvPr/>
        </p:nvSpPr>
        <p:spPr>
          <a:xfrm>
            <a:off x="10614999" y="2424887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Constantin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8DD8EB4-5799-466B-8E0E-6853CD76BBDC}"/>
              </a:ext>
            </a:extLst>
          </p:cNvPr>
          <p:cNvSpPr/>
          <p:nvPr/>
        </p:nvSpPr>
        <p:spPr>
          <a:xfrm>
            <a:off x="9907427" y="2970935"/>
            <a:ext cx="707572" cy="4571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B85E7D9-DC72-4AE6-9300-C7C157AAF1D4}"/>
              </a:ext>
            </a:extLst>
          </p:cNvPr>
          <p:cNvSpPr txBox="1"/>
          <p:nvPr/>
        </p:nvSpPr>
        <p:spPr>
          <a:xfrm>
            <a:off x="10614999" y="278619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Thomas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5D16060-3BD5-4384-834E-2EBCDCA60699}"/>
              </a:ext>
            </a:extLst>
          </p:cNvPr>
          <p:cNvSpPr/>
          <p:nvPr/>
        </p:nvSpPr>
        <p:spPr>
          <a:xfrm>
            <a:off x="8149315" y="4488657"/>
            <a:ext cx="449379" cy="16430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D361B11-4AA7-4AC6-976F-5354E0BA831E}"/>
              </a:ext>
            </a:extLst>
          </p:cNvPr>
          <p:cNvSpPr/>
          <p:nvPr/>
        </p:nvSpPr>
        <p:spPr>
          <a:xfrm>
            <a:off x="4536622" y="3740944"/>
            <a:ext cx="1666060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2933415-AEC5-44C9-AE56-64F8CE71E3F7}"/>
              </a:ext>
            </a:extLst>
          </p:cNvPr>
          <p:cNvSpPr/>
          <p:nvPr/>
        </p:nvSpPr>
        <p:spPr>
          <a:xfrm>
            <a:off x="2802730" y="2816202"/>
            <a:ext cx="1674019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3" name="Flèche : double flèche horizontale 22">
            <a:extLst>
              <a:ext uri="{FF2B5EF4-FFF2-40B4-BE49-F238E27FC236}">
                <a16:creationId xmlns:a16="http://schemas.microsoft.com/office/drawing/2014/main" id="{1071556F-F791-4EA0-8063-D0370A498624}"/>
              </a:ext>
            </a:extLst>
          </p:cNvPr>
          <p:cNvSpPr/>
          <p:nvPr/>
        </p:nvSpPr>
        <p:spPr>
          <a:xfrm>
            <a:off x="6865620" y="5195619"/>
            <a:ext cx="612865" cy="317994"/>
          </a:xfrm>
          <a:prstGeom prst="leftRightArrow">
            <a:avLst/>
          </a:prstGeom>
          <a:solidFill>
            <a:srgbClr val="2FC9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Flèche : double flèche horizontale 23">
            <a:extLst>
              <a:ext uri="{FF2B5EF4-FFF2-40B4-BE49-F238E27FC236}">
                <a16:creationId xmlns:a16="http://schemas.microsoft.com/office/drawing/2014/main" id="{9E1D88BE-4C03-4E58-BF2A-430DC0CFE2A3}"/>
              </a:ext>
            </a:extLst>
          </p:cNvPr>
          <p:cNvSpPr/>
          <p:nvPr/>
        </p:nvSpPr>
        <p:spPr>
          <a:xfrm>
            <a:off x="4563290" y="5665171"/>
            <a:ext cx="1666060" cy="311085"/>
          </a:xfrm>
          <a:prstGeom prst="leftRightArrow">
            <a:avLst/>
          </a:prstGeom>
          <a:solidFill>
            <a:srgbClr val="1EEA1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489DFF1B-53BB-413F-A40C-14160C2DCD79}"/>
              </a:ext>
            </a:extLst>
          </p:cNvPr>
          <p:cNvSpPr/>
          <p:nvPr/>
        </p:nvSpPr>
        <p:spPr>
          <a:xfrm>
            <a:off x="2802731" y="3747359"/>
            <a:ext cx="1661954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82E2B6F-2034-4B2C-8B91-AF4F0257F1FA}"/>
              </a:ext>
            </a:extLst>
          </p:cNvPr>
          <p:cNvSpPr/>
          <p:nvPr/>
        </p:nvSpPr>
        <p:spPr>
          <a:xfrm>
            <a:off x="6280150" y="2818392"/>
            <a:ext cx="1630363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7F0BB05-9A0E-438F-99F2-3FA9E65C5937}"/>
              </a:ext>
            </a:extLst>
          </p:cNvPr>
          <p:cNvSpPr/>
          <p:nvPr/>
        </p:nvSpPr>
        <p:spPr>
          <a:xfrm>
            <a:off x="4541997" y="2816202"/>
            <a:ext cx="1649888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606E47C-726C-4713-AAF3-C821E5344F3E}"/>
              </a:ext>
            </a:extLst>
          </p:cNvPr>
          <p:cNvSpPr/>
          <p:nvPr/>
        </p:nvSpPr>
        <p:spPr>
          <a:xfrm>
            <a:off x="6268083" y="3749157"/>
            <a:ext cx="1661954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75F8654-B445-4228-94F2-002ED50C11F4}"/>
              </a:ext>
            </a:extLst>
          </p:cNvPr>
          <p:cNvCxnSpPr>
            <a:cxnSpLocks/>
          </p:cNvCxnSpPr>
          <p:nvPr/>
        </p:nvCxnSpPr>
        <p:spPr>
          <a:xfrm flipH="1" flipV="1">
            <a:off x="2002064" y="4570810"/>
            <a:ext cx="2878658" cy="67829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 de texte 45">
            <a:extLst>
              <a:ext uri="{FF2B5EF4-FFF2-40B4-BE49-F238E27FC236}">
                <a16:creationId xmlns:a16="http://schemas.microsoft.com/office/drawing/2014/main" id="{4137D27B-845D-49BA-A870-304F07D89BFE}"/>
              </a:ext>
            </a:extLst>
          </p:cNvPr>
          <p:cNvSpPr txBox="1"/>
          <p:nvPr/>
        </p:nvSpPr>
        <p:spPr>
          <a:xfrm>
            <a:off x="905817" y="4289822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A108338-C537-43B1-B6F3-044BA5E019D3}"/>
              </a:ext>
            </a:extLst>
          </p:cNvPr>
          <p:cNvCxnSpPr>
            <a:cxnSpLocks/>
          </p:cNvCxnSpPr>
          <p:nvPr/>
        </p:nvCxnSpPr>
        <p:spPr>
          <a:xfrm flipV="1">
            <a:off x="7026093" y="4775248"/>
            <a:ext cx="2781391" cy="380401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Zone de texte 44">
            <a:extLst>
              <a:ext uri="{FF2B5EF4-FFF2-40B4-BE49-F238E27FC236}">
                <a16:creationId xmlns:a16="http://schemas.microsoft.com/office/drawing/2014/main" id="{4684EDED-9F12-45D2-926B-0E58883DBD1C}"/>
              </a:ext>
            </a:extLst>
          </p:cNvPr>
          <p:cNvSpPr txBox="1"/>
          <p:nvPr/>
        </p:nvSpPr>
        <p:spPr>
          <a:xfrm>
            <a:off x="9811861" y="4481244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Flèche : double flèche horizontale 29">
            <a:extLst>
              <a:ext uri="{FF2B5EF4-FFF2-40B4-BE49-F238E27FC236}">
                <a16:creationId xmlns:a16="http://schemas.microsoft.com/office/drawing/2014/main" id="{F9F6A72D-174F-4BC3-8B21-E7E934847993}"/>
              </a:ext>
            </a:extLst>
          </p:cNvPr>
          <p:cNvSpPr/>
          <p:nvPr/>
        </p:nvSpPr>
        <p:spPr>
          <a:xfrm rot="16200000">
            <a:off x="7428681" y="4657774"/>
            <a:ext cx="535940" cy="23495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CE9B7C8-5101-4D32-9FE4-BA4514E34A1A}"/>
              </a:ext>
            </a:extLst>
          </p:cNvPr>
          <p:cNvSpPr/>
          <p:nvPr/>
        </p:nvSpPr>
        <p:spPr>
          <a:xfrm>
            <a:off x="3683181" y="5901112"/>
            <a:ext cx="438833" cy="46653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BAACB130-1530-44E1-B237-0356E3080F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BD572159-4DB4-446A-9B29-885504AF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4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latin typeface="+mn-lt"/>
              </a:rPr>
              <a:t>Introduction</a:t>
            </a:r>
            <a:endParaRPr lang="fr-FR" sz="3600" b="1" dirty="0">
              <a:latin typeface="+mn-lt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24EA29-BCE3-4ACF-8AB7-32ADBABF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315" y="709222"/>
            <a:ext cx="8219370" cy="607653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E818295-B3CB-4B78-8E0E-7CD59422726B}"/>
              </a:ext>
            </a:extLst>
          </p:cNvPr>
          <p:cNvSpPr txBox="1"/>
          <p:nvPr/>
        </p:nvSpPr>
        <p:spPr>
          <a:xfrm>
            <a:off x="3835823" y="2754759"/>
            <a:ext cx="548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/>
              <a:t>Sortie</a:t>
            </a:r>
            <a:endParaRPr lang="fr-FR" sz="1600" u="sng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FDE25B-0E78-4E64-9652-6F8579D12C1B}"/>
              </a:ext>
            </a:extLst>
          </p:cNvPr>
          <p:cNvSpPr txBox="1"/>
          <p:nvPr/>
        </p:nvSpPr>
        <p:spPr>
          <a:xfrm>
            <a:off x="5697054" y="2756446"/>
            <a:ext cx="548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/>
              <a:t>Sortie</a:t>
            </a:r>
            <a:endParaRPr lang="fr-FR" sz="1600" u="sng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016B8BC-ABFD-4494-B3DD-64C5F671C1C7}"/>
              </a:ext>
            </a:extLst>
          </p:cNvPr>
          <p:cNvSpPr txBox="1"/>
          <p:nvPr/>
        </p:nvSpPr>
        <p:spPr>
          <a:xfrm>
            <a:off x="7558285" y="2754759"/>
            <a:ext cx="548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/>
              <a:t>Sortie</a:t>
            </a:r>
            <a:endParaRPr lang="fr-FR" sz="1600" u="sng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9BAAD67-2A75-417C-8DAD-36EB16D608EE}"/>
              </a:ext>
            </a:extLst>
          </p:cNvPr>
          <p:cNvSpPr txBox="1"/>
          <p:nvPr/>
        </p:nvSpPr>
        <p:spPr>
          <a:xfrm>
            <a:off x="7558285" y="3747490"/>
            <a:ext cx="548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/>
              <a:t>Sortie</a:t>
            </a:r>
            <a:endParaRPr lang="fr-FR" sz="1600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BA0B789-30A2-44B2-98F3-E3900AB23888}"/>
              </a:ext>
            </a:extLst>
          </p:cNvPr>
          <p:cNvSpPr txBox="1"/>
          <p:nvPr/>
        </p:nvSpPr>
        <p:spPr>
          <a:xfrm>
            <a:off x="5713304" y="3747490"/>
            <a:ext cx="548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/>
              <a:t>Sortie</a:t>
            </a:r>
            <a:endParaRPr lang="fr-FR" sz="1600" u="sng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A68FB16-A092-42AC-A0F9-8137A396829F}"/>
              </a:ext>
            </a:extLst>
          </p:cNvPr>
          <p:cNvSpPr txBox="1"/>
          <p:nvPr/>
        </p:nvSpPr>
        <p:spPr>
          <a:xfrm>
            <a:off x="3827678" y="3747490"/>
            <a:ext cx="548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/>
              <a:t>Sortie</a:t>
            </a:r>
            <a:endParaRPr lang="fr-FR" sz="1600" u="sng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3F3701F-EB21-4DF4-B3B1-35882A4E9137}"/>
              </a:ext>
            </a:extLst>
          </p:cNvPr>
          <p:cNvSpPr txBox="1"/>
          <p:nvPr/>
        </p:nvSpPr>
        <p:spPr>
          <a:xfrm>
            <a:off x="7558285" y="1708760"/>
            <a:ext cx="548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/>
              <a:t>Sortie</a:t>
            </a:r>
            <a:endParaRPr lang="fr-FR" sz="1600" u="sng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B9A2C36-547F-469D-BCC8-0A2CCB75E87B}"/>
              </a:ext>
            </a:extLst>
          </p:cNvPr>
          <p:cNvSpPr txBox="1"/>
          <p:nvPr/>
        </p:nvSpPr>
        <p:spPr>
          <a:xfrm>
            <a:off x="5713304" y="1747100"/>
            <a:ext cx="548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/>
              <a:t>Sortie</a:t>
            </a:r>
            <a:endParaRPr lang="fr-FR" sz="1600" u="sng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9E86BC9-80AF-4F57-A4EF-E8FD507DD184}"/>
              </a:ext>
            </a:extLst>
          </p:cNvPr>
          <p:cNvSpPr txBox="1"/>
          <p:nvPr/>
        </p:nvSpPr>
        <p:spPr>
          <a:xfrm>
            <a:off x="3827678" y="1708760"/>
            <a:ext cx="548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/>
              <a:t>Sortie</a:t>
            </a:r>
            <a:endParaRPr lang="fr-FR" sz="1600" u="sng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8869DEC-5A97-4788-B473-3102148470DA}"/>
              </a:ext>
            </a:extLst>
          </p:cNvPr>
          <p:cNvSpPr txBox="1"/>
          <p:nvPr/>
        </p:nvSpPr>
        <p:spPr>
          <a:xfrm>
            <a:off x="2524656" y="1708760"/>
            <a:ext cx="61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/>
              <a:t>Entrée</a:t>
            </a:r>
            <a:endParaRPr lang="fr-FR" sz="1600" u="sng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E79952E-81F3-47EC-AA5E-7A3C9B035D82}"/>
              </a:ext>
            </a:extLst>
          </p:cNvPr>
          <p:cNvSpPr txBox="1"/>
          <p:nvPr/>
        </p:nvSpPr>
        <p:spPr>
          <a:xfrm>
            <a:off x="2523200" y="2743030"/>
            <a:ext cx="61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/>
              <a:t>Entrée</a:t>
            </a:r>
            <a:endParaRPr lang="fr-FR" sz="1600" u="sng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A797895-EA94-4936-9A7A-6E7E7B8FB477}"/>
              </a:ext>
            </a:extLst>
          </p:cNvPr>
          <p:cNvSpPr txBox="1"/>
          <p:nvPr/>
        </p:nvSpPr>
        <p:spPr>
          <a:xfrm>
            <a:off x="2523200" y="3747490"/>
            <a:ext cx="61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/>
              <a:t>Entrée</a:t>
            </a:r>
            <a:endParaRPr lang="fr-FR" sz="1600" u="sng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5ED34C6-2B3F-45FD-AEA4-7455B1C683ED}"/>
              </a:ext>
            </a:extLst>
          </p:cNvPr>
          <p:cNvSpPr txBox="1"/>
          <p:nvPr/>
        </p:nvSpPr>
        <p:spPr>
          <a:xfrm>
            <a:off x="4432489" y="3747490"/>
            <a:ext cx="61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/>
              <a:t>Entrée</a:t>
            </a:r>
            <a:endParaRPr lang="fr-FR" sz="1600" u="sng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C829F1A-B383-406A-90CD-025FE4B55A87}"/>
              </a:ext>
            </a:extLst>
          </p:cNvPr>
          <p:cNvSpPr txBox="1"/>
          <p:nvPr/>
        </p:nvSpPr>
        <p:spPr>
          <a:xfrm>
            <a:off x="6314886" y="3749183"/>
            <a:ext cx="61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/>
              <a:t>Entrée</a:t>
            </a:r>
            <a:endParaRPr lang="fr-FR" sz="1600" u="sng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12DC906-7DB8-4E34-8834-D013D747C462}"/>
              </a:ext>
            </a:extLst>
          </p:cNvPr>
          <p:cNvSpPr txBox="1"/>
          <p:nvPr/>
        </p:nvSpPr>
        <p:spPr>
          <a:xfrm>
            <a:off x="4432489" y="2743030"/>
            <a:ext cx="61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/>
              <a:t>Entrée</a:t>
            </a:r>
            <a:endParaRPr lang="fr-FR" sz="1600" u="sng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477CF40-EF19-4602-AE6B-16626B9DFA20}"/>
              </a:ext>
            </a:extLst>
          </p:cNvPr>
          <p:cNvSpPr txBox="1"/>
          <p:nvPr/>
        </p:nvSpPr>
        <p:spPr>
          <a:xfrm>
            <a:off x="4438418" y="1708760"/>
            <a:ext cx="61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/>
              <a:t>Entrée</a:t>
            </a:r>
            <a:endParaRPr lang="fr-FR" sz="1600" u="sng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BC8CAC5-7197-46FF-BABF-CF4F8D11EFC0}"/>
              </a:ext>
            </a:extLst>
          </p:cNvPr>
          <p:cNvSpPr txBox="1"/>
          <p:nvPr/>
        </p:nvSpPr>
        <p:spPr>
          <a:xfrm>
            <a:off x="6314886" y="1708760"/>
            <a:ext cx="61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/>
              <a:t>Entrée</a:t>
            </a:r>
            <a:endParaRPr lang="fr-FR" sz="1600" u="sng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8E1B23D-7736-498F-A227-FB8D989B52DA}"/>
              </a:ext>
            </a:extLst>
          </p:cNvPr>
          <p:cNvSpPr txBox="1"/>
          <p:nvPr/>
        </p:nvSpPr>
        <p:spPr>
          <a:xfrm>
            <a:off x="6311754" y="2754759"/>
            <a:ext cx="619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u="sng" dirty="0"/>
              <a:t>Entrée</a:t>
            </a:r>
            <a:endParaRPr lang="fr-FR" sz="1600" u="sng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1F95978-7956-4581-B694-52600FA90519}"/>
              </a:ext>
            </a:extLst>
          </p:cNvPr>
          <p:cNvSpPr txBox="1"/>
          <p:nvPr/>
        </p:nvSpPr>
        <p:spPr>
          <a:xfrm>
            <a:off x="2641682" y="1431123"/>
            <a:ext cx="1734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Mécanisme 1 : L’échiquier</a:t>
            </a:r>
            <a:endParaRPr lang="fr-FR" sz="16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DA726B8-A2E6-40D0-9D56-4071DD30F2C6}"/>
              </a:ext>
            </a:extLst>
          </p:cNvPr>
          <p:cNvSpPr txBox="1"/>
          <p:nvPr/>
        </p:nvSpPr>
        <p:spPr>
          <a:xfrm>
            <a:off x="4527308" y="1431123"/>
            <a:ext cx="1734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Mécanisme 1 : Le Lion</a:t>
            </a:r>
            <a:endParaRPr lang="fr-FR" sz="16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01CA9B2-009C-4F35-ADA2-6B1BA83D048C}"/>
              </a:ext>
            </a:extLst>
          </p:cNvPr>
          <p:cNvSpPr txBox="1"/>
          <p:nvPr/>
        </p:nvSpPr>
        <p:spPr>
          <a:xfrm>
            <a:off x="6398690" y="1431123"/>
            <a:ext cx="1734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Mécanisme 1 : TERRE</a:t>
            </a:r>
            <a:endParaRPr lang="fr-FR" sz="16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65F2152-04BF-40B1-9FBB-E14318A4ECC3}"/>
              </a:ext>
            </a:extLst>
          </p:cNvPr>
          <p:cNvSpPr txBox="1"/>
          <p:nvPr/>
        </p:nvSpPr>
        <p:spPr>
          <a:xfrm>
            <a:off x="6583360" y="2459013"/>
            <a:ext cx="1734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Mécanisme 1 : AIR</a:t>
            </a:r>
            <a:endParaRPr lang="fr-FR" sz="12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F0DE43E-1A3D-40D6-9CAF-10893F565608}"/>
              </a:ext>
            </a:extLst>
          </p:cNvPr>
          <p:cNvSpPr txBox="1"/>
          <p:nvPr/>
        </p:nvSpPr>
        <p:spPr>
          <a:xfrm>
            <a:off x="6261912" y="3471514"/>
            <a:ext cx="2135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Mécanisme 1 : Quatre éléments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7695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C94C7F28-1A6D-4AE8-832F-6ADD5ADD1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FF8CF00-DB30-4438-B600-8B2DEF6B40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96" y="1376363"/>
            <a:ext cx="6644005" cy="5248275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70072CBA-496B-470E-9046-17C30A8A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33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latin typeface="+mn-lt"/>
              </a:rPr>
              <a:t>Diagramme de cas d’utilisation</a:t>
            </a:r>
            <a:endParaRPr lang="fr-FR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57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C94C7F28-1A6D-4AE8-832F-6ADD5ADD1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1D901C81-2DA3-421A-BBCE-EB083238EDA4}"/>
              </a:ext>
            </a:extLst>
          </p:cNvPr>
          <p:cNvSpPr txBox="1">
            <a:spLocks/>
          </p:cNvSpPr>
          <p:nvPr/>
        </p:nvSpPr>
        <p:spPr>
          <a:xfrm>
            <a:off x="1524000" y="228600"/>
            <a:ext cx="9144000" cy="107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fr-FR" sz="6000" b="1" dirty="0"/>
              <a:t>Diagramme de Gantt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38799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54EDA2C0-48CE-4DA2-890F-252AC8D48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0C423D-65A1-40D8-8751-302A287B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+mn-lt"/>
              </a:rPr>
              <a:t>Mes tâches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441BCA-F2F3-49D7-9D50-474CE98A3A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690688"/>
            <a:ext cx="7105650" cy="45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07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938644E-CF18-4D10-8122-4DEF1BE6F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782BF964-5F41-42A4-99C2-DF15DED7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b="1" dirty="0">
                <a:latin typeface="+mn-lt"/>
              </a:rPr>
              <a:t>Développement sur Arduino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931D2D-2A75-4941-AE67-F83158561FB7}"/>
              </a:ext>
            </a:extLst>
          </p:cNvPr>
          <p:cNvSpPr txBox="1"/>
          <p:nvPr/>
        </p:nvSpPr>
        <p:spPr>
          <a:xfrm>
            <a:off x="2268622" y="2908893"/>
            <a:ext cx="2066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Mécanisme 1 : L’échiquier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5C937A-8040-4DC9-873C-693F65A77CEC}"/>
              </a:ext>
            </a:extLst>
          </p:cNvPr>
          <p:cNvSpPr txBox="1"/>
          <p:nvPr/>
        </p:nvSpPr>
        <p:spPr>
          <a:xfrm>
            <a:off x="2087647" y="3247129"/>
            <a:ext cx="666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u="sng" dirty="0"/>
              <a:t>Entrée</a:t>
            </a:r>
            <a:endParaRPr lang="fr-FR" u="sng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9A7E86-1DCA-47C2-812C-1DAEBB9400D9}"/>
              </a:ext>
            </a:extLst>
          </p:cNvPr>
          <p:cNvSpPr txBox="1"/>
          <p:nvPr/>
        </p:nvSpPr>
        <p:spPr>
          <a:xfrm>
            <a:off x="5264080" y="2861255"/>
            <a:ext cx="1799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u="sng" dirty="0"/>
              <a:t>Mécanisme 2 : Le Lion</a:t>
            </a:r>
            <a:endParaRPr lang="fr-FR" u="sng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21CCEA5-69D0-47BF-A7D1-AD23B47F8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23" y="4472923"/>
            <a:ext cx="8535591" cy="146705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F4C78C3-4F54-4A9B-9BC5-5036DC9CD23C}"/>
              </a:ext>
            </a:extLst>
          </p:cNvPr>
          <p:cNvSpPr txBox="1"/>
          <p:nvPr/>
        </p:nvSpPr>
        <p:spPr>
          <a:xfrm>
            <a:off x="6805425" y="3247128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u="sng" dirty="0"/>
              <a:t>Sortie</a:t>
            </a:r>
            <a:endParaRPr lang="fr-FR" u="sng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FE6B700-9568-40D7-BBF0-F657FFE56B3B}"/>
              </a:ext>
            </a:extLst>
          </p:cNvPr>
          <p:cNvSpPr txBox="1"/>
          <p:nvPr/>
        </p:nvSpPr>
        <p:spPr>
          <a:xfrm>
            <a:off x="4890900" y="3247127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u="sng" dirty="0"/>
              <a:t>Sortie</a:t>
            </a:r>
            <a:endParaRPr lang="fr-FR" u="sng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A9B53F9-3E55-454C-AECC-A7D0E8FE24D9}"/>
              </a:ext>
            </a:extLst>
          </p:cNvPr>
          <p:cNvSpPr txBox="1"/>
          <p:nvPr/>
        </p:nvSpPr>
        <p:spPr>
          <a:xfrm>
            <a:off x="9521440" y="3247127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u="sng" dirty="0"/>
              <a:t>Sortie</a:t>
            </a:r>
            <a:endParaRPr lang="fr-FR" u="sng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8D4B3C1-89DA-4BB3-90F2-DA4F2EC0B482}"/>
              </a:ext>
            </a:extLst>
          </p:cNvPr>
          <p:cNvSpPr txBox="1"/>
          <p:nvPr/>
        </p:nvSpPr>
        <p:spPr>
          <a:xfrm>
            <a:off x="7638017" y="3247127"/>
            <a:ext cx="6663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u="sng" dirty="0"/>
              <a:t>Entrée</a:t>
            </a:r>
            <a:endParaRPr lang="fr-FR" u="sng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655BAC2-2D29-4706-B374-BDFF3940D565}"/>
              </a:ext>
            </a:extLst>
          </p:cNvPr>
          <p:cNvSpPr txBox="1"/>
          <p:nvPr/>
        </p:nvSpPr>
        <p:spPr>
          <a:xfrm>
            <a:off x="7638017" y="2909753"/>
            <a:ext cx="2489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u="sng" dirty="0"/>
              <a:t>Mécanisme 2 : L’élément TERRE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65740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2D11510A-402F-49FB-A1FB-790272910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C9DA7725-D7E8-4BCC-9FDF-A34AF4C0A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Mécanisme n°1 : l’échiquier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E8D0641-155D-42EE-AB58-DE3D48C7D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258" y="4782647"/>
            <a:ext cx="2272230" cy="168536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400A4EF-B3AF-439C-A197-C7E02C2A0EC5}"/>
              </a:ext>
            </a:extLst>
          </p:cNvPr>
          <p:cNvSpPr txBox="1"/>
          <p:nvPr/>
        </p:nvSpPr>
        <p:spPr>
          <a:xfrm>
            <a:off x="897559" y="1541953"/>
            <a:ext cx="46403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Entrées :</a:t>
            </a:r>
          </a:p>
          <a:p>
            <a:r>
              <a:rPr lang="fr-FR" sz="1400" dirty="0">
                <a:solidFill>
                  <a:srgbClr val="0070C0"/>
                </a:solidFill>
              </a:rPr>
              <a:t>	</a:t>
            </a:r>
            <a:r>
              <a:rPr lang="fr-FR" sz="1400" dirty="0"/>
              <a:t>● E1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fr-FR" sz="1400" dirty="0"/>
              <a:t>Type de capteur :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Capteur effet Hall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fr-FR" sz="1400" dirty="0"/>
              <a:t>Référence : </a:t>
            </a:r>
            <a:r>
              <a:rPr lang="fr-FR" sz="1400" dirty="0">
                <a:solidFill>
                  <a:srgbClr val="0070C0"/>
                </a:solidFill>
              </a:rPr>
              <a:t>Capteur à effet Hall A3144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fr-FR" sz="1400" dirty="0">
              <a:solidFill>
                <a:srgbClr val="0070C0"/>
              </a:solidFill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fr-FR" sz="1400" dirty="0">
              <a:solidFill>
                <a:srgbClr val="0070C0"/>
              </a:solidFill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fr-FR" sz="1400" dirty="0">
              <a:solidFill>
                <a:srgbClr val="0070C0"/>
              </a:solidFill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fr-FR" sz="1400" dirty="0">
              <a:solidFill>
                <a:srgbClr val="0070C0"/>
              </a:solidFill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fr-FR" sz="1400" dirty="0"/>
              <a:t>Signal : </a:t>
            </a:r>
            <a:r>
              <a:rPr lang="fr-FR" sz="1400" dirty="0">
                <a:solidFill>
                  <a:srgbClr val="0070C0"/>
                </a:solidFill>
              </a:rPr>
              <a:t>Numérique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fr-FR" sz="1400" dirty="0"/>
              <a:t>Voltage :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0-5V</a:t>
            </a:r>
            <a:r>
              <a:rPr lang="fr-FR" dirty="0"/>
              <a:t>		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CC1E0A-505A-4DA8-9EA2-FCE95E92F502}"/>
              </a:ext>
            </a:extLst>
          </p:cNvPr>
          <p:cNvSpPr txBox="1"/>
          <p:nvPr/>
        </p:nvSpPr>
        <p:spPr>
          <a:xfrm>
            <a:off x="5869609" y="1780078"/>
            <a:ext cx="46403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70C0"/>
                </a:solidFill>
              </a:rPr>
              <a:t>Entrées :</a:t>
            </a:r>
          </a:p>
          <a:p>
            <a:r>
              <a:rPr lang="fr-FR" sz="1400" dirty="0">
                <a:solidFill>
                  <a:srgbClr val="0070C0"/>
                </a:solidFill>
              </a:rPr>
              <a:t>	</a:t>
            </a:r>
            <a:r>
              <a:rPr lang="fr-FR" sz="1400" dirty="0"/>
              <a:t>● E2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fr-FR" sz="1400" dirty="0"/>
              <a:t>Type de capteur :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Capteur effet Hall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fr-FR" sz="1400" dirty="0"/>
              <a:t>Référence : </a:t>
            </a:r>
            <a:r>
              <a:rPr lang="fr-FR" sz="1400" dirty="0">
                <a:solidFill>
                  <a:srgbClr val="0070C0"/>
                </a:solidFill>
              </a:rPr>
              <a:t>Capteur à effet Hall A3144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fr-FR" sz="1400" dirty="0">
              <a:solidFill>
                <a:srgbClr val="0070C0"/>
              </a:solidFill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fr-FR" sz="1400" dirty="0">
              <a:solidFill>
                <a:srgbClr val="0070C0"/>
              </a:solidFill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fr-FR" sz="1400" dirty="0">
              <a:solidFill>
                <a:srgbClr val="0070C0"/>
              </a:solidFill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endParaRPr lang="fr-FR" sz="1400" dirty="0">
              <a:solidFill>
                <a:srgbClr val="0070C0"/>
              </a:solidFill>
            </a:endParaRP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fr-FR" sz="1400" dirty="0"/>
              <a:t>Signal : </a:t>
            </a:r>
            <a:r>
              <a:rPr lang="fr-FR" sz="1400" dirty="0">
                <a:solidFill>
                  <a:srgbClr val="0070C0"/>
                </a:solidFill>
              </a:rPr>
              <a:t>Numérique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fr-FR" sz="1400" dirty="0"/>
              <a:t>Voltage :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0-5V</a:t>
            </a:r>
            <a:r>
              <a:rPr lang="fr-FR" dirty="0"/>
              <a:t>		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6308356-2ADA-43FC-91E4-1994E92F6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636" y="1371343"/>
            <a:ext cx="4515364" cy="239212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F8A4A6A-30EA-4A74-B232-A0C296884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072" y="1550735"/>
            <a:ext cx="4515364" cy="239212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8133D04-7A94-46AF-BD1A-FDB85C47B8FD}"/>
              </a:ext>
            </a:extLst>
          </p:cNvPr>
          <p:cNvSpPr txBox="1"/>
          <p:nvPr/>
        </p:nvSpPr>
        <p:spPr>
          <a:xfrm>
            <a:off x="261820" y="4168695"/>
            <a:ext cx="5911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S1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sz="1400" dirty="0"/>
              <a:t>Rôle :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Activer/désactiver un électroaimant via un relais </a:t>
            </a:r>
            <a:r>
              <a:rPr lang="fr-FR" sz="1400" dirty="0">
                <a:solidFill>
                  <a:srgbClr val="0070C0"/>
                </a:solidFill>
              </a:rPr>
              <a:t>+ LED témoin sur le tableau de contrôle</a:t>
            </a:r>
          </a:p>
          <a:p>
            <a:pPr lvl="2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438819A-6698-43C0-BE1F-EBAC3A37A5D5}"/>
              </a:ext>
            </a:extLst>
          </p:cNvPr>
          <p:cNvSpPr txBox="1"/>
          <p:nvPr/>
        </p:nvSpPr>
        <p:spPr>
          <a:xfrm>
            <a:off x="237433" y="5729346"/>
            <a:ext cx="57584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sz="1400" dirty="0"/>
              <a:t>Condition : </a:t>
            </a:r>
            <a:r>
              <a:rPr lang="fr-FR" sz="1400" dirty="0">
                <a:solidFill>
                  <a:srgbClr val="0070C0"/>
                </a:solidFill>
              </a:rPr>
              <a:t>Si E1 et E2 sont à 1 alors activer la sortie, sinon, désactiver la sortie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fr-FR" sz="1400" dirty="0"/>
              <a:t>Voltage : 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</a:rPr>
              <a:t>0-5V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56991C0-E3FF-4B0A-BFAF-76CF8DFBD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759" y="4744819"/>
            <a:ext cx="1506741" cy="124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8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35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A156923A-8DF4-4078-94DF-E315267FCF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805F5BA-C8D9-42B8-9C92-898C42B99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96" y="1704733"/>
            <a:ext cx="9001008" cy="4763277"/>
          </a:xfrm>
          <a:prstGeom prst="rect">
            <a:avLst/>
          </a:prstGeom>
        </p:spPr>
      </p:pic>
      <p:sp>
        <p:nvSpPr>
          <p:cNvPr id="33" name="Titre 1">
            <a:extLst>
              <a:ext uri="{FF2B5EF4-FFF2-40B4-BE49-F238E27FC236}">
                <a16:creationId xmlns:a16="http://schemas.microsoft.com/office/drawing/2014/main" id="{D7D47A08-2BF9-44C3-9F77-2D2D4A0332FD}"/>
              </a:ext>
            </a:extLst>
          </p:cNvPr>
          <p:cNvSpPr txBox="1">
            <a:spLocks/>
          </p:cNvSpPr>
          <p:nvPr/>
        </p:nvSpPr>
        <p:spPr>
          <a:xfrm>
            <a:off x="897559" y="38999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>
                <a:latin typeface="+mn-lt"/>
              </a:rPr>
              <a:t>Mécanisme n°1 : l’échiquier </a:t>
            </a:r>
            <a:endParaRPr lang="fr-F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45844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300</Words>
  <Application>Microsoft Office PowerPoint</Application>
  <PresentationFormat>Grand écran</PresentationFormat>
  <Paragraphs>113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Thème Office</vt:lpstr>
      <vt:lpstr>Présentation PowerPoint</vt:lpstr>
      <vt:lpstr>Introduction</vt:lpstr>
      <vt:lpstr>Introduction</vt:lpstr>
      <vt:lpstr>Diagramme de cas d’utilisation</vt:lpstr>
      <vt:lpstr>Présentation PowerPoint</vt:lpstr>
      <vt:lpstr>Mes tâches</vt:lpstr>
      <vt:lpstr>Développement sur Arduino</vt:lpstr>
      <vt:lpstr>Mécanisme n°1 : l’échiquier </vt:lpstr>
      <vt:lpstr>Présentation PowerPoint</vt:lpstr>
      <vt:lpstr>Mécanisme n°2 : Le lion basculant </vt:lpstr>
      <vt:lpstr>Mécanisme n°2 : Le lion basculant </vt:lpstr>
      <vt:lpstr>Mécanisme n°3 : l’élément TERRE </vt:lpstr>
      <vt:lpstr>Mécanisme n°3 : l’élément TERRE </vt:lpstr>
      <vt:lpstr>Application Web de supervision</vt:lpstr>
      <vt:lpstr>Réseau</vt:lpstr>
      <vt:lpstr>Partie Physique : L’effet Hall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Joshua PINNEAU</dc:creator>
  <cp:lastModifiedBy>Joshua PINNEAU</cp:lastModifiedBy>
  <cp:revision>31</cp:revision>
  <dcterms:created xsi:type="dcterms:W3CDTF">2020-01-28T10:54:51Z</dcterms:created>
  <dcterms:modified xsi:type="dcterms:W3CDTF">2020-01-29T15:33:39Z</dcterms:modified>
</cp:coreProperties>
</file>