
<file path=[Content_Types].xml><?xml version="1.0" encoding="utf-8"?>
<Types xmlns="http://schemas.openxmlformats.org/package/2006/content-types">
  <Default ContentType="image/jpeg" Extension="jpg"/>
  <Default ContentType="application/vnd.openxmlformats-officedocument.spreadsheetml.sheet" Extension="xlsx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ms-office.chartcolorstyle+xml" PartName="/ppt/charts/color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drawingml.chart+xml" PartName="/ppt/charts/char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ms-office.chartstyle+xml" PartName="/ppt/charts/style1.xml"/>
  <Override ContentType="application/vnd.openxmlformats-officedocument.presentationml.presProps+xml" PartName="/ppt/pres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gbC+TD5gsW9Wj4jLZuQuMvNcqN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harts/_rels/chart1.xml.rels><?xml version="1.0" encoding="UTF-8" standalone="yes"?>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Pourcentage de travail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54A-420E-A42E-26D505CF2AF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54A-420E-A42E-26D505CF2AF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54A-420E-A42E-26D505CF2AF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54A-420E-A42E-26D505CF2AFB}"/>
              </c:ext>
            </c:extLst>
          </c:dPt>
          <c:cat>
            <c:strRef>
              <c:f>Feuil1!$A$2:$A$5</c:f>
              <c:strCache>
                <c:ptCount val="3"/>
                <c:pt idx="0">
                  <c:v>Corentin Gaspard</c:v>
                </c:pt>
                <c:pt idx="1">
                  <c:v>Jonathan Caudron.</c:v>
                </c:pt>
                <c:pt idx="2">
                  <c:v>Thibaut Gronier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30</c:v>
                </c:pt>
                <c:pt idx="1">
                  <c:v>40</c:v>
                </c:pt>
                <c:pt idx="2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6D-49DD-9AF9-FA49DD465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/>
          <p:nvPr>
            <p:ph type="ctrTitle"/>
          </p:nvPr>
        </p:nvSpPr>
        <p:spPr>
          <a:xfrm>
            <a:off x="576072" y="1124712"/>
            <a:ext cx="11036808" cy="3172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venir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7"/>
          <p:cNvSpPr txBox="1"/>
          <p:nvPr>
            <p:ph idx="1" type="subTitle"/>
          </p:nvPr>
        </p:nvSpPr>
        <p:spPr>
          <a:xfrm>
            <a:off x="576072" y="4727448"/>
            <a:ext cx="11036808" cy="1481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/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7"/>
          <p:cNvSpPr txBox="1"/>
          <p:nvPr>
            <p:ph idx="10" type="dt"/>
          </p:nvPr>
        </p:nvSpPr>
        <p:spPr>
          <a:xfrm>
            <a:off x="576072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7"/>
          <p:cNvSpPr txBox="1"/>
          <p:nvPr>
            <p:ph idx="12" type="sldNum"/>
          </p:nvPr>
        </p:nvSpPr>
        <p:spPr>
          <a:xfrm>
            <a:off x="88696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7" name="Google Shape;17;p17"/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7"/>
          <p:cNvSpPr/>
          <p:nvPr/>
        </p:nvSpPr>
        <p:spPr>
          <a:xfrm flipH="1" rot="10800000">
            <a:off x="578652" y="4501201"/>
            <a:ext cx="11034696" cy="18288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E8E8E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5"/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5"/>
          <p:cNvSpPr txBox="1"/>
          <p:nvPr>
            <p:ph type="title"/>
          </p:nvPr>
        </p:nvSpPr>
        <p:spPr>
          <a:xfrm>
            <a:off x="868680" y="1709928"/>
            <a:ext cx="3099816" cy="1709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venir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5"/>
          <p:cNvSpPr txBox="1"/>
          <p:nvPr>
            <p:ph idx="1" type="body"/>
          </p:nvPr>
        </p:nvSpPr>
        <p:spPr>
          <a:xfrm>
            <a:off x="4965192" y="1709928"/>
            <a:ext cx="6729984" cy="4096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indent="-355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97" name="Google Shape;97;p25"/>
          <p:cNvSpPr txBox="1"/>
          <p:nvPr>
            <p:ph idx="2" type="body"/>
          </p:nvPr>
        </p:nvSpPr>
        <p:spPr>
          <a:xfrm>
            <a:off x="868680" y="3429000"/>
            <a:ext cx="3099816" cy="2066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8" name="Google Shape;98;p25"/>
          <p:cNvSpPr txBox="1"/>
          <p:nvPr>
            <p:ph idx="10" type="dt"/>
          </p:nvPr>
        </p:nvSpPr>
        <p:spPr>
          <a:xfrm>
            <a:off x="8686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6"/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E8E8E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6"/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6"/>
          <p:cNvSpPr txBox="1"/>
          <p:nvPr>
            <p:ph type="title"/>
          </p:nvPr>
        </p:nvSpPr>
        <p:spPr>
          <a:xfrm>
            <a:off x="868680" y="1709928"/>
            <a:ext cx="3099816" cy="1709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venir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6"/>
          <p:cNvSpPr/>
          <p:nvPr>
            <p:ph idx="2" type="pic"/>
          </p:nvPr>
        </p:nvSpPr>
        <p:spPr>
          <a:xfrm>
            <a:off x="4965192" y="1161288"/>
            <a:ext cx="6729984" cy="46451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6" name="Google Shape;106;p26"/>
          <p:cNvSpPr txBox="1"/>
          <p:nvPr>
            <p:ph idx="1" type="body"/>
          </p:nvPr>
        </p:nvSpPr>
        <p:spPr>
          <a:xfrm>
            <a:off x="868680" y="3438144"/>
            <a:ext cx="3099816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07" name="Google Shape;107;p26"/>
          <p:cNvSpPr txBox="1"/>
          <p:nvPr>
            <p:ph idx="10" type="dt"/>
          </p:nvPr>
        </p:nvSpPr>
        <p:spPr>
          <a:xfrm>
            <a:off x="8686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9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chemeClr val="dk1">
                <a:alpha val="29803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19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19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19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venir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9"/>
          <p:cNvSpPr txBox="1"/>
          <p:nvPr>
            <p:ph idx="1" type="body"/>
          </p:nvPr>
        </p:nvSpPr>
        <p:spPr>
          <a:xfrm>
            <a:off x="1115568" y="2478024"/>
            <a:ext cx="10168128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0" type="dt"/>
          </p:nvPr>
        </p:nvSpPr>
        <p:spPr>
          <a:xfrm>
            <a:off x="111556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2" type="sldNum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6"/>
          <p:cNvSpPr txBox="1"/>
          <p:nvPr>
            <p:ph type="ctrTitle"/>
          </p:nvPr>
        </p:nvSpPr>
        <p:spPr>
          <a:xfrm>
            <a:off x="576072" y="1124712"/>
            <a:ext cx="11036808" cy="3172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venir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1" type="subTitle"/>
          </p:nvPr>
        </p:nvSpPr>
        <p:spPr>
          <a:xfrm>
            <a:off x="576072" y="4727448"/>
            <a:ext cx="11036808" cy="1481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7" name="Google Shape;37;p16"/>
          <p:cNvSpPr txBox="1"/>
          <p:nvPr>
            <p:ph idx="10" type="dt"/>
          </p:nvPr>
        </p:nvSpPr>
        <p:spPr>
          <a:xfrm>
            <a:off x="576072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2" type="sldNum"/>
          </p:nvPr>
        </p:nvSpPr>
        <p:spPr>
          <a:xfrm>
            <a:off x="88696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40" name="Google Shape;40;p16"/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16"/>
          <p:cNvSpPr/>
          <p:nvPr/>
        </p:nvSpPr>
        <p:spPr>
          <a:xfrm flipH="1" rot="10800000">
            <a:off x="578652" y="4501201"/>
            <a:ext cx="11034696" cy="18288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8E8E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18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18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8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" type="body"/>
          </p:nvPr>
        </p:nvSpPr>
        <p:spPr>
          <a:xfrm>
            <a:off x="1115568" y="2478024"/>
            <a:ext cx="10168128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0" type="dt"/>
          </p:nvPr>
        </p:nvSpPr>
        <p:spPr>
          <a:xfrm>
            <a:off x="111556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8"/>
          <p:cNvSpPr txBox="1"/>
          <p:nvPr>
            <p:ph idx="12" type="sldNum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0"/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E8E8E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20"/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20"/>
          <p:cNvSpPr txBox="1"/>
          <p:nvPr>
            <p:ph type="title"/>
          </p:nvPr>
        </p:nvSpPr>
        <p:spPr>
          <a:xfrm>
            <a:off x="557784" y="640080"/>
            <a:ext cx="10890504" cy="411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venir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0"/>
          <p:cNvSpPr txBox="1"/>
          <p:nvPr>
            <p:ph idx="1" type="body"/>
          </p:nvPr>
        </p:nvSpPr>
        <p:spPr>
          <a:xfrm>
            <a:off x="841248" y="5102352"/>
            <a:ext cx="10607040" cy="585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6" name="Google Shape;56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1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8E8E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21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21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21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1115568" y="2478024"/>
            <a:ext cx="4937760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21"/>
          <p:cNvSpPr txBox="1"/>
          <p:nvPr>
            <p:ph idx="2" type="body"/>
          </p:nvPr>
        </p:nvSpPr>
        <p:spPr>
          <a:xfrm>
            <a:off x="6345936" y="2478024"/>
            <a:ext cx="4937760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0" type="dt"/>
          </p:nvPr>
        </p:nvSpPr>
        <p:spPr>
          <a:xfrm>
            <a:off x="111556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1"/>
          <p:cNvSpPr txBox="1"/>
          <p:nvPr>
            <p:ph idx="12" type="sldNum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8E8E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22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22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22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2"/>
          <p:cNvSpPr txBox="1"/>
          <p:nvPr>
            <p:ph idx="1" type="body"/>
          </p:nvPr>
        </p:nvSpPr>
        <p:spPr>
          <a:xfrm>
            <a:off x="1115568" y="2372650"/>
            <a:ext cx="493776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 cap="none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5" name="Google Shape;75;p22"/>
          <p:cNvSpPr txBox="1"/>
          <p:nvPr>
            <p:ph idx="2" type="body"/>
          </p:nvPr>
        </p:nvSpPr>
        <p:spPr>
          <a:xfrm>
            <a:off x="1115568" y="3203688"/>
            <a:ext cx="4937760" cy="296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3" type="body"/>
          </p:nvPr>
        </p:nvSpPr>
        <p:spPr>
          <a:xfrm>
            <a:off x="6345936" y="2372650"/>
            <a:ext cx="493776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 cap="none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7" name="Google Shape;77;p22"/>
          <p:cNvSpPr txBox="1"/>
          <p:nvPr>
            <p:ph idx="4" type="body"/>
          </p:nvPr>
        </p:nvSpPr>
        <p:spPr>
          <a:xfrm>
            <a:off x="6345936" y="3203687"/>
            <a:ext cx="4937760" cy="2968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0" type="dt"/>
          </p:nvPr>
        </p:nvSpPr>
        <p:spPr>
          <a:xfrm>
            <a:off x="111556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2" type="sldNum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3"/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E8E8E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23"/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3"/>
          <p:cNvSpPr txBox="1"/>
          <p:nvPr>
            <p:ph type="title"/>
          </p:nvPr>
        </p:nvSpPr>
        <p:spPr>
          <a:xfrm>
            <a:off x="1078992" y="1938528"/>
            <a:ext cx="10177272" cy="2990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venir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11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venir"/>
              <a:buNone/>
              <a:defRPr b="1" i="0" sz="4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81000" lvl="1" marL="914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55600" lvl="2" marL="1371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42900" lvl="3" marL="1828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42900" lvl="4" marL="2286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venir"/>
              <a:buNone/>
              <a:defRPr b="1" i="0" sz="4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0" name="Google Shape;30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81000" lvl="1" marL="914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55600" lvl="2" marL="1371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42900" lvl="3" marL="1828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42900" lvl="4" marL="2286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1" name="Google Shape;3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2" name="Google Shape;3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3" name="Google Shape;3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27" name="Google Shape;127;p1"/>
          <p:cNvPicPr preferRelativeResize="0"/>
          <p:nvPr/>
        </p:nvPicPr>
        <p:blipFill rotWithShape="1">
          <a:blip r:embed="rId3">
            <a:alphaModFix/>
          </a:blip>
          <a:srcRect b="0" l="15590" r="13310" t="0"/>
          <a:stretch/>
        </p:blipFill>
        <p:spPr>
          <a:xfrm>
            <a:off x="-2" y="10"/>
            <a:ext cx="866851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"/>
          <p:cNvSpPr/>
          <p:nvPr/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30000">
                <a:srgbClr val="000000">
                  <a:alpha val="63921"/>
                </a:srgbClr>
              </a:gs>
              <a:gs pos="58000">
                <a:schemeClr val="dk1"/>
              </a:gs>
              <a:gs pos="100000">
                <a:schemeClr val="dk1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9" name="Google Shape;129;p1"/>
          <p:cNvSpPr txBox="1"/>
          <p:nvPr>
            <p:ph type="ctrTitle"/>
          </p:nvPr>
        </p:nvSpPr>
        <p:spPr>
          <a:xfrm>
            <a:off x="7848600" y="1122363"/>
            <a:ext cx="4023360" cy="32041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venir"/>
              <a:buNone/>
            </a:pPr>
            <a:r>
              <a:rPr lang="fr-FR" sz="4800"/>
              <a:t>Projet Tutoré</a:t>
            </a:r>
            <a:endParaRPr/>
          </a:p>
        </p:txBody>
      </p:sp>
      <p:sp>
        <p:nvSpPr>
          <p:cNvPr id="130" name="Google Shape;130;p1"/>
          <p:cNvSpPr txBox="1"/>
          <p:nvPr>
            <p:ph idx="1" type="subTitle"/>
          </p:nvPr>
        </p:nvSpPr>
        <p:spPr>
          <a:xfrm>
            <a:off x="7848600" y="4872922"/>
            <a:ext cx="4023360" cy="12081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fr-FR" sz="2000"/>
              <a:t>Par Gaspard Corentin , Caudron Jonathan et Gronier Thibaut</a:t>
            </a:r>
            <a:endParaRPr/>
          </a:p>
        </p:txBody>
      </p:sp>
      <p:sp>
        <p:nvSpPr>
          <p:cNvPr id="131" name="Google Shape;131;p1"/>
          <p:cNvSpPr/>
          <p:nvPr/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"/>
          <p:cNvSpPr/>
          <p:nvPr/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32" name="Google Shape;232;p10"/>
          <p:cNvPicPr preferRelativeResize="0"/>
          <p:nvPr/>
        </p:nvPicPr>
        <p:blipFill rotWithShape="1">
          <a:blip r:embed="rId3">
            <a:alphaModFix/>
          </a:blip>
          <a:srcRect b="0" l="15586" r="13305" t="0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10"/>
          <p:cNvSpPr/>
          <p:nvPr/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9000">
                <a:srgbClr val="000000">
                  <a:alpha val="37647"/>
                </a:srgbClr>
              </a:gs>
              <a:gs pos="35000">
                <a:srgbClr val="000000">
                  <a:alpha val="77647"/>
                </a:srgbClr>
              </a:gs>
              <a:gs pos="58000">
                <a:schemeClr val="dk1"/>
              </a:gs>
              <a:gs pos="100000">
                <a:schemeClr val="dk1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4" name="Google Shape;234;p10"/>
          <p:cNvSpPr txBox="1"/>
          <p:nvPr>
            <p:ph type="title"/>
          </p:nvPr>
        </p:nvSpPr>
        <p:spPr>
          <a:xfrm>
            <a:off x="371094" y="1161288"/>
            <a:ext cx="4414266" cy="1124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fr-FR" sz="2800"/>
              <a:t>Charte Graphique </a:t>
            </a:r>
            <a:endParaRPr/>
          </a:p>
        </p:txBody>
      </p:sp>
      <p:sp>
        <p:nvSpPr>
          <p:cNvPr id="235" name="Google Shape;235;p10"/>
          <p:cNvSpPr/>
          <p:nvPr/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0"/>
          <p:cNvSpPr/>
          <p:nvPr/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7" name="Google Shape;237;p10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60396" y="1375221"/>
            <a:ext cx="6762312" cy="5179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43" name="Google Shape;243;p11"/>
          <p:cNvPicPr preferRelativeResize="0"/>
          <p:nvPr/>
        </p:nvPicPr>
        <p:blipFill rotWithShape="1">
          <a:blip r:embed="rId3">
            <a:alphaModFix/>
          </a:blip>
          <a:srcRect b="0" l="15586" r="13305" t="0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11"/>
          <p:cNvSpPr/>
          <p:nvPr/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9000">
                <a:srgbClr val="000000">
                  <a:alpha val="37647"/>
                </a:srgbClr>
              </a:gs>
              <a:gs pos="35000">
                <a:srgbClr val="000000">
                  <a:alpha val="77647"/>
                </a:srgbClr>
              </a:gs>
              <a:gs pos="58000">
                <a:schemeClr val="dk1"/>
              </a:gs>
              <a:gs pos="100000">
                <a:schemeClr val="dk1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5" name="Google Shape;245;p11"/>
          <p:cNvSpPr txBox="1"/>
          <p:nvPr>
            <p:ph type="title"/>
          </p:nvPr>
        </p:nvSpPr>
        <p:spPr>
          <a:xfrm>
            <a:off x="371094" y="1161288"/>
            <a:ext cx="4414266" cy="1124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fr-FR" sz="2800"/>
              <a:t>Charte </a:t>
            </a:r>
            <a:r>
              <a:rPr lang="fr-FR" sz="2800"/>
              <a:t>Éditoriale</a:t>
            </a:r>
            <a:r>
              <a:rPr lang="fr-FR" sz="2800"/>
              <a:t>  </a:t>
            </a:r>
            <a:endParaRPr/>
          </a:p>
        </p:txBody>
      </p:sp>
      <p:sp>
        <p:nvSpPr>
          <p:cNvPr id="246" name="Google Shape;246;p11"/>
          <p:cNvSpPr/>
          <p:nvPr/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1"/>
          <p:cNvSpPr/>
          <p:nvPr/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ne image contenant texte&#10;&#10;Description générée automatiquement" id="248" name="Google Shape;248;p11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72733" y="262158"/>
            <a:ext cx="4573571" cy="6333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54" name="Google Shape;254;p12"/>
          <p:cNvPicPr preferRelativeResize="0"/>
          <p:nvPr/>
        </p:nvPicPr>
        <p:blipFill rotWithShape="1">
          <a:blip r:embed="rId3">
            <a:alphaModFix/>
          </a:blip>
          <a:srcRect b="0" l="15586" r="13305" t="0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12"/>
          <p:cNvSpPr/>
          <p:nvPr/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9000">
                <a:srgbClr val="000000">
                  <a:alpha val="37647"/>
                </a:srgbClr>
              </a:gs>
              <a:gs pos="35000">
                <a:srgbClr val="000000">
                  <a:alpha val="77647"/>
                </a:srgbClr>
              </a:gs>
              <a:gs pos="58000">
                <a:schemeClr val="dk1"/>
              </a:gs>
              <a:gs pos="100000">
                <a:schemeClr val="dk1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6" name="Google Shape;256;p12"/>
          <p:cNvSpPr txBox="1"/>
          <p:nvPr>
            <p:ph type="title"/>
          </p:nvPr>
        </p:nvSpPr>
        <p:spPr>
          <a:xfrm>
            <a:off x="371094" y="1161288"/>
            <a:ext cx="4414266" cy="1124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fr-FR" sz="2800"/>
              <a:t>Arborescence du site </a:t>
            </a:r>
            <a:endParaRPr/>
          </a:p>
        </p:txBody>
      </p:sp>
      <p:sp>
        <p:nvSpPr>
          <p:cNvPr id="257" name="Google Shape;257;p12"/>
          <p:cNvSpPr/>
          <p:nvPr/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12"/>
          <p:cNvSpPr/>
          <p:nvPr/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9" name="Google Shape;259;p12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67820" y="2619248"/>
            <a:ext cx="8259125" cy="3599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3"/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13"/>
          <p:cNvSpPr/>
          <p:nvPr/>
        </p:nvSpPr>
        <p:spPr>
          <a:xfrm flipH="1" rot="10800000">
            <a:off x="578652" y="4501201"/>
            <a:ext cx="11034696" cy="18288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67" name="Google Shape;267;p13"/>
          <p:cNvPicPr preferRelativeResize="0"/>
          <p:nvPr/>
        </p:nvPicPr>
        <p:blipFill rotWithShape="1">
          <a:blip r:embed="rId3">
            <a:alphaModFix/>
          </a:blip>
          <a:srcRect b="0" l="15590" r="13310" t="0"/>
          <a:stretch/>
        </p:blipFill>
        <p:spPr>
          <a:xfrm>
            <a:off x="-2" y="10"/>
            <a:ext cx="866851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13"/>
          <p:cNvSpPr/>
          <p:nvPr/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30000">
                <a:srgbClr val="000000">
                  <a:alpha val="63921"/>
                </a:srgbClr>
              </a:gs>
              <a:gs pos="58000">
                <a:schemeClr val="dk1"/>
              </a:gs>
              <a:gs pos="100000">
                <a:schemeClr val="dk1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69" name="Google Shape;269;p13"/>
          <p:cNvSpPr txBox="1"/>
          <p:nvPr>
            <p:ph type="title"/>
          </p:nvPr>
        </p:nvSpPr>
        <p:spPr>
          <a:xfrm>
            <a:off x="7848600" y="1122363"/>
            <a:ext cx="4023360" cy="32041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venir"/>
              <a:buNone/>
            </a:pPr>
            <a:r>
              <a:rPr lang="fr-FR" sz="4800"/>
              <a:t>Fin </a:t>
            </a:r>
            <a:endParaRPr/>
          </a:p>
        </p:txBody>
      </p:sp>
      <p:sp>
        <p:nvSpPr>
          <p:cNvPr id="270" name="Google Shape;270;p13"/>
          <p:cNvSpPr txBox="1"/>
          <p:nvPr>
            <p:ph idx="1" type="body"/>
          </p:nvPr>
        </p:nvSpPr>
        <p:spPr>
          <a:xfrm>
            <a:off x="7848600" y="4872922"/>
            <a:ext cx="4023360" cy="12081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fr-FR" sz="2000"/>
              <a:t>Merci de nous avoir écouté </a:t>
            </a:r>
            <a:endParaRPr/>
          </a:p>
        </p:txBody>
      </p:sp>
      <p:sp>
        <p:nvSpPr>
          <p:cNvPr id="271" name="Google Shape;271;p13"/>
          <p:cNvSpPr/>
          <p:nvPr/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13"/>
          <p:cNvSpPr/>
          <p:nvPr/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38" name="Google Shape;138;p2"/>
          <p:cNvPicPr preferRelativeResize="0"/>
          <p:nvPr/>
        </p:nvPicPr>
        <p:blipFill rotWithShape="1">
          <a:blip r:embed="rId3">
            <a:alphaModFix/>
          </a:blip>
          <a:srcRect b="0" l="15586" r="13305" t="0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"/>
          <p:cNvSpPr/>
          <p:nvPr/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9000">
                <a:srgbClr val="000000">
                  <a:alpha val="37647"/>
                </a:srgbClr>
              </a:gs>
              <a:gs pos="35000">
                <a:srgbClr val="000000">
                  <a:alpha val="77647"/>
                </a:srgbClr>
              </a:gs>
              <a:gs pos="58000">
                <a:schemeClr val="dk1"/>
              </a:gs>
              <a:gs pos="100000">
                <a:schemeClr val="dk1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0" name="Google Shape;140;p2"/>
          <p:cNvSpPr txBox="1"/>
          <p:nvPr>
            <p:ph type="title"/>
          </p:nvPr>
        </p:nvSpPr>
        <p:spPr>
          <a:xfrm>
            <a:off x="371094" y="1161288"/>
            <a:ext cx="4414266" cy="1124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fr-FR" sz="2800"/>
              <a:t>Sommaire </a:t>
            </a:r>
            <a:endParaRPr/>
          </a:p>
        </p:txBody>
      </p:sp>
      <p:sp>
        <p:nvSpPr>
          <p:cNvPr id="141" name="Google Shape;141;p2"/>
          <p:cNvSpPr/>
          <p:nvPr/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"/>
          <p:cNvSpPr/>
          <p:nvPr/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"/>
          <p:cNvSpPr txBox="1"/>
          <p:nvPr>
            <p:ph idx="1" type="body"/>
          </p:nvPr>
        </p:nvSpPr>
        <p:spPr>
          <a:xfrm>
            <a:off x="371093" y="2718054"/>
            <a:ext cx="9879812" cy="32072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Noto Sans Symbols"/>
              <a:buChar char="▪"/>
            </a:pPr>
            <a:r>
              <a:rPr lang="fr-FR" sz="1700"/>
              <a:t>Évolution du projet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Noto Sans Symbols"/>
              <a:buChar char="▪"/>
            </a:pPr>
            <a:r>
              <a:rPr lang="fr-FR" sz="1700"/>
              <a:t>Organisation du groupe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Noto Sans Symbols"/>
              <a:buChar char="▪"/>
            </a:pPr>
            <a:r>
              <a:rPr lang="fr-FR" sz="1700"/>
              <a:t>Taux de travail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Noto Sans Symbols"/>
              <a:buChar char="▪"/>
            </a:pPr>
            <a:r>
              <a:rPr lang="fr-FR" sz="1700"/>
              <a:t>Charte Graphique 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Noto Sans Symbols"/>
              <a:buChar char="▪"/>
            </a:pPr>
            <a:r>
              <a:rPr lang="fr-FR" sz="1700"/>
              <a:t>Charte Éditorial 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</a:pPr>
            <a:r>
              <a:rPr lang="fr-FR" sz="1800"/>
              <a:t>Arborescence du site 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49" name="Google Shape;149;p3"/>
          <p:cNvPicPr preferRelativeResize="0"/>
          <p:nvPr/>
        </p:nvPicPr>
        <p:blipFill rotWithShape="1">
          <a:blip r:embed="rId3">
            <a:alphaModFix/>
          </a:blip>
          <a:srcRect b="0" l="15586" r="13305" t="0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3"/>
          <p:cNvSpPr/>
          <p:nvPr/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9000">
                <a:srgbClr val="000000">
                  <a:alpha val="37647"/>
                </a:srgbClr>
              </a:gs>
              <a:gs pos="35000">
                <a:srgbClr val="000000">
                  <a:alpha val="77647"/>
                </a:srgbClr>
              </a:gs>
              <a:gs pos="58000">
                <a:schemeClr val="dk1"/>
              </a:gs>
              <a:gs pos="100000">
                <a:schemeClr val="dk1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1" name="Google Shape;151;p3"/>
          <p:cNvSpPr txBox="1"/>
          <p:nvPr>
            <p:ph type="title"/>
          </p:nvPr>
        </p:nvSpPr>
        <p:spPr>
          <a:xfrm>
            <a:off x="371094" y="1161288"/>
            <a:ext cx="4414266" cy="1124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fr-FR" sz="2800"/>
              <a:t>L’évolution du Projet</a:t>
            </a:r>
            <a:endParaRPr/>
          </a:p>
        </p:txBody>
      </p:sp>
      <p:sp>
        <p:nvSpPr>
          <p:cNvPr id="152" name="Google Shape;152;p3"/>
          <p:cNvSpPr/>
          <p:nvPr/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3"/>
          <p:cNvSpPr/>
          <p:nvPr/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3"/>
          <p:cNvSpPr txBox="1"/>
          <p:nvPr>
            <p:ph idx="1" type="body"/>
          </p:nvPr>
        </p:nvSpPr>
        <p:spPr>
          <a:xfrm>
            <a:off x="371093" y="2718054"/>
            <a:ext cx="9879812" cy="32072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</a:pPr>
            <a:r>
              <a:rPr lang="fr-FR" sz="1700"/>
              <a:t>28/10/2020 : Création du design de la V1 sur Figma</a:t>
            </a:r>
            <a:endParaRPr sz="1700"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</a:pPr>
            <a:r>
              <a:rPr lang="fr-FR" sz="1700"/>
              <a:t>18/11/2020 : Développement de la V1 du site 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</a:pPr>
            <a:r>
              <a:rPr lang="fr-FR" sz="1700"/>
              <a:t>17/12/2020 : Création de la V2  et développement de la V2 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</a:pPr>
            <a:r>
              <a:rPr lang="fr-FR" sz="1700"/>
              <a:t>18/12/2020 : Création de la Charte Graphique , Éditorial et de la carte mental 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</a:pPr>
            <a:r>
              <a:rPr lang="fr-FR" sz="1700"/>
              <a:t>19/12/2020 : Développement de la version anglaise de la Home page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</a:pPr>
            <a:r>
              <a:rPr lang="fr-FR" sz="1700"/>
              <a:t>19/12/2020 au 04/01/2021 : Développement de toutes les pages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60" name="Google Shape;160;p4"/>
          <p:cNvPicPr preferRelativeResize="0"/>
          <p:nvPr/>
        </p:nvPicPr>
        <p:blipFill rotWithShape="1">
          <a:blip r:embed="rId3">
            <a:alphaModFix/>
          </a:blip>
          <a:srcRect b="0" l="15586" r="13305" t="0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4"/>
          <p:cNvSpPr/>
          <p:nvPr/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9000">
                <a:srgbClr val="000000">
                  <a:alpha val="37647"/>
                </a:srgbClr>
              </a:gs>
              <a:gs pos="35000">
                <a:srgbClr val="000000">
                  <a:alpha val="77647"/>
                </a:srgbClr>
              </a:gs>
              <a:gs pos="58000">
                <a:schemeClr val="dk1"/>
              </a:gs>
              <a:gs pos="100000">
                <a:schemeClr val="dk1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2" name="Google Shape;162;p4"/>
          <p:cNvSpPr txBox="1"/>
          <p:nvPr>
            <p:ph type="title"/>
          </p:nvPr>
        </p:nvSpPr>
        <p:spPr>
          <a:xfrm>
            <a:off x="371093" y="1161288"/>
            <a:ext cx="5603579" cy="1124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fr-FR" sz="2800"/>
              <a:t>L’évolution du Projet en image </a:t>
            </a:r>
            <a:endParaRPr sz="2800"/>
          </a:p>
        </p:txBody>
      </p:sp>
      <p:sp>
        <p:nvSpPr>
          <p:cNvPr id="163" name="Google Shape;163;p4"/>
          <p:cNvSpPr/>
          <p:nvPr/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4"/>
          <p:cNvSpPr/>
          <p:nvPr/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4"/>
          <p:cNvSpPr txBox="1"/>
          <p:nvPr>
            <p:ph idx="1" type="body"/>
          </p:nvPr>
        </p:nvSpPr>
        <p:spPr>
          <a:xfrm>
            <a:off x="371093" y="2718054"/>
            <a:ext cx="9879812" cy="32072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</a:pPr>
            <a:r>
              <a:rPr lang="fr-FR" sz="1700"/>
              <a:t>V1 </a:t>
            </a:r>
            <a:endParaRPr/>
          </a:p>
        </p:txBody>
      </p:sp>
      <p:pic>
        <p:nvPicPr>
          <p:cNvPr id="166" name="Google Shape;16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42881" y="2718054"/>
            <a:ext cx="7936235" cy="37637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72" name="Google Shape;172;p5"/>
          <p:cNvPicPr preferRelativeResize="0"/>
          <p:nvPr/>
        </p:nvPicPr>
        <p:blipFill rotWithShape="1">
          <a:blip r:embed="rId3">
            <a:alphaModFix/>
          </a:blip>
          <a:srcRect b="0" l="15586" r="13305" t="0"/>
          <a:stretch/>
        </p:blipFill>
        <p:spPr>
          <a:xfrm>
            <a:off x="3522468" y="0"/>
            <a:ext cx="866953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5"/>
          <p:cNvSpPr/>
          <p:nvPr/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9000">
                <a:srgbClr val="000000">
                  <a:alpha val="37647"/>
                </a:srgbClr>
              </a:gs>
              <a:gs pos="35000">
                <a:srgbClr val="000000">
                  <a:alpha val="77647"/>
                </a:srgbClr>
              </a:gs>
              <a:gs pos="58000">
                <a:schemeClr val="dk1"/>
              </a:gs>
              <a:gs pos="100000">
                <a:schemeClr val="dk1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4" name="Google Shape;174;p5"/>
          <p:cNvSpPr txBox="1"/>
          <p:nvPr>
            <p:ph type="title"/>
          </p:nvPr>
        </p:nvSpPr>
        <p:spPr>
          <a:xfrm>
            <a:off x="371093" y="1161288"/>
            <a:ext cx="5603579" cy="1124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fr-FR" sz="2800"/>
              <a:t>L’évolution du Projet en image </a:t>
            </a:r>
            <a:endParaRPr sz="2800"/>
          </a:p>
        </p:txBody>
      </p:sp>
      <p:sp>
        <p:nvSpPr>
          <p:cNvPr id="175" name="Google Shape;175;p5"/>
          <p:cNvSpPr/>
          <p:nvPr/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5"/>
          <p:cNvSpPr/>
          <p:nvPr/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5"/>
          <p:cNvSpPr txBox="1"/>
          <p:nvPr>
            <p:ph idx="1" type="body"/>
          </p:nvPr>
        </p:nvSpPr>
        <p:spPr>
          <a:xfrm>
            <a:off x="371093" y="2718054"/>
            <a:ext cx="9879812" cy="32072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</a:pPr>
            <a:r>
              <a:rPr lang="fr-FR" sz="1700"/>
              <a:t>V2 (vue iPad Pro )</a:t>
            </a:r>
            <a:endParaRPr/>
          </a:p>
        </p:txBody>
      </p:sp>
      <p:pic>
        <p:nvPicPr>
          <p:cNvPr id="178" name="Google Shape;17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89847" y="843534"/>
            <a:ext cx="4117773" cy="54973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84" name="Google Shape;184;p6"/>
          <p:cNvPicPr preferRelativeResize="0"/>
          <p:nvPr/>
        </p:nvPicPr>
        <p:blipFill rotWithShape="1">
          <a:blip r:embed="rId3">
            <a:alphaModFix/>
          </a:blip>
          <a:srcRect b="0" l="15586" r="13305" t="0"/>
          <a:stretch/>
        </p:blipFill>
        <p:spPr>
          <a:xfrm>
            <a:off x="3522468" y="0"/>
            <a:ext cx="866953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6"/>
          <p:cNvSpPr/>
          <p:nvPr/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9000">
                <a:srgbClr val="000000">
                  <a:alpha val="37647"/>
                </a:srgbClr>
              </a:gs>
              <a:gs pos="35000">
                <a:srgbClr val="000000">
                  <a:alpha val="77647"/>
                </a:srgbClr>
              </a:gs>
              <a:gs pos="58000">
                <a:schemeClr val="dk1"/>
              </a:gs>
              <a:gs pos="100000">
                <a:schemeClr val="dk1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6" name="Google Shape;186;p6"/>
          <p:cNvSpPr txBox="1"/>
          <p:nvPr>
            <p:ph type="title"/>
          </p:nvPr>
        </p:nvSpPr>
        <p:spPr>
          <a:xfrm>
            <a:off x="371093" y="1161288"/>
            <a:ext cx="5603579" cy="1124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fr-FR" sz="2800"/>
              <a:t>L’évolution du Projet en image </a:t>
            </a:r>
            <a:endParaRPr sz="2800"/>
          </a:p>
        </p:txBody>
      </p:sp>
      <p:sp>
        <p:nvSpPr>
          <p:cNvPr id="187" name="Google Shape;187;p6"/>
          <p:cNvSpPr/>
          <p:nvPr/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6"/>
          <p:cNvSpPr/>
          <p:nvPr/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6"/>
          <p:cNvSpPr txBox="1"/>
          <p:nvPr>
            <p:ph idx="1" type="body"/>
          </p:nvPr>
        </p:nvSpPr>
        <p:spPr>
          <a:xfrm>
            <a:off x="371093" y="2718054"/>
            <a:ext cx="9879812" cy="32072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</a:pPr>
            <a:r>
              <a:rPr lang="fr-FR" sz="1700"/>
              <a:t>V2 </a:t>
            </a:r>
            <a:endParaRPr/>
          </a:p>
        </p:txBody>
      </p:sp>
      <p:pic>
        <p:nvPicPr>
          <p:cNvPr id="190" name="Google Shape;19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04432" y="2619248"/>
            <a:ext cx="8462772" cy="4142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96" name="Google Shape;196;p7"/>
          <p:cNvPicPr preferRelativeResize="0"/>
          <p:nvPr/>
        </p:nvPicPr>
        <p:blipFill rotWithShape="1">
          <a:blip r:embed="rId3">
            <a:alphaModFix/>
          </a:blip>
          <a:srcRect b="0" l="15586" r="13305" t="0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7"/>
          <p:cNvSpPr/>
          <p:nvPr/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9000">
                <a:srgbClr val="000000">
                  <a:alpha val="37647"/>
                </a:srgbClr>
              </a:gs>
              <a:gs pos="35000">
                <a:srgbClr val="000000">
                  <a:alpha val="77647"/>
                </a:srgbClr>
              </a:gs>
              <a:gs pos="58000">
                <a:schemeClr val="dk1"/>
              </a:gs>
              <a:gs pos="100000">
                <a:schemeClr val="dk1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8" name="Google Shape;198;p7"/>
          <p:cNvSpPr txBox="1"/>
          <p:nvPr>
            <p:ph type="title"/>
          </p:nvPr>
        </p:nvSpPr>
        <p:spPr>
          <a:xfrm>
            <a:off x="371094" y="1161288"/>
            <a:ext cx="4414266" cy="1124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fr-FR" sz="2800"/>
              <a:t>Organisation du groupe</a:t>
            </a:r>
            <a:endParaRPr/>
          </a:p>
        </p:txBody>
      </p:sp>
      <p:sp>
        <p:nvSpPr>
          <p:cNvPr id="199" name="Google Shape;199;p7"/>
          <p:cNvSpPr/>
          <p:nvPr/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7"/>
          <p:cNvSpPr/>
          <p:nvPr/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7"/>
          <p:cNvSpPr txBox="1"/>
          <p:nvPr>
            <p:ph idx="1" type="body"/>
          </p:nvPr>
        </p:nvSpPr>
        <p:spPr>
          <a:xfrm>
            <a:off x="371093" y="2718054"/>
            <a:ext cx="9879812" cy="32072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</a:pPr>
            <a:r>
              <a:rPr lang="fr-FR" sz="1700"/>
              <a:t>Pour communiquer ensemble nous utilisons discord, sur </a:t>
            </a:r>
            <a:r>
              <a:rPr lang="fr-FR" sz="1700"/>
              <a:t>lequel</a:t>
            </a:r>
            <a:r>
              <a:rPr lang="fr-FR" sz="1700"/>
              <a:t> on a fait un groupe privée.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</a:pPr>
            <a:r>
              <a:rPr lang="fr-FR" sz="1700"/>
              <a:t>Pour le design, nous avons utilisé Figma</a:t>
            </a:r>
            <a:endParaRPr sz="1700"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</a:pPr>
            <a:r>
              <a:rPr lang="fr-FR" sz="1700"/>
              <a:t>Pour le partage fichier nous avons utiliser Google Drive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07" name="Google Shape;207;p8"/>
          <p:cNvPicPr preferRelativeResize="0"/>
          <p:nvPr/>
        </p:nvPicPr>
        <p:blipFill rotWithShape="1">
          <a:blip r:embed="rId3">
            <a:alphaModFix/>
          </a:blip>
          <a:srcRect b="0" l="15586" r="13305" t="0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8"/>
          <p:cNvSpPr/>
          <p:nvPr/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9000">
                <a:srgbClr val="000000">
                  <a:alpha val="37647"/>
                </a:srgbClr>
              </a:gs>
              <a:gs pos="35000">
                <a:srgbClr val="000000">
                  <a:alpha val="77647"/>
                </a:srgbClr>
              </a:gs>
              <a:gs pos="58000">
                <a:schemeClr val="dk1"/>
              </a:gs>
              <a:gs pos="100000">
                <a:schemeClr val="dk1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09" name="Google Shape;209;p8"/>
          <p:cNvSpPr txBox="1"/>
          <p:nvPr>
            <p:ph type="title"/>
          </p:nvPr>
        </p:nvSpPr>
        <p:spPr>
          <a:xfrm>
            <a:off x="371094" y="1161288"/>
            <a:ext cx="4414266" cy="1124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fr-FR" sz="2800"/>
              <a:t>Organisation du groupe en image </a:t>
            </a:r>
            <a:endParaRPr/>
          </a:p>
        </p:txBody>
      </p:sp>
      <p:sp>
        <p:nvSpPr>
          <p:cNvPr id="210" name="Google Shape;210;p8"/>
          <p:cNvSpPr/>
          <p:nvPr/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8"/>
          <p:cNvSpPr/>
          <p:nvPr/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2" name="Google Shape;212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9075" y="3447278"/>
            <a:ext cx="5411233" cy="2917434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8"/>
          <p:cNvSpPr txBox="1"/>
          <p:nvPr/>
        </p:nvSpPr>
        <p:spPr>
          <a:xfrm>
            <a:off x="371094" y="2638425"/>
            <a:ext cx="40199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Figma</a:t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14" name="Google Shape;214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67400" y="3429000"/>
            <a:ext cx="5905500" cy="2917434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8"/>
          <p:cNvSpPr txBox="1"/>
          <p:nvPr/>
        </p:nvSpPr>
        <p:spPr>
          <a:xfrm>
            <a:off x="6296025" y="2605152"/>
            <a:ext cx="50482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Google Drive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21" name="Google Shape;221;p9"/>
          <p:cNvPicPr preferRelativeResize="0"/>
          <p:nvPr/>
        </p:nvPicPr>
        <p:blipFill rotWithShape="1">
          <a:blip r:embed="rId3">
            <a:alphaModFix/>
          </a:blip>
          <a:srcRect b="0" l="15586" r="13305" t="0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9"/>
          <p:cNvSpPr/>
          <p:nvPr/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9000">
                <a:srgbClr val="000000">
                  <a:alpha val="37647"/>
                </a:srgbClr>
              </a:gs>
              <a:gs pos="35000">
                <a:srgbClr val="000000">
                  <a:alpha val="77647"/>
                </a:srgbClr>
              </a:gs>
              <a:gs pos="58000">
                <a:schemeClr val="dk1"/>
              </a:gs>
              <a:gs pos="100000">
                <a:schemeClr val="dk1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3" name="Google Shape;223;p9"/>
          <p:cNvSpPr txBox="1"/>
          <p:nvPr>
            <p:ph type="title"/>
          </p:nvPr>
        </p:nvSpPr>
        <p:spPr>
          <a:xfrm>
            <a:off x="371094" y="1161288"/>
            <a:ext cx="4414266" cy="1124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fr-FR" sz="2800"/>
              <a:t>Le taux de Travail </a:t>
            </a:r>
            <a:endParaRPr/>
          </a:p>
        </p:txBody>
      </p:sp>
      <p:sp>
        <p:nvSpPr>
          <p:cNvPr id="224" name="Google Shape;224;p9"/>
          <p:cNvSpPr/>
          <p:nvPr/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9"/>
          <p:cNvSpPr/>
          <p:nvPr/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26" name="Google Shape;226;p9"/>
          <p:cNvGraphicFramePr/>
          <p:nvPr/>
        </p:nvGraphicFramePr>
        <p:xfrm>
          <a:off x="371475" y="2717800"/>
          <a:ext cx="9879013" cy="3206750"/>
        </p:xfrm>
        <a:graphic>
          <a:graphicData uri="http://schemas.openxmlformats.org/drawingml/2006/chart">
            <c:chart r:id="rId4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ccentBoxVTI">
  <a:themeElements>
    <a:clrScheme name="AccentBoxVTI">
      <a:dk1>
        <a:srgbClr val="000000"/>
      </a:dk1>
      <a:lt1>
        <a:srgbClr val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AccentBoxVTI">
  <a:themeElements>
    <a:clrScheme name="AccentBoxVTI">
      <a:dk1>
        <a:srgbClr val="000000"/>
      </a:dk1>
      <a:lt1>
        <a:srgbClr val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2021-01-10T14:13:09Z</dcterms:created>
  <dc:creator>Corentin Gaspard</dc:creator>
</cp:coreProperties>
</file>