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9" r:id="rId1"/>
  </p:sldMasterIdLst>
  <p:notesMasterIdLst>
    <p:notesMasterId r:id="rId20"/>
  </p:notesMasterIdLst>
  <p:sldIdLst>
    <p:sldId id="256" r:id="rId2"/>
    <p:sldId id="257" r:id="rId3"/>
    <p:sldId id="259" r:id="rId4"/>
    <p:sldId id="262" r:id="rId5"/>
    <p:sldId id="276" r:id="rId6"/>
    <p:sldId id="261" r:id="rId7"/>
    <p:sldId id="263" r:id="rId8"/>
    <p:sldId id="264" r:id="rId9"/>
    <p:sldId id="265" r:id="rId10"/>
    <p:sldId id="266" r:id="rId11"/>
    <p:sldId id="277" r:id="rId12"/>
    <p:sldId id="272" r:id="rId13"/>
    <p:sldId id="269" r:id="rId14"/>
    <p:sldId id="270" r:id="rId15"/>
    <p:sldId id="271" r:id="rId16"/>
    <p:sldId id="273" r:id="rId17"/>
    <p:sldId id="274" r:id="rId18"/>
    <p:sldId id="275"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0A8EDD-BC08-4B81-B2DD-446CCE3E3837}">
          <p14:sldIdLst>
            <p14:sldId id="256"/>
            <p14:sldId id="257"/>
            <p14:sldId id="259"/>
            <p14:sldId id="262"/>
            <p14:sldId id="276"/>
            <p14:sldId id="261"/>
            <p14:sldId id="263"/>
            <p14:sldId id="264"/>
            <p14:sldId id="265"/>
            <p14:sldId id="266"/>
            <p14:sldId id="277"/>
            <p14:sldId id="272"/>
            <p14:sldId id="269"/>
            <p14:sldId id="270"/>
            <p14:sldId id="271"/>
            <p14:sldId id="273"/>
          </p14:sldIdLst>
        </p14:section>
        <p14:section name="Untitled Section" id="{19653CE1-262E-49EE-90F9-00698A459251}">
          <p14:sldIdLst>
            <p14:sldId id="274"/>
            <p14:sldId id="27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 y="1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7/31/2019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53074F12-AA26-4AC8-9962-C36BB8F32554}" type="datetimeFigureOut">
              <a:rPr lang="en-US" smtClean="0"/>
              <a:pPr/>
              <a:t>7/31/2019</a:t>
            </a:fld>
            <a:endParaRPr lang="en-US"/>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730189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7/31/2019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7698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7/31/2019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091530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7/31/2019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692006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7/31/2019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35264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3074F12-AA26-4AC8-9962-C36BB8F32554}" type="datetimeFigureOut">
              <a:rPr lang="en-US" smtClean="0"/>
              <a:pPr/>
              <a:t>7/31/2019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693295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3074F12-AA26-4AC8-9962-C36BB8F32554}" type="datetimeFigureOut">
              <a:rPr lang="en-US" smtClean="0"/>
              <a:pPr/>
              <a:t>7/31/2019</a:t>
            </a:fld>
            <a:endParaRPr lang="en-US"/>
          </a:p>
        </p:txBody>
      </p:sp>
      <p:sp>
        <p:nvSpPr>
          <p:cNvPr id="8" name="Footer Placeholder 7"/>
          <p:cNvSpPr>
            <a:spLocks noGrp="1"/>
          </p:cNvSpPr>
          <p:nvPr>
            <p:ph type="ftr" sz="quarter" idx="11"/>
          </p:nvPr>
        </p:nvSpPr>
        <p:spPr>
          <a:xfrm>
            <a:off x="420833" y="4793879"/>
            <a:ext cx="2733212" cy="228601"/>
          </a:xfrm>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769543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53074F12-AA26-4AC8-9962-C36BB8F32554}" type="datetimeFigureOut">
              <a:rPr lang="en-US" smtClean="0"/>
              <a:pPr/>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904697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53074F12-AA26-4AC8-9962-C36BB8F32554}" type="datetimeFigureOut">
              <a:rPr lang="en-US" smtClean="0"/>
              <a:pPr/>
              <a:t>7/31/2019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21" name="Picture 20" descr="E:\websites\free-power-point-templates\2012\logos.png">
            <a:extLst>
              <a:ext uri="{FF2B5EF4-FFF2-40B4-BE49-F238E27FC236}">
                <a16:creationId xmlns:a16="http://schemas.microsoft.com/office/drawing/2014/main" xmlns="" id="{4A49A71C-1F63-439A-B835-C178C12E00D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710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87100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7/31/2019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77393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pPr/>
              <a:t>7/31/2019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713379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7/31/2019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807242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074F12-AA26-4AC8-9962-C36BB8F32554}" type="datetimeFigureOut">
              <a:rPr lang="en-US" smtClean="0"/>
              <a:pPr/>
              <a:t>7/31/2019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013200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7/31/2019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7575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7/31/2019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06012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7/31/2019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385341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53074F12-AA26-4AC8-9962-C36BB8F32554}" type="datetimeFigureOut">
              <a:rPr lang="en-US" smtClean="0"/>
              <a:pPr/>
              <a:t>7/31/2019</a:t>
            </a:fld>
            <a:endParaRPr lang="en-US"/>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endParaRPr lang="en-US"/>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fld id="{B82CCC60-E8CD-4174-8B1A-7DF615B22EEF}" type="slidenum">
              <a:rPr lang="en-US" smtClean="0"/>
              <a:pPr/>
              <a:t>‹#›</a:t>
            </a:fld>
            <a:endParaRPr lang="en-US"/>
          </a:p>
        </p:txBody>
      </p:sp>
      <p:sp>
        <p:nvSpPr>
          <p:cNvPr id="22" name="TextBox 21">
            <a:extLst>
              <a:ext uri="{FF2B5EF4-FFF2-40B4-BE49-F238E27FC236}">
                <a16:creationId xmlns:a16="http://schemas.microsoft.com/office/drawing/2014/main" xmlns="" id="{69B82B91-7E23-48EC-BC95-8449F6F2B7D0}"/>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38089360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5205" y="1294467"/>
            <a:ext cx="8192728" cy="1445337"/>
          </a:xfrm>
        </p:spPr>
        <p:txBody>
          <a:bodyPr>
            <a:normAutofit fontScale="90000"/>
          </a:bodyPr>
          <a:lstStyle/>
          <a:p>
            <a:r>
              <a:rPr lang="en-US" dirty="0"/>
              <a:t>Prediction of Electrical Output Power of Combined Cycle Power Plant Using Linear Regression</a:t>
            </a:r>
          </a:p>
        </p:txBody>
      </p:sp>
      <p:sp>
        <p:nvSpPr>
          <p:cNvPr id="3" name="Subtitle 2"/>
          <p:cNvSpPr>
            <a:spLocks noGrp="1"/>
          </p:cNvSpPr>
          <p:nvPr>
            <p:ph type="subTitle" idx="1"/>
          </p:nvPr>
        </p:nvSpPr>
        <p:spPr>
          <a:xfrm>
            <a:off x="405205" y="2825709"/>
            <a:ext cx="8192728" cy="730043"/>
          </a:xfrm>
        </p:spPr>
        <p:txBody>
          <a:bodyPr/>
          <a:lstStyle/>
          <a:p>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Data Set Description</a:t>
            </a:r>
          </a:p>
        </p:txBody>
      </p:sp>
      <p:sp>
        <p:nvSpPr>
          <p:cNvPr id="5" name="Content Placeholder 4"/>
          <p:cNvSpPr>
            <a:spLocks noGrp="1"/>
          </p:cNvSpPr>
          <p:nvPr>
            <p:ph idx="1"/>
          </p:nvPr>
        </p:nvSpPr>
        <p:spPr>
          <a:xfrm>
            <a:off x="466480" y="1912579"/>
            <a:ext cx="8211040" cy="2562225"/>
          </a:xfrm>
        </p:spPr>
        <p:txBody>
          <a:bodyPr>
            <a:normAutofit/>
          </a:bodyPr>
          <a:lstStyle/>
          <a:p>
            <a:r>
              <a:rPr lang="en-US" sz="2000"/>
              <a:t>Exhaust Vacuum (V) in the range 25.36 to 81.56 cm Hg</a:t>
            </a:r>
            <a:endParaRPr lang="en-US" sz="2000" dirty="0"/>
          </a:p>
        </p:txBody>
      </p:sp>
      <p:pic>
        <p:nvPicPr>
          <p:cNvPr id="4098" name="Picture 2" descr="data:image/png;base64,iVBORw0KGgoAAAANSUhEUgAAAYcAAAEICAYAAAC0+DhzAAAABHNCSVQICAgIfAhkiAAAAAlwSFlzAAALEgAACxIB0t1+/AAAADl0RVh0U29mdHdhcmUAbWF0cGxvdGxpYiB2ZXJzaW9uIDMuMC4yLCBodHRwOi8vbWF0cGxvdGxpYi5vcmcvOIA7rQAAF1dJREFUeJzt3X+QZWV95/H3Z5mgA/4YfmivmSE7uM6aoBMJzgLR3WwrFoK4DrUlZlyEwWCmNovRZGc3wm7tskGpwlpZ1E2iNSVESCkjYc1CiREnSFfKTUBBiIjoMsIERhAwA+igok2++8d9Ol7n9Pzqe3vu7Zn3q6rrnvM9zzn3efr07U+fH31vqgpJkvr9o1F3QJI0fgwHSVKH4SBJ6jAcJEkdhoMkqcNwkCR1GA6SpA7DQQecJDcmuWiW+uok30myaBT9ksaJ4aAD0ceBs5Jkh/pZwCeqanrfd0kaL4aDDkT/Bzgc+JczhSSHAW8ErkpyWpI7knwvyYNJ/nv/ykn+RZK/SvJEW35Oq08leUdfu3OSfLFNL09S/Ucl/e1b2/+b5LK23fuSvKrVH0zyaJK18/ctkX6W4aADTlX9ELgGOLuv/BbgG1X1N8BTbdkS4DTgt5KcDpDkF4A/B/4X8ALgWODOIXXtBOCrwBHAJ4GNwD8HXgK8DfiDJM8Z0nNJu2Q46EB1JXBGksVt/uxWo6qmququqvr7qvoqcDXwr1q7M4G/qKqrq+onVfV3VTWscLi/qv64qp4BPgUcBVxUVU9X1eeBH9MLCmneGQ46IFXVF4HHgNVJXkzvL/RPAiQ5IcnNSR5L8iTw74Aj26pHAd+ap2490jf9w9bPHWseOWifMBx0ILuK3hHDWcDn+34RfxK4Hjiqqp4PfBSYuXj9IPBPd7K9p4BD+ub/8Q7L2MVyaawYDjqQXQW8DvhN2iml5rnAtqr6UZLjgX/bt+wTwOuSvCXJoiRHJDm2LbsT+DdJDknyEuDcmZWq6jHg28DbkhyU5DfYechII2c46IBVVVuAvwIOpXekMOPfAxcl+T7w3+hdvJ5Z5wHgDcB6YBu9QHhFW3wZvesCj9ALm0/s8JS/Cfwn4O+Al7XnlsZS/LAfSdKOPHKQJHUYDpKkDsNBktRhOEiSOhbsu08eeeSRtXz58lF3Y6eeeuopDj300FF3Y+gc18Kzv47Ncc3N7bff/t2qesHu2i3YcFi+fDm33XbbqLuxU1NTU0xOTo66G0PnuBae/XVsjmtukvztnrTztJIkqcNwkCR1GA6SpA7DQZLUYThIkjoMB0lSh+EgSeowHCRJHYaDJKljt/8hneQK4I3Ao1X18lb7H8C/pvfBJt8C3l5VT7RlF9D7BKxngHdV1Y2tfgrwIeAg4GNVdUmrHw1sBA4HvgKcVVU/HuYgBcvPv2Eo21m/cppz9mJbWy45bSjPK2nf2pMjh48Dp+xQ2wS8vKp+Gfh/wAUASY4B1tD7lKtTgD9qH4l4EPCHwKnAMcBbW1uA9wOXVdUK4HH6PlpRkjQauw2HqvpLeh+H2F/7fFVNt9lbgGVtejWwsaqerqr7gc3A8e1rc1Xd144KNgKrkwR4LXBtW/9K4PQBxyRJGtAw3njvN4BPteml9MJixtZWA3hwh/oJwBHAE31B09++I8k6YB3AxMQEU1NTg/Z93mzfvn2s+rd+5fTuG+2BicV7t61x+h7syrjtr2HaX8fmuObXQOGQ5L8A0/z0g9QzS7Ni9iOU2kX7WVXVBmADwKpVq2qc35Fx3N4xcm+uE+zK+pXTXHrXnv/YbDlzcijPO9/GbX8N0/46Nsc1v+YcDknW0rtQfVJVzfxC3woc1ddsGfBQm56t/l1gSZJF7eihv70kaUTmdCtru/PoPcCbquoHfYuuB9YkeVa7C2kF8CXgy8CKJEcnOZjeRevrW6jcDLy5rb8WuG5uQ5EkDctuwyHJ1cBfAy9NsjXJucAfAM8FNiW5M8lHAarqbuAa4OvA54DzquqZdlTwTuBG4B7gmtYWeiHzH5JspncN4vKhjlCStNd2e1qpqt46S3mnv8Cr6mLg4lnqnwU+O0v9Pnp3M0mSxoT/IS1J6jAcJEkdhoMkqcNwkCR1GA6SpA7DQZLUYThIkjoMB0lSh+EgSeowHCRJHYaDJKnDcJAkdRgOkqQOw0GS1GE4SJI6DAdJUofhIEnqMBwkSR2GgySpw3CQJHUYDpKkDsNBktRhOEiSOgwHSVKH4SBJ6thtOCS5IsmjSb7WVzs8yaYk97bHw1o9ST6cZHOSryY5rm+dta39vUnW9tVfmeSuts6Hk2TYg5Qk7Z09OXL4OHDKDrXzgZuqagVwU5sHOBVY0b7WAR+BXpgAFwInAMcDF84ESmuzrm+9HZ9LkrSP7TYcquovgW07lFcDV7bpK4HT++pXVc8twJIkLwJeD2yqqm1V9TiwCTilLXteVf11VRVwVd+2JEkjsmiO601U1cMAVfVwkhe2+lLgwb52W1ttV/Wts9RnlWQdvaMMJiYmmJqammP359/27dvHqn/rV04PZTsTi/duW+P0PdiVcdtfw7S/js1xza+5hsPOzHa9oOZQn1VVbQA2AKxataomJyfn0MV9Y2pqinHq3znn3zCU7axfOc2ld+35j82WMyeH8rzzbdz21zDtr2NzXPNrrncrPdJOCdEeH231rcBRfe2WAQ/tpr5slrokaYTmGg7XAzN3HK0Fruurn93uWjoReLKdfroRODnJYe1C9MnAjW3Z95Oc2O5SOrtvW5KkEdnt+YEkVwOTwJFJttK76+gS4Jok5wIPAGe05p8F3gBsBn4AvB2gqrYleS/w5dbuoqqaucj9W/TuiFoM/Hn7kiSN0G7DoareupNFJ83StoDzdrKdK4ArZqnfBrx8d/2QJO07/oe0JKnDcJAkdRgOkqQOw0GS1GE4SJI6DAdJUofhIEnqMBwkSR2GgySpw3CQJHUYDpKkDsNBktRhOEiSOgwHSVKH4SBJ6jAcJEkdhoMkqcNwkCR1GA6SpA7DQZLUYThIkjoMB0lSh+EgSeowHCRJHYaDJKljoHBI8rtJ7k7ytSRXJ3l2kqOT3Jrk3iSfSnJwa/usNr+5LV/et50LWv2bSV4/2JAkSYOaczgkWQq8C1hVVS8HDgLWAO8HLquqFcDjwLltlXOBx6vqJcBlrR1JjmnrvQw4BfijJAfNtV+SpMENelppEbA4ySLgEOBh4LXAtW35lcDpbXp1m6ctPylJWn1jVT1dVfcDm4HjB+yXJGkAi+a6YlV9O8kHgAeAHwKfB24Hnqiq6dZsK7C0TS8FHmzrTid5Ejii1W/p23T/Oj8jyTpgHcDExARTU1Nz7f682759+1j1b/3K6d032gMTi/duW+P0PdiVcdtfw7S/js1xza85h0OSw+j91X808ATwp8CpszStmVV2smxn9W6xagOwAWDVqlU1OTm5d53eh6amphin/p1z/g1D2c76ldNcetee/9hsOXNyKM8738Ztfw3T/jo2xzW/Bjmt9Drg/qp6rKp+AnwaeBWwpJ1mAlgGPNSmtwJHAbTlzwe29ddnWUeSNAKDhMMDwIlJDmnXDk4Cvg7cDLy5tVkLXNemr2/ztOVfqKpq9TXtbqajgRXAlwbolyRpQINcc7g1ybXAV4Bp4A56p3xuADYmeV+rXd5WuRz4kySb6R0xrGnbuTvJNfSCZRo4r6qemWu/JEmDm3M4AFTVhcCFO5TvY5a7jarqR8AZO9nOxcDFg/RFkjQ8/oe0JKnDcJAkdRgOkqSOga45SLuzfEj/XzEXWy45bWTPLS10HjlIkjoMB0lSh6eVJA1sFKcP16+cZnKfP+uBwyMHSVKH4SBJ6jAcJEkdhoMkqcNwkCR1GA6SpA7DQZLUYThIkjoMB0lSh+EgSeowHCRJHYaDJKnDcJAkdRgOkqQOw0GS1GE4SJI6DAdJUofhIEnqGCgckixJcm2SbyS5J8mvJjk8yaYk97bHw1rbJPlwks1JvprkuL7trG3t702ydtBBSZIGM+iRw4eAz1XVLwKvAO4BzgduqqoVwE1tHuBUYEX7Wgd8BCDJ4cCFwAnA8cCFM4EiSRqNOYdDkucBvwZcDlBVP66qJ4DVwJWt2ZXA6W16NXBV9dwCLEnyIuD1wKaq2lZVjwObgFPm2i9J0uBSVXNbMTkW2AB8nd5Rw+3Au4FvV9WSvnaPV9VhST4DXFJVX2z1m4D3AJPAs6vqfa3+X4EfVtUHZnnOdfSOOpiYmHjlxo0b59T3fWH79u085znPGXU3/sFd335yKNuZWAyP/HAom5p3K5c+f4/bjtv+GqZ9MbZh/XztjYnF8MLD93wfLxTzvb9e85rX3F5Vq3bXbtEAz7EIOA747aq6NcmH+OkppNlkllrtot4tVm2gF0isWrWqJicn96rD+9LU1BTj1L9zzr9hKNtZv3KaS+8a5Mdm39ly5uQetx23/TVM+2Jsw/r52hvrV07zlv1wn43Lz+Ig1xy2Alur6tY2fy29sHiknS6iPT7a1/6ovvWXAQ/toi5JGpE5h0NVfQd4MMlLW+kkeqeYrgdm7jhaC1zXpq8Hzm53LZ0IPFlVDwM3AicnOaxdiD651SRJIzLo+YHfBj6R5GDgPuDt9ALnmiTnAg8AZ7S2nwXeAGwGftDaUlXbkrwX+HJrd1FVbRuwX9IBafksp3fWr5weyWmffWG28e4rWy45bWTPvS8MFA5VdScw24WNk2ZpW8B5O9nOFcAVg/RFkjQ8/oe0JKnDcJAkdRgOkqQOw0GS1GE4SJI6DAdJUofhIEnqMBwkSR2GgySpw3CQJHUYDpKkDsNBktRhOEiSOgwHSVKH4SBJ6jAcJEkdhoMkqcNwkCR1GA6SpA7DQZLUYThIkjoMB0lSh+EgSeowHCRJHYaDJKlj4HBIclCSO5J8ps0fneTWJPcm+VSSg1v9WW1+c1u+vG8bF7T6N5O8ftA+SZIGs2gI23g3cA/wvDb/fuCyqtqY5KPAucBH2uPjVfWSJGtau19PcgywBngZ8PPAXyT5Z1X1zBD6pgPY8vNv2OO261dOc85etN+VLZecNpTtSKM00JFDkmXAacDH2nyA1wLXtiZXAqe36dVtnrb8pNZ+NbCxqp6uqvuBzcDxg/RLkjSYQY8cPgj8HvDcNn8E8ERVTbf5rcDSNr0UeBCgqqaTPNnaLwVu6dtm/zo/I8k6YB3AxMQEU1NTA3Z//mzfvn2s+rd+5fTuG+2BicXD29Y4Gea4RrnfZxuD+2x+zNd+HpffHXMOhyRvBB6tqtuTTM6UZ2lau1m2q3V+tli1AdgAsGrVqpqcnJyt2ViYmppinPo3rFMm61dOc+ldwzgbOV6GOa4tZ04OZTtzMdt+dp/Nj/naz+Pyu2OQ7+yrgTcleQPwbHrXHD4ILEmyqB09LAMeau23AkcBW5MsAp4PbOurz+hfR5I0AnO+5lBVF1TVsqpaTu+C8heq6kzgZuDNrdla4Lo2fX2bpy3/QlVVq69pdzMdDawAvjTXfkmSBjcfx2TvATYmeR9wB3B5q18O/EmSzfSOGNYAVNXdSa4Bvg5MA+d5p5IkjdZQwqGqpoCpNn0fs9xtVFU/As7YyfoXAxcPoy+SpMH5H9KSpA7DQZLUYThIkjr2v5ufpRHbm7ftkMaVRw6SpA7DQZLUYThIkjoMB0lSh+EgSeowHCRJHYaDJKnDcJAkdRgOkqQOw0GS1GE4SJI6DAdJUofhIEnqMBwkSR2GgySpw3CQJHUYDpKkDsNBktRhOEiSOgwHSVKH4SBJ6phzOCQ5KsnNSe5JcneSd7f64Uk2Jbm3PR7W6kny4SSbk3w1yXF921rb2t+bZO3gw5IkDWKQI4dpYH1V/RJwInBekmOA84GbqmoFcFObBzgVWNG+1gEfgV6YABcCJwDHAxfOBIokaTTmHA5V9XBVfaVNfx+4B1gKrAaubM2uBE5v06uBq6rnFmBJkhcBrwc2VdW2qnoc2AScMtd+SZIGt2gYG0myHPgV4FZgoqoehl6AJHlha7YUeLBvta2ttrP6bM+zjt5RBxMTE0xNTQ2j+/Ni+/btY9W/9Sunh7KdicXD29Y42V/HBfvv2EY9rvl6fY/L746BwyHJc4D/DfxOVX0vyU6bzlKrXdS7xaoNwAaAVatW1eTk5F73d1+ZmppinPp3zvk3DGU761dOc+ldQ/mbYqzsr+OC/Xdsox7XljMn52W74/K7Y6C7lZL8HL1g+ERVfbqVH2mni2iPj7b6VuCovtWXAQ/toi5JGpFB7lYKcDlwT1X9z75F1wMzdxytBa7rq5/d7lo6EXiynX66ETg5yWHtQvTJrSZJGpFBjsleDZwF3JXkzlb7z8AlwDVJzgUeAM5oyz4LvAHYDPwAeDtAVW1L8l7gy63dRVW1bYB+SZIGNOdwqKovMvv1AoCTZmlfwHk72dYVwBVz7Yskabj8D2lJUofhIEnqMBwkSR2GgySpw3CQJHUYDpKkDsNBktRhOEiSOgwHSVKH4SBJ6jAcJEkdhoMkqcNwkCR17H8fDyVJ+8DyIX264o7Wr5ze5Sc3brnktHl53h155CBJ6vDIYR+ar780JGnYPHKQJHUYDpKkDsNBktRhOEiSOgwHSVKH4SBJ6jAcJEkdhoMkqcNwkCR1jE04JDklyTeTbE5y/qj7I0kHsrEIhyQHAX8InAocA7w1yTGj7ZUkHbjG5b2Vjgc2V9V9AEk2AquBr8/Hk+2L9zja3TsrStI4S1WNug8keTNwSlW9o82fBZxQVe/cod06YF2bfSnwzX3a0b1zJPDdUXdiHjiuhWd/HZvjmpt/UlUv2F2jcTlyyCy1TmpV1QZgw/x3Z3BJbquqVaPux7A5roVnfx2b45pfY3HNAdgKHNU3vwx4aER9kaQD3riEw5eBFUmOTnIwsAa4fsR9kqQD1licVqqq6STvBG4EDgKuqKq7R9ytQS2I019z4LgWnv11bI5rHo3FBWlJ0ngZl9NKkqQxYjhIkjoMhyFI8uwkX0ryN0nuTvL7rX50kluT3JvkU+1i+4KS5KAkdyT5TJtf8GMCSLIlyV1J7kxyW6sdnmRTG9umJIeNup97K8mSJNcm+UaSe5L86kIfV5KXtv008/W9JL+z0McFkOR32++MryW5uv0uGYvXmOEwHE8Dr62qVwDHAqckORF4P3BZVa0AHgfOHWEf5+rdwD198/vDmGa8pqqO7bun/Hzgpja2m9r8QvMh4HNV9YvAK+jtuwU9rqr6ZttPxwKvBH4A/BkLfFxJlgLvAlZV1cvp3YyzhjF5jRkOQ1A929vsz7WvAl4LXNvqVwKnj6B7c5ZkGXAa8LE2Hxb4mHZjNb0xwQIcW5LnAb8GXA5QVT+uqidY4OPawUnAt6rqb9k/xrUIWJxkEXAI8DBj8hozHIaknX65E3gU2AR8C3iiqqZbk63A0lH1b44+CPwe8Pdt/ggW/phmFPD5JLe3t2UBmKiqhwHa4wtH1ru5eTHwGPDH7VTgx5IcysIfV781wNVtekGPq6q+DXwAeIBeKDwJ3M6YvMYMhyGpqmfaYe8yem8k+EuzNdu3vZq7JG8EHq2q2/vLszRdMGPawaur6jh67wR8XpJfG3WHhmARcBzwkar6FeApFtipll1p597fBPzpqPsyDO0ayWrgaODngUPp/TzuaCSvMcNhyNph/BRwIrCkHS7CwntLkFcDb0qyBdhI71D3gyzsMf2DqnqoPT5K7/z18cAjSV4E0B4fHV0P52QrsLWqbm3z19ILi4U+rhmnAl+pqkfa/EIf1+uA+6vqsar6CfBp4FWMyWvMcBiCJC9IsqRNL6a30+8Bbgbe3JqtBa4bTQ/3XlVdUFXLqmo5vUP5L1TVmSzgMc1IcmiS585MAycDX6P3li1rW7MFN7aq+g7wYJKXttJJ9N72fkGPq89b+ekpJVj443oAODHJIe163sz+GovXmP8hPQRJfpnehaOD6AXuNVV1UZIX0/ur+3DgDuBtVfX06Ho6N0kmgf9YVW/cH8bUxvBnbXYR8MmqujjJEcA1wC/Qe+GeUVXbRtTNOUlyLL0bCA4G7gPeTvuZZGGP6xDgQeDFVfVkq+0P++v3gV8Hpum9nt5B7xrDyF9jhoMkqcPTSpKkDsNBktRhOEiSOgwHSVKH4SBJ6jAcJEkdhoMkqeP/AzielOi3VEChAAAAAElFTkSuQmCC">
            <a:extLst>
              <a:ext uri="{FF2B5EF4-FFF2-40B4-BE49-F238E27FC236}">
                <a16:creationId xmlns:a16="http://schemas.microsoft.com/office/drawing/2014/main" xmlns="" id="{14367AE3-7106-487B-94DF-3F2A0077FB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609" y="2359454"/>
            <a:ext cx="3817516" cy="2577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91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a:t>
            </a:r>
            <a:r>
              <a:rPr lang="en-US" sz="2400" dirty="0" smtClean="0"/>
              <a:t>Correlation using </a:t>
            </a:r>
            <a:r>
              <a:rPr lang="en-US" sz="2400" dirty="0" err="1" smtClean="0"/>
              <a:t>heatmap</a:t>
            </a:r>
            <a:r>
              <a:rPr lang="en-US" dirty="0" smtClean="0"/>
              <a:t/>
            </a:r>
            <a:br>
              <a:rPr lang="en-US" dirty="0" smtClean="0"/>
            </a:br>
            <a:endParaRPr lang="en-US" dirty="0"/>
          </a:p>
        </p:txBody>
      </p:sp>
      <p:pic>
        <p:nvPicPr>
          <p:cNvPr id="1026" name="Picture 2" descr="https://lh4.googleusercontent.com/-AtDEv11gZEc7jlr0rfqxWFNH-Mc0D8D4V62mTPzag2g-nOFWnbqnU3gh92ZyMIfgcVmfY9HcUJr4hGxr7zPU-ohVIKVjwjbFuPXOby5aLRC_aMc7mCKNKLTJzlzHroZir91_r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6040" y="1528900"/>
            <a:ext cx="3674181" cy="36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370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err="1" smtClean="0"/>
              <a:t>Pairplot</a:t>
            </a:r>
            <a:endParaRPr lang="en-US" sz="2800" dirty="0"/>
          </a:p>
        </p:txBody>
      </p:sp>
      <p:pic>
        <p:nvPicPr>
          <p:cNvPr id="6" name="image4.png">
            <a:extLst>
              <a:ext uri="{FF2B5EF4-FFF2-40B4-BE49-F238E27FC236}">
                <a16:creationId xmlns:a16="http://schemas.microsoft.com/office/drawing/2014/main" xmlns="" id="{49274B43-E628-487C-AED2-62F84338FDFF}"/>
              </a:ext>
            </a:extLst>
          </p:cNvPr>
          <p:cNvPicPr>
            <a:picLocks noGrp="1"/>
          </p:cNvPicPr>
          <p:nvPr>
            <p:ph idx="1"/>
          </p:nvPr>
        </p:nvPicPr>
        <p:blipFill>
          <a:blip r:embed="rId2"/>
          <a:srcRect/>
          <a:stretch>
            <a:fillRect/>
          </a:stretch>
        </p:blipFill>
        <p:spPr>
          <a:xfrm>
            <a:off x="1088628" y="2071828"/>
            <a:ext cx="6966744" cy="2586939"/>
          </a:xfrm>
          <a:prstGeom prst="rect">
            <a:avLst/>
          </a:prstGeom>
          <a:ln/>
        </p:spPr>
      </p:pic>
    </p:spTree>
    <p:extLst>
      <p:ext uri="{BB962C8B-B14F-4D97-AF65-F5344CB8AC3E}">
        <p14:creationId xmlns:p14="http://schemas.microsoft.com/office/powerpoint/2010/main" val="2667807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Methodology</a:t>
            </a:r>
          </a:p>
        </p:txBody>
      </p:sp>
      <p:sp>
        <p:nvSpPr>
          <p:cNvPr id="5" name="Content Placeholder 4"/>
          <p:cNvSpPr>
            <a:spLocks noGrp="1"/>
          </p:cNvSpPr>
          <p:nvPr>
            <p:ph idx="1"/>
          </p:nvPr>
        </p:nvSpPr>
        <p:spPr/>
        <p:txBody>
          <a:bodyPr>
            <a:normAutofit/>
          </a:bodyPr>
          <a:lstStyle/>
          <a:p>
            <a:pPr>
              <a:buFont typeface="Wingdings" panose="05000000000000000000" pitchFamily="2" charset="2"/>
              <a:buChar char="q"/>
            </a:pPr>
            <a:r>
              <a:rPr lang="en-US" sz="2000" b="1" dirty="0"/>
              <a:t>Linear Regression</a:t>
            </a:r>
            <a:r>
              <a:rPr lang="en-US" sz="2000" dirty="0"/>
              <a:t> model</a:t>
            </a:r>
          </a:p>
          <a:p>
            <a:pPr lvl="1">
              <a:buFont typeface="Wingdings" panose="05000000000000000000" pitchFamily="2" charset="2"/>
              <a:buChar char="q"/>
            </a:pPr>
            <a:r>
              <a:rPr lang="en-US" sz="1850" dirty="0"/>
              <a:t>Based on supervised learning</a:t>
            </a:r>
          </a:p>
          <a:p>
            <a:pPr lvl="1">
              <a:buFont typeface="Wingdings" panose="05000000000000000000" pitchFamily="2" charset="2"/>
              <a:buChar char="q"/>
            </a:pPr>
            <a:r>
              <a:rPr lang="en-US" sz="1850" dirty="0"/>
              <a:t>Performs a regression task</a:t>
            </a:r>
          </a:p>
          <a:p>
            <a:pPr lvl="1">
              <a:buFont typeface="Wingdings" panose="05000000000000000000" pitchFamily="2" charset="2"/>
              <a:buChar char="q"/>
            </a:pPr>
            <a:r>
              <a:rPr lang="en-US" sz="1850" dirty="0"/>
              <a:t>Targets prediction value based on independent variables</a:t>
            </a:r>
          </a:p>
          <a:p>
            <a:pPr lvl="1">
              <a:buFont typeface="Wingdings" panose="05000000000000000000" pitchFamily="2" charset="2"/>
              <a:buChar char="q"/>
            </a:pPr>
            <a:r>
              <a:rPr lang="en-US" sz="1850" dirty="0"/>
              <a:t>Mostly used to find out relations between variable and forecasting</a:t>
            </a:r>
          </a:p>
        </p:txBody>
      </p:sp>
    </p:spTree>
    <p:extLst>
      <p:ext uri="{BB962C8B-B14F-4D97-AF65-F5344CB8AC3E}">
        <p14:creationId xmlns:p14="http://schemas.microsoft.com/office/powerpoint/2010/main" val="2641498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Methodology Contd.</a:t>
            </a:r>
          </a:p>
        </p:txBody>
      </p:sp>
      <p:sp>
        <p:nvSpPr>
          <p:cNvPr id="5" name="Content Placeholder 4"/>
          <p:cNvSpPr>
            <a:spLocks noGrp="1"/>
          </p:cNvSpPr>
          <p:nvPr>
            <p:ph idx="1"/>
          </p:nvPr>
        </p:nvSpPr>
        <p:spPr/>
        <p:txBody>
          <a:bodyPr>
            <a:normAutofit/>
          </a:bodyPr>
          <a:lstStyle/>
          <a:p>
            <a:pPr marL="0" indent="0">
              <a:buNone/>
            </a:pPr>
            <a:r>
              <a:rPr lang="en-US" sz="2000" dirty="0"/>
              <a:t>For the multi variable regression the equation will be</a:t>
            </a:r>
          </a:p>
          <a:p>
            <a:pPr marL="0" indent="0">
              <a:buNone/>
            </a:pPr>
            <a:endParaRPr lang="en-US" sz="2000" dirty="0"/>
          </a:p>
          <a:p>
            <a:pPr marL="0" indent="0">
              <a:buNone/>
            </a:pPr>
            <a:r>
              <a:rPr lang="en-US" sz="2000" dirty="0"/>
              <a:t> </a:t>
            </a:r>
            <a:r>
              <a:rPr lang="en-US" dirty="0"/>
              <a:t>y	 = 	454.6093 + (-1.9775) x </a:t>
            </a:r>
            <a:r>
              <a:rPr lang="en-US" dirty="0" err="1"/>
              <a:t>Avg_Temp</a:t>
            </a:r>
            <a:r>
              <a:rPr lang="en-US" dirty="0"/>
              <a:t> + (-0.2339) x Vacuum + 					0.06214 x </a:t>
            </a:r>
            <a:r>
              <a:rPr lang="en-US" dirty="0" err="1"/>
              <a:t>Avg_Pressure</a:t>
            </a:r>
            <a:r>
              <a:rPr lang="en-US" dirty="0"/>
              <a:t> + (-0.1581) x Humidity</a:t>
            </a:r>
          </a:p>
          <a:p>
            <a:pPr marL="0" indent="0">
              <a:buNone/>
            </a:pPr>
            <a:endParaRPr lang="en-US" sz="2000" dirty="0"/>
          </a:p>
          <a:p>
            <a:pPr marL="0" indent="0">
              <a:buNone/>
            </a:pPr>
            <a:r>
              <a:rPr lang="en-US" sz="2000" dirty="0"/>
              <a:t>No need for feature reduction or filtration.</a:t>
            </a:r>
          </a:p>
        </p:txBody>
      </p:sp>
    </p:spTree>
    <p:extLst>
      <p:ext uri="{BB962C8B-B14F-4D97-AF65-F5344CB8AC3E}">
        <p14:creationId xmlns:p14="http://schemas.microsoft.com/office/powerpoint/2010/main" val="183706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smtClean="0"/>
              <a:t>Flowchart</a:t>
            </a:r>
            <a:endParaRPr lang="en-US" sz="2800" dirty="0"/>
          </a:p>
        </p:txBody>
      </p:sp>
      <p:pic>
        <p:nvPicPr>
          <p:cNvPr id="2050" name="Picture 2" descr="https://lh4.googleusercontent.com/dFWseetlvy56dExklbioltFNPUoBn32ajx-TUWA3e6r6K_4xu1uVF_UMq867NfoQ1AFag80Y7qcVbj7GP_L_BC_O3qP1aO_vWlQ1PKdK4sA1OL3pGox8OQnv82KQOLWLSA4N9ij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676" y="2436812"/>
            <a:ext cx="5943600" cy="155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882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Result</a:t>
            </a:r>
          </a:p>
        </p:txBody>
      </p:sp>
      <p:sp>
        <p:nvSpPr>
          <p:cNvPr id="3" name="Content Placeholder 2">
            <a:extLst>
              <a:ext uri="{FF2B5EF4-FFF2-40B4-BE49-F238E27FC236}">
                <a16:creationId xmlns:a16="http://schemas.microsoft.com/office/drawing/2014/main" xmlns="" id="{44ED45DB-C035-4770-A6D8-6349085AD7BF}"/>
              </a:ext>
            </a:extLst>
          </p:cNvPr>
          <p:cNvSpPr>
            <a:spLocks noGrp="1"/>
          </p:cNvSpPr>
          <p:nvPr>
            <p:ph idx="1"/>
          </p:nvPr>
        </p:nvSpPr>
        <p:spPr/>
        <p:txBody>
          <a:bodyPr>
            <a:normAutofit/>
          </a:bodyPr>
          <a:lstStyle/>
          <a:p>
            <a:pPr marL="0" indent="0">
              <a:buNone/>
            </a:pPr>
            <a:r>
              <a:rPr lang="en-US" sz="1800" dirty="0"/>
              <a:t>The Results are as follows:</a:t>
            </a:r>
          </a:p>
          <a:p>
            <a:pPr lvl="1"/>
            <a:r>
              <a:rPr lang="en-US" sz="1800" dirty="0"/>
              <a:t>Mean Absolute Error: 3.585560841621613</a:t>
            </a:r>
          </a:p>
          <a:p>
            <a:pPr lvl="1"/>
            <a:r>
              <a:rPr lang="en-US" sz="1800" dirty="0"/>
              <a:t>Mean Squared Error: 20.264638560606443</a:t>
            </a:r>
          </a:p>
          <a:p>
            <a:pPr lvl="1"/>
            <a:r>
              <a:rPr lang="en-US" sz="1800" dirty="0"/>
              <a:t>Root Mean Squared Error: 4.501626212893119</a:t>
            </a:r>
          </a:p>
          <a:p>
            <a:endParaRPr lang="en-US" sz="1800" dirty="0"/>
          </a:p>
        </p:txBody>
      </p:sp>
    </p:spTree>
    <p:extLst>
      <p:ext uri="{BB962C8B-B14F-4D97-AF65-F5344CB8AC3E}">
        <p14:creationId xmlns:p14="http://schemas.microsoft.com/office/powerpoint/2010/main" val="1397277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Result Contd.</a:t>
            </a:r>
          </a:p>
        </p:txBody>
      </p:sp>
      <p:pic>
        <p:nvPicPr>
          <p:cNvPr id="5" name="image2.png">
            <a:extLst>
              <a:ext uri="{FF2B5EF4-FFF2-40B4-BE49-F238E27FC236}">
                <a16:creationId xmlns:a16="http://schemas.microsoft.com/office/drawing/2014/main" xmlns="" id="{D0A41F81-8F8D-46C9-B943-ECB551DA8A70}"/>
              </a:ext>
            </a:extLst>
          </p:cNvPr>
          <p:cNvPicPr>
            <a:picLocks noGrp="1"/>
          </p:cNvPicPr>
          <p:nvPr>
            <p:ph idx="1"/>
          </p:nvPr>
        </p:nvPicPr>
        <p:blipFill>
          <a:blip r:embed="rId2"/>
          <a:srcRect/>
          <a:stretch>
            <a:fillRect/>
          </a:stretch>
        </p:blipFill>
        <p:spPr>
          <a:xfrm>
            <a:off x="3931254" y="1859183"/>
            <a:ext cx="4756178" cy="3126633"/>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xmlns="" id="{7BCCB3BB-0F44-46B5-9135-049B28AF6167}"/>
              </a:ext>
            </a:extLst>
          </p:cNvPr>
          <p:cNvSpPr txBox="1"/>
          <p:nvPr/>
        </p:nvSpPr>
        <p:spPr>
          <a:xfrm>
            <a:off x="456569" y="2017119"/>
            <a:ext cx="3474684" cy="1200329"/>
          </a:xfrm>
          <a:prstGeom prst="rect">
            <a:avLst/>
          </a:prstGeom>
          <a:noFill/>
        </p:spPr>
        <p:txBody>
          <a:bodyPr wrap="square" rtlCol="0">
            <a:spAutoFit/>
          </a:bodyPr>
          <a:lstStyle/>
          <a:p>
            <a:r>
              <a:rPr lang="en-US" dirty="0"/>
              <a:t>Our Multivariate Linear Regression model was able to predict the output as the r</a:t>
            </a:r>
            <a:r>
              <a:rPr lang="en-US" baseline="30000" dirty="0"/>
              <a:t>2</a:t>
            </a:r>
            <a:r>
              <a:rPr lang="en-US" dirty="0"/>
              <a:t>  score shows</a:t>
            </a:r>
          </a:p>
        </p:txBody>
      </p:sp>
    </p:spTree>
    <p:extLst>
      <p:ext uri="{BB962C8B-B14F-4D97-AF65-F5344CB8AC3E}">
        <p14:creationId xmlns:p14="http://schemas.microsoft.com/office/powerpoint/2010/main" val="2762682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Conclusion</a:t>
            </a:r>
          </a:p>
        </p:txBody>
      </p:sp>
      <p:sp>
        <p:nvSpPr>
          <p:cNvPr id="3" name="Content Placeholder 2">
            <a:extLst>
              <a:ext uri="{FF2B5EF4-FFF2-40B4-BE49-F238E27FC236}">
                <a16:creationId xmlns:a16="http://schemas.microsoft.com/office/drawing/2014/main" xmlns="" id="{44ED45DB-C035-4770-A6D8-6349085AD7BF}"/>
              </a:ext>
            </a:extLst>
          </p:cNvPr>
          <p:cNvSpPr>
            <a:spLocks noGrp="1"/>
          </p:cNvSpPr>
          <p:nvPr>
            <p:ph idx="1"/>
          </p:nvPr>
        </p:nvSpPr>
        <p:spPr/>
        <p:txBody>
          <a:bodyPr>
            <a:normAutofit/>
          </a:bodyPr>
          <a:lstStyle/>
          <a:p>
            <a:r>
              <a:rPr lang="en-US" sz="1800" dirty="0"/>
              <a:t>Need more data to get the best possible prediction.</a:t>
            </a:r>
          </a:p>
          <a:p>
            <a:r>
              <a:rPr lang="en-US" sz="1800" dirty="0"/>
              <a:t>Assuming this data having a linear relationship might not be the case. Visualizing may help with that.</a:t>
            </a:r>
          </a:p>
          <a:p>
            <a:r>
              <a:rPr lang="en-US" sz="1800" dirty="0"/>
              <a:t>The features we used may not have had a high enough correlations that we were trying to predict.</a:t>
            </a:r>
          </a:p>
        </p:txBody>
      </p:sp>
    </p:spTree>
    <p:extLst>
      <p:ext uri="{BB962C8B-B14F-4D97-AF65-F5344CB8AC3E}">
        <p14:creationId xmlns:p14="http://schemas.microsoft.com/office/powerpoint/2010/main" val="536188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Team Members</a:t>
            </a:r>
          </a:p>
        </p:txBody>
      </p:sp>
      <p:sp>
        <p:nvSpPr>
          <p:cNvPr id="3" name="Content Placeholder 2"/>
          <p:cNvSpPr>
            <a:spLocks noGrp="1"/>
          </p:cNvSpPr>
          <p:nvPr>
            <p:ph idx="1"/>
          </p:nvPr>
        </p:nvSpPr>
        <p:spPr/>
        <p:txBody>
          <a:bodyPr numCol="1"/>
          <a:lstStyle/>
          <a:p>
            <a:pPr algn="just"/>
            <a:r>
              <a:rPr lang="en-US" dirty="0"/>
              <a:t>Ishrat Jahan Ananya - 1631636645</a:t>
            </a:r>
          </a:p>
          <a:p>
            <a:pPr algn="just"/>
            <a:r>
              <a:rPr lang="en-US" dirty="0"/>
              <a:t>Shadman S. Khan – 1611918042</a:t>
            </a:r>
          </a:p>
          <a:p>
            <a:pPr algn="just"/>
            <a:r>
              <a:rPr lang="en-US" dirty="0" err="1"/>
              <a:t>Shamima</a:t>
            </a:r>
            <a:r>
              <a:rPr lang="en-US" dirty="0"/>
              <a:t> Haque Priya - 1620069042</a:t>
            </a:r>
          </a:p>
          <a:p>
            <a:pPr algn="just"/>
            <a:r>
              <a:rPr lang="en-US" dirty="0" err="1"/>
              <a:t>Nabiul</a:t>
            </a:r>
            <a:r>
              <a:rPr lang="en-US" dirty="0"/>
              <a:t> Hoque </a:t>
            </a:r>
            <a:r>
              <a:rPr lang="en-US" dirty="0" err="1"/>
              <a:t>Khandakar</a:t>
            </a:r>
            <a:r>
              <a:rPr lang="en-US" dirty="0"/>
              <a:t> - 1631164642</a:t>
            </a:r>
            <a:r>
              <a:rPr lang="en-US" i="1" dirty="0"/>
              <a:t> </a:t>
            </a:r>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Table Of Contents</a:t>
            </a:r>
          </a:p>
        </p:txBody>
      </p:sp>
      <p:sp>
        <p:nvSpPr>
          <p:cNvPr id="5" name="Content Placeholder 4"/>
          <p:cNvSpPr>
            <a:spLocks noGrp="1"/>
          </p:cNvSpPr>
          <p:nvPr>
            <p:ph idx="1"/>
          </p:nvPr>
        </p:nvSpPr>
        <p:spPr/>
        <p:txBody>
          <a:bodyPr>
            <a:normAutofit/>
          </a:bodyPr>
          <a:lstStyle/>
          <a:p>
            <a:pPr marL="400050" indent="-400050">
              <a:buFont typeface="+mj-lt"/>
              <a:buAutoNum type="arabicParenR"/>
            </a:pPr>
            <a:r>
              <a:rPr lang="en-US" sz="2000" dirty="0"/>
              <a:t>Problem</a:t>
            </a:r>
          </a:p>
          <a:p>
            <a:pPr marL="400050" indent="-400050">
              <a:buFont typeface="+mj-lt"/>
              <a:buAutoNum type="arabicParenR"/>
            </a:pPr>
            <a:r>
              <a:rPr lang="en-US" sz="2000" dirty="0"/>
              <a:t>Background Theory</a:t>
            </a:r>
          </a:p>
          <a:p>
            <a:pPr marL="342900" indent="-342900">
              <a:buFont typeface="+mj-lt"/>
              <a:buAutoNum type="arabicParenR"/>
            </a:pPr>
            <a:r>
              <a:rPr lang="en-US" sz="2000" dirty="0"/>
              <a:t> Data Set Description</a:t>
            </a:r>
          </a:p>
          <a:p>
            <a:pPr marL="342900" indent="-342900">
              <a:buFont typeface="+mj-lt"/>
              <a:buAutoNum type="arabicParenR"/>
            </a:pPr>
            <a:r>
              <a:rPr lang="en-US" sz="2000" dirty="0"/>
              <a:t> Visualization</a:t>
            </a:r>
          </a:p>
          <a:p>
            <a:pPr marL="342900" indent="-342900">
              <a:buFont typeface="+mj-lt"/>
              <a:buAutoNum type="arabicParenR"/>
            </a:pPr>
            <a:r>
              <a:rPr lang="en-US" sz="2000" dirty="0"/>
              <a:t> Results</a:t>
            </a:r>
          </a:p>
          <a:p>
            <a:pPr marL="342900" indent="-342900">
              <a:buFont typeface="+mj-lt"/>
              <a:buAutoNum type="arabicParenR"/>
            </a:pPr>
            <a:r>
              <a:rPr lang="en-US" sz="2000" dirty="0"/>
              <a:t> Conclusion</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Problem</a:t>
            </a:r>
          </a:p>
        </p:txBody>
      </p:sp>
      <p:sp>
        <p:nvSpPr>
          <p:cNvPr id="5" name="Content Placeholder 4"/>
          <p:cNvSpPr>
            <a:spLocks noGrp="1"/>
          </p:cNvSpPr>
          <p:nvPr>
            <p:ph idx="1"/>
          </p:nvPr>
        </p:nvSpPr>
        <p:spPr/>
        <p:txBody>
          <a:bodyPr>
            <a:normAutofit/>
          </a:bodyPr>
          <a:lstStyle/>
          <a:p>
            <a:pPr>
              <a:buFont typeface="Wingdings" panose="05000000000000000000" pitchFamily="2" charset="2"/>
              <a:buChar char="q"/>
            </a:pPr>
            <a:r>
              <a:rPr lang="en-US" sz="2000" dirty="0"/>
              <a:t>Using dataset of Temperature, Ambient pressure, relative humidity &amp; relative vacuum we need to predict output power of a combined cycle power plant.</a:t>
            </a:r>
          </a:p>
        </p:txBody>
      </p:sp>
    </p:spTree>
    <p:extLst>
      <p:ext uri="{BB962C8B-B14F-4D97-AF65-F5344CB8AC3E}">
        <p14:creationId xmlns:p14="http://schemas.microsoft.com/office/powerpoint/2010/main" val="25836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ground theory</a:t>
            </a:r>
            <a:endParaRPr lang="en-US" dirty="0"/>
          </a:p>
        </p:txBody>
      </p:sp>
      <p:sp>
        <p:nvSpPr>
          <p:cNvPr id="5" name="TextBox 4"/>
          <p:cNvSpPr txBox="1"/>
          <p:nvPr/>
        </p:nvSpPr>
        <p:spPr>
          <a:xfrm>
            <a:off x="677333" y="1761067"/>
            <a:ext cx="7597423" cy="3693319"/>
          </a:xfrm>
          <a:prstGeom prst="rect">
            <a:avLst/>
          </a:prstGeom>
          <a:noFill/>
        </p:spPr>
        <p:txBody>
          <a:bodyPr wrap="square" rtlCol="0">
            <a:spAutoFit/>
          </a:bodyPr>
          <a:lstStyle/>
          <a:p>
            <a:pPr marL="342900" indent="-342900">
              <a:buAutoNum type="arabicPeriod"/>
            </a:pPr>
            <a:r>
              <a:rPr lang="en-US" dirty="0" smtClean="0"/>
              <a:t>Using </a:t>
            </a:r>
            <a:r>
              <a:rPr lang="en-US" dirty="0"/>
              <a:t>artificial neural network, it is possible to understand the effects certain factors of environment has on the combined chemical power </a:t>
            </a:r>
            <a:r>
              <a:rPr lang="en-US" dirty="0" smtClean="0"/>
              <a:t>plant</a:t>
            </a:r>
          </a:p>
          <a:p>
            <a:pPr marL="342900" indent="-342900">
              <a:buAutoNum type="arabicPeriod"/>
            </a:pPr>
            <a:endParaRPr lang="en-US" dirty="0"/>
          </a:p>
          <a:p>
            <a:r>
              <a:rPr lang="en-US" dirty="0"/>
              <a:t>2. Most integrated cycle of power plants work in cyclic conditions. Thus making it hard to determine the facts that has an effect on the electrical power </a:t>
            </a:r>
            <a:r>
              <a:rPr lang="en-US" dirty="0" smtClean="0"/>
              <a:t>output</a:t>
            </a:r>
          </a:p>
          <a:p>
            <a:endParaRPr lang="en-US" dirty="0"/>
          </a:p>
          <a:p>
            <a:r>
              <a:rPr lang="en-US" dirty="0"/>
              <a:t>3. The target was to create a regression model, which will help us to identify the ecological conditions and the natural factors which will help us to determine the changes brought for the production of the required electrical power</a:t>
            </a:r>
          </a:p>
          <a:p>
            <a:endParaRPr lang="en-US" dirty="0"/>
          </a:p>
        </p:txBody>
      </p:sp>
    </p:spTree>
    <p:extLst>
      <p:ext uri="{BB962C8B-B14F-4D97-AF65-F5344CB8AC3E}">
        <p14:creationId xmlns:p14="http://schemas.microsoft.com/office/powerpoint/2010/main" val="72462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Data Set Description</a:t>
            </a:r>
          </a:p>
        </p:txBody>
      </p:sp>
      <p:sp>
        <p:nvSpPr>
          <p:cNvPr id="5" name="Content Placeholder 4"/>
          <p:cNvSpPr>
            <a:spLocks noGrp="1"/>
          </p:cNvSpPr>
          <p:nvPr>
            <p:ph idx="1"/>
          </p:nvPr>
        </p:nvSpPr>
        <p:spPr>
          <a:xfrm>
            <a:off x="663376" y="1965974"/>
            <a:ext cx="7817247" cy="2562225"/>
          </a:xfrm>
        </p:spPr>
        <p:txBody>
          <a:bodyPr>
            <a:normAutofit/>
          </a:bodyPr>
          <a:lstStyle/>
          <a:p>
            <a:r>
              <a:rPr lang="en-US" sz="2000" dirty="0"/>
              <a:t>Temperature (T) in the range 1.81°C to 37.11°C</a:t>
            </a:r>
          </a:p>
          <a:p>
            <a:r>
              <a:rPr lang="en-US" sz="2000" dirty="0"/>
              <a:t>Ambient Pressure (AP) in the range 992.89 to 1033.30 millibar</a:t>
            </a:r>
          </a:p>
          <a:p>
            <a:r>
              <a:rPr lang="en-US" sz="2000" dirty="0"/>
              <a:t>Relative Humidity (RH) in the range 25.56% to 100.16%</a:t>
            </a:r>
          </a:p>
          <a:p>
            <a:r>
              <a:rPr lang="en-US" sz="2000" dirty="0"/>
              <a:t>Exhaust Vacuum (V) in the range 25.36 to 81.56 cm Hg</a:t>
            </a:r>
          </a:p>
        </p:txBody>
      </p:sp>
    </p:spTree>
    <p:extLst>
      <p:ext uri="{BB962C8B-B14F-4D97-AF65-F5344CB8AC3E}">
        <p14:creationId xmlns:p14="http://schemas.microsoft.com/office/powerpoint/2010/main" val="95055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Data Set Description </a:t>
            </a:r>
          </a:p>
        </p:txBody>
      </p:sp>
      <p:sp>
        <p:nvSpPr>
          <p:cNvPr id="5" name="Content Placeholder 4"/>
          <p:cNvSpPr>
            <a:spLocks noGrp="1"/>
          </p:cNvSpPr>
          <p:nvPr>
            <p:ph idx="1"/>
          </p:nvPr>
        </p:nvSpPr>
        <p:spPr/>
        <p:txBody>
          <a:bodyPr>
            <a:normAutofit/>
          </a:bodyPr>
          <a:lstStyle/>
          <a:p>
            <a:r>
              <a:rPr lang="en-US" sz="2000" dirty="0"/>
              <a:t>Temperature (T) in the range 1.81°C to 37.11°C</a:t>
            </a:r>
          </a:p>
          <a:p>
            <a:pPr>
              <a:buFont typeface="Wingdings" panose="05000000000000000000" pitchFamily="2" charset="2"/>
              <a:buChar char="q"/>
            </a:pPr>
            <a:endParaRPr lang="en-US" sz="2000" dirty="0"/>
          </a:p>
        </p:txBody>
      </p:sp>
      <p:pic>
        <p:nvPicPr>
          <p:cNvPr id="1028" name="Picture 4" descr="data:image/png;base64,iVBORw0KGgoAAAANSUhEUgAAAYAAAAEICAYAAABWJCMKAAAABHNCSVQICAgIfAhkiAAAAAlwSFlzAAALEgAACxIB0t1+/AAAADl0RVh0U29mdHdhcmUAbWF0cGxvdGxpYiB2ZXJzaW9uIDMuMC4yLCBodHRwOi8vbWF0cGxvdGxpYi5vcmcvOIA7rQAAFLdJREFUeJzt3X+QZWV95/H3JzOKBCKDZkK5w5ghKzVKmMQYF8nqmkYMP3QT0JIsLsbBZYu4hYnZnd0I2bJIjGyRlEji7moyuxAhheIETaDEWmWBLmNtiTqKIhCXiSIMIKwOoGPQOPjdP+7Tehl7pu/M9O17m+f9qurqc5773HO+53T3/dzznHNPp6qQJPXnxyZdgCRpMgwASeqUASBJnTIAJKlTBoAkdcoAkKROGQCS1CkDQE8KSWaTPJzkoDGuY+fQ1/eTPDY0f9a41iuNiwGgZS/JOuBfAAX82rjWU1WHzn0B9wC/OtR21bjWK42LAaAng9cDnwTeC2wESHJ8kq8lWTHXKcmrknyhTR+c5Ip21HBnkt9Nsv1AikiyIslbk3w5ydeTXJVkVXvsuUl2JTknyX1JvpHk3yT5pSRfTPJIkncOLeuNSW5K8udJvpnkjiQvPZD6pN0ZAHoyeD1wVfs6OckRVfVJ4NvAy4b6/WvgfW36QmAd8DPArwCvW4Q6/hNwEvAS4Ejge8ClQ4+vAH6urfMNwH8F/iPwy639DUleNNT/pcDngWcCFwN/k+Tpi1CnBBgAWuaSvAT4aWBLVW0F/p7BCz3A+4HXtn4/AbyitQH8OvBfqurhqtoOvGsRyvlN4Pyqur+qvgP8AfCvkmSoz9uq6rtVdV2bv7KqvlFV9wD/B/iFob73VtW7q+p7VXUlsB04eRHqlAADQMvfRuBjVfX1Nv++1jY3/ep2YvjVwGer6qvtsX8C3Du0nOHpfdZe5NcCH2nDOY8An2PwN/bM1u3xqvrG0NMeAx7cbf7Qofndh6S+2uqWFsXKSRcg7a8kBzN4J78iydda80HAqiQ/X1WfT/JV4FSeOPwD8ACDYZo72vzaA6mlqirJfcCr25HI7rX+5H4s9sjd5p8N3L8/9Unz8QhAy9npwOPAMcDz29fzgL9lcF4ABi/6v81gPP2vhp67BbggyeFJ1gBvWoR6/gy4OMlagCQ/leRXD2B5a9vJ4JVJXscgAD62CHVKgAGg5W0j8BdVdU9VfW3uC/hvwFlJVjIY858BbhoaJgJ4G4Mhlq8A/xu4BvjuAdbzx21ZNyX5FoMx/RccwPI+zuCcwA7gPwOvqqpHD7BG6QfiP4SRIMm/A86sql+edC0wuAwUeE1VvXzStejJyyMAdSnJs5K8OMmPJVkPbAL+etJ1SUvJk8Dq1VOBPweOAh4BrgbeneTZ/PDE8O6OaZdrSk8KDgFJUqccApKkTk31ENCqVavqOc95zqTLGMm3v/1tDjnkkEmXMRJrHQ9rHZ/lVO801Lp169avV9XqhfpNdQAcccQRfOYzn5l0GSOZnZ1lZmZm0mWMxFrHw1rHZznVOw21tg9ALsghIEnqlAEgSZ0yACSpUwaAJHXKAJCkThkAktQpA0CSOmUASFKnDABJ6tRUfxJY0o9ad/71B7yMTRt2cfZ+LOfui195wOvW9PAIQJI6ZQBIUqcMAEnqlAEgSZ0yACSpUwaAJHXKAJCkThkAktQpA0CSOmUASFKnRgqAJP8+ye1Jvpjk/UmeluSoJLckuSvJB5I8tfU9qM1va4+vG1rOBa39S0lOHs8mSZJGsWAAJFkD/Dbwwqo6FlgBnAn8EXBpVR0NPAyc055yDvBwVT0HuLT1I8kx7Xk/C5wCvDvJisXdHEnSqEYdAloJHJxkJfDjwAPAy4Br2uNXAKe36dPaPO3xE5OktV9dVd+tqq8A24DjDnwTJEn7Y8G7gVbVfUneAdwDPAZ8DNgKPFJVu1q37cCaNr0GuLc9d1eSR4FntvZPDi16+Dk/kORc4FyA1atXMzs7u+9bNQE7d+601jGw1h+1acOuhTst4IiD9285k/pZ+HswHgsGQJLDGbx7Pwp4BPgr4NR5utbcU/bw2J7an9hQtRnYDLB+/fqamZlZqMSpMDs7i7UuPmv9UftzG+fdbdqwi0tu2/e7wd991swBr3t/+HswHqMMAb0c+EpV/b+q+h7wIeCfA6vakBDAkcD9bXo7sBagPX4YsGO4fZ7nSJKW2CgBcA9wfJIfb2P5JwJ3ADcDr2l9NgLXtunr2jzt8Zuqqlr7me0qoaOAo4FPLc5mSJL21SjnAG5Jcg3wWWAX8DkGQzTXA1cneXtru6w95TLgL5NsY/DO/8y2nNuTbGEQHruA86rq8UXeHknSiEYaBKyqC4ELd2v+MvNcxVNV3wHO2MNyLgIu2scaJUlj4CeBJalTBoAkdcoAkKROGQCS1CkDQJI6ZQBIUqcMAEnqlAEgSZ0yACSpUwaAJHXKAJCkThkAktQpA0CSOmUASFKnDABJ6pQBIEmdMgAkqVMGgCR1ygCQpE6N9D+BpYWsO//6sSx304ZdnL2XZd998SvHsl6pBx4BSFKnDABJ6pQBIEmdMgAkqVOeBJb20+4nvhc6YS1NG48AJKlTBoAkdcoAkKROGQCS1ClPAksa2bg+8b2Q955yyETW+2TnEYAkdcoAkKROGQCS1CkDQJI6ZQBIUqcMAEnqlAEgSZ0yACSpUwaAJHVqpABIsirJNUn+LsmdSX4pyTOS3JDkrvb98NY3Sd6VZFuSLyR5wdByNrb+dyXZOK6NkiQtbNQjgD8F/ldVPRf4eeBO4Hzgxqo6GrixzQOcChzdvs4F3gOQ5BnAhcCLgOOAC+dCQ5K09BYMgCRPB14KXAZQVf9YVY8ApwFXtG5XAKe36dOAK2vgk8CqJM8CTgZuqKodVfUwcANwyqJujSRpZKmqvXdIng9sBu5g8O5/K/Bm4L6qWjXU7+GqOjzJh4GLq+oTrf1G4C3ADPC0qnp7a38r8FhVvWO39Z3L4MiB1atX/+KWLVsWYzvHbufOnRx66KGTLmMk46j1tvseXdTlzTniYHjwsT0/vmHNYWNZ7yh23+aFap0my6lWgKMOW9H139e+OuGEE7ZW1QsX6jfK3UBXAi8Afquqbknyp/xwuGc+maet9tL+xIaqzQwCh/Xr19fMzMwIJU7e7OwsPdc6rn+FuGnDLi65bc+/pnefNTOW9Y5i921eqNZpspxqhcHdQHv++xqXUc4BbAe2V9Utbf4aBoHwYBvaoX1/aKj/2qHnHwncv5d2SdIELBgAVfU14N4k61vTiQyGg64D5q7k2Qhc26avA17frgY6Hni0qh4APgqclOTwdvL3pNYmSZqAUY8Bfwu4KslTgS8Db2AQHluSnAPcA5zR+n4EeAWwDfiH1peq2pHkD4FPt35vq6odi7IVAkb/Zx2bNuwa25CNpOVjpACoqluB+U4onDhP3wLO28NyLgcu35cCJUnj4SeBJalTBoAkdcoAkKROGQCS1CkDQJI6ZQBIUqcMAEnqlAEgSZ0yACSpU8vndoDSPEa9/YWkH+URgCR1ygCQpE4ZAJLUKQNAkjplAEhSpwwASeqUASBJnTIAJKlTBoAkdcoAkKROGQCS1CkDQJI6ZQBIUqcMAEnqlAEgSZ0yACSpUwaAJHXKAJCkThkAktQpA0CSOmUASFKnDABJ6pQBIEmdMgAkqVMGgCR1ygCQpE4ZAJLUKQNAkjplAEhSp0YOgCQrknwuyYfb/FFJbklyV5IPJHlqaz+ozW9rj68bWsYFrf1LSU5e7I2RJI1uX44A3gzcOTT/R8ClVXU08DBwTms/B3i4qp4DXNr6keQY4EzgZ4FTgHcnWXFg5UuS9tdIAZDkSOCVwP9s8wFeBlzTulwBnN6mT2vztMdPbP1PA66uqu9W1VeAbcBxi7ERkqR9N+oRwJ8Avwt8v80/E3ikqna1+e3Amja9BrgXoD3+aOv/g/Z5niNJWmIrF+qQ5F8CD1XV1iQzc83zdK0FHtvbc4bXdy5wLsDq1auZnZ1dqMSpsHPnzonXumnDroU7AUccPHrfSbPW8VhOtcJ0/H2NajnVumAAAC8Gfi3JK4CnAU9ncESwKsnK9i7/SOD+1n87sBbYnmQlcBiwY6h9zvBzfqCqNgObAdavX18zMzP7sVlLb3Z2lknXevb514/Ub9OGXVxy2yg/+smz1vFYTrUCvPeUQyb+9zWqaXgtGNWCQ0BVdUFVHVlV6xicxL2pqs4CbgZe07ptBK5t09e1edrjN1VVtfYz21VCRwFHA59atC2RJO2TA3kL8Bbg6iRvBz4HXNbaLwP+Msk2Bu/8zwSoqtuTbAHuAHYB51XV4wewfknSAdinAKiqWWC2TX+Zea7iqarvAGfs4fkXARfta5GSpMXnJ4ElqVMGgCR1ygCQpE4ZAJLUKQNAkjplAEhSp5bPRwGXkXUjfiJXkibJIwBJ6pQBIEmdMgAkqVMGgCR1ygCQpE55FZCkqXfbfY+O/P8uFtPdF79yyde5lDwCkKROGQCS1CkDQJI6ZQBIUqcMAEnqlAEgSZ0yACSpUwaAJHXKAJCkThkAktQpA0CSOmUASFKnDABJ6pQBIEmdMgAkqVMGgCR1ygCQpE4ZAJLUKQNAkjplAEhSpwwASeqUASBJnTIAJKlTBoAkdcoAkKROGQCS1CkDQJI6tWAAJFmb5OYkdya5PcmbW/szktyQ5K72/fDWniTvSrItyReSvGBoWRtb/7uSbBzfZkmSFjLKEcAuYFNVPQ84HjgvyTHA+cCNVXU0cGObBzgVOLp9nQu8BwaBAVwIvAg4DrhwLjQkSUtvwQCoqgeq6rNt+lvAncAa4DTgitbtCuD0Nn0acGUNfBJYleRZwMnADVW1o6oeBm4ATlnUrZEkjSxVNXrnZB3wceBY4J6qWjX02MNVdXiSDwMXV9UnWvuNwFuAGeBpVfX21v5W4LGqesdu6ziXwZEDq1ev/sUtW7bs98YtpZ07d3LooYcCcNt9j064mr074mB48LFJVzEaax2P5VQrTK7eDWsO2+fnDL8WTMoJJ5ywtapeuFC/laMuMMmhwAeB36mqbybZY9d52mov7U9sqNoMbAZYv359zczMjFriRM3OzjJX69nnXz/ZYhawacMuLrlt5B/9RFnreCynWmFy9d591sw+P2f4tWDajXQVUJKnMHjxv6qqPtSaH2xDO7TvD7X27cDaoacfCdy/l3ZJ0gSMchVQgMuAO6vqnUMPXQfMXcmzEbh2qP317Wqg44FHq+oB4KPASUkObyd/T2ptkqQJGOWY6sXAbwC3Jbm1tf0ecDGwJck5wD3AGe2xjwCvALYB/wC8AaCqdiT5Q+DTrd/bqmrHomyFJGmfLRgA7WTungb8T5ynfwHn7WFZlwOX70uBkqTx8JPAktQpA0CSOmUASFKnDABJ6pQBIEmdMgAkqVMGgCR1ygCQpE4ZAJLUKQNAkjplAEhSpwwASeqUASBJnTIAJKlTBoAkdcoAkKROGQCS1CkDQJI6ZQBIUqcMAEnqlAEgSZ0yACSpUwaAJHXKAJCkThkAktQpA0CSOmUASFKnVk66gHFad/71S7auTRt2cfYSrk+SDpRHAJLUKQNAkjplAEhSpwwASeqUASBJnTIAJKlTT+rLQCXpQOzPpeSLdUn43Re/8oCXsRCPACSpUwaAJHXKAJCkThkAktSpJQ+AJKck+VKSbUnOX+r1S5IGljQAkqwA/jtwKnAM8NokxyxlDZKkgaU+AjgO2FZVX66qfwSuBk5b4hokSUCqaulWlrwGOKWq/m2b/w3gRVX1pqE+5wLnttljgS8uWYEH5ieBr0+6iBFZ63hY6/gsp3qnodafrqrVC3Va6g+CZZ62JyRQVW0GNgMk+UxVvXApCjtQ1joe1joey6lWWF71Lqdal3oIaDuwdmj+SOD+Ja5BksTSB8CngaOTHJXkqcCZwHVLXIMkiSUeAqqqXUneBHwUWAFcXlW37+Upm5emskVhreNhreOxnGqF5VXvsql1SU8CS5Kmh58ElqROGQCS1KmpDIDldruIJHcnuS3JrUk+M+l6hiW5PMlDSb441PaMJDckuat9P3ySNc7ZQ62/n+S+tm9vTfKKSdY4J8naJDcnuTPJ7Une3Nqnbt/updap27dJnpbkU0k+32r9g9Z+VJJb2n79QLuIZFprfW+Srwzt1+dPutY9mbpzAO12Ef8X+BUGl41+GnhtVd0x0cL2IsndwAuratIf/vgRSV4K7ASurKpjW9sfAzuq6uIWsIdX1VsmWWera75afx/YWVXvmGRtu0vyLOBZVfXZJD8BbAVOB85myvbtXmr9daZs3yYJcEhV7UzyFOATwJuB/wB8qKquTvJnwOer6j1TWusbgQ9X1TWTrG8U03gE4O0iFlFVfRzYsVvzacAVbfoKBi8GE7eHWqdSVT1QVZ9t098C7gTWMIX7di+1Tp0a2Nlmn9K+CngZMPeCOi37dU+1LhvTGABrgHuH5rczpb+sQwr4WJKt7VYW0+6IqnoABi8OwE9NuJ6FvCnJF9oQ0cSHVHaXZB3wC8AtTPm+3a1WmMJ9m2RFkluBh4AbgL8HHqmqXa3L1Lwm7F5rVc3t14vafr00yUETLHGvpjEAFrxdxBR6cVW9gMFdTs9rQxlaHO8B/inwfOAB4JLJlvNESQ4FPgj8TlV9c9L17M08tU7lvq2qx6vq+QzuFHAc8Lz5ui1tVfPbvdYkxwIXAM8F/hnwDGDiw6t7Mo0BsOxuF1FV97fvDwF/zeCXdpo92MaF58aHH5pwPXtUVQ+2P7LvA/+DKdq3bdz3g8BVVfWh1jyV+3a+Wqd53wJU1SPALHA8sCrJ3AdXp+41YajWU9qQW1XVd4G/YMr267BpDIBldbuIJIe0E2skOQQ4iem/g+l1wMY2vRG4doK17NXci2nzKqZk37YTgJcBd1bVO4cemrp9u6dap3HfJlmdZFWbPhh4OYNzFjcDr2ndpmW/zlfr3w29AQiDcxUT3697MnVXAQG0y9H+hB/eLuKiCZe0R0l+hsG7fhjcWuN901RvkvcDMwxuUfsgcCHwN8AW4NnAPcAZVTXxk697qHWGwRBFAXcDvzk3xj5JSV4C/C1wG/D91vx7DMbWp2rf7qXW1zJl+zbJzzE4ybuCwRvULVX1tvZ3djWDIZXPAa9r77AnZi+13gSsZjCcfSvwxqGTxVNlKgNAkjR+0zgEJElaAgaAJHXKAJCkThkAktQpA0CSOmUASFKnDABJ6tT/B1SzqkMqZZ7yAAAAAElFTkSuQmCC">
            <a:extLst>
              <a:ext uri="{FF2B5EF4-FFF2-40B4-BE49-F238E27FC236}">
                <a16:creationId xmlns:a16="http://schemas.microsoft.com/office/drawing/2014/main" xmlns="" id="{3435C3A4-415D-4D0E-8730-D8575644DA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2946" y="2362339"/>
            <a:ext cx="36576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526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Data Set Description</a:t>
            </a:r>
          </a:p>
        </p:txBody>
      </p:sp>
      <p:sp>
        <p:nvSpPr>
          <p:cNvPr id="5" name="Content Placeholder 4"/>
          <p:cNvSpPr>
            <a:spLocks noGrp="1"/>
          </p:cNvSpPr>
          <p:nvPr>
            <p:ph idx="1"/>
          </p:nvPr>
        </p:nvSpPr>
        <p:spPr>
          <a:xfrm>
            <a:off x="466480" y="1919253"/>
            <a:ext cx="8211040" cy="2562225"/>
          </a:xfrm>
        </p:spPr>
        <p:txBody>
          <a:bodyPr>
            <a:normAutofit/>
          </a:bodyPr>
          <a:lstStyle/>
          <a:p>
            <a:r>
              <a:rPr lang="en-US" sz="2000" dirty="0"/>
              <a:t>Ambient Pressure (AP) in the range 992.89 to 1033.30 millibar</a:t>
            </a:r>
          </a:p>
          <a:p>
            <a:endParaRPr lang="en-US" sz="2000" dirty="0"/>
          </a:p>
          <a:p>
            <a:pPr>
              <a:buFont typeface="Wingdings" panose="05000000000000000000" pitchFamily="2" charset="2"/>
              <a:buChar char="q"/>
            </a:pPr>
            <a:endParaRPr lang="en-US" sz="2000" dirty="0"/>
          </a:p>
        </p:txBody>
      </p:sp>
      <p:pic>
        <p:nvPicPr>
          <p:cNvPr id="2050" name="Picture 2" descr="data:image/png;base64,iVBORw0KGgoAAAANSUhEUgAAAY0AAAEICAYAAACj2qi6AAAABHNCSVQICAgIfAhkiAAAAAlwSFlzAAALEgAACxIB0t1+/AAAADl0RVh0U29mdHdhcmUAbWF0cGxvdGxpYiB2ZXJzaW9uIDMuMC4yLCBodHRwOi8vbWF0cGxvdGxpYi5vcmcvOIA7rQAAG4pJREFUeJzt3X2UVPWd5/H3JxgVRQXD2uMICTiSBwPJrrRixsQ0MYOomcBkNAfHo5iQ5ZxZM2N2yUbcmYw5UWdwdxx3zDMrJGTi2BImDowPg0TtOO4G42MEREOrRFGEMSBJK9G057t/1K8PBVR1/+qp6xI/r3Pq1L2/+7v3fup2VX/7PtRtRQRmZmY53tLuAGZmduBw0TAzs2wuGmZmls1Fw8zMsrlomJlZNhcNMzPL5qJhZmbZXDTsgCapR9JOSYe0eD2bJe2W1Cdpm6RvSxrVynWaFZGLhh2wJE0APgQE8PFhWOUfRsQo4CTgZOAvK2SSpLZ+riQd1M712283Fw07kF0ErAW+A8wFkHSqpBcljRjoJOmPJD2WhkdKWpb2TjZK+oKkLbWsNCKeB+4AJqdl9ki6WtL/BV4Fjpd0lKQlkrZKel7SVQOZJJ0g6UeSdkl6SdLNqV2SrpO0PU17TFL5Oj5T9poulnRf2XhIukTSJmBTanu3pDWSdkh6UtIna9y+ZvvxXyR2ILsI+DvgfmCtpI6IWCvpFeAjwJrU70+Af0zDVwATgOOBw4Hba12ppPHA2cAPypovBM4CngQEfB/YBpyQ1nMr8BzwLeBK4E5gOnAw0JmWMQM4HXgnsAt4N/ByDdFmA9OA3ZIOp/T6/yrleh9wp6QNEbGhtldstof3NOyAJOmDwDuA5RHxEPAUpeIAcBNwfup3BKVf8DelaZ8E/joidkbEFuD6Glb7z5JeBu4DfgT8ddm070TEhojoB46m9Iv6cxHxSkRsB64D5qS+v0nZfzcifh0R95W1H0GpWCgiNkbE1hry/U1E7IiI3cDHgM0R8e2I6I+Ih4F/As6tYXlm+3HRsAPVXODOiHgpjf9jahsY/kQ6Of4J4OGI+Hma9ruU/uIfUD48lNkRMToi3hER/yX9cq60nHcAbwW2Sno5FZpvAcek6V+gtDfyE0kbJH0aICLuBr4KfA3YJmmxpCNryLdvhmkD608ZLgB+p4blme3Hh6fsgCNpJKU9hhGSXkzNhwCjJb0/In4q6eeU/tovPzQFsBUYBzyexsc3KVb57aKfA14DxqY9j707RrwI/Of0Wj4I/FDSvRHRGxHXA9dLOgZYDvx34IvAK8BhZYup9Mt/3ww/iog/aOA1me3Hexp2IJoNvAGcCPzH9HgP8G+UznNAqVD8OaVzBN8vm3c5cLmkMZKOAz7b7HDpkNKdwLWSjpT0Fkm/J+nDAJLOkzQudd9J6Zf9G5JOljRN0lspFYlfp9cJ8CilvafDJJ0AzBsixq3AOyVdKOmt6XGypPc0+eXam4yLhh2I5gLfjohnI+LFgQelQzsXpEtObwK6gLvLDmEBfBnYAjwD/BBYQWmvoNkuonSS+3FKhWEFcGyadjJwv6Q+YBVwaUQ8AxwJ/J/U/+fAL4C/TfNcB7xO6eT6MuDGwVYeEb+idGJ9DvAC8CJwDaU9MrO6yf+Eyd7MJP0pMCciPtzuLGYHAu9p2JuKpGMlnZYOGb0LWADc0u5cZgcKnwi3N5uDKV3JNJHSdyC6ga9Lejt7To7v68SIeHaY8pkVmg9PmZlZNh+eMjOzbAfs4amxY8fGhAkT2rLuV155hcMPP7wt666miJnAuWpRxEzgXLUoYibYk2vs2LGsXr16dUTMrHthEXFAPqZOnRrtcs8997Rt3dUUMVOEc9WiiJkinKsWRcwUsXcu4MFo4HevD0+ZmVk2Fw0zM8vmomFmZtlcNMzMLJuLhpmZZXPRMDOzbC4aZmaWzUXDzMyyuWiYmVm2A/Y2ImZDmbDwtqrTFkzp5+JBpjdi86JzWrJcsyLwnoaZmWVz0TAzs2wuGmZmls1Fw8zMsrlomJlZNhcNMzPLNmTRkLRU0nZJ68va/pekJyQ9JukWSaPLpl0uqVfSk5LOLGufmdp6JS0sa58o6X5JmyTdLOngZr5AMzNrnpw9je8A+/5rwDXA5Ih4H/Az4HIASScCc4D3pnm+LmmEpBHA14CzgBOB81NfgGuA6yJiErATmNfQKzIzs5YZsmhExL3Ajn3a7oyI/jS6FhiXhmcB3RHxWkQ8A/QCp6RHb0Q8HRGvA93ALEkCPgKsSPMvA2Y3+JrMzKxFVPqXsUN0kiYAt0bE5ArT/gW4OSK+J+mrwNqI+F6atgS4I3WdGRGfSe0XAtOAL6X+J6T28cAdldaTps8H5gN0dHRM7e7uzn+lTdTX18eoUaPasu5qipgJ2ptr3fO7qk7rGAnbdrdmvVOOO6qu+fwzrE0RcxUxE+yda/r06Q9FRGe9y2roNiKS/gLoB24caKrQLai8RxOD9K8oIhYDiwE6Ozujq6urlrhN09PTQ7vWXU0RM0F7cw12m5AFU/q5dl1r7qKz+YKuuubzz7A2RcxVxEzQ3Fx1f2okzQU+BpwRe3ZXtgDjy7qNA15Iw5XaXwJGSzooHe4q729mZgVT1yW3kmYClwEfj4hXyyatAuZIOkTSRGAS8BPgAWBSulLqYEony1elYnMPcG6afy6wsr6XYmZmrZZzye1NwI+Bd0naImke8FXgCGCNpEclfRMgIjYAy4HHgX8FLomIN9JexGeB1cBGYHnqC6Xi898k9QJvA5Y09RWamVnTDHl4KiLOr9Bc9Rd7RFwNXF2h/Xbg9grtT1O6usrMzArO3wg3M7NsLhpmZpbNRcPMzLK5aJiZWTYXDTMzy+aiYWZm2Vw0zMwsm4uGmZllc9EwM7NsLhpmZpatNfeGNnsTmzDILdkHs2BK/6C3c8+xedE5Dc1vNhTvaZiZWTYXDTMzy+aiYWZm2Vw0zMwsm4uGmZllc9EwM7NsLhpmZpbNRcPMzLK5aJiZWTYXDTMzy+aiYWZm2Vw0zMwsm4uGmZllG7JoSFoqabuk9WVtR0taI2lTeh6T2iXpekm9kh6TdFLZPHNT/02S5pa1T5W0Ls1zvSQ1+0WamVlz5OxpfAeYuU/bQuCuiJgE3JXGAc4CJqXHfOAbUCoywBXANOAU4IqBQpP6zC+bb991mZlZQQxZNCLiXmDHPs2zgGVpeBkwu6z9u1GyFhgt6VjgTGBNROyIiJ3AGmBmmnZkRPw4IgL4btmyzMysYFT6XT1EJ2kCcGtETE7jL0fE6LLpOyNijKRbgUURcV9qvwu4DOgCDo2Iq1L7F4HdQE/q/9HU/iHgsoj4WJUc8yntldDR0TG1u7u7jpfcuL6+PkaNGtWWdVdTxEzQ3lzrnt9VdVrHSNi2exjDZGhGpinHHdWcMGX83spXxEywd67p06c/FBGd9S6r2f+5r9L5iKijvaKIWAwsBujs7Iyurq46Ijaup6eHdq27miJmgvbmGuy/4C2Y0s+164r1jyubkWnzBV3NCVPG7618RcwEzc1V79VT29KhJdLz9tS+BRhf1m8c8MIQ7eMqtJuZWQHVWzRWAQNXQM0FVpa1X5SuojoV2BURW4HVwAxJY9IJ8BnA6jTtV5JOTVdNXVS2LDMzK5gh94Ul3UTpnMRYSVsoXQW1CFguaR7wLHBe6n47cDbQC7wKfAogInZIuhJ4IPX7ckQMnFz/U0pXaI0E7kgPMzMroCGLRkScX2XSGRX6BnBJleUsBZZWaH8QmDxUDjMzaz9/I9zMzLK5aJiZWTYXDTMzy+aiYWZm2Vw0zMwsm4uGmZllc9EwM7NsLhpmZpbNRcPMzLK5aJiZWTYXDTMzy+aiYWZm2Vw0zMwsm4uGmZllc9EwM7NsLhpmZpbNRcPMzLK5aJiZWTYXDTMzyzbk/wg3a8S653dx8cLb2h3DzJrEexpmZpbNRcPMzLK5aJiZWTYXDTMzy9ZQ0ZD0XyVtkLRe0k2SDpU0UdL9kjZJulnSwanvIWm8N02fULacy1P7k5LObOwlmZlZq9RdNCQdB/w50BkRk4ERwBzgGuC6iJgE7ATmpVnmATsj4gTgutQPSSem+d4LzAS+LmlEvbnMzKx1Gj08dRAwUtJBwGHAVuAjwIo0fRkwOw3PSuOk6WdIUmrvjojXIuIZoBc4pcFcZmbWAoqI+meWLgWuBnYDdwKXAmvT3gSSxgN3RMRkSeuBmRGxJU17CpgGfCnN873UviTNs6LC+uYD8wE6Ojqmdnd31529EX19fYwaNaot666miJkAtu/Yxbbd7U6xv46RFC5XMzJNOe6o5oQpU9T3VhFzFTET7J1r+vTpD0VEZ73LqvvLfZLGUNpLmAi8DHwfOKtC14GqpCrTqrXv3xixGFgM0NnZGV1dXbWFbpKenh7ate5qipgJ4Cs3ruTadcX7DumCKf2Fy9WUTOteaU6YMgumvMG19w2+3M2Lzmn6eodSxPd8ETNBc3M1cnjqo8AzEfHvEfEb4AfA7wOj0+EqgHHAC2l4CzAeIE0/CthR3l5hHjMzK5BGisazwKmSDkvnJs4AHgfuAc5NfeYCK9PwqjROmn53lI6NrQLmpKurJgKTgJ80kMvMzFqk7n3hiLhf0grgYaAfeITSoaPbgG5JV6W2JWmWJcA/SOqltIcxJy1ng6TllApOP3BJRLxRby4zM2udhg6gRsQVwBX7ND9NhaufIuLXwHlVlnM1pRPqZmZWYP5GuJmZZXPRMDOzbC4aZmaWzUXDzMyyuWiYmVk2Fw0zM8vmomFmZtlcNMzMLJuLhpmZZXPRMDOzbC4aZmaWzUXDzMyyuWiYmVk2Fw0zM8vmomFmZtlcNMzMLJuLhpmZZXPRMDOzbC4aZmaWzUXDzMyyuWiYmVk2Fw0zM8vmomFmZtkaKhqSRktaIekJSRslfUDS0ZLWSNqUnsekvpJ0vaReSY9JOqlsOXNT/02S5jb6oszMrDUa3dP4e+BfI+LdwPuBjcBC4K6ImATclcYBzgImpcd84BsAko4GrgCmAacAVwwUGjMzK5a6i4akI4HTgSUAEfF6RLwMzAKWpW7LgNlpeBbw3ShZC4yWdCxwJrAmInZExE5gDTCz3lxmZtY6jexpHA/8O/BtSY9IukHS4UBHRGwFSM/HpP7HAc+Vzb8ltVVrNzOzgjmowXlPAv4sIu6X9PfsORRViSq0xSDt+y9Amk/p0BYdHR309PTUFLhZ+vr62rbuaoqYCaBjJCyY0t/uGPspYq4iZoK8XO147xXxPV/ETNDcXI0UjS3Aloi4P42voFQ0tkk6NiK2psNP28v6jy+bfxzwQmrv2qe9p9IKI2IxsBigs7Mzurq6KnVruZ6eHtq17mqKmAngKzeu5Np1jbzNWmPBlP7C5SpiJsjLtfmCruEJU6aI7/kiZoLm5qr78FREvAg8J+ldqekM4HFgFTBwBdRcYGUaXgVclK6iOhXYlQ5frQZmSBqTToDPSG1mZlYwjf5Z82fAjZIOBp4GPkWpEC2XNA94Fjgv9b0dOBvoBV5NfYmIHZKuBB5I/b4cETsazGVmZi3QUNGIiEeBzgqTzqjQN4BLqixnKbC0kSxmZtZ6/ka4mZllc9EwM7NsLhpmZpbNRcPMzLK5aJiZWTYXDTMzy+aiYWZm2Vw0zMwsm4uGmZllc9EwM7NsLhpmZpbNRcPMzLK5aJiZWTYXDTMzy+aiYWZm2Vw0zMwsm4uGmZllc9EwM7NsLhpmZpbNRcPMzLK5aJiZWTYXDTMzy+aiYWZm2Vw0zMwsW8NFQ9IISY9IujWNT5R0v6RNkm6WdHBqPySN96bpE8qWcXlqf1LSmY1mMjOz1mjGnsalwMay8WuA6yJiErATmJfa5wE7I+IE4LrUD0knAnOA9wIzga9LGtGEXGZm1mQNFQ1J44BzgBvSuICPACtSl2XA7DQ8K42Tpp+R+s8CuiPitYh4BugFTmkkl5mZtYYiov6ZpRXA3wBHAJ8HLgbWpr0JJI0H7oiIyZLWAzMjYkua9hQwDfhSmud7qX1JmmfFPqtD0nxgPkBHR8fU7u7uurM3oq+vj1GjRrVl3dUUMRPA9h272La73Sn21zGSwuUqYibIyzXluKOGJ0yZIr7ni5gJ9s41ffr0hyKis95lHVTvjJI+BmyPiIckdQ00V+gaQ0wbbJ69GyMWA4sBOjs7o6urq1K3luvp6aFd666miJkAvnLjSq5dV/fbrGUWTOkvXK4iZoK8XJsv6BqeMGWK+J4vYiZobq5G3qGnAR+XdDZwKHAk8L+B0ZIOioh+YBzwQuq/BRgPbJF0EHAUsKOsfUD5PGZmViB1n9OIiMsjYlxETKB0IvvuiLgAuAc4N3WbC6xMw6vSOGn63VE6NrYKmJOurpoITAJ+Um8uMzNrnVbsC18GdEu6CngEWJLalwD/IKmX0h7GHICI2CBpOfA40A9cEhFvtCCXmZk1qClFIyJ6gJ40/DQVrn6KiF8D51WZ/2rg6mZkMTOz1vE3ws3MLJuLhpmZZXPRMDOzbC4aZmaWzUXDzMyyuWiYmVk2Fw0zM8vmomFmZtlcNMzMLJuLhpmZZXPRMDOzbC4aZmaWrXj/8cXMDjgTFt427OtcMKWfrmFfq3lPw8zMsnlP402iHX8JAiyY0pbVmlmLeE/DzMyyuWiYmVk2Fw0zM8vmomFmZtlcNMzMLJuLhpmZZXPRMDOzbC4aZmaWzUXDzMyy1V00JI2XdI+kjZI2SLo0tR8taY2kTel5TGqXpOsl9Up6TNJJZcuam/pvkjS38ZdlZmat0MieRj+wICLeA5wKXCLpRGAhcFdETALuSuMAZwGT0mM+8A0oFRngCmAacApwxUChMTOzYqm7aETE1oh4OA3/CtgIHAfMApalbsuA2Wl4FvDdKFkLjJZ0LHAmsCYidkTETmANMLPeXGZm1jqKiMYXIk0A7gUmA89GxOiyaTsjYoykW4FFEXFfar8LuAzoAg6NiKtS+xeB3RHxtxXWM5/SXgodHR1Tu7u7G85ej76+PkaNGtWWdVczVKZ1z+8axjR7dIyEbbvbsupBFTFXETNBsXMdc/RR7Y6xlyL+boC9c02fPv2hiOisd1kN3+VW0ijgn4DPRcQvJVXtWqEtBmnfvzFiMbAYoLOzM7q6umrO2ww9PT20a93VDJXp4rbd5bafa9cV72bKRcxVxExQ7FyfPMA+h+3SzFwNXT0l6a2UCsaNEfGD1LwtHXYiPW9P7VuA8WWzjwNeGKTdzMwKppGrpwQsATZGxN+VTVoFDFwBNRdYWdZ+UbqK6lRgV0RsBVYDMySNSSfAZ6Q2MzMrmEb2OU8DLgTWSXo0tf0PYBGwXNI84FngvDTtduBsoBd4FfgUQETskHQl8EDq9+WI2NFALjMza5G6i0Y6oV3tBMYZFfoHcEmVZS0FltabxczMhoe/EW5mZtlcNMzMLJuLhpmZZXPRMDOzbC4aZmaWzUXDzMyyuWiYmVk2Fw0zM8vmomFmZtmKd+tKM7NME9p092aAzYvOadu628l7GmZmls1Fw8zMsrlomJlZNhcNMzPL5qJhZmbZXDTMzCybi4aZmWVz0TAzs2wuGmZmls3fCB9Grfz26oIp/Vzcxm/Hmtmbg4uGmVkdKv0ROBx/vLX79iU+PGVmZtlcNMzMLJuLhpmZZStM0ZA0U9KTknolLWx3HjMz218hToRLGgF8DfgDYAvwgKRVEfF4K9bX6FVMvlLJzN6sirKncQrQGxFPR8TrQDcwq82ZzMxsH4qIdmdA0rnAzIj4TBq/EJgWEZ/dp998YH4afRfw5LAG3WMs8FKb1l1NETOBc9WiiJnAuWpRxEywJ9dLABExs94FFeLwFKAKbftVs4hYDCxufZzBSXowIjrbnaNcETOBc9WiiJnAuWpRxEzQ3FxFOTy1BRhfNj4OeKFNWczMrIqiFI0HgEmSJko6GJgDrGpzJjMz20chDk9FRL+kzwKrgRHA0ojY0OZYg2n7IbIKipgJnKsWRcwEzlWLImaCJuYqxIlwMzM7MBTl8JSZmR0AXDTMzCybi0YFki6VtF7SBkmfS23vl/RjSesk/YukI1P7BEm7JT2aHt9sYo6lkrZLWl/WdrSkNZI2pecxqV2Srk+3YXlM0kll88xN/TdJmlugXG+UbbeGLnyoMdO708/yNUmf32c5Tb2dTRNzbU7vvUclPTjMuS5IP7vHJP0/Se8vm6dp26uJmdq5rWalTI9KelDSB8vmaefncLBctX0OI8KPsgcwGVgPHEbpQoEfApMoXeH14dTn08CVaXgCsL5FWU4HTipfPvA/gYVpeCFwTRo+G7iD0ndeTgXuT+1HA0+n5zFpeEy7c6VpfW3aVscAJwNXA58v6z8CeAo4HjgY+ClwYrtzpWmbgbFt2l6/P/CeAc4qe281dXs1I1MBttUo9pwrfh/wRBpu9+ewYq40XtPnsCkb9bfpAZwH3FA2/kXgC8Avyzb6eODxNDyBFhWNSsun9C34Y9PwscCTafhbwPn79gPOB75V1r5Xv3blSsNNKxq1ZCqb/iX2LhofAFaXjV8OXN7uXKltM038RVhPrtQ+Bni+Vdur0UwF21YfADam4bZ+DqvlSuM1fQ59eGp/64HTJb1N0mGU/lIen9o/nvqcx95fRpwo6RFJP5L0oRbn64iIrQDp+ZjUfhzwXFm/LamtWnu7cwEcmnaV10qaPYyZqmn3thpMAHdKekil2+m0Qk6ueZT2HGF4tletmaDN20rSH0l6AriN0lEJKMB7q0ouqPFzWIjvaRRJRGyUdA2wBuijtMvdT2kjXy/pryh98fD1NMtW4O0R8QtJU4F/lvTeiPjlMEevdiuWrFu0tNBg6397RLwg6XjgbknrIuKpYcy2r3Zvq8GclrbVMcAaSU9ExL3DGUDSdEq/oAeOh7d9e1XIBG3eVhFxC3CLpNOBK4GPUoBtVSUX1Pg59J5GBRGxJCJOiojTgR3Apoh4IiJmRMRU4CZKx3KJiNci4hdp+KHU/s4Wxtsm6ViA9Lw9tVe7Fctw3aKl1lxExMDz00AP8J+GKVM17d5WVZVtq+3ALZTuDD1suSS9D7gBmDXwfmd4tletmdq+rcpy3Av8nqSxFOi9tU+umj+HLhoVpL9QkPR24BPATWVtbwH+EvhmGv8PKv0/EFKlnkTpJFerrAIGrryYC6wsa79IJacCu9Lu6WpghqQx6UqKGamtrblSnkMA0pv3NKDZ/z+lWqZqhut2NjXlknS4pCMGhin9DNcPNk8zc6XPwQ+ACyPiZ2X9h2N71ZSpANvqBElKwydRukDgF7T5c1gtV12fw2aeLPpteQD/ljbcT4EzUtulwM/SYxF7Tor/MbAh9X0Y+MMm5riJ0uGv31D6S2Ue8DbgLmBTej469RWlf2T1FLAO6CxbzqeB3vT4VBFyUbr6ZV3abuuAecOY6XdSn18CL6fhI9O0s9PP+CngL4Z5W1XMRenqpJ+mx4Y25LoB2Ak8mh4Pli2nadurGZkKsK0uS+t9FPgx8MGCfA4r5qKOz6FvI2JmZtl8eMrMzLK5aJiZWTYXDTMzy+aiYWZm2Vw0zMwsm4uGmZllc9EwM7Ns/x/O0Oz0EhMNoQAAAABJRU5ErkJggg==">
            <a:extLst>
              <a:ext uri="{FF2B5EF4-FFF2-40B4-BE49-F238E27FC236}">
                <a16:creationId xmlns:a16="http://schemas.microsoft.com/office/drawing/2014/main" xmlns="" id="{8D35E7FA-FB3F-4059-9027-A33FC9702D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1033" y="2422409"/>
            <a:ext cx="378142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375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Data Set Description</a:t>
            </a:r>
          </a:p>
        </p:txBody>
      </p:sp>
      <p:sp>
        <p:nvSpPr>
          <p:cNvPr id="5" name="Content Placeholder 4"/>
          <p:cNvSpPr>
            <a:spLocks noGrp="1"/>
          </p:cNvSpPr>
          <p:nvPr>
            <p:ph idx="1"/>
          </p:nvPr>
        </p:nvSpPr>
        <p:spPr>
          <a:xfrm>
            <a:off x="466480" y="1912579"/>
            <a:ext cx="8211040" cy="2562225"/>
          </a:xfrm>
        </p:spPr>
        <p:txBody>
          <a:bodyPr>
            <a:normAutofit/>
          </a:bodyPr>
          <a:lstStyle/>
          <a:p>
            <a:r>
              <a:rPr lang="en-US" sz="2000" dirty="0"/>
              <a:t>Relative Humidity (RH) in the range 25.56% to 100.16%</a:t>
            </a:r>
          </a:p>
          <a:p>
            <a:endParaRPr lang="en-US" sz="2000" dirty="0"/>
          </a:p>
          <a:p>
            <a:pPr>
              <a:buFont typeface="Wingdings" panose="05000000000000000000" pitchFamily="2" charset="2"/>
              <a:buChar char="q"/>
            </a:pPr>
            <a:endParaRPr lang="en-US" sz="2000" dirty="0"/>
          </a:p>
        </p:txBody>
      </p:sp>
      <p:pic>
        <p:nvPicPr>
          <p:cNvPr id="3074" name="Picture 2" descr="data:image/png;base64,iVBORw0KGgoAAAANSUhEUgAAAYAAAAEICAYAAABWJCMKAAAABHNCSVQICAgIfAhkiAAAAAlwSFlzAAALEgAACxIB0t1+/AAAADl0RVh0U29mdHdhcmUAbWF0cGxvdGxpYiB2ZXJzaW9uIDMuMC4yLCBodHRwOi8vbWF0cGxvdGxpYi5vcmcvOIA7rQAAFNZJREFUeJzt3H+w3HV97/Hn+5IiP1JJAE0x4TY4ZlRKKoUzEGsvnoADAb2G24E7WIqhQ5s/Slvs5E5Fe5VWYYpTKcWZyjQVbpG2RpvrlQz06k2RU2unogTQECNNKikEIqEm0Aai9dj3/eP7OZf13LM5ezh7dr/k83zM7Jz9fvbz3X3tnt3zOt/v7n4jM5Ek1ec/DDuAJGk4LABJqpQFIEmVsgAkqVIWgCRVygKQpEpZANIsRMT7I+ITh7h8V0S8rZe50qCF3wPQ4SYidgG/nJl/3TF2ZRn7uWFnKeNLgceAH8vM8UFmkia4BSBJlbIAVJ2IyIh4Xcfyn0bE9eX8aETsjojfioi9EbEnIi6OiIsi4h8iYl9EvL9j3d+JiD/rWL4iIv4pIr4bEb896XY7536p/Hw2Ig5ExFvLdS/vmP/qiDgYEa+ai8dBsgCk/99PAEcBi4EPAn8C/CJwJvCfgA9GxGsnrxQRpwK3AlcArwFOAJZ0uY1zys8FmTk/M/8G2FBuZ8K7gL/OzGdmfY+kKVgAOlx9LiKenTgBH5/Buj8AbsjMH9D8UT4RuCUz/zUztwHbgJ+eYr1LgLsz80uZ+X3gA8C/z+B27wB+ISImXpdXAHfOYH1pRiwAHa4uzswFEyfgV2ew7ncz84fl/MHy8+mOyw8C86dY7zXAExMLmfk88N1ebzQz7weeB94aEW8AXgdsmkFuaUbmDTuANAQvAMd0LP8EsLsP17sHeOPEQkQcQ7MbaCrdPn53B81uoO8AGzPze33IJU3JLQDV6GGaXS1HRMQq4K19ut6NwDsi4uci4kjgQ3R/jT1Ds3to8nsJdwL/haYEPtmnXNKULADV6BrgPwPPApcDn+vHlZb3B64G/oJma2A/XbYsMvMF4Abg78r7FCvK+G7gQZothL/tRy6pG78IJrVMRNwOPJWZ/33YWXR48z0AqUXKN4R/HviZ4SZRDdwFJLVERHwYeAT4/cx8bNh5dPhzF5AkVcotAEmqVKvfAzjxxBNz6dKlw47B888/z7HHHjvsGF21PR+YsV/MOHttzwezz7hly5Z/zszpjyGVma09nXnmmdkG991337AjHFLb82WasV/MOHttz5c5+4zAA9nD31h3AUlSpSwASaqUBSBJlbIAJKlSFoAkVcoCkKRKWQCSVCkLQJIqZQFIUqVafSgISe2y9Np7pp2zbvk4V/YwbyZ23fj2vl6fGm4BSFKlLABJqpQFIEmVsgAkqVIWgCRVygKQpEpZAJJUKQtAkiplAUhSpSwASaqUBSBJlfJYQNLLTC/H45F64RaAJFXKApCkSlkAklQpC0CSKmUBSFKlLABJqpQFIEmVsgAkqVI9FUBE/GZEbIuIRyLiUxFxVEScEhH3R8SOiPh0RBxZ5r6iLO8sly/tuJ73lfFHI+KCublLkqReTFsAEbEY+A1gJDNPA44ALgM+AtycmcuA/cBVZZWrgP2Z+Trg5jKPiDi1rPdTwCrg4xFxRH/vjiSpV73uApoHHB0R84BjgD3AucDGcvkdwMXl/OqyTLn8vIiIMr4hM7+fmY8BO4GzZn8XJEkvxbQFkJlPAh8FHqf5w/8csAV4NjPHy7TdwOJyfjHwRFl3vMw/oXN8inUkSQM27cHgImIhzX/vpwDPAn8JXDjF1JxYpctl3cYn395aYC3AokWLGBsbmy7inDtw4EArcnTT9nxgxn45cOAA65b/cNgxDmnR0bBu+fj0E2egn7+Xl8vveRAZezka6NuAxzLzGYCI+Czws8CCiJhX/stfAjxV5u8GTgZ2l11GxwH7OsYndK7z/2TmemA9wMjISI6Ojr6Eu9VfY2NjtCFHN23PB2bsl7GxMW768vPDjnFI65aPc9PW/h5oeNflo327rpfL73kQGXv5LT0OrIiIY4CDwHnAA8B9wCXABmANcFeZv6ks/325/IuZmRGxCfiLiPgD4DXAMuCrfbwvkg5T/TwE9rrl41zZ4/XtuvHtfbvdNpq2ADLz/ojYCDwIjAMP0fyHfg+wISKuL2O3lVVuA+6MiJ00//lfVq5nW0R8BvhmuZ6rM7Pd27KSdBjraTstM68Drps0/G2m+BRPZn4PuLTL9dwA3DDDjJKkOeA3gSWpUhaAJFXKApCkSlkAklQpC0CSKmUBSFKlLABJqpQFIEmVsgAkqVIWgCRVygKQpEr195itUkX6eYTKXjXH2fdlq/5wC0CSKmUBSFKlLABJqpQFIEmVsgAkqVIWgCRVygKQpEpZAJJUKQtAkiplAUhSpSwASaqUBSBJlbIAJKlSFoAkVcoCkKRKWQCSVCkLQJIqZQFIUqUsAEmqlAUgSZWyACSpUhaAJFXKApCkSlkAklQpC0CSKtVTAUTEgojYGBHfiojtEfHmiDg+IjZHxI7yc2GZGxHxsYjYGRHfiIgzOq5nTZm/IyLWzNWdkiRNr9ctgFuAz2fmG4A3AduBa4F7M3MZcG9ZBrgQWFZOa4FbASLieOA64GzgLOC6idKQJA3etAUQEa8EzgFuA8jMf8vMZ4HVwB1l2h3AxeX8auCT2fgKsCAiTgIuADZn5r7M3A9sBlb19d5IknoWmXnoCRGnA+uBb9L8978FuAZ4MjMXdMzbn5kLI+Ju4MbM/HIZvxd4LzAKHJWZ15fxDwAHM/Ojk25vLc2WA4sWLTpzw4YN/bifs3LgwAHmz58/7BhdtT0fHJ4Ztz753Bymmdqio+HpgwO/2Rlpe8aZ5Fu++Li5DdPFbF8vK1eu3JKZI9PNm9fDdc0DzgB+PTPvj4hbeHF3z1RiirE8xPiPDmSupykcRkZGcnR0tIeIc2tsbIw25Oim7fng8Mx45bX3zF2YLtYtH+emrb28bIen7Rlnkm/X5aNzG6aLQb1eenkPYDewOzPvL8sbaQrh6bJrh/Jzb8f8kzvWXwI8dYhxSdIQTFsAmfkd4ImIeH0ZOo9md9AmYOKTPGuAu8r5TcC7y6eBVgDPZeYe4AvA+RGxsLz5e34ZkyQNQa/bab8O/HlEHAl8G/glmvL4TERcBTwOXFrm/hVwEbATeKHMJTP3RcSHga+VeR/KzH19uReSpBnrqQAy82FgqjcUzptibgJXd7me24HbZxJQkjQ3/CawJFXKApCkSlkAklQpC0CSKmUBSFKlLABJqpQFIEmVsgAkqVIWgCRVygKQpEpZAJJUqfYetFvqwdI+HpN/3fLxoRzjXxoWtwAkqVIWgCRVygKQpEpZAJJUKQtAkiplAUhSpSwASaqUBSBJlbIAJKlSFoAkVcoCkKRKWQCSVCkLQJIqZQFIUqUsAEmqlAUgSZWyACSpUhaAJFXKApCkSlkAklQpC0CSKmUBSFKlLABJqpQFIEmVsgAkqVI9F0BEHBERD0XE3WX5lIi4PyJ2RMSnI+LIMv6KsryzXL604zreV8YfjYgL+n1nJEm9m8kWwDXA9o7ljwA3Z+YyYD9wVRm/Ctifma8Dbi7ziIhTgcuAnwJWAR+PiCNmF1+S9FL1VAARsQR4O/CJshzAucDGMuUO4OJyfnVZplx+Xpm/GtiQmd/PzMeAncBZ/bgTkqSZi8ycflLERuD3gB8H/htwJfCV8l8+EXEy8L8z87SIeARYlZm7y2X/CJwN/E5Z58/K+G1lnY2TbmstsBZg0aJFZ27YsKEPd3N2Dhw4wPz584cdo6u254O5y7j1yef6dl2LjoanD/bt6uaEGWdvJvmWLz5ubsN0MdvXy8qVK7dk5sh08+ZNNyEi3gHszcwtETE6MTzF1JzmskOt8+JA5npgPcDIyEiOjo5OnjJwY2NjtCFHN23PB3OX8cpr7+nbda1bPs5NW6d9SQyVGWdvJvl2XT46t2G6GNRrupdH4S3AOyPiIuAo4JXAHwILImJeZo4DS4CnyvzdwMnA7oiYBxwH7OsYn9C5jiRpwKZ9DyAz35eZSzJzKc2buF/MzMuB+4BLyrQ1wF3l/KayTLn8i9nsZ9oEXFY+JXQKsAz4at/uiSRpRmaznfZeYENEXA88BNxWxm8D7oyInTT/+V8GkJnbIuIzwDeBceDqzPzhLG5fkjQLMyqAzBwDxsr5bzPFp3gy83vApV3WvwG4YaYhJUn95zeBJalSFoAkVcoCkKRKWQCSVCkLQJIqZQFIUqXa+31tvawsneaQDOuWj/f1sA3SIEz3vJ4r65aPMzqA23ELQJIqZQFIUqUsAEmqlAUgSZWyACSpUhaAJFXKApCkSlkAklQpC0CSKmUBSFKlLABJqpQFIEmVsgAkqVIWgCRVygKQpEpZAJJUKQtAkiplAUhSpSwASaqUBSBJlbIAJKlSFoAkVcoCkKRKWQCSVCkLQJIqZQFIUqUsAEmqlAUgSZWyACSpUtMWQEScHBH3RcT2iNgWEdeU8eMjYnNE7Cg/F5bxiIiPRcTOiPhGRJzRcV1ryvwdEbFm7u6WJGk6vWwBjAPrMvONwArg6og4FbgWuDczlwH3lmWAC4Fl5bQWuBWawgCuA84GzgKumygNSdLgTVsAmbknMx8s5/8V2A4sBlYDd5RpdwAXl/OrgU9m4yvAgog4CbgA2JyZ+zJzP7AZWNXXeyNJ6llkZu+TI5YCXwJOAx7PzAUdl+3PzIURcTdwY2Z+uYzfC7wXGAWOyszry/gHgIOZ+dFJt7GWZsuBRYsWnblhw4aXfOf65cCBA8yfP3/YMbpqQ76tTz53yMsXHQ1PHxxQmJfIjP3R9oxtzwdNxlcff9xLXn/lypVbMnNkunnzer3CiJgP/E/gPZn5LxHRdeoUY3mI8R8dyFwPrAcYGRnJ0dHRXiPOmbGxMdqQo5uJfEuvvWeIKQ79VFq3fJybtvb8dBsKM/ZH2zO2PR80Gf/rAP7m9PQpoIj4MZo//n+emZ8tw0+XXTuUn3vL+G7g5I7VlwBPHWJckjQEvXwKKIDbgO2Z+QcdF20CJj7Jswa4q2P83eXTQCuA5zJzD/AF4PyIWFje/D2/jEmShqCX7aC3AFcAWyPi4TL2fuBG4DMRcRXwOHBpueyvgIuAncALwC8BZOa+iPgw8LUy70OZua8v90KSNGPTFkB5M7fbDv/zppifwNVdrut24PaZBJQkzQ2/CSxJlbIAJKlSFoAkVcoCkKRKWQCSVCkLQJIqZQFIUqUsAEmqlAUgSZWyACSpUhaAJFXKApCkSlkAklQpC0CSKmUBSFKlLABJqpQFIEmVsgAkqVIWgCRVygKQpEpZAJJUKQtAkiplAUhSpSwASarUvGEHOBwtvfaegd7euuXjXDng25T08ucWgCRVygKQpEpZAJJUKQtAkiplAUhSpSwASaqUBSBJlbIAJKlSFoAkVcoCkKRKWQCSVCkLQJIqNfCDwUXEKuAW4AjgE5l541zdVr8OyubB1iQdjga6BRARRwB/BFwInAq8KyJOHWQGSVJj0LuAzgJ2Zua3M/PfgA3A6gFnkCQBkZmDu7GIS4BVmfnLZfkK4OzM/LWOOWuBtWXx9cCjAwvY3YnAPw87xCG0PR+YsV/MOHttzwezz/iTmfmq6SYN+j2AmGLsRxooM9cD6wcTpzcR8UBmjgw7Rzdtzwdm7Bczzl7b88HgMg56F9Bu4OSO5SXAUwPOIEli8AXwNWBZRJwSEUcClwGbBpxBksSAdwFl5nhE/BrwBZqPgd6emdsGmeElatUuqSm0PR+YsV/MOHttzwcDyjjQN4ElSe3hN4ElqVIWgCRVygLoEBFHRcRXI+LrEbEtIn63jJ8SEfdHxI6I+HR5A3vYWY+IiIci4u42ZoyIXRGxNSIejogHytjxEbG5ZNwcEQuHmG9BRGyMiG9FxPaIeHPL8r2+PHYTp3+JiPe0KWPJ+ZvltfJIRHyqvIba9ly8puTbFhHvKWNDfRwj4vaI2BsRj3SMTZkpGh+LiJ0R8Y2IOKNfOSyAH/V94NzMfBNwOrAqIlYAHwFuzsxlwH7gqiFmnHANsL1juY0ZV2bm6R2fZ74WuLdkvLcsD8stwOcz8w3Am2gey9bky8xHy2N3OnAm8ALwv9qUMSIWA78BjGTmaTQf7LiMFj0XI+I04FdojkLwJuAdEbGM4T+OfwqsmjTWLdOFwLJyWgvc2rcUmelpihNwDPAgcDbNN/LmlfE3A18YcrYl5QlyLnA3zRfs2pZxF3DipLFHgZPK+ZOAR4eU7ZXAY5QPQbQt3xR5zwf+rm0ZgcXAE8DxNJ8ovBu4oE3PReBSmoNOTix/APitNjyOwFLgkY7lKTMBfwy8a6p5sz25BTBJ2bXyMLAX2Az8I/BsZo6XKbtpnvjD9Ic0T+J/L8sn0L6MCfyfiNhSDu8BsCgz9wCUn68eUrbXAs8A/6PsRvtERBzbonyTXQZ8qpxvTcbMfBL4KPA4sAd4DthCu56LjwDnRMQJEXEMcBHNl1Fb8zh26JZpomgn9O0xtQAmycwfZrPZvYRms/GNU00bbKoXRcQ7gL2ZuaVzeIqpw/5871sy8wyazderI+KcIefpNA84A7g1M38GeJ7h7o7qquw/fyfwl8POMlnZR70aOAV4DXAsze97sqE9FzNzO80uqc3A54GvA+OHXKl95uz1bQF0kZnPAmPACmBBREx8aW7Yh694C/DOiNhFczTVc2m2CNqUkcx8qvzcS7Pv+izg6Yg4CaD83DukeLuB3Zl5f1neSFMIbcnX6ULgwcx8uiy3KePbgMcy85nM/AHwWeBnad9z8bbMPCMzzwH2ATto1+M4oVumOTuEjgXQISJeFRELyvmjaZ7g24H7gEvKtDXAXcNJCJn5vsxckplLaXYNfDEzL6dFGSPi2Ij48YnzNPuwH6E57MeaMm1oGTPzO8ATEfH6MnQe8E1akm+Sd/Hi7h9oV8bHgRURcUxEBC8+jq15LgJExKvLz/8I/DzN49mmx3FCt0ybgHeXTwOtAJ6b2FU0a8N6c6aNJ+CngYeAb9D8wfpgGX8t8FVgJ82m+CuGnbXkGgXublvGkuXr5bQN+O0yfgLNm9c7ys/jh5jxdOCB8rv+HLCwTflKxmOA7wLHdYy1LePvAt8qr5c7gVe06blYMv4tTTF9HTivDY8jTQntAX5A8x/+Vd0y0ewC+iOa9yO30nzqqi85PBSEJFXKXUCSVCkLQJIqZQFIUqUsAEmqlAUgSZWyACSpUhaAJFXq/wIM2XQjbohfuQAAAABJRU5ErkJggg==">
            <a:extLst>
              <a:ext uri="{FF2B5EF4-FFF2-40B4-BE49-F238E27FC236}">
                <a16:creationId xmlns:a16="http://schemas.microsoft.com/office/drawing/2014/main" xmlns="" id="{A3C73F32-4A93-4507-A261-D0C063D259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2946" y="2449107"/>
            <a:ext cx="36576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543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423</Words>
  <Application>Microsoft Office PowerPoint</Application>
  <PresentationFormat>On-screen Show (16:9)</PresentationFormat>
  <Paragraphs>60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Wingdings</vt:lpstr>
      <vt:lpstr>Wingdings 3</vt:lpstr>
      <vt:lpstr>Ion Boardroom</vt:lpstr>
      <vt:lpstr>Prediction of Electrical Output Power of Combined Cycle Power Plant Using Linear Regression</vt:lpstr>
      <vt:lpstr>Team Members</vt:lpstr>
      <vt:lpstr>Table Of Contents</vt:lpstr>
      <vt:lpstr>Problem</vt:lpstr>
      <vt:lpstr>Back ground theory</vt:lpstr>
      <vt:lpstr>Data Set Description</vt:lpstr>
      <vt:lpstr>Data Set Description </vt:lpstr>
      <vt:lpstr>Data Set Description</vt:lpstr>
      <vt:lpstr>Data Set Description</vt:lpstr>
      <vt:lpstr>Data Set Description</vt:lpstr>
      <vt:lpstr>Visualization- Correlation using heatmap </vt:lpstr>
      <vt:lpstr>Pairplot</vt:lpstr>
      <vt:lpstr>Methodology</vt:lpstr>
      <vt:lpstr>Methodology Contd.</vt:lpstr>
      <vt:lpstr>Flowchart</vt:lpstr>
      <vt:lpstr>Result</vt:lpstr>
      <vt:lpstr>Result Contd.</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2019-07-31T05:41:08Z</dcterms:modified>
</cp:coreProperties>
</file>