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cf4ca91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cf4ca91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cf4ca91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cf4ca91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cf4ca914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cf4ca914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cf4ca914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cf4ca914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cf4ca914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cf4ca914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cf4ca914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cf4ca914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cf4ca914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cf4ca914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cf4ca91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cf4ca91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1565325" y="1801625"/>
            <a:ext cx="5895900" cy="62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t>Drawing App for Kids</a:t>
            </a:r>
            <a:endParaRPr b="1" i="1" sz="1800"/>
          </a:p>
        </p:txBody>
      </p:sp>
      <p:sp>
        <p:nvSpPr>
          <p:cNvPr id="55" name="Google Shape;55;p13"/>
          <p:cNvSpPr/>
          <p:nvPr/>
        </p:nvSpPr>
        <p:spPr>
          <a:xfrm>
            <a:off x="2009975" y="868950"/>
            <a:ext cx="5640440" cy="82489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gradFill>
                  <a:gsLst>
                    <a:gs pos="0">
                      <a:srgbClr val="F5D0D0"/>
                    </a:gs>
                    <a:gs pos="100000">
                      <a:srgbClr val="D96868"/>
                    </a:gs>
                  </a:gsLst>
                  <a:path path="circle">
                    <a:fillToRect b="50%" l="50%" r="50%" t="50%"/>
                  </a:path>
                  <a:tileRect/>
                </a:gradFill>
                <a:latin typeface="Comic Sans MS"/>
              </a:rPr>
              <a:t>Pretty Paint</a:t>
            </a:r>
          </a:p>
        </p:txBody>
      </p:sp>
      <p:sp>
        <p:nvSpPr>
          <p:cNvPr id="56" name="Google Shape;56;p13"/>
          <p:cNvSpPr txBox="1"/>
          <p:nvPr/>
        </p:nvSpPr>
        <p:spPr>
          <a:xfrm>
            <a:off x="391925" y="3258750"/>
            <a:ext cx="3815700" cy="9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Members: </a:t>
            </a:r>
            <a:br>
              <a:rPr lang="en" sz="2000">
                <a:latin typeface="Times New Roman"/>
                <a:ea typeface="Times New Roman"/>
                <a:cs typeface="Times New Roman"/>
                <a:sym typeface="Times New Roman"/>
              </a:rPr>
            </a:br>
            <a:r>
              <a:rPr lang="en" sz="2000">
                <a:latin typeface="Times New Roman"/>
                <a:ea typeface="Times New Roman"/>
                <a:cs typeface="Times New Roman"/>
                <a:sym typeface="Times New Roman"/>
              </a:rPr>
              <a:t>Ishrat Jahan Ananya  1631636042</a:t>
            </a:r>
            <a:br>
              <a:rPr lang="en" sz="2000">
                <a:latin typeface="Times New Roman"/>
                <a:ea typeface="Times New Roman"/>
                <a:cs typeface="Times New Roman"/>
                <a:sym typeface="Times New Roman"/>
              </a:rPr>
            </a:br>
            <a:r>
              <a:rPr lang="en" sz="2000">
                <a:latin typeface="Times New Roman"/>
                <a:ea typeface="Times New Roman"/>
                <a:cs typeface="Times New Roman"/>
                <a:sym typeface="Times New Roman"/>
              </a:rPr>
              <a:t>Sarah Suad 1632282642</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Nahian Noshin Nur 1510798642</a:t>
            </a:r>
            <a:endParaRPr sz="2000">
              <a:latin typeface="Times New Roman"/>
              <a:ea typeface="Times New Roman"/>
              <a:cs typeface="Times New Roman"/>
              <a:sym typeface="Times New Roman"/>
            </a:endParaRPr>
          </a:p>
        </p:txBody>
      </p:sp>
      <p:pic>
        <p:nvPicPr>
          <p:cNvPr id="57" name="Google Shape;57;p13"/>
          <p:cNvPicPr preferRelativeResize="0"/>
          <p:nvPr/>
        </p:nvPicPr>
        <p:blipFill>
          <a:blip r:embed="rId3">
            <a:alphaModFix/>
          </a:blip>
          <a:stretch>
            <a:fillRect/>
          </a:stretch>
        </p:blipFill>
        <p:spPr>
          <a:xfrm rot="1461775">
            <a:off x="7793100" y="971567"/>
            <a:ext cx="678475" cy="838176"/>
          </a:xfrm>
          <a:prstGeom prst="rect">
            <a:avLst/>
          </a:prstGeom>
          <a:noFill/>
          <a:ln>
            <a:noFill/>
          </a:ln>
        </p:spPr>
      </p:pic>
      <p:pic>
        <p:nvPicPr>
          <p:cNvPr id="58" name="Google Shape;58;p13"/>
          <p:cNvPicPr preferRelativeResize="0"/>
          <p:nvPr/>
        </p:nvPicPr>
        <p:blipFill>
          <a:blip r:embed="rId3">
            <a:alphaModFix/>
          </a:blip>
          <a:stretch>
            <a:fillRect/>
          </a:stretch>
        </p:blipFill>
        <p:spPr>
          <a:xfrm rot="1461775">
            <a:off x="1039975" y="753042"/>
            <a:ext cx="678475" cy="838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180200"/>
            <a:ext cx="393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What is Pretty Paint?</a:t>
            </a:r>
            <a:endParaRPr sz="3000">
              <a:latin typeface="Times New Roman"/>
              <a:ea typeface="Times New Roman"/>
              <a:cs typeface="Times New Roman"/>
              <a:sym typeface="Times New Roman"/>
            </a:endParaRPr>
          </a:p>
        </p:txBody>
      </p:sp>
      <p:sp>
        <p:nvSpPr>
          <p:cNvPr id="64" name="Google Shape;64;p14"/>
          <p:cNvSpPr txBox="1"/>
          <p:nvPr>
            <p:ph idx="1" type="body"/>
          </p:nvPr>
        </p:nvSpPr>
        <p:spPr>
          <a:xfrm>
            <a:off x="311700" y="1124975"/>
            <a:ext cx="7958100" cy="10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00"/>
                </a:solidFill>
                <a:latin typeface="Times New Roman"/>
                <a:ea typeface="Times New Roman"/>
                <a:cs typeface="Times New Roman"/>
                <a:sym typeface="Times New Roman"/>
              </a:rPr>
              <a:t>Pretty paint is a fun drawing app targeted towards young children.</a:t>
            </a:r>
            <a:r>
              <a:rPr lang="en" sz="2600">
                <a:latin typeface="Times New Roman"/>
                <a:ea typeface="Times New Roman"/>
                <a:cs typeface="Times New Roman"/>
                <a:sym typeface="Times New Roman"/>
              </a:rPr>
              <a:t> </a:t>
            </a:r>
            <a:endParaRPr sz="26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65" name="Google Shape;65;p14"/>
          <p:cNvPicPr preferRelativeResize="0"/>
          <p:nvPr/>
        </p:nvPicPr>
        <p:blipFill>
          <a:blip r:embed="rId4">
            <a:alphaModFix/>
          </a:blip>
          <a:stretch>
            <a:fillRect/>
          </a:stretch>
        </p:blipFill>
        <p:spPr>
          <a:xfrm>
            <a:off x="2703725" y="1734850"/>
            <a:ext cx="4012525" cy="322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AD1DC"/>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Clr>
                <a:schemeClr val="dk1"/>
              </a:buClr>
              <a:buSzPts val="1100"/>
              <a:buFont typeface="Arial"/>
              <a:buNone/>
            </a:pPr>
            <a:r>
              <a:rPr lang="en">
                <a:solidFill>
                  <a:srgbClr val="000000"/>
                </a:solidFill>
                <a:latin typeface="Times New Roman"/>
                <a:ea typeface="Times New Roman"/>
                <a:cs typeface="Times New Roman"/>
                <a:sym typeface="Times New Roman"/>
              </a:rPr>
              <a:t>Target Audience and Objective</a:t>
            </a:r>
            <a:endParaRPr>
              <a:solidFill>
                <a:srgbClr val="000000"/>
              </a:solidFill>
              <a:latin typeface="Times New Roman"/>
              <a:ea typeface="Times New Roman"/>
              <a:cs typeface="Times New Roman"/>
              <a:sym typeface="Times New Roman"/>
            </a:endParaRPr>
          </a:p>
        </p:txBody>
      </p:sp>
      <p:sp>
        <p:nvSpPr>
          <p:cNvPr id="71" name="Google Shape;71;p15"/>
          <p:cNvSpPr txBox="1"/>
          <p:nvPr>
            <p:ph idx="1" type="body"/>
          </p:nvPr>
        </p:nvSpPr>
        <p:spPr>
          <a:xfrm>
            <a:off x="464025" y="1130925"/>
            <a:ext cx="7767300" cy="33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rgbClr val="000000"/>
                </a:solidFill>
                <a:latin typeface="Times New Roman"/>
                <a:ea typeface="Times New Roman"/>
                <a:cs typeface="Times New Roman"/>
                <a:sym typeface="Times New Roman"/>
              </a:rPr>
              <a:t>Target Audience:</a:t>
            </a:r>
            <a:r>
              <a:rPr b="1"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This app is mainly targeted toward kids of age 3-6 years.</a:t>
            </a:r>
            <a:endParaRPr>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600">
                <a:solidFill>
                  <a:srgbClr val="000000"/>
                </a:solidFill>
                <a:latin typeface="Times New Roman"/>
                <a:ea typeface="Times New Roman"/>
                <a:cs typeface="Times New Roman"/>
                <a:sym typeface="Times New Roman"/>
              </a:rPr>
              <a:t>There are many drawing apps on the market but none of them are clean and simple enough for kids of this age limit.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600">
                <a:solidFill>
                  <a:srgbClr val="000000"/>
                </a:solidFill>
                <a:latin typeface="Times New Roman"/>
                <a:ea typeface="Times New Roman"/>
                <a:cs typeface="Times New Roman"/>
                <a:sym typeface="Times New Roman"/>
              </a:rPr>
              <a:t>Now a days little children get attracted to phones very early on as parents use it as a way to distract them. This app is made exactly with that in mind. </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2000">
                <a:solidFill>
                  <a:srgbClr val="000000"/>
                </a:solidFill>
                <a:latin typeface="Times New Roman"/>
                <a:ea typeface="Times New Roman"/>
                <a:cs typeface="Times New Roman"/>
                <a:sym typeface="Times New Roman"/>
              </a:rPr>
              <a:t>Objective:</a:t>
            </a:r>
            <a:r>
              <a:rPr lang="en">
                <a:solidFill>
                  <a:srgbClr val="000000"/>
                </a:solidFill>
                <a:latin typeface="Times New Roman"/>
                <a:ea typeface="Times New Roman"/>
                <a:cs typeface="Times New Roman"/>
                <a:sym typeface="Times New Roman"/>
              </a:rPr>
              <a:t> It will act as a educational “distraction” and not only help children enhance their brain development but will also be a source of lots of fun and excitement.</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72" name="Google Shape;72;p15"/>
          <p:cNvPicPr preferRelativeResize="0"/>
          <p:nvPr/>
        </p:nvPicPr>
        <p:blipFill>
          <a:blip r:embed="rId3">
            <a:alphaModFix/>
          </a:blip>
          <a:stretch>
            <a:fillRect/>
          </a:stretch>
        </p:blipFill>
        <p:spPr>
          <a:xfrm>
            <a:off x="5207969" y="132744"/>
            <a:ext cx="1299050" cy="1150575"/>
          </a:xfrm>
          <a:prstGeom prst="rect">
            <a:avLst/>
          </a:prstGeom>
          <a:noFill/>
          <a:ln>
            <a:noFill/>
          </a:ln>
        </p:spPr>
      </p:pic>
      <p:pic>
        <p:nvPicPr>
          <p:cNvPr id="73" name="Google Shape;73;p15"/>
          <p:cNvPicPr preferRelativeResize="0"/>
          <p:nvPr/>
        </p:nvPicPr>
        <p:blipFill>
          <a:blip r:embed="rId4">
            <a:alphaModFix/>
          </a:blip>
          <a:stretch>
            <a:fillRect/>
          </a:stretch>
        </p:blipFill>
        <p:spPr>
          <a:xfrm rot="817163">
            <a:off x="7739356" y="2958452"/>
            <a:ext cx="990265" cy="990267"/>
          </a:xfrm>
          <a:prstGeom prst="rect">
            <a:avLst/>
          </a:prstGeom>
          <a:noFill/>
          <a:ln>
            <a:noFill/>
          </a:ln>
        </p:spPr>
      </p:pic>
      <p:pic>
        <p:nvPicPr>
          <p:cNvPr id="74" name="Google Shape;74;p15"/>
          <p:cNvPicPr preferRelativeResize="0"/>
          <p:nvPr/>
        </p:nvPicPr>
        <p:blipFill>
          <a:blip r:embed="rId5">
            <a:alphaModFix/>
          </a:blip>
          <a:stretch>
            <a:fillRect/>
          </a:stretch>
        </p:blipFill>
        <p:spPr>
          <a:xfrm rot="1461775">
            <a:off x="2196850" y="4081217"/>
            <a:ext cx="678475" cy="838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220525"/>
            <a:ext cx="1710600" cy="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Features</a:t>
            </a:r>
            <a:endParaRPr sz="3000">
              <a:latin typeface="Times New Roman"/>
              <a:ea typeface="Times New Roman"/>
              <a:cs typeface="Times New Roman"/>
              <a:sym typeface="Times New Roman"/>
            </a:endParaRPr>
          </a:p>
        </p:txBody>
      </p:sp>
      <p:sp>
        <p:nvSpPr>
          <p:cNvPr id="80" name="Google Shape;80;p16"/>
          <p:cNvSpPr txBox="1"/>
          <p:nvPr>
            <p:ph idx="1" type="body"/>
          </p:nvPr>
        </p:nvSpPr>
        <p:spPr>
          <a:xfrm>
            <a:off x="335750" y="907200"/>
            <a:ext cx="3981900" cy="33291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V</a:t>
            </a:r>
            <a:r>
              <a:rPr lang="en" sz="2000">
                <a:latin typeface="Times New Roman"/>
                <a:ea typeface="Times New Roman"/>
                <a:cs typeface="Times New Roman"/>
                <a:sym typeface="Times New Roman"/>
              </a:rPr>
              <a:t>ibrant colorful graphics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Drawing and coloring tools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Pre-set templates to color</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Pre-set templates to edit or draw 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Slate for free hand drawing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Multiple brushes to choose from</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Color wheel to select color from</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Undo-Redo options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Save-Delete options</a:t>
            </a:r>
            <a:endParaRPr sz="2000">
              <a:latin typeface="Times New Roman"/>
              <a:ea typeface="Times New Roman"/>
              <a:cs typeface="Times New Roman"/>
              <a:sym typeface="Times New Roman"/>
            </a:endParaRPr>
          </a:p>
          <a:p>
            <a:pPr indent="0" lvl="0" marL="457200" rtl="0" algn="l">
              <a:spcBef>
                <a:spcPts val="1600"/>
              </a:spcBef>
              <a:spcAft>
                <a:spcPts val="1600"/>
              </a:spcAft>
              <a:buNone/>
            </a:pPr>
            <a:r>
              <a:t/>
            </a:r>
            <a:endParaRPr>
              <a:latin typeface="Times New Roman"/>
              <a:ea typeface="Times New Roman"/>
              <a:cs typeface="Times New Roman"/>
              <a:sym typeface="Times New Roman"/>
            </a:endParaRPr>
          </a:p>
        </p:txBody>
      </p:sp>
      <p:pic>
        <p:nvPicPr>
          <p:cNvPr id="81" name="Google Shape;81;p16"/>
          <p:cNvPicPr preferRelativeResize="0"/>
          <p:nvPr/>
        </p:nvPicPr>
        <p:blipFill>
          <a:blip r:embed="rId3">
            <a:alphaModFix/>
          </a:blip>
          <a:stretch>
            <a:fillRect/>
          </a:stretch>
        </p:blipFill>
        <p:spPr>
          <a:xfrm rot="722564">
            <a:off x="4639525" y="566625"/>
            <a:ext cx="1313377" cy="1401626"/>
          </a:xfrm>
          <a:prstGeom prst="rect">
            <a:avLst/>
          </a:prstGeom>
          <a:noFill/>
          <a:ln>
            <a:noFill/>
          </a:ln>
        </p:spPr>
      </p:pic>
      <p:pic>
        <p:nvPicPr>
          <p:cNvPr id="82" name="Google Shape;82;p16"/>
          <p:cNvPicPr preferRelativeResize="0"/>
          <p:nvPr/>
        </p:nvPicPr>
        <p:blipFill>
          <a:blip r:embed="rId4">
            <a:alphaModFix/>
          </a:blip>
          <a:stretch>
            <a:fillRect/>
          </a:stretch>
        </p:blipFill>
        <p:spPr>
          <a:xfrm rot="1891144">
            <a:off x="6401550" y="1048619"/>
            <a:ext cx="1710599" cy="967717"/>
          </a:xfrm>
          <a:prstGeom prst="rect">
            <a:avLst/>
          </a:prstGeom>
          <a:noFill/>
          <a:ln>
            <a:noFill/>
          </a:ln>
        </p:spPr>
      </p:pic>
      <p:pic>
        <p:nvPicPr>
          <p:cNvPr id="83" name="Google Shape;83;p16"/>
          <p:cNvPicPr preferRelativeResize="0"/>
          <p:nvPr/>
        </p:nvPicPr>
        <p:blipFill>
          <a:blip r:embed="rId5">
            <a:alphaModFix/>
          </a:blip>
          <a:stretch>
            <a:fillRect/>
          </a:stretch>
        </p:blipFill>
        <p:spPr>
          <a:xfrm rot="205513">
            <a:off x="6332900" y="2114081"/>
            <a:ext cx="845750" cy="1165900"/>
          </a:xfrm>
          <a:prstGeom prst="rect">
            <a:avLst/>
          </a:prstGeom>
          <a:noFill/>
          <a:ln>
            <a:noFill/>
          </a:ln>
        </p:spPr>
      </p:pic>
      <p:pic>
        <p:nvPicPr>
          <p:cNvPr id="84" name="Google Shape;84;p16"/>
          <p:cNvPicPr preferRelativeResize="0"/>
          <p:nvPr/>
        </p:nvPicPr>
        <p:blipFill>
          <a:blip r:embed="rId6">
            <a:alphaModFix/>
          </a:blip>
          <a:stretch>
            <a:fillRect/>
          </a:stretch>
        </p:blipFill>
        <p:spPr>
          <a:xfrm rot="4">
            <a:off x="4658963" y="2323440"/>
            <a:ext cx="1373727" cy="987175"/>
          </a:xfrm>
          <a:prstGeom prst="rect">
            <a:avLst/>
          </a:prstGeom>
          <a:noFill/>
          <a:ln>
            <a:noFill/>
          </a:ln>
        </p:spPr>
      </p:pic>
      <p:pic>
        <p:nvPicPr>
          <p:cNvPr id="85" name="Google Shape;85;p16"/>
          <p:cNvPicPr preferRelativeResize="0"/>
          <p:nvPr/>
        </p:nvPicPr>
        <p:blipFill>
          <a:blip r:embed="rId7">
            <a:alphaModFix/>
          </a:blip>
          <a:stretch>
            <a:fillRect/>
          </a:stretch>
        </p:blipFill>
        <p:spPr>
          <a:xfrm rot="1514983">
            <a:off x="7386537" y="2831475"/>
            <a:ext cx="1272475" cy="1099975"/>
          </a:xfrm>
          <a:prstGeom prst="rect">
            <a:avLst/>
          </a:prstGeom>
          <a:noFill/>
          <a:ln>
            <a:noFill/>
          </a:ln>
        </p:spPr>
      </p:pic>
      <p:pic>
        <p:nvPicPr>
          <p:cNvPr id="86" name="Google Shape;86;p16"/>
          <p:cNvPicPr preferRelativeResize="0"/>
          <p:nvPr/>
        </p:nvPicPr>
        <p:blipFill>
          <a:blip r:embed="rId8">
            <a:alphaModFix/>
          </a:blip>
          <a:stretch>
            <a:fillRect/>
          </a:stretch>
        </p:blipFill>
        <p:spPr>
          <a:xfrm rot="-1050114">
            <a:off x="5856547" y="3590950"/>
            <a:ext cx="913900" cy="117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311700" y="291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Software Process Model</a:t>
            </a:r>
            <a:endParaRPr>
              <a:latin typeface="Times New Roman"/>
              <a:ea typeface="Times New Roman"/>
              <a:cs typeface="Times New Roman"/>
              <a:sym typeface="Times New Roman"/>
            </a:endParaRPr>
          </a:p>
        </p:txBody>
      </p:sp>
      <p:sp>
        <p:nvSpPr>
          <p:cNvPr id="92" name="Google Shape;92;p17"/>
          <p:cNvSpPr txBox="1"/>
          <p:nvPr>
            <p:ph idx="1" type="body"/>
          </p:nvPr>
        </p:nvSpPr>
        <p:spPr>
          <a:xfrm>
            <a:off x="413725" y="1121850"/>
            <a:ext cx="5327400" cy="339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latin typeface="Times New Roman"/>
                <a:ea typeface="Times New Roman"/>
                <a:cs typeface="Times New Roman"/>
                <a:sym typeface="Times New Roman"/>
              </a:rPr>
              <a:t>Model Used</a:t>
            </a:r>
            <a:r>
              <a:rPr lang="en">
                <a:solidFill>
                  <a:schemeClr val="dk1"/>
                </a:solidFill>
                <a:latin typeface="Times New Roman"/>
                <a:ea typeface="Times New Roman"/>
                <a:cs typeface="Times New Roman"/>
                <a:sym typeface="Times New Roman"/>
              </a:rPr>
              <a:t>: The Waterfall Model</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rtl="0" algn="l">
              <a:spcBef>
                <a:spcPts val="800"/>
              </a:spcBef>
              <a:spcAft>
                <a:spcPts val="0"/>
              </a:spcAft>
              <a:buNone/>
            </a:pPr>
            <a:r>
              <a:rPr lang="en">
                <a:solidFill>
                  <a:schemeClr val="dk1"/>
                </a:solidFill>
                <a:latin typeface="Calibri"/>
                <a:ea typeface="Calibri"/>
                <a:cs typeface="Calibri"/>
                <a:sym typeface="Calibri"/>
              </a:rPr>
              <a:t>It is the simplest model available. In this model, each phase depends on the phase that comes before it.</a:t>
            </a:r>
            <a:endParaRPr>
              <a:solidFill>
                <a:schemeClr val="dk1"/>
              </a:solidFill>
              <a:latin typeface="Calibri"/>
              <a:ea typeface="Calibri"/>
              <a:cs typeface="Calibri"/>
              <a:sym typeface="Calibri"/>
            </a:endParaRPr>
          </a:p>
          <a:p>
            <a:pPr indent="0" lvl="0" marL="0" rtl="0" algn="l">
              <a:spcBef>
                <a:spcPts val="1600"/>
              </a:spcBef>
              <a:spcAft>
                <a:spcPts val="1600"/>
              </a:spcAft>
              <a:buNone/>
            </a:pPr>
            <a:r>
              <a:rPr lang="en">
                <a:solidFill>
                  <a:schemeClr val="dk1"/>
                </a:solidFill>
                <a:latin typeface="Calibri"/>
                <a:ea typeface="Calibri"/>
                <a:cs typeface="Calibri"/>
                <a:sym typeface="Calibri"/>
              </a:rPr>
              <a:t>We chose this model because our project is very precise, and straightforward. The app development process in this project requires us to depend on the previous phases. This is why the waterfall model is our perfect fit.</a:t>
            </a:r>
            <a:endParaRPr>
              <a:solidFill>
                <a:schemeClr val="dk1"/>
              </a:solidFill>
              <a:latin typeface="Calibri"/>
              <a:ea typeface="Calibri"/>
              <a:cs typeface="Calibri"/>
              <a:sym typeface="Calibri"/>
            </a:endParaRPr>
          </a:p>
        </p:txBody>
      </p:sp>
      <p:pic>
        <p:nvPicPr>
          <p:cNvPr id="93" name="Google Shape;93;p17"/>
          <p:cNvPicPr preferRelativeResize="0"/>
          <p:nvPr/>
        </p:nvPicPr>
        <p:blipFill>
          <a:blip r:embed="rId3">
            <a:alphaModFix/>
          </a:blip>
          <a:stretch>
            <a:fillRect/>
          </a:stretch>
        </p:blipFill>
        <p:spPr>
          <a:xfrm>
            <a:off x="4710826" y="234725"/>
            <a:ext cx="4214323" cy="43994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311700" y="139450"/>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800"/>
              </a:spcAft>
              <a:buClr>
                <a:schemeClr val="dk1"/>
              </a:buClr>
              <a:buSzPts val="1100"/>
              <a:buFont typeface="Arial"/>
              <a:buNone/>
            </a:pPr>
            <a:r>
              <a:rPr lang="en" sz="2400">
                <a:latin typeface="Times New Roman"/>
                <a:ea typeface="Times New Roman"/>
                <a:cs typeface="Times New Roman"/>
                <a:sym typeface="Times New Roman"/>
              </a:rPr>
              <a:t> </a:t>
            </a:r>
            <a:r>
              <a:rPr lang="en" sz="3000">
                <a:latin typeface="Times New Roman"/>
                <a:ea typeface="Times New Roman"/>
                <a:cs typeface="Times New Roman"/>
                <a:sym typeface="Times New Roman"/>
              </a:rPr>
              <a:t>Design </a:t>
            </a:r>
            <a:endParaRPr sz="3000">
              <a:latin typeface="Times New Roman"/>
              <a:ea typeface="Times New Roman"/>
              <a:cs typeface="Times New Roman"/>
              <a:sym typeface="Times New Roman"/>
            </a:endParaRPr>
          </a:p>
        </p:txBody>
      </p:sp>
      <p:pic>
        <p:nvPicPr>
          <p:cNvPr id="99" name="Google Shape;99;p18"/>
          <p:cNvPicPr preferRelativeResize="0"/>
          <p:nvPr/>
        </p:nvPicPr>
        <p:blipFill>
          <a:blip r:embed="rId3">
            <a:alphaModFix/>
          </a:blip>
          <a:stretch>
            <a:fillRect/>
          </a:stretch>
        </p:blipFill>
        <p:spPr>
          <a:xfrm>
            <a:off x="1389325" y="1075400"/>
            <a:ext cx="6533201" cy="366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and Integration</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Plan - Timeline</a:t>
            </a:r>
            <a:endParaRPr/>
          </a:p>
        </p:txBody>
      </p:sp>
      <p:pic>
        <p:nvPicPr>
          <p:cNvPr id="111" name="Google Shape;111;p20"/>
          <p:cNvPicPr preferRelativeResize="0"/>
          <p:nvPr/>
        </p:nvPicPr>
        <p:blipFill>
          <a:blip r:embed="rId3">
            <a:alphaModFix/>
          </a:blip>
          <a:stretch>
            <a:fillRect/>
          </a:stretch>
        </p:blipFill>
        <p:spPr>
          <a:xfrm>
            <a:off x="152400" y="1303725"/>
            <a:ext cx="8839200" cy="3361075"/>
          </a:xfrm>
          <a:prstGeom prst="rect">
            <a:avLst/>
          </a:prstGeom>
          <a:noFill/>
          <a:ln>
            <a:noFill/>
          </a:ln>
        </p:spPr>
      </p:pic>
      <p:pic>
        <p:nvPicPr>
          <p:cNvPr id="112" name="Google Shape;112;p20"/>
          <p:cNvPicPr preferRelativeResize="0"/>
          <p:nvPr/>
        </p:nvPicPr>
        <p:blipFill>
          <a:blip r:embed="rId4">
            <a:alphaModFix/>
          </a:blip>
          <a:stretch>
            <a:fillRect/>
          </a:stretch>
        </p:blipFill>
        <p:spPr>
          <a:xfrm rot="1461794">
            <a:off x="3842336" y="389341"/>
            <a:ext cx="553725" cy="6840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2147850" y="661313"/>
            <a:ext cx="4712425" cy="3820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