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In8CN5cCCuDZC4n4LPr1X5jlJ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1080657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61080657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1080657a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61080657a7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080657a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61080657a7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1080657a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61080657a7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1080657a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61080657a7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1080657a7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61080657a7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1080657a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61080657a7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1080657a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61080657a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subTitle" idx="1"/>
          </p:nvPr>
        </p:nvSpPr>
        <p:spPr>
          <a:xfrm>
            <a:off x="1565325" y="1801625"/>
            <a:ext cx="5895900" cy="622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800" b="1" i="1"/>
              <a:t>Drawing App for Kids</a:t>
            </a:r>
            <a:endParaRPr sz="1800" b="1" i="1"/>
          </a:p>
        </p:txBody>
      </p:sp>
      <p:sp>
        <p:nvSpPr>
          <p:cNvPr id="55" name="Google Shape;55;p1"/>
          <p:cNvSpPr/>
          <p:nvPr/>
        </p:nvSpPr>
        <p:spPr>
          <a:xfrm>
            <a:off x="2009975" y="868950"/>
            <a:ext cx="5640440" cy="82489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gradFill>
                  <a:gsLst>
                    <a:gs pos="0">
                      <a:srgbClr val="F5D0D0"/>
                    </a:gs>
                    <a:gs pos="100000">
                      <a:srgbClr val="D96868"/>
                    </a:gs>
                  </a:gsLst>
                  <a:path path="circle">
                    <a:fillToRect l="50000" t="50000" r="50000" b="50000"/>
                  </a:path>
                  <a:tileRect/>
                </a:gradFill>
                <a:latin typeface="Comic Sans MS"/>
              </a:rPr>
              <a:t>Pretty Paints</a:t>
            </a:r>
          </a:p>
        </p:txBody>
      </p:sp>
      <p:sp>
        <p:nvSpPr>
          <p:cNvPr id="56" name="Google Shape;56;p1"/>
          <p:cNvSpPr txBox="1"/>
          <p:nvPr/>
        </p:nvSpPr>
        <p:spPr>
          <a:xfrm>
            <a:off x="391925" y="3258750"/>
            <a:ext cx="3815700" cy="99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Times New Roman"/>
                <a:ea typeface="Times New Roman"/>
                <a:cs typeface="Times New Roman"/>
                <a:sym typeface="Times New Roman"/>
              </a:rPr>
              <a:t>Members: </a:t>
            </a:r>
            <a:br>
              <a:rPr lang="en" sz="2000" b="0" i="0" u="none" strike="noStrike" cap="none">
                <a:solidFill>
                  <a:srgbClr val="000000"/>
                </a:solidFill>
                <a:latin typeface="Times New Roman"/>
                <a:ea typeface="Times New Roman"/>
                <a:cs typeface="Times New Roman"/>
                <a:sym typeface="Times New Roman"/>
              </a:rPr>
            </a:br>
            <a:r>
              <a:rPr lang="en" sz="2000" b="0" i="0" u="none" strike="noStrike" cap="none">
                <a:solidFill>
                  <a:srgbClr val="000000"/>
                </a:solidFill>
                <a:latin typeface="Times New Roman"/>
                <a:ea typeface="Times New Roman"/>
                <a:cs typeface="Times New Roman"/>
                <a:sym typeface="Times New Roman"/>
              </a:rPr>
              <a:t>Ishrat Jahan Ananya  1631636042</a:t>
            </a:r>
            <a:br>
              <a:rPr lang="en" sz="2000" b="0" i="0" u="none" strike="noStrike" cap="none">
                <a:solidFill>
                  <a:srgbClr val="000000"/>
                </a:solidFill>
                <a:latin typeface="Times New Roman"/>
                <a:ea typeface="Times New Roman"/>
                <a:cs typeface="Times New Roman"/>
                <a:sym typeface="Times New Roman"/>
              </a:rPr>
            </a:br>
            <a:r>
              <a:rPr lang="en" sz="2000" b="0" i="0" u="none" strike="noStrike" cap="none">
                <a:solidFill>
                  <a:srgbClr val="000000"/>
                </a:solidFill>
                <a:latin typeface="Times New Roman"/>
                <a:ea typeface="Times New Roman"/>
                <a:cs typeface="Times New Roman"/>
                <a:sym typeface="Times New Roman"/>
              </a:rPr>
              <a:t>Sarah Suad 1632282642</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Times New Roman"/>
                <a:ea typeface="Times New Roman"/>
                <a:cs typeface="Times New Roman"/>
                <a:sym typeface="Times New Roman"/>
              </a:rPr>
              <a:t>Nahian Noshin Nur 1510798642</a:t>
            </a:r>
            <a:endParaRPr sz="2000" b="0" i="0" u="none" strike="noStrike" cap="none">
              <a:solidFill>
                <a:srgbClr val="000000"/>
              </a:solidFill>
              <a:latin typeface="Times New Roman"/>
              <a:ea typeface="Times New Roman"/>
              <a:cs typeface="Times New Roman"/>
              <a:sym typeface="Times New Roman"/>
            </a:endParaRPr>
          </a:p>
        </p:txBody>
      </p:sp>
      <p:pic>
        <p:nvPicPr>
          <p:cNvPr id="57" name="Google Shape;57;p1"/>
          <p:cNvPicPr preferRelativeResize="0"/>
          <p:nvPr/>
        </p:nvPicPr>
        <p:blipFill rotWithShape="1">
          <a:blip r:embed="rId3">
            <a:alphaModFix/>
          </a:blip>
          <a:srcRect/>
          <a:stretch/>
        </p:blipFill>
        <p:spPr>
          <a:xfrm rot="1461775">
            <a:off x="7793100" y="971567"/>
            <a:ext cx="678475" cy="838176"/>
          </a:xfrm>
          <a:prstGeom prst="rect">
            <a:avLst/>
          </a:prstGeom>
          <a:noFill/>
          <a:ln>
            <a:noFill/>
          </a:ln>
        </p:spPr>
      </p:pic>
      <p:pic>
        <p:nvPicPr>
          <p:cNvPr id="58" name="Google Shape;58;p1"/>
          <p:cNvPicPr preferRelativeResize="0"/>
          <p:nvPr/>
        </p:nvPicPr>
        <p:blipFill rotWithShape="1">
          <a:blip r:embed="rId3">
            <a:alphaModFix/>
          </a:blip>
          <a:srcRect/>
          <a:stretch/>
        </p:blipFill>
        <p:spPr>
          <a:xfrm rot="1461775">
            <a:off x="1039975" y="753042"/>
            <a:ext cx="678475" cy="838176"/>
          </a:xfrm>
          <a:prstGeom prst="rect">
            <a:avLst/>
          </a:prstGeom>
          <a:noFill/>
          <a:ln>
            <a:noFill/>
          </a:ln>
        </p:spPr>
      </p:pic>
      <p:sp>
        <p:nvSpPr>
          <p:cNvPr id="59" name="Google Shape;59;p1"/>
          <p:cNvSpPr txBox="1"/>
          <p:nvPr/>
        </p:nvSpPr>
        <p:spPr>
          <a:xfrm>
            <a:off x="3150825" y="2389250"/>
            <a:ext cx="2724900" cy="514200"/>
          </a:xfrm>
          <a:prstGeom prst="rect">
            <a:avLst/>
          </a:prstGeom>
          <a:solidFill>
            <a:srgbClr val="93C47D"/>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Group 7</a:t>
            </a:r>
            <a:endParaRPr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311700" y="31146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Implementation and Integration</a:t>
            </a:r>
            <a:endParaRPr/>
          </a:p>
        </p:txBody>
      </p:sp>
      <p:sp>
        <p:nvSpPr>
          <p:cNvPr id="129" name="Google Shape;129;p8"/>
          <p:cNvSpPr txBox="1">
            <a:spLocks noGrp="1"/>
          </p:cNvSpPr>
          <p:nvPr>
            <p:ph type="body" idx="1"/>
          </p:nvPr>
        </p:nvSpPr>
        <p:spPr>
          <a:xfrm>
            <a:off x="311700" y="965770"/>
            <a:ext cx="8520600" cy="4058293"/>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endParaRPr lang="en" b="1" dirty="0"/>
          </a:p>
          <a:p>
            <a:pPr marL="114300" lvl="0" indent="0" algn="l" rtl="0">
              <a:lnSpc>
                <a:spcPct val="115000"/>
              </a:lnSpc>
              <a:spcBef>
                <a:spcPts val="0"/>
              </a:spcBef>
              <a:spcAft>
                <a:spcPts val="0"/>
              </a:spcAft>
              <a:buSzPts val="1800"/>
              <a:buNone/>
            </a:pPr>
            <a:r>
              <a:rPr lang="en" b="1" dirty="0"/>
              <a:t>Module 1:  </a:t>
            </a:r>
            <a:endParaRPr dirty="0"/>
          </a:p>
          <a:p>
            <a:pPr marL="457200" lvl="0" indent="-342900" algn="l" rtl="0">
              <a:lnSpc>
                <a:spcPct val="115000"/>
              </a:lnSpc>
              <a:spcBef>
                <a:spcPts val="0"/>
              </a:spcBef>
              <a:spcAft>
                <a:spcPts val="0"/>
              </a:spcAft>
              <a:buSzPts val="1800"/>
              <a:buChar char="●"/>
            </a:pPr>
            <a:r>
              <a:rPr lang="en" dirty="0"/>
              <a:t>Creating basic UI layout</a:t>
            </a:r>
            <a:endParaRPr dirty="0"/>
          </a:p>
          <a:p>
            <a:pPr marL="457200" lvl="0" indent="-342900" algn="l" rtl="0">
              <a:lnSpc>
                <a:spcPct val="115000"/>
              </a:lnSpc>
              <a:spcBef>
                <a:spcPts val="0"/>
              </a:spcBef>
              <a:spcAft>
                <a:spcPts val="0"/>
              </a:spcAft>
              <a:buSzPts val="1800"/>
              <a:buChar char="●"/>
            </a:pPr>
            <a:r>
              <a:rPr lang="en" dirty="0"/>
              <a:t>Setting up Canvas  </a:t>
            </a:r>
            <a:endParaRPr dirty="0"/>
          </a:p>
          <a:p>
            <a:pPr marL="114300" lvl="0" indent="0" algn="l" rtl="0">
              <a:lnSpc>
                <a:spcPct val="115000"/>
              </a:lnSpc>
              <a:spcBef>
                <a:spcPts val="0"/>
              </a:spcBef>
              <a:spcAft>
                <a:spcPts val="0"/>
              </a:spcAft>
              <a:buSzPts val="1800"/>
              <a:buNone/>
            </a:pPr>
            <a:r>
              <a:rPr lang="en" b="1" dirty="0"/>
              <a:t>Module 2: </a:t>
            </a:r>
            <a:endParaRPr dirty="0"/>
          </a:p>
          <a:p>
            <a:pPr marL="457200" lvl="0" indent="-342900" algn="l" rtl="0">
              <a:lnSpc>
                <a:spcPct val="115000"/>
              </a:lnSpc>
              <a:spcBef>
                <a:spcPts val="0"/>
              </a:spcBef>
              <a:spcAft>
                <a:spcPts val="0"/>
              </a:spcAft>
              <a:buSzPts val="1800"/>
              <a:buChar char="●"/>
            </a:pPr>
            <a:r>
              <a:rPr lang="en" dirty="0"/>
              <a:t>Implementing touch recognition on Canvas and retrieving value of position on Canvas </a:t>
            </a:r>
            <a:endParaRPr dirty="0"/>
          </a:p>
          <a:p>
            <a:pPr marL="114300" lvl="0" indent="0" algn="l" rtl="0">
              <a:lnSpc>
                <a:spcPct val="115000"/>
              </a:lnSpc>
              <a:spcBef>
                <a:spcPts val="0"/>
              </a:spcBef>
              <a:spcAft>
                <a:spcPts val="0"/>
              </a:spcAft>
              <a:buSzPts val="1800"/>
              <a:buNone/>
            </a:pPr>
            <a:r>
              <a:rPr lang="en" b="1" dirty="0"/>
              <a:t>Module 3:</a:t>
            </a:r>
            <a:endParaRPr dirty="0"/>
          </a:p>
          <a:p>
            <a:pPr marL="457200" lvl="0" indent="-342900" algn="l" rtl="0">
              <a:lnSpc>
                <a:spcPct val="115000"/>
              </a:lnSpc>
              <a:spcBef>
                <a:spcPts val="0"/>
              </a:spcBef>
              <a:spcAft>
                <a:spcPts val="0"/>
              </a:spcAft>
              <a:buSzPts val="1800"/>
              <a:buChar char="●"/>
            </a:pPr>
            <a:r>
              <a:rPr lang="en" dirty="0"/>
              <a:t>Incorporating stroke feature for drawing </a:t>
            </a:r>
            <a:endParaRPr dirty="0"/>
          </a:p>
          <a:p>
            <a:pPr marL="457200" lvl="0" indent="-342900" algn="l" rtl="0">
              <a:lnSpc>
                <a:spcPct val="115000"/>
              </a:lnSpc>
              <a:spcBef>
                <a:spcPts val="0"/>
              </a:spcBef>
              <a:spcAft>
                <a:spcPts val="0"/>
              </a:spcAft>
              <a:buSzPts val="1800"/>
              <a:buChar char="●"/>
            </a:pPr>
            <a:r>
              <a:rPr lang="en" dirty="0"/>
              <a:t>Incorporating erase feature </a:t>
            </a:r>
            <a:endParaRPr dirty="0"/>
          </a:p>
          <a:p>
            <a:pPr marL="0" lvl="0" indent="0" algn="l" rtl="0">
              <a:lnSpc>
                <a:spcPct val="115000"/>
              </a:lnSpc>
              <a:spcBef>
                <a:spcPts val="0"/>
              </a:spcBef>
              <a:spcAft>
                <a:spcPts val="1600"/>
              </a:spcAft>
              <a:buSzPts val="1800"/>
              <a:buNone/>
            </a:pPr>
            <a:endParaRPr dirty="0"/>
          </a:p>
        </p:txBody>
      </p:sp>
      <p:pic>
        <p:nvPicPr>
          <p:cNvPr id="130" name="Google Shape;130;p8"/>
          <p:cNvPicPr preferRelativeResize="0"/>
          <p:nvPr/>
        </p:nvPicPr>
        <p:blipFill rotWithShape="1">
          <a:blip r:embed="rId3">
            <a:alphaModFix/>
          </a:blip>
          <a:srcRect/>
          <a:stretch/>
        </p:blipFill>
        <p:spPr>
          <a:xfrm rot="1461794">
            <a:off x="5556837" y="255766"/>
            <a:ext cx="553725" cy="6840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311700" y="31146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Implementation and Integration</a:t>
            </a:r>
            <a:endParaRPr dirty="0"/>
          </a:p>
        </p:txBody>
      </p:sp>
      <p:sp>
        <p:nvSpPr>
          <p:cNvPr id="136" name="Google Shape;136;p9"/>
          <p:cNvSpPr txBox="1">
            <a:spLocks noGrp="1"/>
          </p:cNvSpPr>
          <p:nvPr>
            <p:ph type="body" idx="1"/>
          </p:nvPr>
        </p:nvSpPr>
        <p:spPr>
          <a:xfrm>
            <a:off x="311700" y="1104856"/>
            <a:ext cx="8520600" cy="3758700"/>
          </a:xfrm>
          <a:prstGeom prst="rect">
            <a:avLst/>
          </a:prstGeom>
          <a:noFill/>
          <a:ln>
            <a:noFill/>
          </a:ln>
        </p:spPr>
        <p:txBody>
          <a:bodyPr spcFirstLastPara="1" wrap="square" lIns="91425" tIns="91425" rIns="91425" bIns="91425" anchor="t" anchorCtr="0">
            <a:noAutofit/>
          </a:bodyPr>
          <a:lstStyle/>
          <a:p>
            <a:pPr marL="114300" lvl="0" indent="0">
              <a:buNone/>
            </a:pPr>
            <a:endParaRPr lang="en-US" b="1" dirty="0"/>
          </a:p>
          <a:p>
            <a:pPr marL="114300" lvl="0" indent="0">
              <a:buNone/>
            </a:pPr>
            <a:r>
              <a:rPr lang="en-US" b="1" dirty="0"/>
              <a:t>Module 4:</a:t>
            </a:r>
            <a:endParaRPr lang="en-US" dirty="0"/>
          </a:p>
          <a:p>
            <a:pPr lvl="0"/>
            <a:r>
              <a:rPr lang="en-US" dirty="0"/>
              <a:t>Adding a ‘change brush size’ feature using a </a:t>
            </a:r>
            <a:r>
              <a:rPr lang="en-US" dirty="0" err="1"/>
              <a:t>seekbar</a:t>
            </a:r>
            <a:endParaRPr lang="en-US" dirty="0"/>
          </a:p>
          <a:p>
            <a:pPr lvl="0"/>
            <a:r>
              <a:rPr lang="en-US" dirty="0"/>
              <a:t>Drawing strokes with different widths onto Canvas</a:t>
            </a:r>
          </a:p>
          <a:p>
            <a:pPr marL="114300" lvl="0" indent="0" algn="l" rtl="0">
              <a:lnSpc>
                <a:spcPct val="115000"/>
              </a:lnSpc>
              <a:spcBef>
                <a:spcPts val="0"/>
              </a:spcBef>
              <a:spcAft>
                <a:spcPts val="0"/>
              </a:spcAft>
              <a:buSzPts val="1800"/>
              <a:buNone/>
            </a:pPr>
            <a:endParaRPr lang="en" b="1" dirty="0"/>
          </a:p>
          <a:p>
            <a:pPr marL="114300" lvl="0" indent="0" algn="l" rtl="0">
              <a:lnSpc>
                <a:spcPct val="115000"/>
              </a:lnSpc>
              <a:spcBef>
                <a:spcPts val="0"/>
              </a:spcBef>
              <a:spcAft>
                <a:spcPts val="0"/>
              </a:spcAft>
              <a:buSzPts val="1800"/>
              <a:buNone/>
            </a:pPr>
            <a:r>
              <a:rPr lang="en" b="1" dirty="0"/>
              <a:t>Module 5:</a:t>
            </a:r>
            <a:endParaRPr dirty="0"/>
          </a:p>
          <a:p>
            <a:pPr marL="457200" lvl="0" indent="-342900" algn="l" rtl="0">
              <a:lnSpc>
                <a:spcPct val="115000"/>
              </a:lnSpc>
              <a:spcBef>
                <a:spcPts val="0"/>
              </a:spcBef>
              <a:spcAft>
                <a:spcPts val="0"/>
              </a:spcAft>
              <a:buSzPts val="1800"/>
              <a:buChar char="●"/>
            </a:pPr>
            <a:r>
              <a:rPr lang="en" dirty="0"/>
              <a:t>Adding color picker feature </a:t>
            </a:r>
            <a:endParaRPr dirty="0"/>
          </a:p>
          <a:p>
            <a:pPr marL="457200" lvl="0" indent="-342900" algn="l" rtl="0">
              <a:lnSpc>
                <a:spcPct val="115000"/>
              </a:lnSpc>
              <a:spcBef>
                <a:spcPts val="0"/>
              </a:spcBef>
              <a:spcAft>
                <a:spcPts val="0"/>
              </a:spcAft>
              <a:buSzPts val="1800"/>
              <a:buChar char="●"/>
            </a:pPr>
            <a:r>
              <a:rPr lang="en" dirty="0"/>
              <a:t>Creating custom dialog to view chosen color and color width</a:t>
            </a:r>
            <a:endParaRPr dirty="0"/>
          </a:p>
          <a:p>
            <a:pPr marL="114300" lvl="0" indent="0" algn="l" rtl="0">
              <a:lnSpc>
                <a:spcPct val="115000"/>
              </a:lnSpc>
              <a:spcBef>
                <a:spcPts val="0"/>
              </a:spcBef>
              <a:spcAft>
                <a:spcPts val="0"/>
              </a:spcAft>
              <a:buSzPts val="1800"/>
              <a:buNone/>
            </a:pPr>
            <a:r>
              <a:rPr lang="en" b="1" dirty="0"/>
              <a:t>Module 6: </a:t>
            </a:r>
            <a:endParaRPr dirty="0"/>
          </a:p>
          <a:p>
            <a:pPr marL="457200" lvl="0" indent="-342900" algn="l" rtl="0">
              <a:lnSpc>
                <a:spcPct val="115000"/>
              </a:lnSpc>
              <a:spcBef>
                <a:spcPts val="0"/>
              </a:spcBef>
              <a:spcAft>
                <a:spcPts val="0"/>
              </a:spcAft>
              <a:buSzPts val="1800"/>
              <a:buChar char="●"/>
            </a:pPr>
            <a:r>
              <a:rPr lang="en" dirty="0"/>
              <a:t>Adding ‘Save Image’ feature</a:t>
            </a:r>
            <a:endParaRPr dirty="0"/>
          </a:p>
          <a:p>
            <a:pPr marL="457200" lvl="0" indent="-342900" algn="l" rtl="0">
              <a:lnSpc>
                <a:spcPct val="115000"/>
              </a:lnSpc>
              <a:spcBef>
                <a:spcPts val="0"/>
              </a:spcBef>
              <a:spcAft>
                <a:spcPts val="0"/>
              </a:spcAft>
              <a:buSzPts val="1800"/>
              <a:buChar char="●"/>
            </a:pPr>
            <a:r>
              <a:rPr lang="en" dirty="0"/>
              <a:t>Allowing users to type text onto Canvas </a:t>
            </a:r>
            <a:endParaRPr dirty="0"/>
          </a:p>
          <a:p>
            <a:pPr marL="114300" lvl="0" indent="0" algn="l" rtl="0">
              <a:lnSpc>
                <a:spcPct val="115000"/>
              </a:lnSpc>
              <a:spcBef>
                <a:spcPts val="0"/>
              </a:spcBef>
              <a:spcAft>
                <a:spcPts val="0"/>
              </a:spcAft>
              <a:buSzPts val="1800"/>
              <a:buNone/>
            </a:pPr>
            <a:endParaRPr dirty="0"/>
          </a:p>
        </p:txBody>
      </p:sp>
      <p:pic>
        <p:nvPicPr>
          <p:cNvPr id="137" name="Google Shape;137;p9"/>
          <p:cNvPicPr preferRelativeResize="0"/>
          <p:nvPr/>
        </p:nvPicPr>
        <p:blipFill rotWithShape="1">
          <a:blip r:embed="rId3">
            <a:alphaModFix/>
          </a:blip>
          <a:srcRect/>
          <a:stretch/>
        </p:blipFill>
        <p:spPr>
          <a:xfrm rot="1461794">
            <a:off x="5605212" y="255766"/>
            <a:ext cx="553725" cy="6840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41"/>
        <p:cNvGrpSpPr/>
        <p:nvPr/>
      </p:nvGrpSpPr>
      <p:grpSpPr>
        <a:xfrm>
          <a:off x="0" y="0"/>
          <a:ext cx="0" cy="0"/>
          <a:chOff x="0" y="0"/>
          <a:chExt cx="0" cy="0"/>
        </a:xfrm>
      </p:grpSpPr>
      <p:sp>
        <p:nvSpPr>
          <p:cNvPr id="142" name="Google Shape;142;g61080657a7_0_10"/>
          <p:cNvSpPr txBox="1">
            <a:spLocks noGrp="1"/>
          </p:cNvSpPr>
          <p:nvPr>
            <p:ph type="title"/>
          </p:nvPr>
        </p:nvSpPr>
        <p:spPr>
          <a:xfrm>
            <a:off x="311700" y="30118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Testing (Features Tested)</a:t>
            </a:r>
            <a:endParaRPr/>
          </a:p>
        </p:txBody>
      </p:sp>
      <p:sp>
        <p:nvSpPr>
          <p:cNvPr id="143" name="Google Shape;143;g61080657a7_0_10"/>
          <p:cNvSpPr txBox="1">
            <a:spLocks noGrp="1"/>
          </p:cNvSpPr>
          <p:nvPr>
            <p:ph type="body" idx="1"/>
          </p:nvPr>
        </p:nvSpPr>
        <p:spPr>
          <a:xfrm>
            <a:off x="311700" y="976046"/>
            <a:ext cx="8520600" cy="39864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Free-Hand Drawing/Sketching</a:t>
            </a: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p:txBody>
      </p:sp>
      <p:pic>
        <p:nvPicPr>
          <p:cNvPr id="144" name="Google Shape;144;g61080657a7_0_10"/>
          <p:cNvPicPr preferRelativeResize="0"/>
          <p:nvPr/>
        </p:nvPicPr>
        <p:blipFill>
          <a:blip r:embed="rId3">
            <a:alphaModFix/>
          </a:blip>
          <a:stretch>
            <a:fillRect/>
          </a:stretch>
        </p:blipFill>
        <p:spPr>
          <a:xfrm>
            <a:off x="4175600" y="1211100"/>
            <a:ext cx="2152125" cy="3826000"/>
          </a:xfrm>
          <a:prstGeom prst="rect">
            <a:avLst/>
          </a:prstGeom>
          <a:noFill/>
          <a:ln>
            <a:noFill/>
          </a:ln>
        </p:spPr>
      </p:pic>
      <p:pic>
        <p:nvPicPr>
          <p:cNvPr id="145" name="Google Shape;145;g61080657a7_0_10"/>
          <p:cNvPicPr preferRelativeResize="0"/>
          <p:nvPr/>
        </p:nvPicPr>
        <p:blipFill rotWithShape="1">
          <a:blip r:embed="rId4">
            <a:alphaModFix/>
          </a:blip>
          <a:srcRect/>
          <a:stretch/>
        </p:blipFill>
        <p:spPr>
          <a:xfrm rot="1461794">
            <a:off x="1678462" y="208241"/>
            <a:ext cx="553725" cy="6840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49"/>
        <p:cNvGrpSpPr/>
        <p:nvPr/>
      </p:nvGrpSpPr>
      <p:grpSpPr>
        <a:xfrm>
          <a:off x="0" y="0"/>
          <a:ext cx="0" cy="0"/>
          <a:chOff x="0" y="0"/>
          <a:chExt cx="0" cy="0"/>
        </a:xfrm>
      </p:grpSpPr>
      <p:sp>
        <p:nvSpPr>
          <p:cNvPr id="150" name="Google Shape;150;g61080657a7_0_48"/>
          <p:cNvSpPr txBox="1">
            <a:spLocks noGrp="1"/>
          </p:cNvSpPr>
          <p:nvPr>
            <p:ph type="title"/>
          </p:nvPr>
        </p:nvSpPr>
        <p:spPr>
          <a:xfrm>
            <a:off x="311700" y="30118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Testing (Features Tested)</a:t>
            </a:r>
            <a:endParaRPr/>
          </a:p>
        </p:txBody>
      </p:sp>
      <p:sp>
        <p:nvSpPr>
          <p:cNvPr id="151" name="Google Shape;151;g61080657a7_0_48"/>
          <p:cNvSpPr txBox="1">
            <a:spLocks noGrp="1"/>
          </p:cNvSpPr>
          <p:nvPr>
            <p:ph type="body" idx="1"/>
          </p:nvPr>
        </p:nvSpPr>
        <p:spPr>
          <a:xfrm>
            <a:off x="311700" y="1031358"/>
            <a:ext cx="8520600" cy="39864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Set Width Feature</a:t>
            </a: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p:txBody>
      </p:sp>
      <p:pic>
        <p:nvPicPr>
          <p:cNvPr id="152" name="Google Shape;152;g61080657a7_0_48"/>
          <p:cNvPicPr preferRelativeResize="0"/>
          <p:nvPr/>
        </p:nvPicPr>
        <p:blipFill>
          <a:blip r:embed="rId3">
            <a:alphaModFix/>
          </a:blip>
          <a:stretch>
            <a:fillRect/>
          </a:stretch>
        </p:blipFill>
        <p:spPr>
          <a:xfrm>
            <a:off x="4038525" y="1199512"/>
            <a:ext cx="2092050" cy="3719226"/>
          </a:xfrm>
          <a:prstGeom prst="rect">
            <a:avLst/>
          </a:prstGeom>
          <a:noFill/>
          <a:ln>
            <a:noFill/>
          </a:ln>
        </p:spPr>
      </p:pic>
      <p:pic>
        <p:nvPicPr>
          <p:cNvPr id="153" name="Google Shape;153;g61080657a7_0_48"/>
          <p:cNvPicPr preferRelativeResize="0"/>
          <p:nvPr/>
        </p:nvPicPr>
        <p:blipFill rotWithShape="1">
          <a:blip r:embed="rId4">
            <a:alphaModFix/>
          </a:blip>
          <a:srcRect/>
          <a:stretch/>
        </p:blipFill>
        <p:spPr>
          <a:xfrm rot="1461794">
            <a:off x="1685387" y="175216"/>
            <a:ext cx="553725" cy="6840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57"/>
        <p:cNvGrpSpPr/>
        <p:nvPr/>
      </p:nvGrpSpPr>
      <p:grpSpPr>
        <a:xfrm>
          <a:off x="0" y="0"/>
          <a:ext cx="0" cy="0"/>
          <a:chOff x="0" y="0"/>
          <a:chExt cx="0" cy="0"/>
        </a:xfrm>
      </p:grpSpPr>
      <p:sp>
        <p:nvSpPr>
          <p:cNvPr id="158" name="Google Shape;158;g61080657a7_0_38"/>
          <p:cNvSpPr txBox="1">
            <a:spLocks noGrp="1"/>
          </p:cNvSpPr>
          <p:nvPr>
            <p:ph type="title"/>
          </p:nvPr>
        </p:nvSpPr>
        <p:spPr>
          <a:xfrm>
            <a:off x="311700" y="30118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Testing (Features Tested)</a:t>
            </a:r>
            <a:endParaRPr/>
          </a:p>
        </p:txBody>
      </p:sp>
      <p:sp>
        <p:nvSpPr>
          <p:cNvPr id="159" name="Google Shape;159;g61080657a7_0_38"/>
          <p:cNvSpPr txBox="1">
            <a:spLocks noGrp="1"/>
          </p:cNvSpPr>
          <p:nvPr>
            <p:ph type="body" idx="1"/>
          </p:nvPr>
        </p:nvSpPr>
        <p:spPr>
          <a:xfrm>
            <a:off x="311700" y="1052083"/>
            <a:ext cx="8520600" cy="39864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Feature tested -</a:t>
            </a:r>
            <a:br>
              <a:rPr lang="en"/>
            </a:br>
            <a:r>
              <a:rPr lang="en"/>
              <a:t>using various width samples</a:t>
            </a: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p:txBody>
      </p:sp>
      <p:pic>
        <p:nvPicPr>
          <p:cNvPr id="160" name="Google Shape;160;g61080657a7_0_38"/>
          <p:cNvPicPr preferRelativeResize="0"/>
          <p:nvPr/>
        </p:nvPicPr>
        <p:blipFill>
          <a:blip r:embed="rId3">
            <a:alphaModFix/>
          </a:blip>
          <a:stretch>
            <a:fillRect/>
          </a:stretch>
        </p:blipFill>
        <p:spPr>
          <a:xfrm>
            <a:off x="4024425" y="1242325"/>
            <a:ext cx="2135326" cy="3796150"/>
          </a:xfrm>
          <a:prstGeom prst="rect">
            <a:avLst/>
          </a:prstGeom>
          <a:noFill/>
          <a:ln>
            <a:noFill/>
          </a:ln>
        </p:spPr>
      </p:pic>
      <p:pic>
        <p:nvPicPr>
          <p:cNvPr id="161" name="Google Shape;161;g61080657a7_0_38"/>
          <p:cNvPicPr preferRelativeResize="0"/>
          <p:nvPr/>
        </p:nvPicPr>
        <p:blipFill rotWithShape="1">
          <a:blip r:embed="rId4">
            <a:alphaModFix/>
          </a:blip>
          <a:srcRect/>
          <a:stretch/>
        </p:blipFill>
        <p:spPr>
          <a:xfrm rot="1461794">
            <a:off x="1851287" y="106066"/>
            <a:ext cx="553725" cy="6840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65"/>
        <p:cNvGrpSpPr/>
        <p:nvPr/>
      </p:nvGrpSpPr>
      <p:grpSpPr>
        <a:xfrm>
          <a:off x="0" y="0"/>
          <a:ext cx="0" cy="0"/>
          <a:chOff x="0" y="0"/>
          <a:chExt cx="0" cy="0"/>
        </a:xfrm>
      </p:grpSpPr>
      <p:sp>
        <p:nvSpPr>
          <p:cNvPr id="166" name="Google Shape;166;g61080657a7_0_28"/>
          <p:cNvSpPr txBox="1">
            <a:spLocks noGrp="1"/>
          </p:cNvSpPr>
          <p:nvPr>
            <p:ph type="title"/>
          </p:nvPr>
        </p:nvSpPr>
        <p:spPr>
          <a:xfrm>
            <a:off x="311700" y="30118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Testing (Features Tested)</a:t>
            </a:r>
            <a:endParaRPr/>
          </a:p>
        </p:txBody>
      </p:sp>
      <p:sp>
        <p:nvSpPr>
          <p:cNvPr id="167" name="Google Shape;167;g61080657a7_0_28"/>
          <p:cNvSpPr txBox="1">
            <a:spLocks noGrp="1"/>
          </p:cNvSpPr>
          <p:nvPr>
            <p:ph type="body" idx="1"/>
          </p:nvPr>
        </p:nvSpPr>
        <p:spPr>
          <a:xfrm>
            <a:off x="311700" y="1052083"/>
            <a:ext cx="8520600" cy="39864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Color Palette Feature</a:t>
            </a: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p:txBody>
      </p:sp>
      <p:pic>
        <p:nvPicPr>
          <p:cNvPr id="168" name="Google Shape;168;g61080657a7_0_28"/>
          <p:cNvPicPr preferRelativeResize="0"/>
          <p:nvPr/>
        </p:nvPicPr>
        <p:blipFill rotWithShape="1">
          <a:blip r:embed="rId3">
            <a:alphaModFix/>
          </a:blip>
          <a:srcRect r="-1708" b="-1708"/>
          <a:stretch/>
        </p:blipFill>
        <p:spPr>
          <a:xfrm>
            <a:off x="3883675" y="1052075"/>
            <a:ext cx="2242345" cy="3986400"/>
          </a:xfrm>
          <a:prstGeom prst="rect">
            <a:avLst/>
          </a:prstGeom>
          <a:noFill/>
          <a:ln>
            <a:noFill/>
          </a:ln>
        </p:spPr>
      </p:pic>
      <p:pic>
        <p:nvPicPr>
          <p:cNvPr id="169" name="Google Shape;169;g61080657a7_0_28"/>
          <p:cNvPicPr preferRelativeResize="0"/>
          <p:nvPr/>
        </p:nvPicPr>
        <p:blipFill rotWithShape="1">
          <a:blip r:embed="rId4">
            <a:alphaModFix/>
          </a:blip>
          <a:srcRect/>
          <a:stretch/>
        </p:blipFill>
        <p:spPr>
          <a:xfrm rot="1461794">
            <a:off x="1906587" y="106066"/>
            <a:ext cx="553725" cy="6840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73"/>
        <p:cNvGrpSpPr/>
        <p:nvPr/>
      </p:nvGrpSpPr>
      <p:grpSpPr>
        <a:xfrm>
          <a:off x="0" y="0"/>
          <a:ext cx="0" cy="0"/>
          <a:chOff x="0" y="0"/>
          <a:chExt cx="0" cy="0"/>
        </a:xfrm>
      </p:grpSpPr>
      <p:sp>
        <p:nvSpPr>
          <p:cNvPr id="174" name="Google Shape;174;g61080657a7_0_56"/>
          <p:cNvSpPr txBox="1">
            <a:spLocks noGrp="1"/>
          </p:cNvSpPr>
          <p:nvPr>
            <p:ph type="title"/>
          </p:nvPr>
        </p:nvSpPr>
        <p:spPr>
          <a:xfrm>
            <a:off x="311700" y="30118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Testing (Features Tested)</a:t>
            </a:r>
            <a:endParaRPr/>
          </a:p>
        </p:txBody>
      </p:sp>
      <p:sp>
        <p:nvSpPr>
          <p:cNvPr id="175" name="Google Shape;175;g61080657a7_0_56"/>
          <p:cNvSpPr txBox="1">
            <a:spLocks noGrp="1"/>
          </p:cNvSpPr>
          <p:nvPr>
            <p:ph type="body" idx="1"/>
          </p:nvPr>
        </p:nvSpPr>
        <p:spPr>
          <a:xfrm>
            <a:off x="311700" y="1052083"/>
            <a:ext cx="8520600" cy="39864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Palette tested - </a:t>
            </a:r>
            <a:br>
              <a:rPr lang="en"/>
            </a:br>
            <a:r>
              <a:rPr lang="en"/>
              <a:t>using various colors</a:t>
            </a: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p:txBody>
      </p:sp>
      <p:pic>
        <p:nvPicPr>
          <p:cNvPr id="176" name="Google Shape;176;g61080657a7_0_56"/>
          <p:cNvPicPr preferRelativeResize="0"/>
          <p:nvPr/>
        </p:nvPicPr>
        <p:blipFill>
          <a:blip r:embed="rId3">
            <a:alphaModFix/>
          </a:blip>
          <a:stretch>
            <a:fillRect/>
          </a:stretch>
        </p:blipFill>
        <p:spPr>
          <a:xfrm>
            <a:off x="3804625" y="1195700"/>
            <a:ext cx="2161550" cy="3842774"/>
          </a:xfrm>
          <a:prstGeom prst="rect">
            <a:avLst/>
          </a:prstGeom>
          <a:noFill/>
          <a:ln>
            <a:noFill/>
          </a:ln>
        </p:spPr>
      </p:pic>
      <p:pic>
        <p:nvPicPr>
          <p:cNvPr id="177" name="Google Shape;177;g61080657a7_0_56"/>
          <p:cNvPicPr preferRelativeResize="0"/>
          <p:nvPr/>
        </p:nvPicPr>
        <p:blipFill rotWithShape="1">
          <a:blip r:embed="rId4">
            <a:alphaModFix/>
          </a:blip>
          <a:srcRect/>
          <a:stretch/>
        </p:blipFill>
        <p:spPr>
          <a:xfrm rot="1461794">
            <a:off x="1899687" y="154466"/>
            <a:ext cx="553725" cy="6840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81"/>
        <p:cNvGrpSpPr/>
        <p:nvPr/>
      </p:nvGrpSpPr>
      <p:grpSpPr>
        <a:xfrm>
          <a:off x="0" y="0"/>
          <a:ext cx="0" cy="0"/>
          <a:chOff x="0" y="0"/>
          <a:chExt cx="0" cy="0"/>
        </a:xfrm>
      </p:grpSpPr>
      <p:sp>
        <p:nvSpPr>
          <p:cNvPr id="182" name="Google Shape;182;g61080657a7_0_104"/>
          <p:cNvSpPr txBox="1">
            <a:spLocks noGrp="1"/>
          </p:cNvSpPr>
          <p:nvPr>
            <p:ph type="title"/>
          </p:nvPr>
        </p:nvSpPr>
        <p:spPr>
          <a:xfrm>
            <a:off x="311700" y="31146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Member Contribution</a:t>
            </a:r>
            <a:endParaRPr/>
          </a:p>
        </p:txBody>
      </p:sp>
      <p:sp>
        <p:nvSpPr>
          <p:cNvPr id="183" name="Google Shape;183;g61080657a7_0_104"/>
          <p:cNvSpPr txBox="1">
            <a:spLocks noGrp="1"/>
          </p:cNvSpPr>
          <p:nvPr>
            <p:ph type="body" idx="1"/>
          </p:nvPr>
        </p:nvSpPr>
        <p:spPr>
          <a:xfrm>
            <a:off x="311700" y="1104856"/>
            <a:ext cx="8520600" cy="37587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Sarah Suad 1632282642: </a:t>
            </a:r>
          </a:p>
          <a:p>
            <a:pPr marL="101600" lvl="0" indent="0" algn="l" rtl="0">
              <a:lnSpc>
                <a:spcPct val="100000"/>
              </a:lnSpc>
              <a:spcBef>
                <a:spcPts val="0"/>
              </a:spcBef>
              <a:spcAft>
                <a:spcPts val="0"/>
              </a:spcAft>
              <a:buClr>
                <a:schemeClr val="dk1"/>
              </a:buClr>
              <a:buSzPts val="2000"/>
              <a:buNone/>
            </a:pPr>
            <a:r>
              <a:rPr lang="en" sz="2000" dirty="0">
                <a:solidFill>
                  <a:schemeClr val="dk1"/>
                </a:solidFill>
                <a:latin typeface="Times New Roman"/>
                <a:ea typeface="Times New Roman"/>
                <a:cs typeface="Times New Roman"/>
                <a:sym typeface="Times New Roman"/>
              </a:rPr>
              <a:t>	</a:t>
            </a:r>
            <a:r>
              <a:rPr lang="en" sz="1400" dirty="0">
                <a:solidFill>
                  <a:schemeClr val="dk1"/>
                </a:solidFill>
                <a:latin typeface="Times New Roman"/>
                <a:ea typeface="Times New Roman"/>
                <a:cs typeface="Times New Roman"/>
                <a:sym typeface="Times New Roman"/>
              </a:rPr>
              <a:t>- developing module 1,2,3,5,6</a:t>
            </a:r>
          </a:p>
          <a:p>
            <a:pPr marL="101600" lvl="0" indent="0" algn="l" rtl="0">
              <a:lnSpc>
                <a:spcPct val="100000"/>
              </a:lnSpc>
              <a:spcBef>
                <a:spcPts val="0"/>
              </a:spcBef>
              <a:spcAft>
                <a:spcPts val="0"/>
              </a:spcAft>
              <a:buClr>
                <a:schemeClr val="dk1"/>
              </a:buClr>
              <a:buSzPts val="2000"/>
              <a:buNone/>
            </a:pPr>
            <a:r>
              <a:rPr lang="en" sz="1400" dirty="0">
                <a:solidFill>
                  <a:schemeClr val="dk1"/>
                </a:solidFill>
                <a:latin typeface="Times New Roman"/>
                <a:ea typeface="Times New Roman"/>
                <a:cs typeface="Times New Roman"/>
                <a:sym typeface="Times New Roman"/>
              </a:rPr>
              <a:t>	- debug</a:t>
            </a:r>
            <a:r>
              <a:rPr lang="en-US" sz="1400" dirty="0">
                <a:solidFill>
                  <a:schemeClr val="dk1"/>
                </a:solidFill>
                <a:latin typeface="Times New Roman"/>
                <a:ea typeface="Times New Roman"/>
                <a:cs typeface="Times New Roman"/>
                <a:sym typeface="Times New Roman"/>
              </a:rPr>
              <a:t>g</a:t>
            </a:r>
            <a:r>
              <a:rPr lang="en" sz="1400" dirty="0">
                <a:solidFill>
                  <a:schemeClr val="dk1"/>
                </a:solidFill>
                <a:latin typeface="Times New Roman"/>
                <a:ea typeface="Times New Roman"/>
                <a:cs typeface="Times New Roman"/>
                <a:sym typeface="Times New Roman"/>
              </a:rPr>
              <a:t>ing errors</a:t>
            </a:r>
          </a:p>
          <a:p>
            <a:pPr marL="101600" lvl="0" indent="0" algn="l" rtl="0">
              <a:lnSpc>
                <a:spcPct val="100000"/>
              </a:lnSpc>
              <a:spcBef>
                <a:spcPts val="0"/>
              </a:spcBef>
              <a:spcAft>
                <a:spcPts val="0"/>
              </a:spcAft>
              <a:buClr>
                <a:schemeClr val="dk1"/>
              </a:buClr>
              <a:buSzPts val="2000"/>
              <a:buNone/>
            </a:pPr>
            <a:r>
              <a:rPr lang="en" sz="1400" dirty="0">
                <a:solidFill>
                  <a:schemeClr val="dk1"/>
                </a:solidFill>
                <a:latin typeface="Times New Roman"/>
                <a:ea typeface="Times New Roman"/>
                <a:cs typeface="Times New Roman"/>
                <a:sym typeface="Times New Roman"/>
              </a:rPr>
              <a:t>	-compiling the project</a:t>
            </a:r>
            <a:br>
              <a:rPr lang="en" sz="1400" dirty="0">
                <a:solidFill>
                  <a:schemeClr val="dk1"/>
                </a:solidFill>
                <a:latin typeface="Times New Roman"/>
                <a:ea typeface="Times New Roman"/>
                <a:cs typeface="Times New Roman"/>
                <a:sym typeface="Times New Roman"/>
              </a:rPr>
            </a:br>
            <a:endParaRPr sz="2000" dirty="0">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Ishrat Jahan Ananya  1631636042:</a:t>
            </a:r>
          </a:p>
          <a:p>
            <a:pPr marL="101600" lvl="0" indent="0" algn="l" rtl="0">
              <a:lnSpc>
                <a:spcPct val="100000"/>
              </a:lnSpc>
              <a:spcBef>
                <a:spcPts val="0"/>
              </a:spcBef>
              <a:spcAft>
                <a:spcPts val="0"/>
              </a:spcAft>
              <a:buClr>
                <a:schemeClr val="dk1"/>
              </a:buClr>
              <a:buSzPts val="2000"/>
              <a:buNone/>
            </a:pPr>
            <a:r>
              <a:rPr lang="en" sz="2000" dirty="0">
                <a:solidFill>
                  <a:schemeClr val="dk1"/>
                </a:solidFill>
                <a:latin typeface="Times New Roman"/>
                <a:ea typeface="Times New Roman"/>
                <a:cs typeface="Times New Roman"/>
                <a:sym typeface="Times New Roman"/>
              </a:rPr>
              <a:t>	</a:t>
            </a:r>
            <a:r>
              <a:rPr lang="en" sz="1400" dirty="0">
                <a:solidFill>
                  <a:schemeClr val="dk1"/>
                </a:solidFill>
                <a:latin typeface="Times New Roman"/>
                <a:ea typeface="Times New Roman"/>
                <a:cs typeface="Times New Roman"/>
                <a:sym typeface="Times New Roman"/>
              </a:rPr>
              <a:t>- Writing the report </a:t>
            </a:r>
            <a:r>
              <a:rPr lang="en-US" sz="1400" dirty="0">
                <a:solidFill>
                  <a:schemeClr val="dk1"/>
                </a:solidFill>
                <a:latin typeface="Times New Roman"/>
                <a:ea typeface="Times New Roman"/>
                <a:cs typeface="Times New Roman"/>
                <a:sym typeface="Times New Roman"/>
              </a:rPr>
              <a:t>and analysis</a:t>
            </a:r>
          </a:p>
          <a:p>
            <a:pPr marL="101600" lvl="0" indent="0" algn="l" rtl="0">
              <a:lnSpc>
                <a:spcPct val="100000"/>
              </a:lnSpc>
              <a:spcBef>
                <a:spcPts val="0"/>
              </a:spcBef>
              <a:spcAft>
                <a:spcPts val="0"/>
              </a:spcAft>
              <a:buClr>
                <a:schemeClr val="dk1"/>
              </a:buClr>
              <a:buSzPts val="2000"/>
              <a:buNone/>
            </a:pPr>
            <a:r>
              <a:rPr lang="en-US" sz="1400" dirty="0">
                <a:solidFill>
                  <a:schemeClr val="dk1"/>
                </a:solidFill>
                <a:latin typeface="Times New Roman"/>
                <a:ea typeface="Times New Roman"/>
                <a:cs typeface="Times New Roman"/>
                <a:sym typeface="Times New Roman"/>
              </a:rPr>
              <a:t>	- Organization of the project</a:t>
            </a:r>
          </a:p>
          <a:p>
            <a:pPr marL="101600" lvl="0" indent="0" algn="l" rtl="0">
              <a:lnSpc>
                <a:spcPct val="100000"/>
              </a:lnSpc>
              <a:spcBef>
                <a:spcPts val="0"/>
              </a:spcBef>
              <a:spcAft>
                <a:spcPts val="0"/>
              </a:spcAft>
              <a:buClr>
                <a:schemeClr val="dk1"/>
              </a:buClr>
              <a:buSzPts val="2000"/>
              <a:buNone/>
            </a:pPr>
            <a:r>
              <a:rPr lang="en-US" sz="1400" dirty="0">
                <a:solidFill>
                  <a:schemeClr val="dk1"/>
                </a:solidFill>
                <a:latin typeface="Times New Roman"/>
                <a:ea typeface="Times New Roman"/>
                <a:cs typeface="Times New Roman"/>
                <a:sym typeface="Times New Roman"/>
              </a:rPr>
              <a:t>	- Testing and feedback</a:t>
            </a:r>
            <a:br>
              <a:rPr lang="en" sz="1400" dirty="0">
                <a:solidFill>
                  <a:schemeClr val="dk1"/>
                </a:solidFill>
                <a:latin typeface="Times New Roman"/>
                <a:ea typeface="Times New Roman"/>
                <a:cs typeface="Times New Roman"/>
                <a:sym typeface="Times New Roman"/>
              </a:rPr>
            </a:br>
            <a:endParaRPr sz="2000" dirty="0">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Nahian Noshin Nur 1510798642:</a:t>
            </a:r>
            <a:endParaRPr sz="1400" dirty="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br>
              <a:rPr lang="en" sz="1400" dirty="0">
                <a:solidFill>
                  <a:schemeClr val="dk1"/>
                </a:solidFill>
                <a:latin typeface="Times New Roman"/>
                <a:ea typeface="Times New Roman"/>
                <a:cs typeface="Times New Roman"/>
                <a:sym typeface="Times New Roman"/>
              </a:rPr>
            </a:br>
            <a:r>
              <a:rPr lang="en" sz="1400" dirty="0">
                <a:solidFill>
                  <a:schemeClr val="dk1"/>
                </a:solidFill>
                <a:latin typeface="Times New Roman"/>
                <a:ea typeface="Times New Roman"/>
                <a:cs typeface="Times New Roman"/>
                <a:sym typeface="Times New Roman"/>
              </a:rPr>
              <a:t>- Analysis on features and specifications</a:t>
            </a:r>
            <a:br>
              <a:rPr lang="en" sz="1400" dirty="0">
                <a:solidFill>
                  <a:schemeClr val="dk1"/>
                </a:solidFill>
                <a:latin typeface="Times New Roman"/>
                <a:ea typeface="Times New Roman"/>
                <a:cs typeface="Times New Roman"/>
                <a:sym typeface="Times New Roman"/>
              </a:rPr>
            </a:br>
            <a:r>
              <a:rPr lang="en" sz="1400" dirty="0">
                <a:solidFill>
                  <a:schemeClr val="dk1"/>
                </a:solidFill>
                <a:latin typeface="Times New Roman"/>
                <a:ea typeface="Times New Roman"/>
                <a:cs typeface="Times New Roman"/>
                <a:sym typeface="Times New Roman"/>
              </a:rPr>
              <a:t>- Presentation ppt and compilation</a:t>
            </a:r>
            <a:br>
              <a:rPr lang="en" sz="1400" dirty="0">
                <a:solidFill>
                  <a:schemeClr val="dk1"/>
                </a:solidFill>
                <a:latin typeface="Times New Roman"/>
                <a:ea typeface="Times New Roman"/>
                <a:cs typeface="Times New Roman"/>
                <a:sym typeface="Times New Roman"/>
              </a:rPr>
            </a:br>
            <a:r>
              <a:rPr lang="en" sz="1400" dirty="0">
                <a:solidFill>
                  <a:schemeClr val="dk1"/>
                </a:solidFill>
                <a:latin typeface="Times New Roman"/>
                <a:ea typeface="Times New Roman"/>
                <a:cs typeface="Times New Roman"/>
                <a:sym typeface="Times New Roman"/>
              </a:rPr>
              <a:t>- Testing and Feedback</a:t>
            </a:r>
            <a:endParaRPr sz="1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87"/>
        <p:cNvGrpSpPr/>
        <p:nvPr/>
      </p:nvGrpSpPr>
      <p:grpSpPr>
        <a:xfrm>
          <a:off x="0" y="0"/>
          <a:ext cx="0" cy="0"/>
          <a:chOff x="0" y="0"/>
          <a:chExt cx="0" cy="0"/>
        </a:xfrm>
      </p:grpSpPr>
      <p:pic>
        <p:nvPicPr>
          <p:cNvPr id="188" name="Google Shape;188;p11"/>
          <p:cNvPicPr preferRelativeResize="0"/>
          <p:nvPr/>
        </p:nvPicPr>
        <p:blipFill rotWithShape="1">
          <a:blip r:embed="rId3">
            <a:alphaModFix/>
          </a:blip>
          <a:srcRect/>
          <a:stretch/>
        </p:blipFill>
        <p:spPr>
          <a:xfrm>
            <a:off x="2147850" y="661313"/>
            <a:ext cx="4712425" cy="3820875"/>
          </a:xfrm>
          <a:prstGeom prst="rect">
            <a:avLst/>
          </a:prstGeom>
          <a:noFill/>
          <a:ln>
            <a:noFill/>
          </a:ln>
        </p:spPr>
      </p:pic>
      <p:pic>
        <p:nvPicPr>
          <p:cNvPr id="189" name="Google Shape;189;p11"/>
          <p:cNvPicPr preferRelativeResize="0"/>
          <p:nvPr/>
        </p:nvPicPr>
        <p:blipFill rotWithShape="1">
          <a:blip r:embed="rId4">
            <a:alphaModFix/>
          </a:blip>
          <a:srcRect/>
          <a:stretch/>
        </p:blipFill>
        <p:spPr>
          <a:xfrm rot="406200">
            <a:off x="199037" y="4336591"/>
            <a:ext cx="553725" cy="684067"/>
          </a:xfrm>
          <a:prstGeom prst="rect">
            <a:avLst/>
          </a:prstGeom>
          <a:noFill/>
          <a:ln>
            <a:noFill/>
          </a:ln>
        </p:spPr>
      </p:pic>
      <p:sp>
        <p:nvSpPr>
          <p:cNvPr id="190" name="Google Shape;190;p11"/>
          <p:cNvSpPr/>
          <p:nvPr/>
        </p:nvSpPr>
        <p:spPr>
          <a:xfrm rot="1995454">
            <a:off x="769716" y="3604963"/>
            <a:ext cx="1399881" cy="935169"/>
          </a:xfrm>
          <a:prstGeom prst="cloudCallout">
            <a:avLst>
              <a:gd name="adj1" fmla="val -23660"/>
              <a:gd name="adj2" fmla="val 8167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Peeasee gib marks</a:t>
            </a:r>
            <a:r>
              <a:rPr lang="en" sz="1100"/>
              <a:t> </a:t>
            </a:r>
            <a:endParaRPr sz="1100"/>
          </a:p>
        </p:txBody>
      </p:sp>
      <p:sp>
        <p:nvSpPr>
          <p:cNvPr id="191" name="Google Shape;191;p11"/>
          <p:cNvSpPr/>
          <p:nvPr/>
        </p:nvSpPr>
        <p:spPr>
          <a:xfrm rot="2700000">
            <a:off x="1577082" y="4338629"/>
            <a:ext cx="165887" cy="172675"/>
          </a:xfrm>
          <a:prstGeom prst="hear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180200"/>
            <a:ext cx="3939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latin typeface="Times New Roman"/>
                <a:ea typeface="Times New Roman"/>
                <a:cs typeface="Times New Roman"/>
                <a:sym typeface="Times New Roman"/>
              </a:rPr>
              <a:t>What is Pretty Paints?</a:t>
            </a:r>
            <a:endParaRPr sz="3000">
              <a:latin typeface="Times New Roman"/>
              <a:ea typeface="Times New Roman"/>
              <a:cs typeface="Times New Roman"/>
              <a:sym typeface="Times New Roman"/>
            </a:endParaRPr>
          </a:p>
        </p:txBody>
      </p:sp>
      <p:sp>
        <p:nvSpPr>
          <p:cNvPr id="65" name="Google Shape;65;p2"/>
          <p:cNvSpPr txBox="1">
            <a:spLocks noGrp="1"/>
          </p:cNvSpPr>
          <p:nvPr>
            <p:ph type="body" idx="1"/>
          </p:nvPr>
        </p:nvSpPr>
        <p:spPr>
          <a:xfrm>
            <a:off x="311700" y="1124975"/>
            <a:ext cx="7958100" cy="108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600">
                <a:solidFill>
                  <a:srgbClr val="000000"/>
                </a:solidFill>
                <a:latin typeface="Times New Roman"/>
                <a:ea typeface="Times New Roman"/>
                <a:cs typeface="Times New Roman"/>
                <a:sym typeface="Times New Roman"/>
              </a:rPr>
              <a:t>Pretty paint is a fun drawing app targeted towards young children.</a:t>
            </a:r>
            <a:r>
              <a:rPr lang="en"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marL="0" lvl="0" indent="0" algn="l" rtl="0">
              <a:lnSpc>
                <a:spcPct val="115000"/>
              </a:lnSpc>
              <a:spcBef>
                <a:spcPts val="1600"/>
              </a:spcBef>
              <a:spcAft>
                <a:spcPts val="1600"/>
              </a:spcAft>
              <a:buSzPts val="1800"/>
              <a:buNone/>
            </a:pPr>
            <a:endParaRPr/>
          </a:p>
        </p:txBody>
      </p:sp>
      <p:pic>
        <p:nvPicPr>
          <p:cNvPr id="66" name="Google Shape;66;p2"/>
          <p:cNvPicPr preferRelativeResize="0"/>
          <p:nvPr/>
        </p:nvPicPr>
        <p:blipFill rotWithShape="1">
          <a:blip r:embed="rId4">
            <a:alphaModFix/>
          </a:blip>
          <a:srcRect/>
          <a:stretch/>
        </p:blipFill>
        <p:spPr>
          <a:xfrm>
            <a:off x="2703725" y="1734850"/>
            <a:ext cx="4012525" cy="322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800"/>
              </a:spcAft>
              <a:buClr>
                <a:schemeClr val="dk1"/>
              </a:buClr>
              <a:buSzPts val="1100"/>
              <a:buFont typeface="Arial"/>
              <a:buNone/>
            </a:pPr>
            <a:r>
              <a:rPr lang="en">
                <a:solidFill>
                  <a:srgbClr val="000000"/>
                </a:solidFill>
                <a:latin typeface="Times New Roman"/>
                <a:ea typeface="Times New Roman"/>
                <a:cs typeface="Times New Roman"/>
                <a:sym typeface="Times New Roman"/>
              </a:rPr>
              <a:t>Target Audience and Objective</a:t>
            </a:r>
            <a:endParaRPr>
              <a:solidFill>
                <a:srgbClr val="000000"/>
              </a:solidFill>
              <a:latin typeface="Times New Roman"/>
              <a:ea typeface="Times New Roman"/>
              <a:cs typeface="Times New Roman"/>
              <a:sym typeface="Times New Roman"/>
            </a:endParaRPr>
          </a:p>
        </p:txBody>
      </p:sp>
      <p:sp>
        <p:nvSpPr>
          <p:cNvPr id="72" name="Google Shape;72;p3"/>
          <p:cNvSpPr txBox="1">
            <a:spLocks noGrp="1"/>
          </p:cNvSpPr>
          <p:nvPr>
            <p:ph type="body" idx="1"/>
          </p:nvPr>
        </p:nvSpPr>
        <p:spPr>
          <a:xfrm>
            <a:off x="464025" y="1130925"/>
            <a:ext cx="7767300" cy="333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b="1">
                <a:solidFill>
                  <a:srgbClr val="000000"/>
                </a:solidFill>
                <a:latin typeface="Times New Roman"/>
                <a:ea typeface="Times New Roman"/>
                <a:cs typeface="Times New Roman"/>
                <a:sym typeface="Times New Roman"/>
              </a:rPr>
              <a:t>Target Audience:</a:t>
            </a:r>
            <a:r>
              <a:rPr lang="en" b="1">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This app is mainly targeted toward kids of age 3-6 years.</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sz="1600">
                <a:solidFill>
                  <a:srgbClr val="000000"/>
                </a:solidFill>
                <a:latin typeface="Times New Roman"/>
                <a:ea typeface="Times New Roman"/>
                <a:cs typeface="Times New Roman"/>
                <a:sym typeface="Times New Roman"/>
              </a:rPr>
              <a:t>There are many drawing apps on the market but none of them are clean and simple enough for kids of this age limit. </a:t>
            </a: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sz="1600">
                <a:solidFill>
                  <a:srgbClr val="000000"/>
                </a:solidFill>
                <a:latin typeface="Times New Roman"/>
                <a:ea typeface="Times New Roman"/>
                <a:cs typeface="Times New Roman"/>
                <a:sym typeface="Times New Roman"/>
              </a:rPr>
              <a:t>Now a days little children get attracted to phones very early on as parents use it as a way to distract them. This app is made exactly with that in mind. </a:t>
            </a: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r>
              <a:rPr lang="en" sz="2000" b="1">
                <a:solidFill>
                  <a:srgbClr val="000000"/>
                </a:solidFill>
                <a:latin typeface="Times New Roman"/>
                <a:ea typeface="Times New Roman"/>
                <a:cs typeface="Times New Roman"/>
                <a:sym typeface="Times New Roman"/>
              </a:rPr>
              <a:t>Objective:</a:t>
            </a:r>
            <a:r>
              <a:rPr lang="en">
                <a:solidFill>
                  <a:srgbClr val="000000"/>
                </a:solidFill>
                <a:latin typeface="Times New Roman"/>
                <a:ea typeface="Times New Roman"/>
                <a:cs typeface="Times New Roman"/>
                <a:sym typeface="Times New Roman"/>
              </a:rPr>
              <a:t> It will act as a educational “distraction” and not only help children enhance their brain development but will also be a source of lots of fun and excitement.</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600"/>
              </a:spcBef>
              <a:spcAft>
                <a:spcPts val="1600"/>
              </a:spcAft>
              <a:buSzPts val="1800"/>
              <a:buNone/>
            </a:pPr>
            <a:endParaRPr/>
          </a:p>
        </p:txBody>
      </p:sp>
      <p:pic>
        <p:nvPicPr>
          <p:cNvPr id="73" name="Google Shape;73;p3"/>
          <p:cNvPicPr preferRelativeResize="0"/>
          <p:nvPr/>
        </p:nvPicPr>
        <p:blipFill rotWithShape="1">
          <a:blip r:embed="rId3">
            <a:alphaModFix/>
          </a:blip>
          <a:srcRect/>
          <a:stretch/>
        </p:blipFill>
        <p:spPr>
          <a:xfrm>
            <a:off x="5207969" y="132744"/>
            <a:ext cx="1299050" cy="1150575"/>
          </a:xfrm>
          <a:prstGeom prst="rect">
            <a:avLst/>
          </a:prstGeom>
          <a:noFill/>
          <a:ln>
            <a:noFill/>
          </a:ln>
        </p:spPr>
      </p:pic>
      <p:pic>
        <p:nvPicPr>
          <p:cNvPr id="74" name="Google Shape;74;p3"/>
          <p:cNvPicPr preferRelativeResize="0"/>
          <p:nvPr/>
        </p:nvPicPr>
        <p:blipFill rotWithShape="1">
          <a:blip r:embed="rId4">
            <a:alphaModFix/>
          </a:blip>
          <a:srcRect/>
          <a:stretch/>
        </p:blipFill>
        <p:spPr>
          <a:xfrm rot="817163">
            <a:off x="7739356" y="2958452"/>
            <a:ext cx="990265" cy="990267"/>
          </a:xfrm>
          <a:prstGeom prst="rect">
            <a:avLst/>
          </a:prstGeom>
          <a:noFill/>
          <a:ln>
            <a:noFill/>
          </a:ln>
        </p:spPr>
      </p:pic>
      <p:pic>
        <p:nvPicPr>
          <p:cNvPr id="75" name="Google Shape;75;p3"/>
          <p:cNvPicPr preferRelativeResize="0"/>
          <p:nvPr/>
        </p:nvPicPr>
        <p:blipFill rotWithShape="1">
          <a:blip r:embed="rId5">
            <a:alphaModFix/>
          </a:blip>
          <a:srcRect/>
          <a:stretch/>
        </p:blipFill>
        <p:spPr>
          <a:xfrm rot="1461775">
            <a:off x="2196850" y="4081217"/>
            <a:ext cx="678475" cy="838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311700" y="2919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Software Process Model</a:t>
            </a:r>
            <a:endParaRPr>
              <a:latin typeface="Times New Roman"/>
              <a:ea typeface="Times New Roman"/>
              <a:cs typeface="Times New Roman"/>
              <a:sym typeface="Times New Roman"/>
            </a:endParaRPr>
          </a:p>
        </p:txBody>
      </p:sp>
      <p:sp>
        <p:nvSpPr>
          <p:cNvPr id="81" name="Google Shape;81;p5"/>
          <p:cNvSpPr txBox="1">
            <a:spLocks noGrp="1"/>
          </p:cNvSpPr>
          <p:nvPr>
            <p:ph type="body" idx="1"/>
          </p:nvPr>
        </p:nvSpPr>
        <p:spPr>
          <a:xfrm>
            <a:off x="413725" y="1121850"/>
            <a:ext cx="5327400" cy="339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b="1">
                <a:solidFill>
                  <a:schemeClr val="dk1"/>
                </a:solidFill>
                <a:latin typeface="Times New Roman"/>
                <a:ea typeface="Times New Roman"/>
                <a:cs typeface="Times New Roman"/>
                <a:sym typeface="Times New Roman"/>
              </a:rPr>
              <a:t>Model Used</a:t>
            </a:r>
            <a:r>
              <a:rPr lang="en">
                <a:solidFill>
                  <a:schemeClr val="dk1"/>
                </a:solidFill>
                <a:latin typeface="Times New Roman"/>
                <a:ea typeface="Times New Roman"/>
                <a:cs typeface="Times New Roman"/>
                <a:sym typeface="Times New Roman"/>
              </a:rPr>
              <a:t>: The Waterfall Model</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800"/>
              </a:spcBef>
              <a:spcAft>
                <a:spcPts val="0"/>
              </a:spcAft>
              <a:buSzPts val="1800"/>
              <a:buNone/>
            </a:pPr>
            <a:r>
              <a:rPr lang="en">
                <a:solidFill>
                  <a:schemeClr val="dk1"/>
                </a:solidFill>
                <a:latin typeface="Calibri"/>
                <a:ea typeface="Calibri"/>
                <a:cs typeface="Calibri"/>
                <a:sym typeface="Calibri"/>
              </a:rPr>
              <a:t>It is the simplest model available. In this model, each phase depends on the phase that comes before it.</a:t>
            </a:r>
            <a:endParaRPr>
              <a:solidFill>
                <a:schemeClr val="dk1"/>
              </a:solidFill>
              <a:latin typeface="Calibri"/>
              <a:ea typeface="Calibri"/>
              <a:cs typeface="Calibri"/>
              <a:sym typeface="Calibri"/>
            </a:endParaRPr>
          </a:p>
          <a:p>
            <a:pPr marL="0" lvl="0" indent="0" algn="l" rtl="0">
              <a:lnSpc>
                <a:spcPct val="115000"/>
              </a:lnSpc>
              <a:spcBef>
                <a:spcPts val="1600"/>
              </a:spcBef>
              <a:spcAft>
                <a:spcPts val="1600"/>
              </a:spcAft>
              <a:buSzPts val="1800"/>
              <a:buNone/>
            </a:pPr>
            <a:r>
              <a:rPr lang="en">
                <a:solidFill>
                  <a:schemeClr val="dk1"/>
                </a:solidFill>
                <a:latin typeface="Calibri"/>
                <a:ea typeface="Calibri"/>
                <a:cs typeface="Calibri"/>
                <a:sym typeface="Calibri"/>
              </a:rPr>
              <a:t>We chose this model because our project is very precise, and straightforward. The app development process in this project requires us to depend on the previous phases. This is why the waterfall model is our perfect fit.</a:t>
            </a:r>
            <a:endParaRPr>
              <a:solidFill>
                <a:schemeClr val="dk1"/>
              </a:solidFill>
              <a:latin typeface="Calibri"/>
              <a:ea typeface="Calibri"/>
              <a:cs typeface="Calibri"/>
              <a:sym typeface="Calibri"/>
            </a:endParaRPr>
          </a:p>
        </p:txBody>
      </p:sp>
      <p:pic>
        <p:nvPicPr>
          <p:cNvPr id="82" name="Google Shape;82;p5"/>
          <p:cNvPicPr preferRelativeResize="0"/>
          <p:nvPr/>
        </p:nvPicPr>
        <p:blipFill rotWithShape="1">
          <a:blip r:embed="rId3">
            <a:alphaModFix/>
          </a:blip>
          <a:srcRect/>
          <a:stretch/>
        </p:blipFill>
        <p:spPr>
          <a:xfrm>
            <a:off x="4710826" y="234725"/>
            <a:ext cx="4214323" cy="43994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311700" y="30118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Analysis</a:t>
            </a:r>
            <a:endParaRPr/>
          </a:p>
        </p:txBody>
      </p:sp>
      <p:sp>
        <p:nvSpPr>
          <p:cNvPr id="88" name="Google Shape;88;p7"/>
          <p:cNvSpPr txBox="1">
            <a:spLocks noGrp="1"/>
          </p:cNvSpPr>
          <p:nvPr>
            <p:ph type="body" idx="1"/>
          </p:nvPr>
        </p:nvSpPr>
        <p:spPr>
          <a:xfrm>
            <a:off x="311700" y="1128124"/>
            <a:ext cx="8520600" cy="311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 this phase we studied on the interests of our target audience, and created our goal based on the following:</a:t>
            </a:r>
            <a:endParaRPr/>
          </a:p>
          <a:p>
            <a:pPr marL="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AutoNum type="arabicPeriod"/>
            </a:pPr>
            <a:r>
              <a:rPr lang="en"/>
              <a:t>Features</a:t>
            </a:r>
            <a:endParaRPr/>
          </a:p>
          <a:p>
            <a:pPr marL="457200" lvl="0" indent="-342900" algn="l" rtl="0">
              <a:lnSpc>
                <a:spcPct val="115000"/>
              </a:lnSpc>
              <a:spcBef>
                <a:spcPts val="0"/>
              </a:spcBef>
              <a:spcAft>
                <a:spcPts val="0"/>
              </a:spcAft>
              <a:buSzPts val="1800"/>
              <a:buAutoNum type="arabicPeriod"/>
            </a:pPr>
            <a:r>
              <a:rPr lang="en"/>
              <a:t>Specifications</a:t>
            </a:r>
            <a:endParaRPr/>
          </a:p>
          <a:p>
            <a:pPr marL="457200" lvl="0" indent="-342900" algn="l" rtl="0">
              <a:lnSpc>
                <a:spcPct val="115000"/>
              </a:lnSpc>
              <a:spcBef>
                <a:spcPts val="0"/>
              </a:spcBef>
              <a:spcAft>
                <a:spcPts val="0"/>
              </a:spcAft>
              <a:buSzPts val="1800"/>
              <a:buAutoNum type="arabicPeriod"/>
            </a:pPr>
            <a:r>
              <a:rPr lang="en"/>
              <a:t>Timeline </a:t>
            </a:r>
            <a:endParaRPr/>
          </a:p>
          <a:p>
            <a:pPr marL="114300" lvl="0" indent="0" algn="l" rtl="0">
              <a:lnSpc>
                <a:spcPct val="115000"/>
              </a:lnSpc>
              <a:spcBef>
                <a:spcPts val="0"/>
              </a:spcBef>
              <a:spcAft>
                <a:spcPts val="0"/>
              </a:spcAft>
              <a:buSzPts val="1800"/>
              <a:buNone/>
            </a:pPr>
            <a:r>
              <a:rPr lang="en"/>
              <a:t> </a:t>
            </a:r>
            <a:endParaRPr/>
          </a:p>
          <a:p>
            <a:pPr marL="114300" lvl="0" indent="0" algn="l" rtl="0">
              <a:lnSpc>
                <a:spcPct val="115000"/>
              </a:lnSpc>
              <a:spcBef>
                <a:spcPts val="0"/>
              </a:spcBef>
              <a:spcAft>
                <a:spcPts val="0"/>
              </a:spcAft>
              <a:buSzPts val="1800"/>
              <a:buNone/>
            </a:pPr>
            <a:endParaRPr/>
          </a:p>
        </p:txBody>
      </p:sp>
      <p:pic>
        <p:nvPicPr>
          <p:cNvPr id="89" name="Google Shape;89;p7"/>
          <p:cNvPicPr preferRelativeResize="0"/>
          <p:nvPr/>
        </p:nvPicPr>
        <p:blipFill rotWithShape="1">
          <a:blip r:embed="rId3">
            <a:alphaModFix/>
          </a:blip>
          <a:srcRect/>
          <a:stretch/>
        </p:blipFill>
        <p:spPr>
          <a:xfrm rot="1461794">
            <a:off x="1892762" y="245491"/>
            <a:ext cx="553725" cy="6840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256400" y="206700"/>
            <a:ext cx="7348200" cy="60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000">
                <a:latin typeface="Times New Roman"/>
                <a:ea typeface="Times New Roman"/>
                <a:cs typeface="Times New Roman"/>
                <a:sym typeface="Times New Roman"/>
              </a:rPr>
              <a:t>Analysis (cont.)</a:t>
            </a:r>
            <a:endParaRPr sz="3000">
              <a:latin typeface="Times New Roman"/>
              <a:ea typeface="Times New Roman"/>
              <a:cs typeface="Times New Roman"/>
              <a:sym typeface="Times New Roman"/>
            </a:endParaRPr>
          </a:p>
        </p:txBody>
      </p:sp>
      <p:sp>
        <p:nvSpPr>
          <p:cNvPr id="95" name="Google Shape;95;p4"/>
          <p:cNvSpPr txBox="1">
            <a:spLocks noGrp="1"/>
          </p:cNvSpPr>
          <p:nvPr>
            <p:ph type="body" idx="1"/>
          </p:nvPr>
        </p:nvSpPr>
        <p:spPr>
          <a:xfrm>
            <a:off x="335750" y="907200"/>
            <a:ext cx="3981900" cy="397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200" dirty="0"/>
              <a:t>Features</a:t>
            </a: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000" dirty="0">
              <a:latin typeface="Times New Roman"/>
              <a:ea typeface="Times New Roman"/>
              <a:cs typeface="Times New Roman"/>
              <a:sym typeface="Times New Roman"/>
            </a:endParaRPr>
          </a:p>
          <a:p>
            <a:pPr marL="457200" lvl="0" indent="-355600" algn="l" rtl="0">
              <a:lnSpc>
                <a:spcPct val="100000"/>
              </a:lnSpc>
              <a:spcBef>
                <a:spcPts val="0"/>
              </a:spcBef>
              <a:spcAft>
                <a:spcPts val="0"/>
              </a:spcAft>
              <a:buSzPts val="2000"/>
              <a:buFont typeface="Times New Roman"/>
              <a:buChar char="●"/>
            </a:pPr>
            <a:r>
              <a:rPr lang="en" sz="2000" dirty="0">
                <a:latin typeface="Times New Roman"/>
                <a:ea typeface="Times New Roman"/>
                <a:cs typeface="Times New Roman"/>
                <a:sym typeface="Times New Roman"/>
              </a:rPr>
              <a:t>Drawing and coloring tools</a:t>
            </a:r>
          </a:p>
          <a:p>
            <a:pPr marL="457200" lvl="0" indent="-355600" algn="l" rtl="0">
              <a:lnSpc>
                <a:spcPct val="100000"/>
              </a:lnSpc>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dirty="0">
                <a:latin typeface="Times New Roman"/>
                <a:ea typeface="Times New Roman"/>
                <a:cs typeface="Times New Roman"/>
                <a:sym typeface="Times New Roman"/>
              </a:rPr>
              <a:t>Slate for free hand drawing </a:t>
            </a:r>
          </a:p>
          <a:p>
            <a:pPr marL="457200" lvl="0" indent="-355600" algn="l" rtl="0">
              <a:lnSpc>
                <a:spcPct val="115000"/>
              </a:lnSpc>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dirty="0">
                <a:latin typeface="Times New Roman"/>
                <a:ea typeface="Times New Roman"/>
                <a:cs typeface="Times New Roman"/>
                <a:sym typeface="Times New Roman"/>
              </a:rPr>
              <a:t>Color wheel to select color from</a:t>
            </a:r>
          </a:p>
          <a:p>
            <a:pPr marL="457200" lvl="0" indent="-355600" algn="l" rtl="0">
              <a:lnSpc>
                <a:spcPct val="115000"/>
              </a:lnSpc>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dirty="0">
                <a:latin typeface="Times New Roman"/>
                <a:ea typeface="Times New Roman"/>
                <a:cs typeface="Times New Roman"/>
                <a:sym typeface="Times New Roman"/>
              </a:rPr>
              <a:t>Undo-Redo options</a:t>
            </a:r>
          </a:p>
          <a:p>
            <a:pPr marL="457200" lvl="0" indent="-355600" algn="l" rtl="0">
              <a:lnSpc>
                <a:spcPct val="115000"/>
              </a:lnSpc>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dirty="0">
                <a:latin typeface="Times New Roman"/>
                <a:ea typeface="Times New Roman"/>
                <a:cs typeface="Times New Roman"/>
                <a:sym typeface="Times New Roman"/>
              </a:rPr>
              <a:t>Save-Delete options</a:t>
            </a:r>
            <a:endParaRPr sz="2000" dirty="0">
              <a:latin typeface="Times New Roman"/>
              <a:ea typeface="Times New Roman"/>
              <a:cs typeface="Times New Roman"/>
              <a:sym typeface="Times New Roman"/>
            </a:endParaRPr>
          </a:p>
          <a:p>
            <a:pPr marL="457200" lvl="0" indent="0" algn="l" rtl="0">
              <a:lnSpc>
                <a:spcPct val="115000"/>
              </a:lnSpc>
              <a:spcBef>
                <a:spcPts val="1600"/>
              </a:spcBef>
              <a:spcAft>
                <a:spcPts val="1600"/>
              </a:spcAft>
              <a:buSzPts val="1800"/>
              <a:buNone/>
            </a:pPr>
            <a:endParaRPr dirty="0">
              <a:latin typeface="Times New Roman"/>
              <a:ea typeface="Times New Roman"/>
              <a:cs typeface="Times New Roman"/>
              <a:sym typeface="Times New Roman"/>
            </a:endParaRPr>
          </a:p>
        </p:txBody>
      </p:sp>
      <p:pic>
        <p:nvPicPr>
          <p:cNvPr id="96" name="Google Shape;96;p4"/>
          <p:cNvPicPr preferRelativeResize="0"/>
          <p:nvPr/>
        </p:nvPicPr>
        <p:blipFill rotWithShape="1">
          <a:blip r:embed="rId3">
            <a:alphaModFix/>
          </a:blip>
          <a:srcRect/>
          <a:stretch/>
        </p:blipFill>
        <p:spPr>
          <a:xfrm rot="722564">
            <a:off x="4551012" y="2734225"/>
            <a:ext cx="1313377" cy="1401626"/>
          </a:xfrm>
          <a:prstGeom prst="rect">
            <a:avLst/>
          </a:prstGeom>
          <a:noFill/>
          <a:ln>
            <a:noFill/>
          </a:ln>
        </p:spPr>
      </p:pic>
      <p:pic>
        <p:nvPicPr>
          <p:cNvPr id="97" name="Google Shape;97;p4"/>
          <p:cNvPicPr preferRelativeResize="0"/>
          <p:nvPr/>
        </p:nvPicPr>
        <p:blipFill rotWithShape="1">
          <a:blip r:embed="rId4">
            <a:alphaModFix/>
          </a:blip>
          <a:srcRect/>
          <a:stretch/>
        </p:blipFill>
        <p:spPr>
          <a:xfrm rot="1891144">
            <a:off x="6401550" y="1048619"/>
            <a:ext cx="1710599" cy="967717"/>
          </a:xfrm>
          <a:prstGeom prst="rect">
            <a:avLst/>
          </a:prstGeom>
          <a:noFill/>
          <a:ln>
            <a:noFill/>
          </a:ln>
        </p:spPr>
      </p:pic>
      <p:pic>
        <p:nvPicPr>
          <p:cNvPr id="98" name="Google Shape;98;p4"/>
          <p:cNvPicPr preferRelativeResize="0"/>
          <p:nvPr/>
        </p:nvPicPr>
        <p:blipFill rotWithShape="1">
          <a:blip r:embed="rId5">
            <a:alphaModFix/>
          </a:blip>
          <a:srcRect/>
          <a:stretch/>
        </p:blipFill>
        <p:spPr>
          <a:xfrm rot="205513">
            <a:off x="6332900" y="2114081"/>
            <a:ext cx="845750" cy="1165900"/>
          </a:xfrm>
          <a:prstGeom prst="rect">
            <a:avLst/>
          </a:prstGeom>
          <a:noFill/>
          <a:ln>
            <a:noFill/>
          </a:ln>
        </p:spPr>
      </p:pic>
      <p:pic>
        <p:nvPicPr>
          <p:cNvPr id="99" name="Google Shape;99;p4"/>
          <p:cNvPicPr preferRelativeResize="0"/>
          <p:nvPr/>
        </p:nvPicPr>
        <p:blipFill rotWithShape="1">
          <a:blip r:embed="rId6">
            <a:alphaModFix/>
          </a:blip>
          <a:srcRect/>
          <a:stretch/>
        </p:blipFill>
        <p:spPr>
          <a:xfrm rot="4">
            <a:off x="4520838" y="1293365"/>
            <a:ext cx="1373727" cy="987175"/>
          </a:xfrm>
          <a:prstGeom prst="rect">
            <a:avLst/>
          </a:prstGeom>
          <a:noFill/>
          <a:ln>
            <a:noFill/>
          </a:ln>
        </p:spPr>
      </p:pic>
      <p:pic>
        <p:nvPicPr>
          <p:cNvPr id="100" name="Google Shape;100;p4"/>
          <p:cNvPicPr preferRelativeResize="0"/>
          <p:nvPr/>
        </p:nvPicPr>
        <p:blipFill rotWithShape="1">
          <a:blip r:embed="rId7">
            <a:alphaModFix/>
          </a:blip>
          <a:srcRect/>
          <a:stretch/>
        </p:blipFill>
        <p:spPr>
          <a:xfrm rot="1514983">
            <a:off x="7386537" y="2831475"/>
            <a:ext cx="1272475" cy="1099975"/>
          </a:xfrm>
          <a:prstGeom prst="rect">
            <a:avLst/>
          </a:prstGeom>
          <a:noFill/>
          <a:ln>
            <a:noFill/>
          </a:ln>
        </p:spPr>
      </p:pic>
      <p:pic>
        <p:nvPicPr>
          <p:cNvPr id="101" name="Google Shape;101;p4"/>
          <p:cNvPicPr preferRelativeResize="0"/>
          <p:nvPr/>
        </p:nvPicPr>
        <p:blipFill rotWithShape="1">
          <a:blip r:embed="rId8">
            <a:alphaModFix/>
          </a:blip>
          <a:srcRect/>
          <a:stretch/>
        </p:blipFill>
        <p:spPr>
          <a:xfrm rot="-1050114">
            <a:off x="6534547" y="3812175"/>
            <a:ext cx="913900" cy="117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5"/>
        <p:cNvGrpSpPr/>
        <p:nvPr/>
      </p:nvGrpSpPr>
      <p:grpSpPr>
        <a:xfrm>
          <a:off x="0" y="0"/>
          <a:ext cx="0" cy="0"/>
          <a:chOff x="0" y="0"/>
          <a:chExt cx="0" cy="0"/>
        </a:xfrm>
      </p:grpSpPr>
      <p:sp>
        <p:nvSpPr>
          <p:cNvPr id="106" name="Google Shape;106;g61080657a7_0_15"/>
          <p:cNvSpPr txBox="1">
            <a:spLocks noGrp="1"/>
          </p:cNvSpPr>
          <p:nvPr>
            <p:ph type="title"/>
          </p:nvPr>
        </p:nvSpPr>
        <p:spPr>
          <a:xfrm>
            <a:off x="311700" y="30118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Analysis (cont.) </a:t>
            </a:r>
            <a:endParaRPr/>
          </a:p>
        </p:txBody>
      </p:sp>
      <p:sp>
        <p:nvSpPr>
          <p:cNvPr id="107" name="Google Shape;107;g61080657a7_0_15"/>
          <p:cNvSpPr txBox="1">
            <a:spLocks noGrp="1"/>
          </p:cNvSpPr>
          <p:nvPr>
            <p:ph type="body" idx="1"/>
          </p:nvPr>
        </p:nvSpPr>
        <p:spPr>
          <a:xfrm>
            <a:off x="311700" y="988600"/>
            <a:ext cx="8520600" cy="397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t>Specifications</a:t>
            </a:r>
            <a:endParaRPr sz="2200"/>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Development platform - Android Studio</a:t>
            </a:r>
            <a:endParaRPr/>
          </a:p>
          <a:p>
            <a:pPr marL="114300" lvl="0" indent="0" algn="l" rtl="0">
              <a:lnSpc>
                <a:spcPct val="115000"/>
              </a:lnSpc>
              <a:spcBef>
                <a:spcPts val="0"/>
              </a:spcBef>
              <a:spcAft>
                <a:spcPts val="0"/>
              </a:spcAft>
              <a:buSzPts val="1800"/>
              <a:buNone/>
            </a:pPr>
            <a:r>
              <a:rPr lang="en"/>
              <a:t> </a:t>
            </a:r>
            <a:endParaRPr/>
          </a:p>
          <a:p>
            <a:pPr marL="457200" lvl="0" indent="-342900" algn="l" rtl="0">
              <a:lnSpc>
                <a:spcPct val="115000"/>
              </a:lnSpc>
              <a:spcBef>
                <a:spcPts val="0"/>
              </a:spcBef>
              <a:spcAft>
                <a:spcPts val="0"/>
              </a:spcAft>
              <a:buSzPts val="1800"/>
              <a:buChar char="●"/>
            </a:pPr>
            <a:r>
              <a:rPr lang="en"/>
              <a:t>External Storage - Google’s Firebase</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Version - min SDK version 16 </a:t>
            </a:r>
            <a:endParaRPr/>
          </a:p>
          <a:p>
            <a:pPr marL="1143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Classes to be used - Paint,Bitmap,Hashmap,Canvas etc.</a:t>
            </a:r>
            <a:endParaRPr/>
          </a:p>
        </p:txBody>
      </p:sp>
      <p:pic>
        <p:nvPicPr>
          <p:cNvPr id="108" name="Google Shape;108;g61080657a7_0_15"/>
          <p:cNvPicPr preferRelativeResize="0"/>
          <p:nvPr/>
        </p:nvPicPr>
        <p:blipFill rotWithShape="1">
          <a:blip r:embed="rId3">
            <a:alphaModFix/>
          </a:blip>
          <a:srcRect/>
          <a:stretch/>
        </p:blipFill>
        <p:spPr>
          <a:xfrm rot="1461794">
            <a:off x="2612712" y="106066"/>
            <a:ext cx="553725" cy="6840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0"/>
        <p:cNvGrpSpPr/>
        <p:nvPr/>
      </p:nvGrpSpPr>
      <p:grpSpPr>
        <a:xfrm>
          <a:off x="0" y="0"/>
          <a:ext cx="0" cy="0"/>
          <a:chOff x="0" y="0"/>
          <a:chExt cx="0" cy="0"/>
        </a:xfrm>
      </p:grpSpPr>
      <p:sp>
        <p:nvSpPr>
          <p:cNvPr id="121" name="Google Shape;121;g61080657a7_0_5"/>
          <p:cNvSpPr txBox="1">
            <a:spLocks noGrp="1"/>
          </p:cNvSpPr>
          <p:nvPr>
            <p:ph type="title"/>
          </p:nvPr>
        </p:nvSpPr>
        <p:spPr>
          <a:xfrm>
            <a:off x="311700" y="301187"/>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Design</a:t>
            </a:r>
            <a:endParaRPr/>
          </a:p>
        </p:txBody>
      </p:sp>
      <p:pic>
        <p:nvPicPr>
          <p:cNvPr id="122" name="Google Shape;122;g61080657a7_0_5"/>
          <p:cNvPicPr preferRelativeResize="0"/>
          <p:nvPr/>
        </p:nvPicPr>
        <p:blipFill rotWithShape="1">
          <a:blip r:embed="rId3">
            <a:alphaModFix/>
          </a:blip>
          <a:srcRect/>
          <a:stretch/>
        </p:blipFill>
        <p:spPr>
          <a:xfrm>
            <a:off x="1389325" y="1075400"/>
            <a:ext cx="6533201" cy="3662700"/>
          </a:xfrm>
          <a:prstGeom prst="rect">
            <a:avLst/>
          </a:prstGeom>
          <a:noFill/>
          <a:ln>
            <a:noFill/>
          </a:ln>
        </p:spPr>
      </p:pic>
      <p:pic>
        <p:nvPicPr>
          <p:cNvPr id="123" name="Google Shape;123;g61080657a7_0_5"/>
          <p:cNvPicPr preferRelativeResize="0"/>
          <p:nvPr/>
        </p:nvPicPr>
        <p:blipFill rotWithShape="1">
          <a:blip r:embed="rId4">
            <a:alphaModFix/>
          </a:blip>
          <a:srcRect/>
          <a:stretch/>
        </p:blipFill>
        <p:spPr>
          <a:xfrm rot="1461794">
            <a:off x="3379137" y="106066"/>
            <a:ext cx="553725" cy="6840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311700" y="3067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Analysis (cont.)</a:t>
            </a:r>
            <a:endParaRPr/>
          </a:p>
        </p:txBody>
      </p:sp>
      <p:pic>
        <p:nvPicPr>
          <p:cNvPr id="114" name="Google Shape;114;p10"/>
          <p:cNvPicPr preferRelativeResize="0"/>
          <p:nvPr/>
        </p:nvPicPr>
        <p:blipFill rotWithShape="1">
          <a:blip r:embed="rId3">
            <a:alphaModFix/>
          </a:blip>
          <a:srcRect/>
          <a:stretch/>
        </p:blipFill>
        <p:spPr>
          <a:xfrm rot="1461794">
            <a:off x="2750062" y="159791"/>
            <a:ext cx="553725" cy="684067"/>
          </a:xfrm>
          <a:prstGeom prst="rect">
            <a:avLst/>
          </a:prstGeom>
          <a:noFill/>
          <a:ln>
            <a:noFill/>
          </a:ln>
        </p:spPr>
      </p:pic>
      <p:pic>
        <p:nvPicPr>
          <p:cNvPr id="115" name="Google Shape;115;p10"/>
          <p:cNvPicPr preferRelativeResize="0"/>
          <p:nvPr/>
        </p:nvPicPr>
        <p:blipFill>
          <a:blip r:embed="rId4">
            <a:alphaModFix/>
          </a:blip>
          <a:stretch>
            <a:fillRect/>
          </a:stretch>
        </p:blipFill>
        <p:spPr>
          <a:xfrm>
            <a:off x="126750" y="1399100"/>
            <a:ext cx="8890501" cy="3558950"/>
          </a:xfrm>
          <a:prstGeom prst="rect">
            <a:avLst/>
          </a:prstGeom>
          <a:noFill/>
          <a:ln>
            <a:noFill/>
          </a:ln>
        </p:spPr>
      </p:pic>
      <p:sp>
        <p:nvSpPr>
          <p:cNvPr id="116" name="Google Shape;116;p10"/>
          <p:cNvSpPr txBox="1"/>
          <p:nvPr/>
        </p:nvSpPr>
        <p:spPr>
          <a:xfrm>
            <a:off x="241950" y="1051975"/>
            <a:ext cx="39822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solidFill>
                  <a:schemeClr val="dk2"/>
                </a:solidFill>
              </a:rPr>
              <a:t>Estimated Timeline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On-screen Show (16:9)</PresentationFormat>
  <Paragraphs>97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Comic Sans MS</vt:lpstr>
      <vt:lpstr>Times New Roman</vt:lpstr>
      <vt:lpstr>Simple Light</vt:lpstr>
      <vt:lpstr>PowerPoint Presentation</vt:lpstr>
      <vt:lpstr>What is Pretty Paints?</vt:lpstr>
      <vt:lpstr>Target Audience and Objective</vt:lpstr>
      <vt:lpstr>Software Process Model</vt:lpstr>
      <vt:lpstr>Analysis</vt:lpstr>
      <vt:lpstr>Analysis (cont.)</vt:lpstr>
      <vt:lpstr>Analysis (cont.) </vt:lpstr>
      <vt:lpstr>Design</vt:lpstr>
      <vt:lpstr>Analysis (cont.)</vt:lpstr>
      <vt:lpstr>Implementation and Integration</vt:lpstr>
      <vt:lpstr>Implementation and Integration</vt:lpstr>
      <vt:lpstr>Testing (Features Tested)</vt:lpstr>
      <vt:lpstr>Testing (Features Tested)</vt:lpstr>
      <vt:lpstr>Testing (Features Tested)</vt:lpstr>
      <vt:lpstr>Testing (Features Tested)</vt:lpstr>
      <vt:lpstr>Testing (Features Tested)</vt:lpstr>
      <vt:lpstr>Member 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2</cp:revision>
  <dcterms:modified xsi:type="dcterms:W3CDTF">2019-08-28T03:56:15Z</dcterms:modified>
</cp:coreProperties>
</file>