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2" r:id="rId41"/>
    <p:sldId id="331"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56FD91-1198-4A2D-B102-7C628FA3C1E3}">
  <a:tblStyle styleId="{9856FD91-1198-4A2D-B102-7C628FA3C1E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87717F-2A7F-4EC6-8660-5C6152039BA4}" styleName="Table_1">
    <a:wholeTbl>
      <a:tcTxStyle>
        <a:font>
          <a:latin typeface="Arial"/>
          <a:ea typeface="Arial"/>
          <a:cs typeface="Arial"/>
        </a:font>
        <a:srgbClr val="000000"/>
      </a:tcTxStyle>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7" d="100"/>
          <a:sy n="107"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har char="●"/>
              <a:defRPr sz="1600" b="0" i="0" u="none" strike="noStrike" cap="none">
                <a:solidFill>
                  <a:schemeClr val="dk1"/>
                </a:solidFill>
                <a:latin typeface="Calibri"/>
                <a:ea typeface="Calibri"/>
                <a:cs typeface="Calibri"/>
                <a:sym typeface="Calibri"/>
              </a:defRPr>
            </a:lvl1pPr>
            <a:lvl2pPr marL="609493" marR="0" lvl="1" indent="-12592" algn="l" rtl="0">
              <a:spcBef>
                <a:spcPts val="0"/>
              </a:spcBef>
              <a:buChar char="○"/>
              <a:defRPr sz="1600" b="0" i="0" u="none" strike="noStrike" cap="none">
                <a:solidFill>
                  <a:schemeClr val="dk1"/>
                </a:solidFill>
                <a:latin typeface="Calibri"/>
                <a:ea typeface="Calibri"/>
                <a:cs typeface="Calibri"/>
                <a:sym typeface="Calibri"/>
              </a:defRPr>
            </a:lvl2pPr>
            <a:lvl3pPr marL="1218987" marR="0" lvl="2" indent="-12487" algn="l" rtl="0">
              <a:spcBef>
                <a:spcPts val="0"/>
              </a:spcBef>
              <a:buChar char="■"/>
              <a:defRPr sz="1600" b="0" i="0" u="none" strike="noStrike" cap="none">
                <a:solidFill>
                  <a:schemeClr val="dk1"/>
                </a:solidFill>
                <a:latin typeface="Calibri"/>
                <a:ea typeface="Calibri"/>
                <a:cs typeface="Calibri"/>
                <a:sym typeface="Calibri"/>
              </a:defRPr>
            </a:lvl3pPr>
            <a:lvl4pPr marL="1828480" marR="0" lvl="3" indent="-12380" algn="l" rtl="0">
              <a:spcBef>
                <a:spcPts val="0"/>
              </a:spcBef>
              <a:buChar char="●"/>
              <a:defRPr sz="1600" b="0" i="0" u="none" strike="noStrike" cap="none">
                <a:solidFill>
                  <a:schemeClr val="dk1"/>
                </a:solidFill>
                <a:latin typeface="Calibri"/>
                <a:ea typeface="Calibri"/>
                <a:cs typeface="Calibri"/>
                <a:sym typeface="Calibri"/>
              </a:defRPr>
            </a:lvl4pPr>
            <a:lvl5pPr marL="2437973" marR="0" lvl="4" indent="-12273" algn="l" rtl="0">
              <a:spcBef>
                <a:spcPts val="0"/>
              </a:spcBef>
              <a:buChar char="○"/>
              <a:defRPr sz="1600" b="0" i="0" u="none" strike="noStrike" cap="none">
                <a:solidFill>
                  <a:schemeClr val="dk1"/>
                </a:solidFill>
                <a:latin typeface="Calibri"/>
                <a:ea typeface="Calibri"/>
                <a:cs typeface="Calibri"/>
                <a:sym typeface="Calibri"/>
              </a:defRPr>
            </a:lvl5pPr>
            <a:lvl6pPr marL="3047467" marR="0" lvl="5" indent="-12167" algn="l" rtl="0">
              <a:spcBef>
                <a:spcPts val="0"/>
              </a:spcBef>
              <a:buChar char="■"/>
              <a:defRPr sz="1600" b="0" i="0" u="none" strike="noStrike" cap="none">
                <a:solidFill>
                  <a:schemeClr val="dk1"/>
                </a:solidFill>
                <a:latin typeface="Calibri"/>
                <a:ea typeface="Calibri"/>
                <a:cs typeface="Calibri"/>
                <a:sym typeface="Calibri"/>
              </a:defRPr>
            </a:lvl6pPr>
            <a:lvl7pPr marL="3656960" marR="0" lvl="6" indent="-12060" algn="l" rtl="0">
              <a:spcBef>
                <a:spcPts val="0"/>
              </a:spcBef>
              <a:buChar char="●"/>
              <a:defRPr sz="1600" b="0" i="0" u="none" strike="noStrike" cap="none">
                <a:solidFill>
                  <a:schemeClr val="dk1"/>
                </a:solidFill>
                <a:latin typeface="Calibri"/>
                <a:ea typeface="Calibri"/>
                <a:cs typeface="Calibri"/>
                <a:sym typeface="Calibri"/>
              </a:defRPr>
            </a:lvl7pPr>
            <a:lvl8pPr marL="4266453" marR="0" lvl="7" indent="-11953" algn="l" rtl="0">
              <a:spcBef>
                <a:spcPts val="0"/>
              </a:spcBef>
              <a:buChar char="○"/>
              <a:defRPr sz="1600" b="0" i="0" u="none" strike="noStrike" cap="none">
                <a:solidFill>
                  <a:schemeClr val="dk1"/>
                </a:solidFill>
                <a:latin typeface="Calibri"/>
                <a:ea typeface="Calibri"/>
                <a:cs typeface="Calibri"/>
                <a:sym typeface="Calibri"/>
              </a:defRPr>
            </a:lvl8pPr>
            <a:lvl9pPr marL="4875947" marR="0" lvl="8" indent="-11846" algn="l" rtl="0">
              <a:spcBef>
                <a:spcPts val="0"/>
              </a:spcBef>
              <a:buChar char="■"/>
              <a:defRPr sz="1600" b="0" i="0" u="none" strike="noStrike" cap="none">
                <a:solidFill>
                  <a:schemeClr val="dk1"/>
                </a:solidFill>
                <a:latin typeface="Calibri"/>
                <a:ea typeface="Calibri"/>
                <a:cs typeface="Calibri"/>
                <a:sym typeface="Calibri"/>
              </a:defRPr>
            </a:lvl9pPr>
          </a:lstStyle>
          <a:p>
            <a:endParaRPr/>
          </a:p>
        </p:txBody>
      </p:sp>
      <p:sp>
        <p:nvSpPr>
          <p:cNvPr id="6" name="Shape 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pic>
        <p:nvPicPr>
          <p:cNvPr id="7" name="Shape 7" descr="MapR006_DphIV_app_ppt_elephant_rgb128-161-182.eps"/>
          <p:cNvPicPr preferRelativeResize="0"/>
          <p:nvPr/>
        </p:nvPicPr>
        <p:blipFill rotWithShape="1">
          <a:blip r:embed="rId2">
            <a:alphaModFix/>
          </a:blip>
          <a:srcRect/>
          <a:stretch/>
        </p:blipFill>
        <p:spPr>
          <a:xfrm>
            <a:off x="177800" y="8677696"/>
            <a:ext cx="508000" cy="330200"/>
          </a:xfrm>
          <a:prstGeom prst="rect">
            <a:avLst/>
          </a:prstGeom>
          <a:noFill/>
          <a:ln>
            <a:noFill/>
          </a:ln>
        </p:spPr>
      </p:pic>
      <p:pic>
        <p:nvPicPr>
          <p:cNvPr id="8" name="Shape 8" descr="MapR006_DphIV_app_ppt_logotype_rgbRED_noBox.eps"/>
          <p:cNvPicPr preferRelativeResize="0"/>
          <p:nvPr/>
        </p:nvPicPr>
        <p:blipFill rotWithShape="1">
          <a:blip r:embed="rId3">
            <a:alphaModFix/>
          </a:blip>
          <a:srcRect/>
          <a:stretch/>
        </p:blipFill>
        <p:spPr>
          <a:xfrm>
            <a:off x="5418776" y="137160"/>
            <a:ext cx="1252570" cy="320040"/>
          </a:xfrm>
          <a:prstGeom prst="rect">
            <a:avLst/>
          </a:prstGeom>
          <a:noFill/>
          <a:ln>
            <a:noFill/>
          </a:ln>
        </p:spPr>
      </p:pic>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oc.mapr.com/display/MapR/Auditing+of+Activity+Related+to+Cluster+Administration" TargetMode="External"/><Relationship Id="rId4" Type="http://schemas.openxmlformats.org/officeDocument/2006/relationships/hyperlink" Target="http://doc.mapr.com/display/MapR/Auditing+of+Filesystem+Operations+and+Table+Operations"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uting" TargetMode="External"/><Relationship Id="rId4" Type="http://schemas.openxmlformats.org/officeDocument/2006/relationships/hyperlink" Target="https://en.wikipedia.org/wiki/Disk_encryption" TargetMode="External"/><Relationship Id="rId5" Type="http://schemas.openxmlformats.org/officeDocument/2006/relationships/hyperlink" Target="https://en.wikipedia.org/wiki/Linux"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0" i="0" u="none" strike="noStrike" cap="none">
                <a:solidFill>
                  <a:schemeClr val="dk1"/>
                </a:solidFill>
                <a:latin typeface="Calibri"/>
                <a:ea typeface="Calibri"/>
                <a:cs typeface="Calibri"/>
                <a:sym typeface="Calibri"/>
              </a:rPr>
              <a:t>Change copyright to 2016</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39" name="Shape 23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46" name="Shape 24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53" name="Shape 25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60" name="Shape 26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83" name="Shape 28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93" name="Shape 29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http://doc.mapr.com/display/MapR/Creating+User+Roles+for+Access+Control+Expressions</a:t>
            </a:r>
          </a:p>
        </p:txBody>
      </p:sp>
      <p:sp>
        <p:nvSpPr>
          <p:cNvPr id="309" name="Shape 30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05" name="Shape 10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970937" y="8772667"/>
            <a:ext cx="3037800" cy="461700"/>
          </a:xfrm>
          <a:prstGeom prst="rect">
            <a:avLst/>
          </a:prstGeom>
          <a:noFill/>
          <a:ln>
            <a:noFill/>
          </a:ln>
        </p:spPr>
        <p:txBody>
          <a:bodyPr wrap="square"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316" name="Shape 31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343" name="Shape 34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358" name="Shape 35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375" name="Shape 37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409" name="Shape 40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440" name="Shape 44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t>Auditing = We track changes on a specific resource.</a:t>
            </a:r>
          </a:p>
          <a:p>
            <a:pPr lvl="0">
              <a:spcBef>
                <a:spcPts val="0"/>
              </a:spcBef>
              <a:buNone/>
            </a:pPr>
            <a:r>
              <a:rPr lang="en-US"/>
              <a:t>Restrict and allow data access on files, MapR-DB Tables and streams are tracked.</a:t>
            </a:r>
          </a:p>
          <a:p>
            <a:pPr lvl="0">
              <a:spcBef>
                <a:spcPts val="0"/>
              </a:spcBef>
              <a:buNone/>
            </a:pPr>
            <a:r>
              <a:rPr lang="en-US"/>
              <a:t>We can easily peform cluster operations by using administrative commands and MapR-CLI commands.</a:t>
            </a:r>
          </a:p>
          <a:p>
            <a:pPr lvl="0">
              <a:spcBef>
                <a:spcPts val="0"/>
              </a:spcBef>
              <a:buNone/>
            </a:pPr>
            <a:r>
              <a:rPr lang="en-US"/>
              <a:t>An easy way to perform authentication requests bia CLDB and with native security.</a:t>
            </a:r>
          </a:p>
          <a:p>
            <a:pPr lvl="0">
              <a:spcBef>
                <a:spcPts val="0"/>
              </a:spcBef>
              <a:buNone/>
            </a:pPr>
            <a:r>
              <a:rPr lang="en-US"/>
              <a:t>MapR provides a secure high performance auditing solution.</a:t>
            </a:r>
          </a:p>
          <a:p>
            <a:pPr lvl="0">
              <a:spcBef>
                <a:spcPts val="0"/>
              </a:spcBef>
              <a:buNone/>
            </a:pPr>
            <a:r>
              <a:rPr lang="en-US"/>
              <a:t>It is flexible, because you can configure retention periods, max size and coalesce intervals)</a:t>
            </a:r>
          </a:p>
          <a:p>
            <a:pPr lvl="0" rtl="0">
              <a:spcBef>
                <a:spcPts val="0"/>
              </a:spcBef>
              <a:buNone/>
            </a:pPr>
            <a:endParaRPr/>
          </a:p>
        </p:txBody>
      </p:sp>
      <p:sp>
        <p:nvSpPr>
          <p:cNvPr id="452" name="Shape 45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497" name="Shape 49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lnSpc>
                <a:spcPct val="115000"/>
              </a:lnSpc>
              <a:spcBef>
                <a:spcPts val="0"/>
              </a:spcBef>
              <a:buClr>
                <a:schemeClr val="dk1"/>
              </a:buClr>
              <a:buSzPct val="91666"/>
              <a:buFont typeface="Arial"/>
              <a:buNone/>
            </a:pPr>
            <a:r>
              <a:rPr lang="en-US" sz="1200" b="1">
                <a:highlight>
                  <a:srgbClr val="FFFFFF"/>
                </a:highlight>
                <a:latin typeface="Arial"/>
                <a:ea typeface="Arial"/>
                <a:cs typeface="Arial"/>
                <a:sym typeface="Arial"/>
              </a:rPr>
              <a:t>Unauthorized cluster changes and data access</a:t>
            </a:r>
          </a:p>
          <a:p>
            <a:pPr lvl="0">
              <a:spcBef>
                <a:spcPts val="0"/>
              </a:spcBef>
              <a:buNone/>
            </a:pPr>
            <a:r>
              <a:rPr lang="en-US" sz="1200">
                <a:highlight>
                  <a:srgbClr val="FFFFFF"/>
                </a:highlight>
                <a:latin typeface="Arial"/>
                <a:ea typeface="Arial"/>
                <a:cs typeface="Arial"/>
                <a:sym typeface="Arial"/>
              </a:rPr>
              <a:t>Enabling audit logging at the cluster level provides great value when it comes to </a:t>
            </a:r>
            <a:r>
              <a:rPr lang="en-US" sz="1200">
                <a:solidFill>
                  <a:srgbClr val="DC143C"/>
                </a:solidFill>
                <a:highlight>
                  <a:srgbClr val="FFFFFF"/>
                </a:highlight>
                <a:latin typeface="Arial"/>
                <a:ea typeface="Arial"/>
                <a:cs typeface="Arial"/>
                <a:sym typeface="Arial"/>
                <a:hlinkClick r:id="rId3"/>
              </a:rPr>
              <a:t>who changes what from an administrative point of view</a:t>
            </a:r>
            <a:r>
              <a:rPr lang="en-US" sz="1200">
                <a:highlight>
                  <a:srgbClr val="FFFFFF"/>
                </a:highlight>
                <a:latin typeface="Arial"/>
                <a:ea typeface="Arial"/>
                <a:cs typeface="Arial"/>
                <a:sym typeface="Arial"/>
              </a:rPr>
              <a:t> on the MapR cluster. Since it also logs both successful and unsuccessful login attempts on the MapR cluster, it provides insight into people trying to get unauthorized access to the cluster based on the amount of failed login attempts. In parallel, </a:t>
            </a:r>
            <a:r>
              <a:rPr lang="en-US" sz="1200">
                <a:solidFill>
                  <a:srgbClr val="DC143C"/>
                </a:solidFill>
                <a:highlight>
                  <a:srgbClr val="FFFFFF"/>
                </a:highlight>
                <a:latin typeface="Arial"/>
                <a:ea typeface="Arial"/>
                <a:cs typeface="Arial"/>
                <a:sym typeface="Arial"/>
                <a:hlinkClick r:id="rId4"/>
              </a:rPr>
              <a:t>logging operations at the filesystem and table level</a:t>
            </a:r>
            <a:r>
              <a:rPr lang="en-US" sz="1200">
                <a:highlight>
                  <a:srgbClr val="FFFFFF"/>
                </a:highlight>
                <a:latin typeface="Arial"/>
                <a:ea typeface="Arial"/>
                <a:cs typeface="Arial"/>
                <a:sym typeface="Arial"/>
              </a:rPr>
              <a:t> allow cluster administrators to answer the following important questions</a:t>
            </a:r>
          </a:p>
          <a:p>
            <a:pPr marL="0" lvl="0" indent="0" rtl="0">
              <a:lnSpc>
                <a:spcPct val="115000"/>
              </a:lnSpc>
              <a:spcBef>
                <a:spcPts val="0"/>
              </a:spcBef>
              <a:buNone/>
            </a:pPr>
            <a:endParaRPr sz="1200">
              <a:highlight>
                <a:srgbClr val="FFFFFF"/>
              </a:highlight>
              <a:latin typeface="Arial"/>
              <a:ea typeface="Arial"/>
              <a:cs typeface="Arial"/>
              <a:sym typeface="Arial"/>
            </a:endParaRPr>
          </a:p>
          <a:p>
            <a:pPr marL="0" lvl="0" indent="-69850">
              <a:lnSpc>
                <a:spcPct val="115000"/>
              </a:lnSpc>
              <a:spcBef>
                <a:spcPts val="0"/>
              </a:spcBef>
              <a:buClr>
                <a:schemeClr val="dk1"/>
              </a:buClr>
              <a:buSzPct val="91666"/>
              <a:buFont typeface="Arial"/>
              <a:buNone/>
            </a:pPr>
            <a:r>
              <a:rPr lang="en-US" sz="1200" b="1">
                <a:highlight>
                  <a:srgbClr val="FFFFFF"/>
                </a:highlight>
                <a:latin typeface="Arial"/>
                <a:ea typeface="Arial"/>
                <a:cs typeface="Arial"/>
                <a:sym typeface="Arial"/>
              </a:rPr>
              <a:t>Complying with regulatory frameworks and legislation</a:t>
            </a:r>
          </a:p>
          <a:p>
            <a:pPr lvl="0">
              <a:spcBef>
                <a:spcPts val="0"/>
              </a:spcBef>
              <a:buNone/>
            </a:pPr>
            <a:r>
              <a:rPr lang="en-US" sz="1200">
                <a:highlight>
                  <a:srgbClr val="FFFFFF"/>
                </a:highlight>
                <a:latin typeface="Arial"/>
                <a:ea typeface="Arial"/>
                <a:cs typeface="Arial"/>
                <a:sym typeface="Arial"/>
              </a:rPr>
              <a:t>The auditing information is very useful when your company needs to comply with strict regulations and legislations. In case of a compliance audit by an external independent accounting firm, the audit log files provide all necessary information on who did what on the cluster. This greatly reduces the time an external audit takes, and therefore saves your company valuable time and money. It also increases the level of your organization's maturity level while protecting your brand from reputation damage by unauthorized data access.</a:t>
            </a:r>
          </a:p>
          <a:p>
            <a:pPr lvl="0">
              <a:spcBef>
                <a:spcPts val="0"/>
              </a:spcBef>
              <a:buNone/>
            </a:pPr>
            <a:endParaRPr sz="1200" b="1">
              <a:highlight>
                <a:srgbClr val="FFFFFF"/>
              </a:highlight>
              <a:latin typeface="Arial"/>
              <a:ea typeface="Arial"/>
              <a:cs typeface="Arial"/>
              <a:sym typeface="Arial"/>
            </a:endParaRPr>
          </a:p>
          <a:p>
            <a:pPr marL="0" lvl="0" indent="-69850">
              <a:lnSpc>
                <a:spcPct val="115000"/>
              </a:lnSpc>
              <a:spcBef>
                <a:spcPts val="0"/>
              </a:spcBef>
              <a:buClr>
                <a:schemeClr val="dk1"/>
              </a:buClr>
              <a:buSzPct val="91666"/>
              <a:buFont typeface="Arial"/>
              <a:buNone/>
            </a:pPr>
            <a:r>
              <a:rPr lang="en-US" sz="1200" b="1">
                <a:highlight>
                  <a:srgbClr val="FFFFFF"/>
                </a:highlight>
                <a:latin typeface="Arial"/>
                <a:ea typeface="Arial"/>
                <a:cs typeface="Arial"/>
                <a:sym typeface="Arial"/>
              </a:rPr>
              <a:t>Data usage heatmaps on most and least frequently used data</a:t>
            </a:r>
          </a:p>
          <a:p>
            <a:pPr lvl="0">
              <a:spcBef>
                <a:spcPts val="0"/>
              </a:spcBef>
              <a:buNone/>
            </a:pPr>
            <a:r>
              <a:rPr lang="en-US" sz="1200">
                <a:highlight>
                  <a:srgbClr val="FFFFFF"/>
                </a:highlight>
                <a:latin typeface="Arial"/>
                <a:ea typeface="Arial"/>
                <a:cs typeface="Arial"/>
                <a:sym typeface="Arial"/>
              </a:rPr>
              <a:t>Since the data access audit logs are written in the JSON file format, it’s easy to generate data usage heatmaps using your favourite Business Intelligence tool and Apache Drill. Creating these kinds of heatmaps on cold, warm and hot data allows you to advise your users on important and valuable data,as well as on rarely used and unexplored data.</a:t>
            </a:r>
          </a:p>
          <a:p>
            <a:pPr marL="0" lvl="0" indent="0" rtl="0">
              <a:lnSpc>
                <a:spcPct val="115000"/>
              </a:lnSpc>
              <a:spcBef>
                <a:spcPts val="0"/>
              </a:spcBef>
              <a:buNone/>
            </a:pPr>
            <a:endParaRPr sz="1200">
              <a:highlight>
                <a:srgbClr val="FFFFFF"/>
              </a:highlight>
              <a:latin typeface="Arial"/>
              <a:ea typeface="Arial"/>
              <a:cs typeface="Arial"/>
              <a:sym typeface="Arial"/>
            </a:endParaRPr>
          </a:p>
          <a:p>
            <a:pPr marL="0" lvl="0" indent="-69850">
              <a:lnSpc>
                <a:spcPct val="115000"/>
              </a:lnSpc>
              <a:spcBef>
                <a:spcPts val="0"/>
              </a:spcBef>
              <a:buClr>
                <a:schemeClr val="dk1"/>
              </a:buClr>
              <a:buSzPct val="91666"/>
              <a:buFont typeface="Arial"/>
              <a:buNone/>
            </a:pPr>
            <a:r>
              <a:rPr lang="en-US" sz="1200" b="1">
                <a:highlight>
                  <a:srgbClr val="FFFFFF"/>
                </a:highlight>
                <a:latin typeface="Arial"/>
                <a:ea typeface="Arial"/>
                <a:cs typeface="Arial"/>
                <a:sym typeface="Arial"/>
              </a:rPr>
              <a:t>Data access analytics and performance improvements</a:t>
            </a:r>
          </a:p>
          <a:p>
            <a:pPr lvl="0">
              <a:spcBef>
                <a:spcPts val="0"/>
              </a:spcBef>
              <a:buNone/>
            </a:pPr>
            <a:r>
              <a:rPr lang="en-US" sz="1200">
                <a:highlight>
                  <a:srgbClr val="FFFFFF"/>
                </a:highlight>
                <a:latin typeface="Arial"/>
                <a:ea typeface="Arial"/>
                <a:cs typeface="Arial"/>
                <a:sym typeface="Arial"/>
              </a:rPr>
              <a:t>The heatmaps I described above are also important information for cluster data layout planning. One use case can be that end users are experiencing a decrease in performance on a data volume. When creating the initial cluster layout, the administrator might have set a volume’s replication level to the standard of three replicas (this means there are three cluster nodes able to serve the data in case of an end-user request). Although the MapR Container Location Database (CLDB) spread the load across the cluster to remove hotspots, the amount of data requests could be too high for the replication level set. Based on actual data usage as shown in the heatmaps (either by end user, mapreduce jobs, Spark Streaming applications or others), it might be beneficial to increase the replication level to increase data locality, and have more nodes able to service this specific data volume. This will greatly improve end-user experience on data access performance.</a:t>
            </a:r>
          </a:p>
          <a:p>
            <a:pPr lvl="0">
              <a:spcBef>
                <a:spcPts val="0"/>
              </a:spcBef>
              <a:buNone/>
            </a:pPr>
            <a:endParaRPr sz="1200">
              <a:highlight>
                <a:srgbClr val="FFFFFF"/>
              </a:highlight>
              <a:latin typeface="Arial"/>
              <a:ea typeface="Arial"/>
              <a:cs typeface="Arial"/>
              <a:sym typeface="Arial"/>
            </a:endParaRPr>
          </a:p>
          <a:p>
            <a:pPr marL="0" lvl="0" indent="-69850">
              <a:lnSpc>
                <a:spcPct val="115000"/>
              </a:lnSpc>
              <a:spcBef>
                <a:spcPts val="0"/>
              </a:spcBef>
              <a:buClr>
                <a:schemeClr val="dk1"/>
              </a:buClr>
              <a:buSzPct val="91666"/>
              <a:buFont typeface="Arial"/>
              <a:buNone/>
            </a:pPr>
            <a:r>
              <a:rPr lang="en-US" sz="1200" b="1">
                <a:highlight>
                  <a:srgbClr val="FFFFFF"/>
                </a:highlight>
                <a:latin typeface="Arial"/>
                <a:ea typeface="Arial"/>
                <a:cs typeface="Arial"/>
                <a:sym typeface="Arial"/>
              </a:rPr>
              <a:t>Data protection policies on data that matters using snapshots and mirroring</a:t>
            </a:r>
          </a:p>
          <a:p>
            <a:pPr lvl="0">
              <a:spcBef>
                <a:spcPts val="0"/>
              </a:spcBef>
              <a:buNone/>
            </a:pPr>
            <a:r>
              <a:rPr lang="en-US" sz="1200">
                <a:highlight>
                  <a:srgbClr val="FFFFFF"/>
                </a:highlight>
                <a:latin typeface="Arial"/>
                <a:ea typeface="Arial"/>
                <a:cs typeface="Arial"/>
                <a:sym typeface="Arial"/>
              </a:rPr>
              <a:t>To make sure that your company's crucial data is safe, the heatmaps can be of great assistance when reviewing your snapshot and mirroring policies as currently deployed on the cluster. Data volumes that have many update and delete activities going on are candidates for a high frequency snapshot policy. This is to avoid disaster in case important data gets accidentally overwritten or deleted by end-user mistakes. Additionally, you should review the mirroring of these frequently used data volumes to make sure this data is available in a secondary location. That way, your company will be able to continue operating, even if you experience a disaster in your primary data center.</a:t>
            </a:r>
          </a:p>
          <a:p>
            <a:pPr lvl="0">
              <a:spcBef>
                <a:spcPts val="0"/>
              </a:spcBef>
              <a:buNone/>
            </a:pPr>
            <a:endParaRPr sz="1200">
              <a:highlight>
                <a:srgbClr val="FFFFFF"/>
              </a:highlight>
              <a:latin typeface="Arial"/>
              <a:ea typeface="Arial"/>
              <a:cs typeface="Arial"/>
              <a:sym typeface="Arial"/>
            </a:endParaRPr>
          </a:p>
          <a:p>
            <a:pPr lvl="0">
              <a:spcBef>
                <a:spcPts val="0"/>
              </a:spcBef>
              <a:buNone/>
            </a:pPr>
            <a:endParaRPr sz="1200">
              <a:highlight>
                <a:srgbClr val="FFFFFF"/>
              </a:highlight>
              <a:latin typeface="Arial"/>
              <a:ea typeface="Arial"/>
              <a:cs typeface="Arial"/>
              <a:sym typeface="Arial"/>
            </a:endParaRPr>
          </a:p>
        </p:txBody>
      </p:sp>
      <p:sp>
        <p:nvSpPr>
          <p:cNvPr id="504" name="Shape 50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5" name="Shape 5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16" name="Shape 51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National Institute Standard Technology</a:t>
            </a:r>
          </a:p>
        </p:txBody>
      </p:sp>
      <p:sp>
        <p:nvSpPr>
          <p:cNvPr id="523" name="Shape 52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30" name="Shape 53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6" name="Shape 5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37" name="Shape 53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5" name="Shape 5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Define toplogies in MapR for encrypted disks so that you can decide which volumes have to be encrypted.</a:t>
            </a:r>
          </a:p>
        </p:txBody>
      </p:sp>
      <p:sp>
        <p:nvSpPr>
          <p:cNvPr id="576" name="Shape 57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2" name="Shape 5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83" name="Shape 58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95" name="Shape 59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20" name="Shape 12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95" name="Shape 59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40</a:t>
            </a:fld>
            <a:endParaRPr lang="en-US"/>
          </a:p>
        </p:txBody>
      </p:sp>
    </p:spTree>
    <p:extLst>
      <p:ext uri="{BB962C8B-B14F-4D97-AF65-F5344CB8AC3E}">
        <p14:creationId xmlns:p14="http://schemas.microsoft.com/office/powerpoint/2010/main" val="1134851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95" name="Shape 59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41</a:t>
            </a:fld>
            <a:endParaRPr lang="en-US"/>
          </a:p>
        </p:txBody>
      </p:sp>
    </p:spTree>
    <p:extLst>
      <p:ext uri="{BB962C8B-B14F-4D97-AF65-F5344CB8AC3E}">
        <p14:creationId xmlns:p14="http://schemas.microsoft.com/office/powerpoint/2010/main" val="775766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1" name="Shape 6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602" name="Shape 60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609" name="Shape 60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616" name="Shape 61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2" name="Shape 6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623" name="Shape 62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630" name="Shape 63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6" name="Shape 6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t>Segregate = Auschneiden absondern</a:t>
            </a:r>
          </a:p>
          <a:p>
            <a:pPr lvl="0" rtl="0">
              <a:spcBef>
                <a:spcPts val="0"/>
              </a:spcBef>
              <a:buNone/>
            </a:pPr>
            <a:r>
              <a:rPr lang="en-US"/>
              <a:t>Perimeter = Edge server security</a:t>
            </a:r>
          </a:p>
        </p:txBody>
      </p:sp>
      <p:sp>
        <p:nvSpPr>
          <p:cNvPr id="637" name="Shape 63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8" name="Shape 7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719" name="Shape 71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Shape 7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52727"/>
              </a:lnSpc>
              <a:spcBef>
                <a:spcPts val="600"/>
              </a:spcBef>
              <a:spcAft>
                <a:spcPts val="600"/>
              </a:spcAft>
              <a:buClr>
                <a:schemeClr val="dk1"/>
              </a:buClr>
              <a:buSzPct val="100000"/>
              <a:buFont typeface="Arial"/>
              <a:buNone/>
            </a:pPr>
            <a:r>
              <a:rPr lang="en-US" sz="1050">
                <a:solidFill>
                  <a:srgbClr val="252525"/>
                </a:solidFill>
                <a:highlight>
                  <a:srgbClr val="FFFFFF"/>
                </a:highlight>
                <a:latin typeface="Arial"/>
                <a:ea typeface="Arial"/>
                <a:cs typeface="Arial"/>
                <a:sym typeface="Arial"/>
              </a:rPr>
              <a:t>In </a:t>
            </a:r>
            <a:r>
              <a:rPr lang="en-US" sz="1050">
                <a:solidFill>
                  <a:srgbClr val="0B0080"/>
                </a:solidFill>
                <a:highlight>
                  <a:srgbClr val="FFFFFF"/>
                </a:highlight>
                <a:latin typeface="Arial"/>
                <a:ea typeface="Arial"/>
                <a:cs typeface="Arial"/>
                <a:sym typeface="Arial"/>
                <a:hlinkClick r:id="rId3"/>
              </a:rPr>
              <a:t>computing</a:t>
            </a:r>
            <a:r>
              <a:rPr lang="en-US" sz="1050">
                <a:solidFill>
                  <a:srgbClr val="252525"/>
                </a:solidFill>
                <a:highlight>
                  <a:srgbClr val="FFFFFF"/>
                </a:highlight>
                <a:latin typeface="Arial"/>
                <a:ea typeface="Arial"/>
                <a:cs typeface="Arial"/>
                <a:sym typeface="Arial"/>
              </a:rPr>
              <a:t>, the </a:t>
            </a:r>
            <a:r>
              <a:rPr lang="en-US" sz="1050" b="1">
                <a:solidFill>
                  <a:srgbClr val="252525"/>
                </a:solidFill>
                <a:highlight>
                  <a:srgbClr val="FFFFFF"/>
                </a:highlight>
                <a:latin typeface="Arial"/>
                <a:ea typeface="Arial"/>
                <a:cs typeface="Arial"/>
                <a:sym typeface="Arial"/>
              </a:rPr>
              <a:t>Linux Unified Key Setup</a:t>
            </a:r>
            <a:r>
              <a:rPr lang="en-US" sz="1050">
                <a:solidFill>
                  <a:srgbClr val="252525"/>
                </a:solidFill>
                <a:highlight>
                  <a:srgbClr val="FFFFFF"/>
                </a:highlight>
                <a:latin typeface="Arial"/>
                <a:ea typeface="Arial"/>
                <a:cs typeface="Arial"/>
                <a:sym typeface="Arial"/>
              </a:rPr>
              <a:t> or </a:t>
            </a:r>
            <a:r>
              <a:rPr lang="en-US" sz="1050" b="1">
                <a:solidFill>
                  <a:srgbClr val="252525"/>
                </a:solidFill>
                <a:highlight>
                  <a:srgbClr val="FFFFFF"/>
                </a:highlight>
                <a:latin typeface="Arial"/>
                <a:ea typeface="Arial"/>
                <a:cs typeface="Arial"/>
                <a:sym typeface="Arial"/>
              </a:rPr>
              <a:t>LUKS</a:t>
            </a:r>
            <a:r>
              <a:rPr lang="en-US" sz="1050">
                <a:solidFill>
                  <a:srgbClr val="252525"/>
                </a:solidFill>
                <a:highlight>
                  <a:srgbClr val="FFFFFF"/>
                </a:highlight>
                <a:latin typeface="Arial"/>
                <a:ea typeface="Arial"/>
                <a:cs typeface="Arial"/>
                <a:sym typeface="Arial"/>
              </a:rPr>
              <a:t> is a </a:t>
            </a:r>
            <a:r>
              <a:rPr lang="en-US" sz="1050">
                <a:solidFill>
                  <a:srgbClr val="0B0080"/>
                </a:solidFill>
                <a:highlight>
                  <a:srgbClr val="FFFFFF"/>
                </a:highlight>
                <a:latin typeface="Arial"/>
                <a:ea typeface="Arial"/>
                <a:cs typeface="Arial"/>
                <a:sym typeface="Arial"/>
                <a:hlinkClick r:id="rId4"/>
              </a:rPr>
              <a:t>disk encryption</a:t>
            </a:r>
            <a:r>
              <a:rPr lang="en-US" sz="1050">
                <a:solidFill>
                  <a:srgbClr val="252525"/>
                </a:solidFill>
                <a:highlight>
                  <a:srgbClr val="FFFFFF"/>
                </a:highlight>
                <a:latin typeface="Arial"/>
                <a:ea typeface="Arial"/>
                <a:cs typeface="Arial"/>
                <a:sym typeface="Arial"/>
              </a:rPr>
              <a:t> specification created by Clemens Fruhwirth in 2004 and originally intended for </a:t>
            </a:r>
            <a:r>
              <a:rPr lang="en-US" sz="1050">
                <a:solidFill>
                  <a:srgbClr val="0B0080"/>
                </a:solidFill>
                <a:highlight>
                  <a:srgbClr val="FFFFFF"/>
                </a:highlight>
                <a:latin typeface="Arial"/>
                <a:ea typeface="Arial"/>
                <a:cs typeface="Arial"/>
                <a:sym typeface="Arial"/>
                <a:hlinkClick r:id="rId5"/>
              </a:rPr>
              <a:t>Linux</a:t>
            </a:r>
            <a:r>
              <a:rPr lang="en-US" sz="1050">
                <a:solidFill>
                  <a:srgbClr val="252525"/>
                </a:solidFill>
                <a:highlight>
                  <a:srgbClr val="FFFFFF"/>
                </a:highlight>
                <a:latin typeface="Arial"/>
                <a:ea typeface="Arial"/>
                <a:cs typeface="Arial"/>
                <a:sym typeface="Arial"/>
              </a:rPr>
              <a:t>.</a:t>
            </a:r>
          </a:p>
          <a:p>
            <a:pPr lvl="0" rtl="0">
              <a:lnSpc>
                <a:spcPct val="152727"/>
              </a:lnSpc>
              <a:spcBef>
                <a:spcPts val="600"/>
              </a:spcBef>
              <a:spcAft>
                <a:spcPts val="600"/>
              </a:spcAft>
              <a:buClr>
                <a:schemeClr val="dk1"/>
              </a:buClr>
              <a:buSzPct val="100000"/>
              <a:buFont typeface="Arial"/>
              <a:buNone/>
            </a:pPr>
            <a:r>
              <a:rPr lang="en-US" sz="1050">
                <a:solidFill>
                  <a:srgbClr val="252525"/>
                </a:solidFill>
                <a:highlight>
                  <a:srgbClr val="FFFFFF"/>
                </a:highlight>
                <a:latin typeface="Arial"/>
                <a:ea typeface="Arial"/>
                <a:cs typeface="Arial"/>
                <a:sym typeface="Arial"/>
              </a:rPr>
              <a:t>Ubiquitous = allgegenwärtig</a:t>
            </a:r>
          </a:p>
          <a:p>
            <a:pPr lvl="0" rtl="0">
              <a:lnSpc>
                <a:spcPct val="152727"/>
              </a:lnSpc>
              <a:spcBef>
                <a:spcPts val="600"/>
              </a:spcBef>
              <a:spcAft>
                <a:spcPts val="600"/>
              </a:spcAft>
              <a:buClr>
                <a:schemeClr val="dk1"/>
              </a:buClr>
              <a:buSzPct val="100000"/>
              <a:buFont typeface="Arial"/>
              <a:buNone/>
            </a:pPr>
            <a:r>
              <a:rPr lang="en-US" sz="1050">
                <a:solidFill>
                  <a:srgbClr val="252525"/>
                </a:solidFill>
                <a:highlight>
                  <a:srgbClr val="FFFFFF"/>
                </a:highlight>
                <a:latin typeface="Arial"/>
                <a:ea typeface="Arial"/>
                <a:cs typeface="Arial"/>
                <a:sym typeface="Arial"/>
              </a:rPr>
              <a:t>Network traffic between …</a:t>
            </a:r>
          </a:p>
          <a:p>
            <a:pPr lvl="0">
              <a:lnSpc>
                <a:spcPct val="152727"/>
              </a:lnSpc>
              <a:spcBef>
                <a:spcPts val="600"/>
              </a:spcBef>
              <a:spcAft>
                <a:spcPts val="600"/>
              </a:spcAft>
              <a:buClr>
                <a:schemeClr val="dk1"/>
              </a:buClr>
              <a:buSzPct val="100000"/>
              <a:buFont typeface="Arial"/>
              <a:buNone/>
            </a:pPr>
            <a:r>
              <a:rPr lang="en-US" sz="1050">
                <a:solidFill>
                  <a:srgbClr val="252525"/>
                </a:solidFill>
                <a:highlight>
                  <a:srgbClr val="FFFFFF"/>
                </a:highlight>
                <a:latin typeface="Arial"/>
                <a:ea typeface="Arial"/>
                <a:cs typeface="Arial"/>
                <a:sym typeface="Arial"/>
              </a:rPr>
              <a:t>Cross cluster communication</a:t>
            </a:r>
          </a:p>
          <a:p>
            <a:pPr lvl="0">
              <a:lnSpc>
                <a:spcPct val="115000"/>
              </a:lnSpc>
              <a:spcBef>
                <a:spcPts val="0"/>
              </a:spcBef>
              <a:buClr>
                <a:schemeClr val="dk1"/>
              </a:buClr>
              <a:buSzPct val="100000"/>
              <a:buFont typeface="Arial"/>
              <a:buNone/>
            </a:pPr>
            <a:endParaRPr sz="1050">
              <a:solidFill>
                <a:srgbClr val="252525"/>
              </a:solidFill>
              <a:highlight>
                <a:srgbClr val="FFFFFF"/>
              </a:highlight>
              <a:latin typeface="Arial"/>
              <a:ea typeface="Arial"/>
              <a:cs typeface="Arial"/>
              <a:sym typeface="Arial"/>
            </a:endParaRPr>
          </a:p>
          <a:p>
            <a:pPr lvl="0" rtl="0">
              <a:spcBef>
                <a:spcPts val="0"/>
              </a:spcBef>
              <a:buNone/>
            </a:pPr>
            <a:endParaRPr/>
          </a:p>
        </p:txBody>
      </p:sp>
      <p:sp>
        <p:nvSpPr>
          <p:cNvPr id="127" name="Shape 12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Shape 7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7" name="Shape 7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768" name="Shape 76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4" name="Shape 7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775" name="Shape 77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00" name="Shape 80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06" name="Shape 8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12" name="Shape 81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8" name="Shape 8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19" name="Shape 81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6" name="Shape 8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27" name="Shape 82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36" name="Shape 83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2" name="Shape 8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43" name="Shape 84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9" name="Shape 8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50" name="Shape 85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6" name="Shape 8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57" name="Shape 85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3" name="Shape 8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64" name="Shape 86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71" name="Shape 871"/>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 name="Shape 8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878" name="Shape 87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6" name="Shape 8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87" name="Shape 88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4" name="Shape 8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95" name="Shape 89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01" name="Shape 9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6" name="Shape 90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0" i="0" u="none" strike="noStrike" cap="none">
                <a:solidFill>
                  <a:schemeClr val="dk1"/>
                </a:solidFill>
                <a:latin typeface="Calibri"/>
                <a:ea typeface="Calibri"/>
                <a:cs typeface="Calibri"/>
                <a:sym typeface="Calibri"/>
              </a:rPr>
              <a:t/>
            </a:r>
            <a:br>
              <a:rPr lang="en-US" sz="1600" b="0" i="0" u="none" strike="noStrike" cap="none">
                <a:solidFill>
                  <a:schemeClr val="dk1"/>
                </a:solidFill>
                <a:latin typeface="Calibri"/>
                <a:ea typeface="Calibri"/>
                <a:cs typeface="Calibri"/>
                <a:sym typeface="Calibri"/>
              </a:rPr>
            </a:br>
            <a:r>
              <a:rPr lang="en-US" sz="1600" b="0" i="0" u="none" strike="noStrike" cap="none">
                <a:solidFill>
                  <a:schemeClr val="dk1"/>
                </a:solidFill>
                <a:latin typeface="Calibri"/>
                <a:ea typeface="Calibri"/>
                <a:cs typeface="Calibri"/>
                <a:sym typeface="Calibri"/>
              </a:rPr>
              <a:t>SUPPORT</a:t>
            </a:r>
          </a:p>
          <a:p>
            <a:pPr marL="0" marR="0" lvl="0" indent="0" algn="l" rtl="0">
              <a:spcBef>
                <a:spcPts val="0"/>
              </a:spcBef>
              <a:buSzPct val="25000"/>
              <a:buNone/>
            </a:pPr>
            <a:r>
              <a:rPr lang="en-US" sz="1600" b="0" i="0" u="none" strike="noStrike" cap="none">
                <a:solidFill>
                  <a:schemeClr val="dk1"/>
                </a:solidFill>
                <a:latin typeface="Calibri"/>
                <a:ea typeface="Calibri"/>
                <a:cs typeface="Calibri"/>
                <a:sym typeface="Calibri"/>
              </a:rPr>
              <a:t>MapR is focused on raising the bar for product and support capability in the world of Apache Hadoop. MapR delivers highly available resources to assist in all aspects of product deployment and usage.</a:t>
            </a:r>
          </a:p>
          <a:p>
            <a:pPr marL="0" marR="0" lvl="0" indent="0" algn="l" rtl="0">
              <a:spcBef>
                <a:spcPts val="0"/>
              </a:spcBef>
              <a:buSzPct val="25000"/>
              <a:buNone/>
            </a:pPr>
            <a:r>
              <a:rPr lang="en-US" sz="1600" b="0" i="0" u="none" strike="noStrike" cap="none">
                <a:solidFill>
                  <a:schemeClr val="dk1"/>
                </a:solidFill>
                <a:latin typeface="Calibri"/>
                <a:ea typeface="Calibri"/>
                <a:cs typeface="Calibri"/>
                <a:sym typeface="Calibri"/>
              </a:rPr>
              <a:t>We created both a breakthrough product and support team to deliver the high level of mission critical support you expect. MapR's support team offers:</a:t>
            </a:r>
          </a:p>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a:p>
            <a:pPr marL="171441" marR="0" lvl="0" indent="-171441" algn="l" rtl="0">
              <a:spcBef>
                <a:spcPts val="0"/>
              </a:spcBef>
              <a:buSzPct val="25000"/>
              <a:buNone/>
            </a:pPr>
            <a:r>
              <a:rPr lang="en-US" sz="1600" b="0" i="0" u="none" strike="noStrike" cap="none">
                <a:solidFill>
                  <a:schemeClr val="dk1"/>
                </a:solidFill>
                <a:latin typeface="Calibri"/>
                <a:ea typeface="Calibri"/>
                <a:cs typeface="Calibri"/>
                <a:sym typeface="Calibri"/>
              </a:rPr>
              <a:t>24x 7 community, phone and email support options</a:t>
            </a:r>
          </a:p>
          <a:p>
            <a:pPr marL="171441" marR="0" lvl="0" indent="-171441" algn="l" rtl="0">
              <a:spcBef>
                <a:spcPts val="0"/>
              </a:spcBef>
              <a:buSzPct val="25000"/>
              <a:buNone/>
            </a:pPr>
            <a:r>
              <a:rPr lang="en-US" sz="1600" b="0" i="0" u="none" strike="noStrike" cap="none">
                <a:solidFill>
                  <a:schemeClr val="dk1"/>
                </a:solidFill>
                <a:latin typeface="Calibri"/>
                <a:ea typeface="Calibri"/>
                <a:cs typeface="Calibri"/>
                <a:sym typeface="Calibri"/>
              </a:rPr>
              <a:t>On-demand patches and proactive update notification</a:t>
            </a:r>
          </a:p>
          <a:p>
            <a:pPr marL="171441" marR="0" lvl="0" indent="-171441" algn="l" rtl="0">
              <a:spcBef>
                <a:spcPts val="0"/>
              </a:spcBef>
              <a:buSzPct val="25000"/>
              <a:buNone/>
            </a:pPr>
            <a:r>
              <a:rPr lang="en-US" sz="1600" b="0" i="0" u="none" strike="noStrike" cap="none">
                <a:solidFill>
                  <a:schemeClr val="dk1"/>
                </a:solidFill>
                <a:latin typeface="Calibri"/>
                <a:ea typeface="Calibri"/>
                <a:cs typeface="Calibri"/>
                <a:sym typeface="Calibri"/>
              </a:rPr>
              <a:t>Online incident submission and response</a:t>
            </a:r>
          </a:p>
          <a:p>
            <a:pPr marL="171441" marR="0" lvl="0" indent="-171441" algn="l" rtl="0">
              <a:spcBef>
                <a:spcPts val="0"/>
              </a:spcBef>
              <a:buSzPct val="25000"/>
              <a:buNone/>
            </a:pPr>
            <a:r>
              <a:rPr lang="en-US" sz="1600" b="0" i="0" u="none" strike="noStrike" cap="none">
                <a:solidFill>
                  <a:schemeClr val="dk1"/>
                </a:solidFill>
                <a:latin typeface="Calibri"/>
                <a:ea typeface="Calibri"/>
                <a:cs typeface="Calibri"/>
                <a:sym typeface="Calibri"/>
              </a:rPr>
              <a:t>License Management</a:t>
            </a:r>
          </a:p>
          <a:p>
            <a:pPr marL="0" marR="0" lvl="0" indent="0" algn="l" rtl="0">
              <a:spcBef>
                <a:spcPts val="0"/>
              </a:spcBef>
              <a:buSzPct val="25000"/>
              <a:buNone/>
            </a:pPr>
            <a:r>
              <a:rPr lang="en-US" sz="1600" b="0" i="0" u="none" strike="noStrike" cap="none">
                <a:solidFill>
                  <a:schemeClr val="dk1"/>
                </a:solidFill>
                <a:latin typeface="Calibri"/>
                <a:ea typeface="Calibri"/>
                <a:cs typeface="Calibri"/>
                <a:sym typeface="Calibri"/>
              </a:rPr>
              <a:t>On-site installation and training</a:t>
            </a:r>
            <a:br>
              <a:rPr lang="en-US" sz="1600" b="0" i="0" u="none" strike="noStrike" cap="none">
                <a:solidFill>
                  <a:schemeClr val="dk1"/>
                </a:solidFill>
                <a:latin typeface="Calibri"/>
                <a:ea typeface="Calibri"/>
                <a:cs typeface="Calibri"/>
                <a:sym typeface="Calibri"/>
              </a:rPr>
            </a:br>
            <a:r>
              <a:rPr lang="en-US" sz="1600" b="0" i="0" u="none" strike="noStrike" cap="none">
                <a:solidFill>
                  <a:schemeClr val="dk1"/>
                </a:solidFill>
                <a:latin typeface="Calibri"/>
                <a:ea typeface="Calibri"/>
                <a:cs typeface="Calibri"/>
                <a:sym typeface="Calibri"/>
              </a:rPr>
              <a:t/>
            </a:r>
            <a:br>
              <a:rPr lang="en-US" sz="1600" b="0" i="0" u="none" strike="noStrike" cap="none">
                <a:solidFill>
                  <a:schemeClr val="dk1"/>
                </a:solidFill>
                <a:latin typeface="Calibri"/>
                <a:ea typeface="Calibri"/>
                <a:cs typeface="Calibri"/>
                <a:sym typeface="Calibri"/>
              </a:rPr>
            </a:br>
            <a:r>
              <a:rPr lang="en-US" sz="1600" b="0" i="0" u="none" strike="noStrike" cap="none">
                <a:solidFill>
                  <a:schemeClr val="dk1"/>
                </a:solidFill>
                <a:latin typeface="Calibri"/>
                <a:ea typeface="Calibri"/>
                <a:cs typeface="Calibri"/>
                <a:sym typeface="Calibri"/>
              </a:rPr>
              <a:t/>
            </a:r>
            <a:br>
              <a:rPr lang="en-US" sz="1600" b="0" i="0" u="none" strike="noStrike" cap="none">
                <a:solidFill>
                  <a:schemeClr val="dk1"/>
                </a:solidFill>
                <a:latin typeface="Calibri"/>
                <a:ea typeface="Calibri"/>
                <a:cs typeface="Calibri"/>
                <a:sym typeface="Calibri"/>
              </a:rPr>
            </a:br>
            <a:endParaRPr lang="en-US" sz="1600" b="0" i="0" u="none" strike="noStrike" cap="none">
              <a:solidFill>
                <a:schemeClr val="dk1"/>
              </a:solidFill>
              <a:latin typeface="Calibri"/>
              <a:ea typeface="Calibri"/>
              <a:cs typeface="Calibri"/>
              <a:sym typeface="Calibri"/>
            </a:endParaRPr>
          </a:p>
        </p:txBody>
      </p:sp>
      <p:sp>
        <p:nvSpPr>
          <p:cNvPr id="907" name="Shape 90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6" name="Shape 9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27" name="Shape 92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5" name="Shape 9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36" name="Shape 93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Shape 9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6" name="Shape 9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47" name="Shape 94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7" name="Shape 9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58" name="Shape 95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Shape 9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6" name="Shape 9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67" name="Shape 96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6" name="Shape 9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77" name="Shape 97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5" name="Shape 9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86" name="Shape 98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995" name="Shape 9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Shape 9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0" name="Shape 10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001" name="Shape 1001"/>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Shape 10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8" name="Shape 100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
        <p:nvSpPr>
          <p:cNvPr id="1009" name="Shape 1009"/>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25" name="Shape 22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32" name="Shape 23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3_Title Slide">
    <p:bg>
      <p:bgPr>
        <a:solidFill>
          <a:schemeClr val="dk2"/>
        </a:solidFill>
        <a:effectLst/>
      </p:bgPr>
    </p:bg>
    <p:spTree>
      <p:nvGrpSpPr>
        <p:cNvPr id="1" name="Shape 21"/>
        <p:cNvGrpSpPr/>
        <p:nvPr/>
      </p:nvGrpSpPr>
      <p:grpSpPr>
        <a:xfrm>
          <a:off x="0" y="0"/>
          <a:ext cx="0" cy="0"/>
          <a:chOff x="0" y="0"/>
          <a:chExt cx="0" cy="0"/>
        </a:xfrm>
      </p:grpSpPr>
      <p:sp>
        <p:nvSpPr>
          <p:cNvPr id="22" name="Shape 22"/>
          <p:cNvSpPr/>
          <p:nvPr/>
        </p:nvSpPr>
        <p:spPr>
          <a:xfrm>
            <a:off x="0" y="0"/>
            <a:ext cx="12187238" cy="6858000"/>
          </a:xfrm>
          <a:prstGeom prst="rect">
            <a:avLst/>
          </a:prstGeom>
          <a:solidFill>
            <a:schemeClr val="accent1"/>
          </a:solidFill>
          <a:ln>
            <a:noFill/>
          </a:ln>
        </p:spPr>
        <p:txBody>
          <a:bodyPr wrap="square" lIns="0" tIns="0" rIns="0" bIns="0" anchor="ctr" anchorCtr="0">
            <a:noAutofit/>
          </a:bodyPr>
          <a:lstStyle/>
          <a:p>
            <a:pPr marL="0" marR="0" lvl="0" indent="0" algn="ctr" rtl="0">
              <a:lnSpc>
                <a:spcPct val="95000"/>
              </a:lnSpc>
              <a:spcBef>
                <a:spcPts val="0"/>
              </a:spcBef>
              <a:buNone/>
            </a:pPr>
            <a:endParaRPr sz="2000" b="1" i="0" u="none" strike="noStrike" cap="none">
              <a:solidFill>
                <a:schemeClr val="lt1"/>
              </a:solidFill>
              <a:latin typeface="Arial"/>
              <a:ea typeface="Arial"/>
              <a:cs typeface="Arial"/>
              <a:sym typeface="Arial"/>
            </a:endParaRPr>
          </a:p>
        </p:txBody>
      </p:sp>
      <p:sp>
        <p:nvSpPr>
          <p:cNvPr id="23" name="Shape 23"/>
          <p:cNvSpPr txBox="1"/>
          <p:nvPr/>
        </p:nvSpPr>
        <p:spPr>
          <a:xfrm>
            <a:off x="9444592" y="6203196"/>
            <a:ext cx="2360059" cy="14362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b="0" i="0" u="none" strike="noStrike" cap="none">
                <a:solidFill>
                  <a:schemeClr val="lt1"/>
                </a:solidFill>
                <a:latin typeface="Arial"/>
                <a:ea typeface="Arial"/>
                <a:cs typeface="Arial"/>
                <a:sym typeface="Arial"/>
              </a:rPr>
              <a:t>© 2016 MapR Technologies</a:t>
            </a:r>
          </a:p>
        </p:txBody>
      </p:sp>
      <p:cxnSp>
        <p:nvCxnSpPr>
          <p:cNvPr id="24" name="Shape 24"/>
          <p:cNvCxnSpPr/>
          <p:nvPr/>
        </p:nvCxnSpPr>
        <p:spPr>
          <a:xfrm>
            <a:off x="6377487" y="1353404"/>
            <a:ext cx="0" cy="1460931"/>
          </a:xfrm>
          <a:prstGeom prst="straightConnector1">
            <a:avLst/>
          </a:prstGeom>
          <a:noFill/>
          <a:ln w="28575" cap="flat" cmpd="sng">
            <a:solidFill>
              <a:srgbClr val="FFFFFF"/>
            </a:solidFill>
            <a:prstDash val="dot"/>
            <a:round/>
            <a:headEnd type="none" w="med" len="med"/>
            <a:tailEnd type="none" w="med" len="med"/>
          </a:ln>
        </p:spPr>
      </p:cxnSp>
      <p:pic>
        <p:nvPicPr>
          <p:cNvPr id="25" name="Shape 25" descr="MapR_white.png"/>
          <p:cNvPicPr preferRelativeResize="0"/>
          <p:nvPr/>
        </p:nvPicPr>
        <p:blipFill rotWithShape="1">
          <a:blip r:embed="rId2">
            <a:alphaModFix/>
          </a:blip>
          <a:srcRect/>
          <a:stretch/>
        </p:blipFill>
        <p:spPr>
          <a:xfrm>
            <a:off x="507956" y="4246501"/>
            <a:ext cx="9165225" cy="2100324"/>
          </a:xfrm>
          <a:prstGeom prst="rect">
            <a:avLst/>
          </a:prstGeom>
          <a:noFill/>
          <a:ln>
            <a:noFill/>
          </a:ln>
        </p:spPr>
      </p:pic>
      <p:sp>
        <p:nvSpPr>
          <p:cNvPr id="26" name="Shape 26"/>
          <p:cNvSpPr txBox="1">
            <a:spLocks noGrp="1"/>
          </p:cNvSpPr>
          <p:nvPr>
            <p:ph type="body" idx="1"/>
          </p:nvPr>
        </p:nvSpPr>
        <p:spPr>
          <a:xfrm>
            <a:off x="559837" y="1538979"/>
            <a:ext cx="5461551" cy="1607387"/>
          </a:xfrm>
          <a:prstGeom prst="rect">
            <a:avLst/>
          </a:prstGeom>
          <a:noFill/>
          <a:ln>
            <a:noFill/>
          </a:ln>
        </p:spPr>
        <p:txBody>
          <a:bodyPr wrap="square" lIns="91425" tIns="91425" rIns="91425" bIns="91425" anchor="t" anchorCtr="0"/>
          <a:lstStyle>
            <a:lvl1pPr marL="0" marR="0" lvl="0" indent="0" algn="l" rtl="0">
              <a:spcBef>
                <a:spcPts val="880"/>
              </a:spcBef>
              <a:buClr>
                <a:schemeClr val="lt1"/>
              </a:buClr>
              <a:buFont typeface="Arial"/>
              <a:buNone/>
              <a:defRPr sz="4400" b="0" i="0" u="none" strike="noStrike" cap="none">
                <a:solidFill>
                  <a:schemeClr val="lt1"/>
                </a:solidFill>
                <a:latin typeface="Arial"/>
                <a:ea typeface="Arial"/>
                <a:cs typeface="Arial"/>
                <a:sym typeface="Arial"/>
              </a:defRPr>
            </a:lvl1pPr>
            <a:lvl2pPr marL="0" marR="0" lvl="1" indent="0" algn="l" rtl="0">
              <a:spcBef>
                <a:spcPts val="480"/>
              </a:spcBef>
              <a:buClr>
                <a:schemeClr val="lt1"/>
              </a:buClr>
              <a:buFont typeface="Arial"/>
              <a:buNone/>
              <a:defRPr sz="2400" b="0" i="0" u="none" strike="noStrike" cap="none">
                <a:solidFill>
                  <a:schemeClr val="lt1"/>
                </a:solidFill>
                <a:latin typeface="Arial"/>
                <a:ea typeface="Arial"/>
                <a:cs typeface="Arial"/>
                <a:sym typeface="Arial"/>
              </a:defRPr>
            </a:lvl2pPr>
            <a:lvl3pPr marL="1138238" marR="0" lvl="2" indent="-185737" algn="l" rtl="0">
              <a:spcBef>
                <a:spcPts val="400"/>
              </a:spcBef>
              <a:buClr>
                <a:schemeClr val="accent2"/>
              </a:buClr>
              <a:buSzPct val="100000"/>
              <a:buFont typeface="Arial"/>
              <a:buChar char="•"/>
              <a:defRPr sz="2000" b="0" i="0" u="none" strike="noStrike" cap="none">
                <a:solidFill>
                  <a:schemeClr val="accent2"/>
                </a:solidFill>
                <a:latin typeface="Arial"/>
                <a:ea typeface="Arial"/>
                <a:cs typeface="Arial"/>
                <a:sym typeface="Arial"/>
              </a:defRPr>
            </a:lvl3pPr>
            <a:lvl4pPr marL="1490663" marR="0" lvl="3" indent="-195262" algn="l" rtl="0">
              <a:spcBef>
                <a:spcPts val="360"/>
              </a:spcBef>
              <a:buClr>
                <a:schemeClr val="accent2"/>
              </a:buClr>
              <a:buSzPct val="100000"/>
              <a:buFont typeface="Arial"/>
              <a:buChar char="–"/>
              <a:defRPr sz="1800" b="0" i="0" u="none" strike="noStrike" cap="none">
                <a:solidFill>
                  <a:schemeClr val="accent2"/>
                </a:solidFill>
                <a:latin typeface="Arial"/>
                <a:ea typeface="Arial"/>
                <a:cs typeface="Arial"/>
                <a:sym typeface="Arial"/>
              </a:defRPr>
            </a:lvl4pPr>
            <a:lvl5pPr marL="1835150" marR="0" lvl="4" indent="-209550" algn="l" rtl="0">
              <a:spcBef>
                <a:spcPts val="320"/>
              </a:spcBef>
              <a:buClr>
                <a:schemeClr val="accent2"/>
              </a:buClr>
              <a:buSzPct val="100000"/>
              <a:buFont typeface="Arial"/>
              <a:buChar char="»"/>
              <a:defRPr sz="1600" b="0" i="0" u="none" strike="noStrike" cap="none">
                <a:solidFill>
                  <a:schemeClr val="accent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body" idx="2"/>
          </p:nvPr>
        </p:nvSpPr>
        <p:spPr>
          <a:xfrm>
            <a:off x="6702472" y="1687515"/>
            <a:ext cx="4939926" cy="1058350"/>
          </a:xfrm>
          <a:prstGeom prst="rect">
            <a:avLst/>
          </a:prstGeom>
          <a:noFill/>
          <a:ln>
            <a:noFill/>
          </a:ln>
        </p:spPr>
        <p:txBody>
          <a:bodyPr wrap="square"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Arial"/>
                <a:ea typeface="Arial"/>
                <a:cs typeface="Arial"/>
                <a:sym typeface="Arial"/>
              </a:defRPr>
            </a:lvl1pPr>
            <a:lvl2pPr marL="0" marR="0" lvl="1" indent="0" algn="l" rtl="0">
              <a:spcBef>
                <a:spcPts val="480"/>
              </a:spcBef>
              <a:buClr>
                <a:schemeClr val="lt1"/>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400"/>
              </a:spcBef>
              <a:buClr>
                <a:schemeClr val="lt1"/>
              </a:buClr>
              <a:buFont typeface="Arial"/>
              <a:buNone/>
              <a:defRPr sz="2000" b="0" i="0" u="none" strike="noStrike" cap="none">
                <a:solidFill>
                  <a:schemeClr val="lt1"/>
                </a:solidFill>
                <a:latin typeface="Arial"/>
                <a:ea typeface="Arial"/>
                <a:cs typeface="Arial"/>
                <a:sym typeface="Arial"/>
              </a:defRPr>
            </a:lvl3pPr>
            <a:lvl4pPr marL="228590" marR="0" lvl="3" indent="-12690" algn="l" rtl="0">
              <a:spcBef>
                <a:spcPts val="360"/>
              </a:spcBef>
              <a:buClr>
                <a:schemeClr val="lt1"/>
              </a:buClr>
              <a:buFont typeface="Arial"/>
              <a:buNone/>
              <a:defRPr sz="1800" b="0" i="0" u="none" strike="noStrike" cap="none">
                <a:solidFill>
                  <a:schemeClr val="lt1"/>
                </a:solidFill>
                <a:latin typeface="Arial"/>
                <a:ea typeface="Arial"/>
                <a:cs typeface="Arial"/>
                <a:sym typeface="Arial"/>
              </a:defRPr>
            </a:lvl4pPr>
            <a:lvl5pPr marL="1835150" marR="0" lvl="4" indent="-311150" algn="l" rtl="0">
              <a:spcBef>
                <a:spcPts val="320"/>
              </a:spcBef>
              <a:buClr>
                <a:schemeClr val="lt1"/>
              </a:buClr>
              <a:buFont typeface="Arial"/>
              <a:buNone/>
              <a:defRPr sz="1600" b="0" i="0" u="none" strike="noStrike" cap="none">
                <a:solidFill>
                  <a:schemeClr val="lt1"/>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3"/>
          </p:nvPr>
        </p:nvSpPr>
        <p:spPr>
          <a:xfrm>
            <a:off x="6702472" y="2745865"/>
            <a:ext cx="4939926" cy="476420"/>
          </a:xfrm>
          <a:prstGeom prst="rect">
            <a:avLst/>
          </a:prstGeom>
          <a:noFill/>
          <a:ln>
            <a:noFill/>
          </a:ln>
        </p:spPr>
        <p:txBody>
          <a:bodyPr wrap="square"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Arial"/>
                <a:ea typeface="Arial"/>
                <a:cs typeface="Arial"/>
                <a:sym typeface="Arial"/>
              </a:defRPr>
            </a:lvl1pPr>
            <a:lvl2pPr marL="0" marR="0" lvl="1" indent="0" algn="l" rtl="0">
              <a:spcBef>
                <a:spcPts val="480"/>
              </a:spcBef>
              <a:buClr>
                <a:schemeClr val="lt1"/>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400"/>
              </a:spcBef>
              <a:buClr>
                <a:schemeClr val="lt1"/>
              </a:buClr>
              <a:buFont typeface="Arial"/>
              <a:buNone/>
              <a:defRPr sz="2000" b="0" i="0" u="none" strike="noStrike" cap="none">
                <a:solidFill>
                  <a:schemeClr val="lt1"/>
                </a:solidFill>
                <a:latin typeface="Arial"/>
                <a:ea typeface="Arial"/>
                <a:cs typeface="Arial"/>
                <a:sym typeface="Arial"/>
              </a:defRPr>
            </a:lvl3pPr>
            <a:lvl4pPr marL="228590" marR="0" lvl="3" indent="-12690" algn="l" rtl="0">
              <a:spcBef>
                <a:spcPts val="360"/>
              </a:spcBef>
              <a:buClr>
                <a:schemeClr val="lt1"/>
              </a:buClr>
              <a:buFont typeface="Arial"/>
              <a:buNone/>
              <a:defRPr sz="1800" b="0" i="0" u="none" strike="noStrike" cap="none">
                <a:solidFill>
                  <a:schemeClr val="lt1"/>
                </a:solidFill>
                <a:latin typeface="Arial"/>
                <a:ea typeface="Arial"/>
                <a:cs typeface="Arial"/>
                <a:sym typeface="Arial"/>
              </a:defRPr>
            </a:lvl4pPr>
            <a:lvl5pPr marL="1835150" marR="0" lvl="4" indent="-311150" algn="l" rtl="0">
              <a:spcBef>
                <a:spcPts val="320"/>
              </a:spcBef>
              <a:buClr>
                <a:schemeClr val="lt1"/>
              </a:buClr>
              <a:buFont typeface="Arial"/>
              <a:buNone/>
              <a:defRPr sz="1600" b="0" i="0" u="none" strike="noStrike" cap="none">
                <a:solidFill>
                  <a:schemeClr val="lt1"/>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aris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body" idx="1"/>
          </p:nvPr>
        </p:nvSpPr>
        <p:spPr>
          <a:xfrm>
            <a:off x="440059" y="1014779"/>
            <a:ext cx="5385514" cy="442157"/>
          </a:xfrm>
          <a:prstGeom prst="rect">
            <a:avLst/>
          </a:prstGeom>
          <a:noFill/>
          <a:ln>
            <a:noFill/>
          </a:ln>
        </p:spPr>
        <p:txBody>
          <a:bodyPr wrap="square" lIns="91425" tIns="91425" rIns="91425" bIns="91425" anchor="b" anchorCtr="0"/>
          <a:lstStyle>
            <a:lvl1pPr marL="0" marR="0" lvl="0" indent="0" algn="l" rtl="0">
              <a:spcBef>
                <a:spcPts val="560"/>
              </a:spcBef>
              <a:buClr>
                <a:schemeClr val="lt2"/>
              </a:buClr>
              <a:buFont typeface="Arial"/>
              <a:buNone/>
              <a:defRPr sz="2800" b="0" i="0" u="none" strike="noStrike" cap="none">
                <a:solidFill>
                  <a:schemeClr val="lt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6191756" y="1014779"/>
            <a:ext cx="5387630" cy="442157"/>
          </a:xfrm>
          <a:prstGeom prst="rect">
            <a:avLst/>
          </a:prstGeom>
          <a:noFill/>
          <a:ln>
            <a:noFill/>
          </a:ln>
        </p:spPr>
        <p:txBody>
          <a:bodyPr wrap="square" lIns="91425" tIns="91425" rIns="91425" bIns="91425" anchor="b" anchorCtr="0"/>
          <a:lstStyle>
            <a:lvl1pPr marL="0" marR="0" lvl="0" indent="0" algn="l" rtl="0">
              <a:spcBef>
                <a:spcPts val="560"/>
              </a:spcBef>
              <a:buClr>
                <a:schemeClr val="lt2"/>
              </a:buClr>
              <a:buFont typeface="Arial"/>
              <a:buNone/>
              <a:defRPr sz="2800" b="0" i="0" u="none" strike="noStrike" cap="none">
                <a:solidFill>
                  <a:schemeClr val="lt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body" idx="3"/>
          </p:nvPr>
        </p:nvSpPr>
        <p:spPr>
          <a:xfrm>
            <a:off x="6191756" y="1456936"/>
            <a:ext cx="5387630" cy="4669229"/>
          </a:xfrm>
          <a:prstGeom prst="rect">
            <a:avLst/>
          </a:prstGeom>
          <a:noFill/>
          <a:ln>
            <a:noFill/>
          </a:ln>
        </p:spPr>
        <p:txBody>
          <a:bodyPr wrap="square" lIns="91425" tIns="91425" rIns="91425" bIns="91425" anchor="t" anchorCtr="0"/>
          <a:lstStyle>
            <a:lvl1pPr marL="227013" marR="0" lvl="0" indent="-49213"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514350" marR="0" lvl="1" indent="-14605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854075" marR="0" lvl="2" indent="-180975"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196975" marR="0" lvl="3" indent="-193675"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541463" marR="0" lvl="4" indent="-207962"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83562"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961707" marR="0" lvl="6" indent="-183457"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4571200" marR="0" lvl="7" indent="-18335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5180693" marR="0" lvl="8" indent="-183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4"/>
          </p:nvPr>
        </p:nvSpPr>
        <p:spPr>
          <a:xfrm>
            <a:off x="447788" y="1456936"/>
            <a:ext cx="5387630" cy="4669229"/>
          </a:xfrm>
          <a:prstGeom prst="rect">
            <a:avLst/>
          </a:prstGeom>
          <a:noFill/>
          <a:ln>
            <a:noFill/>
          </a:ln>
        </p:spPr>
        <p:txBody>
          <a:bodyPr wrap="square" lIns="91425" tIns="91425" rIns="91425" bIns="91425" anchor="t" anchorCtr="0"/>
          <a:lstStyle>
            <a:lvl1pPr marL="227013" marR="0" lvl="0" indent="-49213"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514350" marR="0" lvl="1" indent="-14605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854075" marR="0" lvl="2" indent="-180975"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196975" marR="0" lvl="3" indent="-193675"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541463" marR="0" lvl="4" indent="-207962"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83562"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961707" marR="0" lvl="6" indent="-183457"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4571200" marR="0" lvl="7" indent="-18335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5180693" marR="0" lvl="8" indent="-183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no logo)">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p:nvPr/>
        </p:nvSpPr>
        <p:spPr>
          <a:xfrm>
            <a:off x="61336" y="5751428"/>
            <a:ext cx="12066154" cy="1069765"/>
          </a:xfrm>
          <a:prstGeom prst="rect">
            <a:avLst/>
          </a:prstGeom>
          <a:solidFill>
            <a:schemeClr val="lt1"/>
          </a:solidFill>
          <a:ln w="9525" cap="flat" cmpd="sng">
            <a:solidFill>
              <a:schemeClr val="lt1"/>
            </a:solidFill>
            <a:prstDash val="solid"/>
            <a:round/>
            <a:headEnd type="none" w="med" len="med"/>
            <a:tailEnd type="none" w="med" len="med"/>
          </a:ln>
        </p:spPr>
        <p:txBody>
          <a:bodyPr wrap="square" lIns="121875" tIns="60925" rIns="121875" bIns="60925"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74" name="Shape 74"/>
          <p:cNvSpPr/>
          <p:nvPr/>
        </p:nvSpPr>
        <p:spPr>
          <a:xfrm>
            <a:off x="61336" y="5751428"/>
            <a:ext cx="12066154" cy="1069765"/>
          </a:xfrm>
          <a:prstGeom prst="rect">
            <a:avLst/>
          </a:prstGeom>
          <a:solidFill>
            <a:schemeClr val="lt1"/>
          </a:solidFill>
          <a:ln w="9525" cap="flat" cmpd="sng">
            <a:solidFill>
              <a:schemeClr val="lt1"/>
            </a:solidFill>
            <a:prstDash val="solid"/>
            <a:round/>
            <a:headEnd type="none" w="med" len="med"/>
            <a:tailEnd type="none" w="med" len="med"/>
          </a:ln>
        </p:spPr>
        <p:txBody>
          <a:bodyPr wrap="square" lIns="121875" tIns="60925" rIns="121875" bIns="60925"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with Byline">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40058" y="1455008"/>
            <a:ext cx="10969943" cy="4671157"/>
          </a:xfrm>
          <a:prstGeom prst="rect">
            <a:avLst/>
          </a:prstGeom>
          <a:noFill/>
          <a:ln>
            <a:noFill/>
          </a:ln>
        </p:spPr>
        <p:txBody>
          <a:bodyPr wrap="square" lIns="91425" tIns="91425" rIns="91425" bIns="91425" anchor="t" anchorCtr="0"/>
          <a:lstStyle>
            <a:lvl1pPr marL="344488" marR="0" lvl="0" indent="-166688"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2"/>
          </p:nvPr>
        </p:nvSpPr>
        <p:spPr>
          <a:xfrm>
            <a:off x="440058" y="1012545"/>
            <a:ext cx="10969943" cy="442463"/>
          </a:xfrm>
          <a:prstGeom prst="rect">
            <a:avLst/>
          </a:prstGeom>
          <a:noFill/>
          <a:ln>
            <a:noFill/>
          </a:ln>
        </p:spPr>
        <p:txBody>
          <a:bodyPr wrap="square" lIns="91425" tIns="91425" rIns="91425" bIns="91425" anchor="b" anchorCtr="0"/>
          <a:lstStyle>
            <a:lvl1pPr marL="0" marR="0" lvl="0" indent="0" algn="l" rtl="0">
              <a:spcBef>
                <a:spcPts val="560"/>
              </a:spcBef>
              <a:buClr>
                <a:schemeClr val="dk2"/>
              </a:buClr>
              <a:buFont typeface="Arial"/>
              <a:buNone/>
              <a:defRPr sz="2800" b="0" i="0" u="none" strike="noStrike" cap="none">
                <a:solidFill>
                  <a:schemeClr val="dk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a:off x="440059" y="1014779"/>
            <a:ext cx="5385514" cy="442157"/>
          </a:xfrm>
          <a:prstGeom prst="rect">
            <a:avLst/>
          </a:prstGeom>
          <a:noFill/>
          <a:ln>
            <a:noFill/>
          </a:ln>
        </p:spPr>
        <p:txBody>
          <a:bodyPr wrap="square" lIns="91425" tIns="91425" rIns="91425" bIns="91425" anchor="b" anchorCtr="0"/>
          <a:lstStyle>
            <a:lvl1pPr marL="0" marR="0" lvl="0" indent="0" algn="l" rtl="0">
              <a:spcBef>
                <a:spcPts val="560"/>
              </a:spcBef>
              <a:buClr>
                <a:schemeClr val="lt2"/>
              </a:buClr>
              <a:buFont typeface="Arial"/>
              <a:buNone/>
              <a:defRPr sz="2800" b="0" i="0" u="none" strike="noStrike" cap="none">
                <a:solidFill>
                  <a:schemeClr val="lt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6191756" y="1014779"/>
            <a:ext cx="5387630" cy="442157"/>
          </a:xfrm>
          <a:prstGeom prst="rect">
            <a:avLst/>
          </a:prstGeom>
          <a:noFill/>
          <a:ln>
            <a:noFill/>
          </a:ln>
        </p:spPr>
        <p:txBody>
          <a:bodyPr wrap="square" lIns="91425" tIns="91425" rIns="91425" bIns="91425" anchor="b" anchorCtr="0"/>
          <a:lstStyle>
            <a:lvl1pPr marL="0" marR="0" lvl="0" indent="0" algn="l" rtl="0">
              <a:spcBef>
                <a:spcPts val="560"/>
              </a:spcBef>
              <a:buClr>
                <a:schemeClr val="lt2"/>
              </a:buClr>
              <a:buFont typeface="Arial"/>
              <a:buNone/>
              <a:defRPr sz="2800" b="0" i="0" u="none" strike="noStrike" cap="none">
                <a:solidFill>
                  <a:schemeClr val="lt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3"/>
          </p:nvPr>
        </p:nvSpPr>
        <p:spPr>
          <a:xfrm>
            <a:off x="6191756" y="1456936"/>
            <a:ext cx="5387630" cy="4669229"/>
          </a:xfrm>
          <a:prstGeom prst="rect">
            <a:avLst/>
          </a:prstGeom>
          <a:noFill/>
          <a:ln>
            <a:noFill/>
          </a:ln>
        </p:spPr>
        <p:txBody>
          <a:bodyPr wrap="square" lIns="91425" tIns="91425" rIns="91425" bIns="91425" anchor="t" anchorCtr="0"/>
          <a:lstStyle>
            <a:lvl1pPr marL="227013" marR="0" lvl="0" indent="-49213"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514350" marR="0" lvl="1" indent="-14605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854075" marR="0" lvl="2" indent="-180975"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196975" marR="0" lvl="3" indent="-193675"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541463" marR="0" lvl="4" indent="-207962"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83562"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961707" marR="0" lvl="6" indent="-183457"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4571200" marR="0" lvl="7" indent="-18335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5180693" marR="0" lvl="8" indent="-183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4"/>
          </p:nvPr>
        </p:nvSpPr>
        <p:spPr>
          <a:xfrm>
            <a:off x="447788" y="1456936"/>
            <a:ext cx="5387630" cy="4669229"/>
          </a:xfrm>
          <a:prstGeom prst="rect">
            <a:avLst/>
          </a:prstGeom>
          <a:noFill/>
          <a:ln>
            <a:noFill/>
          </a:ln>
        </p:spPr>
        <p:txBody>
          <a:bodyPr wrap="square" lIns="91425" tIns="91425" rIns="91425" bIns="91425" anchor="t" anchorCtr="0"/>
          <a:lstStyle>
            <a:lvl1pPr marL="227013" marR="0" lvl="0" indent="-49213"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514350" marR="0" lvl="1" indent="-14605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854075" marR="0" lvl="2" indent="-180975"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196975" marR="0" lvl="3" indent="-193675"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541463" marR="0" lvl="4" indent="-207962"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83562"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961707" marR="0" lvl="6" indent="-183457"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4571200" marR="0" lvl="7" indent="-18335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5180693" marR="0" lvl="8" indent="-183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ransition Slide">
    <p:bg>
      <p:bgPr>
        <a:solidFill>
          <a:schemeClr val="accent3"/>
        </a:solidFill>
        <a:effectLst/>
      </p:bgPr>
    </p:bg>
    <p:spTree>
      <p:nvGrpSpPr>
        <p:cNvPr id="1" name="Shape 87"/>
        <p:cNvGrpSpPr/>
        <p:nvPr/>
      </p:nvGrpSpPr>
      <p:grpSpPr>
        <a:xfrm>
          <a:off x="0" y="0"/>
          <a:ext cx="0" cy="0"/>
          <a:chOff x="0" y="0"/>
          <a:chExt cx="0" cy="0"/>
        </a:xfrm>
      </p:grpSpPr>
      <p:sp>
        <p:nvSpPr>
          <p:cNvPr id="88" name="Shape 88"/>
          <p:cNvSpPr/>
          <p:nvPr/>
        </p:nvSpPr>
        <p:spPr>
          <a:xfrm>
            <a:off x="0" y="0"/>
            <a:ext cx="12188825" cy="6858000"/>
          </a:xfrm>
          <a:prstGeom prst="rect">
            <a:avLst/>
          </a:prstGeom>
          <a:gradFill>
            <a:gsLst>
              <a:gs pos="0">
                <a:srgbClr val="7BABC8"/>
              </a:gs>
              <a:gs pos="54000">
                <a:schemeClr val="accent2"/>
              </a:gs>
              <a:gs pos="100000">
                <a:srgbClr val="2C526A"/>
              </a:gs>
            </a:gsLst>
            <a:lin ang="16200000" scaled="0"/>
          </a:gradFill>
          <a:ln>
            <a:noFill/>
          </a:ln>
        </p:spPr>
        <p:txBody>
          <a:bodyPr wrap="square" lIns="0" tIns="0" rIns="0" bIns="0" anchor="ctr" anchorCtr="0">
            <a:noAutofit/>
          </a:bodyPr>
          <a:lstStyle/>
          <a:p>
            <a:pPr marL="0" marR="0" lvl="0" indent="0" algn="ctr" rtl="0">
              <a:lnSpc>
                <a:spcPct val="95000"/>
              </a:lnSpc>
              <a:spcBef>
                <a:spcPts val="0"/>
              </a:spcBef>
              <a:buNone/>
            </a:pPr>
            <a:endParaRPr sz="2000" b="1">
              <a:solidFill>
                <a:schemeClr val="lt1"/>
              </a:solidFill>
              <a:latin typeface="Arial"/>
              <a:ea typeface="Arial"/>
              <a:cs typeface="Arial"/>
              <a:sym typeface="Arial"/>
            </a:endParaRPr>
          </a:p>
        </p:txBody>
      </p:sp>
      <p:sp>
        <p:nvSpPr>
          <p:cNvPr id="89" name="Shape 89"/>
          <p:cNvSpPr txBox="1">
            <a:spLocks noGrp="1"/>
          </p:cNvSpPr>
          <p:nvPr>
            <p:ph type="body" idx="1"/>
          </p:nvPr>
        </p:nvSpPr>
        <p:spPr>
          <a:xfrm>
            <a:off x="451830" y="3107374"/>
            <a:ext cx="10027298" cy="643253"/>
          </a:xfrm>
          <a:prstGeom prst="rect">
            <a:avLst/>
          </a:prstGeom>
          <a:noFill/>
          <a:ln>
            <a:noFill/>
          </a:ln>
        </p:spPr>
        <p:txBody>
          <a:bodyPr wrap="square" lIns="91425" tIns="91425" rIns="91425" bIns="91425" anchor="ctr" anchorCtr="0"/>
          <a:lstStyle>
            <a:lvl1pPr marL="0" marR="0" lvl="0" indent="0" algn="l" rtl="0">
              <a:lnSpc>
                <a:spcPct val="95000"/>
              </a:lnSpc>
              <a:spcBef>
                <a:spcPts val="0"/>
              </a:spcBef>
              <a:buClr>
                <a:schemeClr val="lt1"/>
              </a:buClr>
              <a:buFont typeface="Arial"/>
              <a:buNone/>
              <a:defRPr sz="4400" b="0" i="0" u="none" strike="noStrike" cap="none">
                <a:solidFill>
                  <a:schemeClr val="lt1"/>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pic>
        <p:nvPicPr>
          <p:cNvPr id="90" name="Shape 90" descr="Max_white-01.png"/>
          <p:cNvPicPr preferRelativeResize="0"/>
          <p:nvPr/>
        </p:nvPicPr>
        <p:blipFill rotWithShape="1">
          <a:blip r:embed="rId2">
            <a:alphaModFix/>
          </a:blip>
          <a:srcRect/>
          <a:stretch/>
        </p:blipFill>
        <p:spPr>
          <a:xfrm>
            <a:off x="471097" y="6309258"/>
            <a:ext cx="574155" cy="574155"/>
          </a:xfrm>
          <a:prstGeom prst="rect">
            <a:avLst/>
          </a:prstGeom>
          <a:noFill/>
          <a:ln>
            <a:noFill/>
          </a:ln>
        </p:spPr>
      </p:pic>
      <p:sp>
        <p:nvSpPr>
          <p:cNvPr id="91" name="Shape 91"/>
          <p:cNvSpPr txBox="1"/>
          <p:nvPr/>
        </p:nvSpPr>
        <p:spPr>
          <a:xfrm>
            <a:off x="8354723" y="6584364"/>
            <a:ext cx="2360058" cy="13849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a:solidFill>
                  <a:srgbClr val="FFFFFF"/>
                </a:solidFill>
                <a:latin typeface="Arial"/>
                <a:ea typeface="Arial"/>
                <a:cs typeface="Arial"/>
                <a:sym typeface="Arial"/>
              </a:rPr>
              <a:t>© 2016 MapR Technologies</a:t>
            </a:r>
          </a:p>
        </p:txBody>
      </p:sp>
      <p:pic>
        <p:nvPicPr>
          <p:cNvPr id="92" name="Shape 92" descr="MapR_white.png"/>
          <p:cNvPicPr preferRelativeResize="0"/>
          <p:nvPr/>
        </p:nvPicPr>
        <p:blipFill rotWithShape="1">
          <a:blip r:embed="rId3">
            <a:alphaModFix/>
          </a:blip>
          <a:srcRect/>
          <a:stretch/>
        </p:blipFill>
        <p:spPr>
          <a:xfrm>
            <a:off x="10853219" y="6540109"/>
            <a:ext cx="796683" cy="18256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ode Example with Byline">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5" name="Shape 95"/>
          <p:cNvSpPr txBox="1">
            <a:spLocks noGrp="1"/>
          </p:cNvSpPr>
          <p:nvPr>
            <p:ph type="body" idx="1"/>
          </p:nvPr>
        </p:nvSpPr>
        <p:spPr>
          <a:xfrm>
            <a:off x="440059" y="1198167"/>
            <a:ext cx="10969943" cy="441815"/>
          </a:xfrm>
          <a:prstGeom prst="rect">
            <a:avLst/>
          </a:prstGeom>
          <a:noFill/>
          <a:ln>
            <a:noFill/>
          </a:ln>
        </p:spPr>
        <p:txBody>
          <a:bodyPr wrap="square" lIns="91425" tIns="91425" rIns="91425" bIns="91425" anchor="b" anchorCtr="0"/>
          <a:lstStyle>
            <a:lvl1pPr marL="0" marR="0" lvl="0" indent="0" algn="l" rtl="0">
              <a:spcBef>
                <a:spcPts val="600"/>
              </a:spcBef>
              <a:buClr>
                <a:schemeClr val="dk2"/>
              </a:buClr>
              <a:buFont typeface="Arial"/>
              <a:buNone/>
              <a:defRPr sz="3000" b="1" i="0" u="none" strike="noStrike" cap="none">
                <a:solidFill>
                  <a:schemeClr val="dk2"/>
                </a:solidFill>
                <a:latin typeface="Courier New"/>
                <a:ea typeface="Courier New"/>
                <a:cs typeface="Courier New"/>
                <a:sym typeface="Courier New"/>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body" idx="2"/>
          </p:nvPr>
        </p:nvSpPr>
        <p:spPr>
          <a:xfrm>
            <a:off x="549275" y="1639982"/>
            <a:ext cx="10969943" cy="4486183"/>
          </a:xfrm>
          <a:prstGeom prst="rect">
            <a:avLst/>
          </a:prstGeom>
          <a:solidFill>
            <a:srgbClr val="C6C8C9"/>
          </a:solidFill>
          <a:ln w="28575" cap="flat" cmpd="sng">
            <a:solidFill>
              <a:schemeClr val="dk2"/>
            </a:solidFill>
            <a:prstDash val="solid"/>
            <a:round/>
            <a:headEnd type="none" w="med" len="med"/>
            <a:tailEnd type="none" w="med" len="med"/>
          </a:ln>
        </p:spPr>
        <p:txBody>
          <a:bodyPr wrap="square" lIns="91425" tIns="91425" rIns="91425" bIns="91425" anchor="t" anchorCtr="0"/>
          <a:lstStyle>
            <a:lvl1pPr marL="0" marR="0" lvl="0" indent="0" algn="l" rtl="0">
              <a:spcBef>
                <a:spcPts val="480"/>
              </a:spcBef>
              <a:buClr>
                <a:schemeClr val="dk2"/>
              </a:buClr>
              <a:buFont typeface="Arial"/>
              <a:buNone/>
              <a:defRPr sz="2400" b="1" i="0" u="none" strike="noStrike" cap="none">
                <a:solidFill>
                  <a:schemeClr val="dk2"/>
                </a:solidFill>
                <a:latin typeface="Courier New"/>
                <a:ea typeface="Courier New"/>
                <a:cs typeface="Courier New"/>
                <a:sym typeface="Courier New"/>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Georgia"/>
                <a:ea typeface="Georgia"/>
                <a:cs typeface="Georgia"/>
                <a:sym typeface="Georgia"/>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Georgia"/>
                <a:ea typeface="Georgia"/>
                <a:cs typeface="Georgia"/>
                <a:sym typeface="Georgia"/>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Georgia"/>
                <a:ea typeface="Georgia"/>
                <a:cs typeface="Georgia"/>
                <a:sym typeface="Georgia"/>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Georgia"/>
                <a:ea typeface="Georgia"/>
                <a:cs typeface="Georgia"/>
                <a:sym typeface="Georgi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22394"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22394" y="1198166"/>
            <a:ext cx="10969943" cy="4927999"/>
          </a:xfrm>
          <a:prstGeom prst="rect">
            <a:avLst/>
          </a:prstGeom>
          <a:noFill/>
          <a:ln>
            <a:noFill/>
          </a:ln>
        </p:spPr>
        <p:txBody>
          <a:bodyPr wrap="square" lIns="91425" tIns="91425" rIns="91425" bIns="91425" anchor="t" anchorCtr="0"/>
          <a:lstStyle>
            <a:lvl1pPr marL="344488" marR="0" lvl="0" indent="-166688"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ransition Slide">
    <p:bg>
      <p:bgPr>
        <a:solidFill>
          <a:schemeClr val="accent3"/>
        </a:solidFill>
        <a:effectLst/>
      </p:bgPr>
    </p:bg>
    <p:spTree>
      <p:nvGrpSpPr>
        <p:cNvPr id="1" name="Shape 32"/>
        <p:cNvGrpSpPr/>
        <p:nvPr/>
      </p:nvGrpSpPr>
      <p:grpSpPr>
        <a:xfrm>
          <a:off x="0" y="0"/>
          <a:ext cx="0" cy="0"/>
          <a:chOff x="0" y="0"/>
          <a:chExt cx="0" cy="0"/>
        </a:xfrm>
      </p:grpSpPr>
      <p:sp>
        <p:nvSpPr>
          <p:cNvPr id="33" name="Shape 33"/>
          <p:cNvSpPr/>
          <p:nvPr/>
        </p:nvSpPr>
        <p:spPr>
          <a:xfrm>
            <a:off x="0" y="0"/>
            <a:ext cx="12188825" cy="6858000"/>
          </a:xfrm>
          <a:prstGeom prst="rect">
            <a:avLst/>
          </a:prstGeom>
          <a:gradFill>
            <a:gsLst>
              <a:gs pos="0">
                <a:srgbClr val="7BABC8"/>
              </a:gs>
              <a:gs pos="54000">
                <a:schemeClr val="accent2"/>
              </a:gs>
              <a:gs pos="100000">
                <a:srgbClr val="2C526A"/>
              </a:gs>
            </a:gsLst>
            <a:lin ang="16200000" scaled="0"/>
          </a:gradFill>
          <a:ln>
            <a:noFill/>
          </a:ln>
        </p:spPr>
        <p:txBody>
          <a:bodyPr wrap="square" lIns="0" tIns="0" rIns="0" bIns="0" anchor="ctr" anchorCtr="0">
            <a:noAutofit/>
          </a:bodyPr>
          <a:lstStyle/>
          <a:p>
            <a:pPr marL="0" marR="0" lvl="0" indent="0" algn="ctr" rtl="0">
              <a:lnSpc>
                <a:spcPct val="95000"/>
              </a:lnSpc>
              <a:spcBef>
                <a:spcPts val="0"/>
              </a:spcBef>
              <a:buNone/>
            </a:pPr>
            <a:endParaRPr sz="2000" b="1" i="0" u="none" strike="noStrike" cap="none">
              <a:solidFill>
                <a:schemeClr val="lt1"/>
              </a:solidFill>
              <a:latin typeface="Arial"/>
              <a:ea typeface="Arial"/>
              <a:cs typeface="Arial"/>
              <a:sym typeface="Arial"/>
            </a:endParaRPr>
          </a:p>
        </p:txBody>
      </p:sp>
      <p:sp>
        <p:nvSpPr>
          <p:cNvPr id="34" name="Shape 34"/>
          <p:cNvSpPr txBox="1">
            <a:spLocks noGrp="1"/>
          </p:cNvSpPr>
          <p:nvPr>
            <p:ph type="body" idx="1"/>
          </p:nvPr>
        </p:nvSpPr>
        <p:spPr>
          <a:xfrm>
            <a:off x="451830" y="3107374"/>
            <a:ext cx="10027298" cy="643253"/>
          </a:xfrm>
          <a:prstGeom prst="rect">
            <a:avLst/>
          </a:prstGeom>
          <a:noFill/>
          <a:ln>
            <a:noFill/>
          </a:ln>
        </p:spPr>
        <p:txBody>
          <a:bodyPr wrap="square" lIns="91425" tIns="91425" rIns="91425" bIns="91425" anchor="ctr" anchorCtr="0"/>
          <a:lstStyle>
            <a:lvl1pPr marL="0" marR="0" lvl="0" indent="0" algn="l" rtl="0">
              <a:lnSpc>
                <a:spcPct val="95000"/>
              </a:lnSpc>
              <a:spcBef>
                <a:spcPts val="0"/>
              </a:spcBef>
              <a:buClr>
                <a:schemeClr val="lt1"/>
              </a:buClr>
              <a:buFont typeface="Arial"/>
              <a:buNone/>
              <a:defRPr sz="4400" b="0" i="0" u="none" strike="noStrike" cap="none">
                <a:solidFill>
                  <a:schemeClr val="lt1"/>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pic>
        <p:nvPicPr>
          <p:cNvPr id="35" name="Shape 35" descr="Max_white-01.png"/>
          <p:cNvPicPr preferRelativeResize="0"/>
          <p:nvPr/>
        </p:nvPicPr>
        <p:blipFill rotWithShape="1">
          <a:blip r:embed="rId2">
            <a:alphaModFix/>
          </a:blip>
          <a:srcRect/>
          <a:stretch/>
        </p:blipFill>
        <p:spPr>
          <a:xfrm>
            <a:off x="471097" y="6309258"/>
            <a:ext cx="574155" cy="574155"/>
          </a:xfrm>
          <a:prstGeom prst="rect">
            <a:avLst/>
          </a:prstGeom>
          <a:noFill/>
          <a:ln>
            <a:noFill/>
          </a:ln>
        </p:spPr>
      </p:pic>
      <p:sp>
        <p:nvSpPr>
          <p:cNvPr id="36" name="Shape 36"/>
          <p:cNvSpPr txBox="1"/>
          <p:nvPr/>
        </p:nvSpPr>
        <p:spPr>
          <a:xfrm>
            <a:off x="8354723" y="6584364"/>
            <a:ext cx="2360058" cy="13849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b="0" i="0" u="none" strike="noStrike" cap="none">
                <a:solidFill>
                  <a:srgbClr val="FFFFFF"/>
                </a:solidFill>
                <a:latin typeface="Arial"/>
                <a:ea typeface="Arial"/>
                <a:cs typeface="Arial"/>
                <a:sym typeface="Arial"/>
              </a:rPr>
              <a:t>© 2016 MapR Technologies</a:t>
            </a:r>
          </a:p>
        </p:txBody>
      </p:sp>
      <p:pic>
        <p:nvPicPr>
          <p:cNvPr id="37" name="Shape 37" descr="MapR_white.png"/>
          <p:cNvPicPr preferRelativeResize="0"/>
          <p:nvPr/>
        </p:nvPicPr>
        <p:blipFill rotWithShape="1">
          <a:blip r:embed="rId3">
            <a:alphaModFix/>
          </a:blip>
          <a:srcRect/>
          <a:stretch/>
        </p:blipFill>
        <p:spPr>
          <a:xfrm>
            <a:off x="10853219" y="6540109"/>
            <a:ext cx="796683" cy="182569"/>
          </a:xfrm>
          <a:prstGeom prst="rect">
            <a:avLst/>
          </a:prstGeom>
          <a:noFill/>
          <a:ln>
            <a:noFill/>
          </a:ln>
        </p:spPr>
      </p:pic>
      <p:sp>
        <p:nvSpPr>
          <p:cNvPr id="38" name="Shape 38"/>
          <p:cNvSpPr/>
          <p:nvPr/>
        </p:nvSpPr>
        <p:spPr>
          <a:xfrm>
            <a:off x="0" y="0"/>
            <a:ext cx="12188825" cy="6858000"/>
          </a:xfrm>
          <a:prstGeom prst="rect">
            <a:avLst/>
          </a:prstGeom>
          <a:gradFill>
            <a:gsLst>
              <a:gs pos="0">
                <a:srgbClr val="7BABC8"/>
              </a:gs>
              <a:gs pos="54000">
                <a:schemeClr val="accent2"/>
              </a:gs>
              <a:gs pos="100000">
                <a:srgbClr val="2C526A"/>
              </a:gs>
            </a:gsLst>
            <a:lin ang="16200000" scaled="0"/>
          </a:gradFill>
          <a:ln>
            <a:noFill/>
          </a:ln>
        </p:spPr>
        <p:txBody>
          <a:bodyPr wrap="square" lIns="0" tIns="0" rIns="0" bIns="0" anchor="ctr" anchorCtr="0">
            <a:noAutofit/>
          </a:bodyPr>
          <a:lstStyle/>
          <a:p>
            <a:pPr marL="0" marR="0" lvl="0" indent="0" algn="ctr" rtl="0">
              <a:lnSpc>
                <a:spcPct val="95000"/>
              </a:lnSpc>
              <a:spcBef>
                <a:spcPts val="0"/>
              </a:spcBef>
              <a:buNone/>
            </a:pPr>
            <a:endParaRPr sz="2000" b="1" i="0" u="none" strike="noStrike" cap="none">
              <a:solidFill>
                <a:schemeClr val="lt1"/>
              </a:solidFill>
              <a:latin typeface="Arial"/>
              <a:ea typeface="Arial"/>
              <a:cs typeface="Arial"/>
              <a:sym typeface="Arial"/>
            </a:endParaRPr>
          </a:p>
        </p:txBody>
      </p:sp>
      <p:pic>
        <p:nvPicPr>
          <p:cNvPr id="39" name="Shape 39" descr="Max_white-01.png"/>
          <p:cNvPicPr preferRelativeResize="0"/>
          <p:nvPr/>
        </p:nvPicPr>
        <p:blipFill rotWithShape="1">
          <a:blip r:embed="rId2">
            <a:alphaModFix/>
          </a:blip>
          <a:srcRect/>
          <a:stretch/>
        </p:blipFill>
        <p:spPr>
          <a:xfrm>
            <a:off x="471097" y="6309258"/>
            <a:ext cx="574155" cy="574155"/>
          </a:xfrm>
          <a:prstGeom prst="rect">
            <a:avLst/>
          </a:prstGeom>
          <a:noFill/>
          <a:ln>
            <a:noFill/>
          </a:ln>
        </p:spPr>
      </p:pic>
      <p:sp>
        <p:nvSpPr>
          <p:cNvPr id="40" name="Shape 40"/>
          <p:cNvSpPr txBox="1"/>
          <p:nvPr/>
        </p:nvSpPr>
        <p:spPr>
          <a:xfrm>
            <a:off x="8354723" y="6584364"/>
            <a:ext cx="2360058" cy="13849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b="0" i="0" u="none" strike="noStrike" cap="none">
                <a:solidFill>
                  <a:srgbClr val="FFFFFF"/>
                </a:solidFill>
                <a:latin typeface="Arial"/>
                <a:ea typeface="Arial"/>
                <a:cs typeface="Arial"/>
                <a:sym typeface="Arial"/>
              </a:rPr>
              <a:t>© 2016 MapR Technologies</a:t>
            </a:r>
          </a:p>
        </p:txBody>
      </p:sp>
      <p:pic>
        <p:nvPicPr>
          <p:cNvPr id="41" name="Shape 41" descr="MapR_white.png"/>
          <p:cNvPicPr preferRelativeResize="0"/>
          <p:nvPr/>
        </p:nvPicPr>
        <p:blipFill rotWithShape="1">
          <a:blip r:embed="rId3">
            <a:alphaModFix/>
          </a:blip>
          <a:srcRect/>
          <a:stretch/>
        </p:blipFill>
        <p:spPr>
          <a:xfrm>
            <a:off x="10853219" y="6540109"/>
            <a:ext cx="796683" cy="1825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sp>
        <p:nvSpPr>
          <p:cNvPr id="45" name="Shape 45"/>
          <p:cNvSpPr txBox="1">
            <a:spLocks noGrp="1"/>
          </p:cNvSpPr>
          <p:nvPr>
            <p:ph type="dt" idx="10"/>
          </p:nvPr>
        </p:nvSpPr>
        <p:spPr>
          <a:xfrm>
            <a:off x="837982" y="6356352"/>
            <a:ext cx="2742486" cy="365125"/>
          </a:xfrm>
          <a:prstGeom prst="rect">
            <a:avLst/>
          </a:prstGeom>
          <a:noFill/>
          <a:ln>
            <a:noFill/>
          </a:ln>
        </p:spPr>
        <p:txBody>
          <a:bodyPr wrap="square" lIns="91425" tIns="91425" rIns="91425" bIns="91425" anchor="t" anchorCtr="0"/>
          <a:lstStyle>
            <a:lvl1pPr marL="0" marR="0" lvl="0" indent="0" algn="l" rtl="0">
              <a:spcBef>
                <a:spcPts val="0"/>
              </a:spcBef>
              <a:buNone/>
              <a:defRPr sz="2400">
                <a:solidFill>
                  <a:schemeClr val="dk1"/>
                </a:solidFill>
                <a:latin typeface="Arial"/>
                <a:ea typeface="Arial"/>
                <a:cs typeface="Arial"/>
                <a:sym typeface="Arial"/>
              </a:defRPr>
            </a:lvl1pPr>
            <a:lvl2pPr marL="609493" marR="0" lvl="1" indent="-12592" algn="l" rtl="0">
              <a:spcBef>
                <a:spcPts val="0"/>
              </a:spcBef>
              <a:buNone/>
              <a:defRPr sz="2400" b="0" i="0" u="none" strike="noStrike" cap="none">
                <a:solidFill>
                  <a:schemeClr val="dk1"/>
                </a:solidFill>
                <a:latin typeface="Arial"/>
                <a:ea typeface="Arial"/>
                <a:cs typeface="Arial"/>
                <a:sym typeface="Arial"/>
              </a:defRPr>
            </a:lvl2pPr>
            <a:lvl3pPr marL="1218987" marR="0" lvl="2" indent="-12487" algn="l" rtl="0">
              <a:spcBef>
                <a:spcPts val="0"/>
              </a:spcBef>
              <a:buNone/>
              <a:defRPr sz="2400" b="0" i="0" u="none" strike="noStrike" cap="none">
                <a:solidFill>
                  <a:schemeClr val="dk1"/>
                </a:solidFill>
                <a:latin typeface="Arial"/>
                <a:ea typeface="Arial"/>
                <a:cs typeface="Arial"/>
                <a:sym typeface="Arial"/>
              </a:defRPr>
            </a:lvl3pPr>
            <a:lvl4pPr marL="1828480" marR="0" lvl="3" indent="-12380" algn="l" rtl="0">
              <a:spcBef>
                <a:spcPts val="0"/>
              </a:spcBef>
              <a:buNone/>
              <a:defRPr sz="2400" b="0" i="0" u="none" strike="noStrike" cap="none">
                <a:solidFill>
                  <a:schemeClr val="dk1"/>
                </a:solidFill>
                <a:latin typeface="Arial"/>
                <a:ea typeface="Arial"/>
                <a:cs typeface="Arial"/>
                <a:sym typeface="Arial"/>
              </a:defRPr>
            </a:lvl4pPr>
            <a:lvl5pPr marL="2437973" marR="0" lvl="4" indent="-12273" algn="l" rtl="0">
              <a:spcBef>
                <a:spcPts val="0"/>
              </a:spcBef>
              <a:buNone/>
              <a:defRPr sz="2400" b="0" i="0" u="none" strike="noStrike" cap="none">
                <a:solidFill>
                  <a:schemeClr val="dk1"/>
                </a:solidFill>
                <a:latin typeface="Arial"/>
                <a:ea typeface="Arial"/>
                <a:cs typeface="Arial"/>
                <a:sym typeface="Arial"/>
              </a:defRPr>
            </a:lvl5pPr>
            <a:lvl6pPr marL="3047467" marR="0" lvl="5" indent="-12167" algn="l" rtl="0">
              <a:spcBef>
                <a:spcPts val="0"/>
              </a:spcBef>
              <a:buNone/>
              <a:defRPr sz="2400" b="0" i="0" u="none" strike="noStrike" cap="none">
                <a:solidFill>
                  <a:schemeClr val="dk1"/>
                </a:solidFill>
                <a:latin typeface="Arial"/>
                <a:ea typeface="Arial"/>
                <a:cs typeface="Arial"/>
                <a:sym typeface="Arial"/>
              </a:defRPr>
            </a:lvl6pPr>
            <a:lvl7pPr marL="3656960" marR="0" lvl="6" indent="-12060" algn="l" rtl="0">
              <a:spcBef>
                <a:spcPts val="0"/>
              </a:spcBef>
              <a:buNone/>
              <a:defRPr sz="2400" b="0" i="0" u="none" strike="noStrike" cap="none">
                <a:solidFill>
                  <a:schemeClr val="dk1"/>
                </a:solidFill>
                <a:latin typeface="Arial"/>
                <a:ea typeface="Arial"/>
                <a:cs typeface="Arial"/>
                <a:sym typeface="Arial"/>
              </a:defRPr>
            </a:lvl7pPr>
            <a:lvl8pPr marL="4266453" marR="0" lvl="7" indent="-11953" algn="l" rtl="0">
              <a:spcBef>
                <a:spcPts val="0"/>
              </a:spcBef>
              <a:buNone/>
              <a:defRPr sz="2400" b="0" i="0" u="none" strike="noStrike" cap="none">
                <a:solidFill>
                  <a:schemeClr val="dk1"/>
                </a:solidFill>
                <a:latin typeface="Arial"/>
                <a:ea typeface="Arial"/>
                <a:cs typeface="Arial"/>
                <a:sym typeface="Arial"/>
              </a:defRPr>
            </a:lvl8pPr>
            <a:lvl9pPr marL="4875947" marR="0" lvl="8" indent="-11846"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ftr" idx="11"/>
          </p:nvPr>
        </p:nvSpPr>
        <p:spPr>
          <a:xfrm>
            <a:off x="4037549" y="6356352"/>
            <a:ext cx="4113728" cy="365125"/>
          </a:xfrm>
          <a:prstGeom prst="rect">
            <a:avLst/>
          </a:prstGeom>
          <a:noFill/>
          <a:ln>
            <a:noFill/>
          </a:ln>
        </p:spPr>
        <p:txBody>
          <a:bodyPr wrap="square" lIns="91425" tIns="91425" rIns="91425" bIns="91425" anchor="t" anchorCtr="0"/>
          <a:lstStyle>
            <a:lvl1pPr marL="0" marR="0" lvl="0" indent="0" algn="l" rtl="0">
              <a:spcBef>
                <a:spcPts val="0"/>
              </a:spcBef>
              <a:buNone/>
              <a:defRPr sz="2400">
                <a:solidFill>
                  <a:schemeClr val="dk1"/>
                </a:solidFill>
                <a:latin typeface="Arial"/>
                <a:ea typeface="Arial"/>
                <a:cs typeface="Arial"/>
                <a:sym typeface="Arial"/>
              </a:defRPr>
            </a:lvl1pPr>
            <a:lvl2pPr marL="609493" marR="0" lvl="1" indent="-12592" algn="l" rtl="0">
              <a:spcBef>
                <a:spcPts val="0"/>
              </a:spcBef>
              <a:buNone/>
              <a:defRPr sz="2400" b="0" i="0" u="none" strike="noStrike" cap="none">
                <a:solidFill>
                  <a:schemeClr val="dk1"/>
                </a:solidFill>
                <a:latin typeface="Arial"/>
                <a:ea typeface="Arial"/>
                <a:cs typeface="Arial"/>
                <a:sym typeface="Arial"/>
              </a:defRPr>
            </a:lvl2pPr>
            <a:lvl3pPr marL="1218987" marR="0" lvl="2" indent="-12487" algn="l" rtl="0">
              <a:spcBef>
                <a:spcPts val="0"/>
              </a:spcBef>
              <a:buNone/>
              <a:defRPr sz="2400" b="0" i="0" u="none" strike="noStrike" cap="none">
                <a:solidFill>
                  <a:schemeClr val="dk1"/>
                </a:solidFill>
                <a:latin typeface="Arial"/>
                <a:ea typeface="Arial"/>
                <a:cs typeface="Arial"/>
                <a:sym typeface="Arial"/>
              </a:defRPr>
            </a:lvl3pPr>
            <a:lvl4pPr marL="1828480" marR="0" lvl="3" indent="-12380" algn="l" rtl="0">
              <a:spcBef>
                <a:spcPts val="0"/>
              </a:spcBef>
              <a:buNone/>
              <a:defRPr sz="2400" b="0" i="0" u="none" strike="noStrike" cap="none">
                <a:solidFill>
                  <a:schemeClr val="dk1"/>
                </a:solidFill>
                <a:latin typeface="Arial"/>
                <a:ea typeface="Arial"/>
                <a:cs typeface="Arial"/>
                <a:sym typeface="Arial"/>
              </a:defRPr>
            </a:lvl4pPr>
            <a:lvl5pPr marL="2437973" marR="0" lvl="4" indent="-12273" algn="l" rtl="0">
              <a:spcBef>
                <a:spcPts val="0"/>
              </a:spcBef>
              <a:buNone/>
              <a:defRPr sz="2400" b="0" i="0" u="none" strike="noStrike" cap="none">
                <a:solidFill>
                  <a:schemeClr val="dk1"/>
                </a:solidFill>
                <a:latin typeface="Arial"/>
                <a:ea typeface="Arial"/>
                <a:cs typeface="Arial"/>
                <a:sym typeface="Arial"/>
              </a:defRPr>
            </a:lvl5pPr>
            <a:lvl6pPr marL="3047467" marR="0" lvl="5" indent="-12167" algn="l" rtl="0">
              <a:spcBef>
                <a:spcPts val="0"/>
              </a:spcBef>
              <a:buNone/>
              <a:defRPr sz="2400" b="0" i="0" u="none" strike="noStrike" cap="none">
                <a:solidFill>
                  <a:schemeClr val="dk1"/>
                </a:solidFill>
                <a:latin typeface="Arial"/>
                <a:ea typeface="Arial"/>
                <a:cs typeface="Arial"/>
                <a:sym typeface="Arial"/>
              </a:defRPr>
            </a:lvl6pPr>
            <a:lvl7pPr marL="3656960" marR="0" lvl="6" indent="-12060" algn="l" rtl="0">
              <a:spcBef>
                <a:spcPts val="0"/>
              </a:spcBef>
              <a:buNone/>
              <a:defRPr sz="2400" b="0" i="0" u="none" strike="noStrike" cap="none">
                <a:solidFill>
                  <a:schemeClr val="dk1"/>
                </a:solidFill>
                <a:latin typeface="Arial"/>
                <a:ea typeface="Arial"/>
                <a:cs typeface="Arial"/>
                <a:sym typeface="Arial"/>
              </a:defRPr>
            </a:lvl7pPr>
            <a:lvl8pPr marL="4266453" marR="0" lvl="7" indent="-11953" algn="l" rtl="0">
              <a:spcBef>
                <a:spcPts val="0"/>
              </a:spcBef>
              <a:buNone/>
              <a:defRPr sz="2400" b="0" i="0" u="none" strike="noStrike" cap="none">
                <a:solidFill>
                  <a:schemeClr val="dk1"/>
                </a:solidFill>
                <a:latin typeface="Arial"/>
                <a:ea typeface="Arial"/>
                <a:cs typeface="Arial"/>
                <a:sym typeface="Arial"/>
              </a:defRPr>
            </a:lvl8pPr>
            <a:lvl9pPr marL="4875947" marR="0" lvl="8" indent="-11846"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608357" y="6356352"/>
            <a:ext cx="2742486" cy="365125"/>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fld id="{00000000-1234-1234-1234-123412341234}" type="slidenum">
              <a:rPr lang="en-US" sz="2400">
                <a:solidFill>
                  <a:schemeClr val="dk1"/>
                </a:solidFill>
                <a:latin typeface="Arial"/>
                <a:ea typeface="Arial"/>
                <a:cs typeface="Arial"/>
                <a:sym typeface="Arial"/>
              </a:rPr>
              <a:t>‹#›</a:t>
            </a:fld>
            <a:endParaRPr lang="en-US" sz="24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de Example">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549275" y="1198166"/>
            <a:ext cx="10969943" cy="4927999"/>
          </a:xfrm>
          <a:prstGeom prst="rect">
            <a:avLst/>
          </a:prstGeom>
          <a:solidFill>
            <a:srgbClr val="C6C8C9"/>
          </a:solidFill>
          <a:ln w="28575" cap="flat" cmpd="sng">
            <a:solidFill>
              <a:schemeClr val="dk2"/>
            </a:solidFill>
            <a:prstDash val="solid"/>
            <a:round/>
            <a:headEnd type="none" w="med" len="med"/>
            <a:tailEnd type="none" w="med" len="med"/>
          </a:ln>
        </p:spPr>
        <p:txBody>
          <a:bodyPr wrap="square" lIns="91425" tIns="91425" rIns="91425" bIns="91425" anchor="t" anchorCtr="0"/>
          <a:lstStyle>
            <a:lvl1pPr marL="0" marR="0" lvl="0" indent="0" algn="l" rtl="0">
              <a:spcBef>
                <a:spcPts val="480"/>
              </a:spcBef>
              <a:buClr>
                <a:schemeClr val="dk2"/>
              </a:buClr>
              <a:buFont typeface="Arial"/>
              <a:buNone/>
              <a:defRPr sz="2400" b="1" i="0" u="none" strike="noStrike" cap="none">
                <a:solidFill>
                  <a:schemeClr val="dk2"/>
                </a:solidFill>
                <a:latin typeface="Courier New"/>
                <a:ea typeface="Courier New"/>
                <a:cs typeface="Courier New"/>
                <a:sym typeface="Courier New"/>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Georgia"/>
                <a:ea typeface="Georgia"/>
                <a:cs typeface="Georgia"/>
                <a:sym typeface="Georgia"/>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Georgia"/>
                <a:ea typeface="Georgia"/>
                <a:cs typeface="Georgia"/>
                <a:sym typeface="Georgia"/>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Georgia"/>
                <a:ea typeface="Georgia"/>
                <a:cs typeface="Georgia"/>
                <a:sym typeface="Georgia"/>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Georgia"/>
                <a:ea typeface="Georgia"/>
                <a:cs typeface="Georgia"/>
                <a:sym typeface="Georgi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de Example with Byline">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 name="Shape 53"/>
          <p:cNvSpPr txBox="1">
            <a:spLocks noGrp="1"/>
          </p:cNvSpPr>
          <p:nvPr>
            <p:ph type="body" idx="1"/>
          </p:nvPr>
        </p:nvSpPr>
        <p:spPr>
          <a:xfrm>
            <a:off x="440059" y="1198167"/>
            <a:ext cx="10969943" cy="441815"/>
          </a:xfrm>
          <a:prstGeom prst="rect">
            <a:avLst/>
          </a:prstGeom>
          <a:noFill/>
          <a:ln>
            <a:noFill/>
          </a:ln>
        </p:spPr>
        <p:txBody>
          <a:bodyPr wrap="square" lIns="91425" tIns="91425" rIns="91425" bIns="91425" anchor="b" anchorCtr="0"/>
          <a:lstStyle>
            <a:lvl1pPr marL="0" marR="0" lvl="0" indent="0" algn="l" rtl="0">
              <a:spcBef>
                <a:spcPts val="600"/>
              </a:spcBef>
              <a:buClr>
                <a:schemeClr val="dk2"/>
              </a:buClr>
              <a:buFont typeface="Arial"/>
              <a:buNone/>
              <a:defRPr sz="3000" b="1" i="0" u="none" strike="noStrike" cap="none">
                <a:solidFill>
                  <a:schemeClr val="dk2"/>
                </a:solidFill>
                <a:latin typeface="Courier New"/>
                <a:ea typeface="Courier New"/>
                <a:cs typeface="Courier New"/>
                <a:sym typeface="Courier New"/>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2"/>
          </p:nvPr>
        </p:nvSpPr>
        <p:spPr>
          <a:xfrm>
            <a:off x="549275" y="1639982"/>
            <a:ext cx="10969943" cy="4486183"/>
          </a:xfrm>
          <a:prstGeom prst="rect">
            <a:avLst/>
          </a:prstGeom>
          <a:solidFill>
            <a:srgbClr val="C6C8C9"/>
          </a:solidFill>
          <a:ln w="28575" cap="flat" cmpd="sng">
            <a:solidFill>
              <a:schemeClr val="dk2"/>
            </a:solidFill>
            <a:prstDash val="solid"/>
            <a:round/>
            <a:headEnd type="none" w="med" len="med"/>
            <a:tailEnd type="none" w="med" len="med"/>
          </a:ln>
        </p:spPr>
        <p:txBody>
          <a:bodyPr wrap="square" lIns="91425" tIns="91425" rIns="91425" bIns="91425" anchor="t" anchorCtr="0"/>
          <a:lstStyle>
            <a:lvl1pPr marL="0" marR="0" lvl="0" indent="0" algn="l" rtl="0">
              <a:spcBef>
                <a:spcPts val="480"/>
              </a:spcBef>
              <a:buClr>
                <a:schemeClr val="dk2"/>
              </a:buClr>
              <a:buFont typeface="Arial"/>
              <a:buNone/>
              <a:defRPr sz="2400" b="1" i="0" u="none" strike="noStrike" cap="none">
                <a:solidFill>
                  <a:schemeClr val="dk2"/>
                </a:solidFill>
                <a:latin typeface="Courier New"/>
                <a:ea typeface="Courier New"/>
                <a:cs typeface="Courier New"/>
                <a:sym typeface="Courier New"/>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Georgia"/>
                <a:ea typeface="Georgia"/>
                <a:cs typeface="Georgia"/>
                <a:sym typeface="Georgia"/>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Georgia"/>
                <a:ea typeface="Georgia"/>
                <a:cs typeface="Georgia"/>
                <a:sym typeface="Georgia"/>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Georgia"/>
                <a:ea typeface="Georgia"/>
                <a:cs typeface="Georgia"/>
                <a:sym typeface="Georgia"/>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Georgia"/>
                <a:ea typeface="Georgia"/>
                <a:cs typeface="Georgia"/>
                <a:sym typeface="Georgi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with Byline">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440058" y="1455008"/>
            <a:ext cx="10969943" cy="4671157"/>
          </a:xfrm>
          <a:prstGeom prst="rect">
            <a:avLst/>
          </a:prstGeom>
          <a:noFill/>
          <a:ln>
            <a:noFill/>
          </a:ln>
        </p:spPr>
        <p:txBody>
          <a:bodyPr wrap="square" lIns="91425" tIns="91425" rIns="91425" bIns="91425" anchor="t" anchorCtr="0"/>
          <a:lstStyle>
            <a:lvl1pPr marL="344488" marR="0" lvl="0" indent="-166688"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2"/>
          </p:nvPr>
        </p:nvSpPr>
        <p:spPr>
          <a:xfrm>
            <a:off x="440058" y="1012545"/>
            <a:ext cx="10969943" cy="442463"/>
          </a:xfrm>
          <a:prstGeom prst="rect">
            <a:avLst/>
          </a:prstGeom>
          <a:noFill/>
          <a:ln>
            <a:noFill/>
          </a:ln>
        </p:spPr>
        <p:txBody>
          <a:bodyPr wrap="square" lIns="91425" tIns="91425" rIns="91425" bIns="91425" anchor="b" anchorCtr="0"/>
          <a:lstStyle>
            <a:lvl1pPr marL="0" marR="0" lvl="0" indent="0" algn="l" rtl="0">
              <a:spcBef>
                <a:spcPts val="560"/>
              </a:spcBef>
              <a:buClr>
                <a:schemeClr val="dk2"/>
              </a:buClr>
              <a:buFont typeface="Arial"/>
              <a:buNone/>
              <a:defRPr sz="2800" b="0" i="0" u="none" strike="noStrike" cap="none">
                <a:solidFill>
                  <a:schemeClr val="dk2"/>
                </a:solidFill>
                <a:latin typeface="Arial"/>
                <a:ea typeface="Arial"/>
                <a:cs typeface="Arial"/>
                <a:sym typeface="Arial"/>
              </a:defRPr>
            </a:lvl1pPr>
            <a:lvl2pPr marL="609493" marR="0" lvl="1" indent="-12592" algn="l" rtl="0">
              <a:spcBef>
                <a:spcPts val="540"/>
              </a:spcBef>
              <a:buClr>
                <a:schemeClr val="dk2"/>
              </a:buClr>
              <a:buFont typeface="Arial"/>
              <a:buNone/>
              <a:defRPr sz="2700" b="1" i="0" u="none" strike="noStrike" cap="none">
                <a:solidFill>
                  <a:schemeClr val="dk2"/>
                </a:solidFill>
                <a:latin typeface="Arial"/>
                <a:ea typeface="Arial"/>
                <a:cs typeface="Arial"/>
                <a:sym typeface="Arial"/>
              </a:defRPr>
            </a:lvl2pPr>
            <a:lvl3pPr marL="1218987" marR="0" lvl="2" indent="-12487" algn="l" rtl="0">
              <a:spcBef>
                <a:spcPts val="480"/>
              </a:spcBef>
              <a:buClr>
                <a:schemeClr val="dk2"/>
              </a:buClr>
              <a:buFont typeface="Arial"/>
              <a:buNone/>
              <a:defRPr sz="2400" b="1" i="0" u="none" strike="noStrike" cap="none">
                <a:solidFill>
                  <a:schemeClr val="dk2"/>
                </a:solidFill>
                <a:latin typeface="Arial"/>
                <a:ea typeface="Arial"/>
                <a:cs typeface="Arial"/>
                <a:sym typeface="Arial"/>
              </a:defRPr>
            </a:lvl3pPr>
            <a:lvl4pPr marL="1828480" marR="0" lvl="3" indent="-12380"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4pPr>
            <a:lvl5pPr marL="2437973" marR="0" lvl="4" indent="-12273" algn="l" rtl="0">
              <a:spcBef>
                <a:spcPts val="420"/>
              </a:spcBef>
              <a:buClr>
                <a:schemeClr val="dk2"/>
              </a:buClr>
              <a:buFont typeface="Arial"/>
              <a:buNone/>
              <a:defRPr sz="2100" b="1" i="0" u="none" strike="noStrike" cap="none">
                <a:solidFill>
                  <a:schemeClr val="dk2"/>
                </a:solidFill>
                <a:latin typeface="Arial"/>
                <a:ea typeface="Arial"/>
                <a:cs typeface="Arial"/>
                <a:sym typeface="Arial"/>
              </a:defRPr>
            </a:lvl5pPr>
            <a:lvl6pPr marL="3047467" marR="0" lvl="5" indent="-12167"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6pPr>
            <a:lvl7pPr marL="3656960" marR="0" lvl="6" indent="-12060"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7pPr>
            <a:lvl8pPr marL="4266453" marR="0" lvl="7" indent="-11953"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8pPr>
            <a:lvl9pPr marL="4875947" marR="0" lvl="8" indent="-11846" algn="l" rtl="0">
              <a:spcBef>
                <a:spcPts val="420"/>
              </a:spcBef>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458643" y="1198166"/>
            <a:ext cx="5383398" cy="4927999"/>
          </a:xfrm>
          <a:prstGeom prst="rect">
            <a:avLst/>
          </a:prstGeom>
          <a:noFill/>
          <a:ln>
            <a:noFill/>
          </a:ln>
        </p:spPr>
        <p:txBody>
          <a:bodyPr wrap="square" lIns="91425" tIns="91425" rIns="91425" bIns="91425" anchor="t" anchorCtr="0"/>
          <a:lstStyle>
            <a:lvl1pPr marL="227013" marR="0" lvl="0" indent="-49213"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511175" marR="0" lvl="1" indent="-117475"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738188" marR="0" lvl="2" indent="-12858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087438" marR="0" lvl="3" indent="-198437"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373188" marR="0" lvl="4" indent="-204787"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64512"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961707" marR="0" lvl="6" indent="-164407"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571200" marR="0" lvl="7" indent="-1643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5180693" marR="0" lvl="8" indent="-164193"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6045188" y="1198166"/>
            <a:ext cx="5383398" cy="4927999"/>
          </a:xfrm>
          <a:prstGeom prst="rect">
            <a:avLst/>
          </a:prstGeom>
          <a:noFill/>
          <a:ln>
            <a:noFill/>
          </a:ln>
        </p:spPr>
        <p:txBody>
          <a:bodyPr wrap="square" lIns="91425" tIns="91425" rIns="91425" bIns="91425" anchor="t" anchorCtr="0"/>
          <a:lstStyle>
            <a:lvl1pPr marL="230188" marR="0" lvl="0" indent="-52388"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625475" marR="0" lvl="1" indent="-231775"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971550" marR="0" lvl="2" indent="-1841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363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649413" marR="0" lvl="4" indent="-201613"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64512"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961707" marR="0" lvl="6" indent="-164407"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571200" marR="0" lvl="7" indent="-1643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5180693" marR="0" lvl="8" indent="-164193"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3" name="Shape 63"/>
          <p:cNvSpPr txBox="1"/>
          <p:nvPr/>
        </p:nvSpPr>
        <p:spPr>
          <a:xfrm>
            <a:off x="-925391" y="3160119"/>
            <a:ext cx="184666" cy="461665"/>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2400">
              <a:solidFill>
                <a:schemeClr val="dk2"/>
              </a:solidFill>
              <a:latin typeface="Arial"/>
              <a:ea typeface="Arial"/>
              <a:cs typeface="Arial"/>
              <a:sym typeface="Arial"/>
            </a:endParaRPr>
          </a:p>
        </p:txBody>
      </p:sp>
      <p:sp>
        <p:nvSpPr>
          <p:cNvPr id="64" name="Shape 64"/>
          <p:cNvSpPr txBox="1"/>
          <p:nvPr/>
        </p:nvSpPr>
        <p:spPr>
          <a:xfrm>
            <a:off x="-925391" y="3160119"/>
            <a:ext cx="184666" cy="461665"/>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2400">
              <a:solidFill>
                <a:schemeClr val="dk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40059" y="274639"/>
            <a:ext cx="10969943" cy="92352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36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40059" y="1198166"/>
            <a:ext cx="10969943" cy="4927999"/>
          </a:xfrm>
          <a:prstGeom prst="rect">
            <a:avLst/>
          </a:prstGeom>
          <a:noFill/>
          <a:ln>
            <a:noFill/>
          </a:ln>
        </p:spPr>
        <p:txBody>
          <a:bodyPr wrap="square" lIns="91425" tIns="91425" rIns="91425" bIns="91425" anchor="t" anchorCtr="0"/>
          <a:lstStyle>
            <a:lvl1pPr marL="344488" marR="0" lvl="0" indent="-166688" algn="l" rtl="0">
              <a:spcBef>
                <a:spcPts val="560"/>
              </a:spcBef>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801688" marR="0" lvl="1" indent="-230187"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2pPr>
            <a:lvl3pPr marL="1138238" marR="0" lvl="2" indent="-185737"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3pPr>
            <a:lvl4pPr marL="1490663" marR="0" lvl="3" indent="-195262"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4pPr>
            <a:lvl5pPr marL="1835150" marR="0" lvl="4" indent="-20955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pic>
        <p:nvPicPr>
          <p:cNvPr id="12" name="Shape 12" descr="MapR006_DphIV_app_ppt_logotype_rgbRED_noBox.eps"/>
          <p:cNvPicPr preferRelativeResize="0"/>
          <p:nvPr/>
        </p:nvPicPr>
        <p:blipFill rotWithShape="1">
          <a:blip r:embed="rId18">
            <a:alphaModFix/>
          </a:blip>
          <a:srcRect/>
          <a:stretch/>
        </p:blipFill>
        <p:spPr>
          <a:xfrm>
            <a:off x="10853220" y="6540109"/>
            <a:ext cx="831850" cy="212542"/>
          </a:xfrm>
          <a:prstGeom prst="rect">
            <a:avLst/>
          </a:prstGeom>
          <a:noFill/>
          <a:ln>
            <a:noFill/>
          </a:ln>
        </p:spPr>
      </p:pic>
      <p:sp>
        <p:nvSpPr>
          <p:cNvPr id="13" name="Shape 13"/>
          <p:cNvSpPr txBox="1"/>
          <p:nvPr/>
        </p:nvSpPr>
        <p:spPr>
          <a:xfrm>
            <a:off x="8354723" y="6584364"/>
            <a:ext cx="2360058" cy="13849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b="0" i="0" u="none" strike="noStrike" cap="none">
                <a:solidFill>
                  <a:srgbClr val="7F7F7F"/>
                </a:solidFill>
                <a:latin typeface="Arial"/>
                <a:ea typeface="Arial"/>
                <a:cs typeface="Arial"/>
                <a:sym typeface="Arial"/>
              </a:rPr>
              <a:t>© 2016 MapR Technologies</a:t>
            </a:r>
          </a:p>
        </p:txBody>
      </p:sp>
      <p:sp>
        <p:nvSpPr>
          <p:cNvPr id="14" name="Shape 14"/>
          <p:cNvSpPr txBox="1"/>
          <p:nvPr/>
        </p:nvSpPr>
        <p:spPr>
          <a:xfrm>
            <a:off x="11757025" y="6507319"/>
            <a:ext cx="863600" cy="30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accent4"/>
                </a:solidFill>
                <a:latin typeface="Arial"/>
                <a:ea typeface="Arial"/>
                <a:cs typeface="Arial"/>
                <a:sym typeface="Arial"/>
              </a:rPr>
              <a:t>‹#›</a:t>
            </a:fld>
            <a:endParaRPr lang="en-US" sz="1200" b="0" i="0" u="none" strike="noStrike" cap="none">
              <a:solidFill>
                <a:schemeClr val="accent4"/>
              </a:solidFill>
              <a:latin typeface="Arial"/>
              <a:ea typeface="Arial"/>
              <a:cs typeface="Arial"/>
              <a:sym typeface="Arial"/>
            </a:endParaRPr>
          </a:p>
        </p:txBody>
      </p:sp>
      <p:pic>
        <p:nvPicPr>
          <p:cNvPr id="15" name="Shape 15" descr="Max_CG9-01.png"/>
          <p:cNvPicPr preferRelativeResize="0"/>
          <p:nvPr/>
        </p:nvPicPr>
        <p:blipFill rotWithShape="1">
          <a:blip r:embed="rId19">
            <a:alphaModFix/>
          </a:blip>
          <a:srcRect/>
          <a:stretch/>
        </p:blipFill>
        <p:spPr>
          <a:xfrm>
            <a:off x="459749" y="6329428"/>
            <a:ext cx="557845" cy="557845"/>
          </a:xfrm>
          <a:prstGeom prst="rect">
            <a:avLst/>
          </a:prstGeom>
          <a:noFill/>
          <a:ln>
            <a:noFill/>
          </a:ln>
        </p:spPr>
      </p:pic>
      <p:pic>
        <p:nvPicPr>
          <p:cNvPr id="16" name="Shape 16" descr="MapR006_DphIV_app_ppt_logotype_rgbRED_noBox.eps"/>
          <p:cNvPicPr preferRelativeResize="0"/>
          <p:nvPr/>
        </p:nvPicPr>
        <p:blipFill rotWithShape="1">
          <a:blip r:embed="rId18">
            <a:alphaModFix/>
          </a:blip>
          <a:srcRect/>
          <a:stretch/>
        </p:blipFill>
        <p:spPr>
          <a:xfrm>
            <a:off x="10853220" y="6540109"/>
            <a:ext cx="831850" cy="212542"/>
          </a:xfrm>
          <a:prstGeom prst="rect">
            <a:avLst/>
          </a:prstGeom>
          <a:noFill/>
          <a:ln>
            <a:noFill/>
          </a:ln>
        </p:spPr>
      </p:pic>
      <p:sp>
        <p:nvSpPr>
          <p:cNvPr id="17" name="Shape 17"/>
          <p:cNvSpPr txBox="1"/>
          <p:nvPr/>
        </p:nvSpPr>
        <p:spPr>
          <a:xfrm>
            <a:off x="8354723" y="6585753"/>
            <a:ext cx="2360058" cy="138499"/>
          </a:xfrm>
          <a:prstGeom prst="rect">
            <a:avLst/>
          </a:prstGeom>
          <a:noFill/>
          <a:ln>
            <a:noFill/>
          </a:ln>
        </p:spPr>
        <p:txBody>
          <a:bodyPr wrap="square" lIns="0" tIns="0" rIns="0" bIns="0" anchor="t" anchorCtr="0">
            <a:noAutofit/>
          </a:bodyPr>
          <a:lstStyle/>
          <a:p>
            <a:pPr marL="0" marR="0" lvl="0" indent="0" algn="r" rtl="0">
              <a:spcBef>
                <a:spcPts val="0"/>
              </a:spcBef>
              <a:buSzPct val="25000"/>
              <a:buNone/>
            </a:pPr>
            <a:r>
              <a:rPr lang="en-US" sz="900" b="0" i="0" u="none" strike="noStrike" cap="none">
                <a:solidFill>
                  <a:srgbClr val="7F7F7F"/>
                </a:solidFill>
                <a:latin typeface="Arial"/>
                <a:ea typeface="Arial"/>
                <a:cs typeface="Arial"/>
                <a:sym typeface="Arial"/>
              </a:rPr>
              <a:t>© 2016 MapR Technologies</a:t>
            </a:r>
          </a:p>
        </p:txBody>
      </p:sp>
      <p:sp>
        <p:nvSpPr>
          <p:cNvPr id="18" name="Shape 18"/>
          <p:cNvSpPr txBox="1"/>
          <p:nvPr/>
        </p:nvSpPr>
        <p:spPr>
          <a:xfrm>
            <a:off x="11757025" y="6507319"/>
            <a:ext cx="863600" cy="30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accent4"/>
                </a:solidFill>
                <a:latin typeface="Arial"/>
                <a:ea typeface="Arial"/>
                <a:cs typeface="Arial"/>
                <a:sym typeface="Arial"/>
              </a:rPr>
              <a:t>‹#›</a:t>
            </a:fld>
            <a:endParaRPr lang="en-US" sz="1200" b="0" i="0" u="none" strike="noStrike" cap="none">
              <a:solidFill>
                <a:schemeClr val="accent4"/>
              </a:solidFill>
              <a:latin typeface="Arial"/>
              <a:ea typeface="Arial"/>
              <a:cs typeface="Arial"/>
              <a:sym typeface="Arial"/>
            </a:endParaRPr>
          </a:p>
        </p:txBody>
      </p:sp>
      <p:pic>
        <p:nvPicPr>
          <p:cNvPr id="19" name="Shape 19" descr="Max_CG9-01.png"/>
          <p:cNvPicPr preferRelativeResize="0"/>
          <p:nvPr/>
        </p:nvPicPr>
        <p:blipFill rotWithShape="1">
          <a:blip r:embed="rId19">
            <a:alphaModFix/>
          </a:blip>
          <a:srcRect/>
          <a:stretch/>
        </p:blipFill>
        <p:spPr>
          <a:xfrm>
            <a:off x="459749" y="6329428"/>
            <a:ext cx="557845" cy="557845"/>
          </a:xfrm>
          <a:prstGeom prst="rect">
            <a:avLst/>
          </a:prstGeom>
          <a:noFill/>
          <a:ln>
            <a:noFill/>
          </a:ln>
        </p:spPr>
      </p:pic>
      <p:sp>
        <p:nvSpPr>
          <p:cNvPr id="20" name="Shape 20"/>
          <p:cNvSpPr txBox="1"/>
          <p:nvPr/>
        </p:nvSpPr>
        <p:spPr>
          <a:xfrm>
            <a:off x="5026282" y="6585753"/>
            <a:ext cx="2360058" cy="138499"/>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900" b="0" i="0" u="none" strike="noStrike" cap="none">
                <a:solidFill>
                  <a:srgbClr val="7F7F7F"/>
                </a:solidFill>
                <a:latin typeface="Arial"/>
                <a:ea typeface="Arial"/>
                <a:cs typeface="Arial"/>
                <a:sym typeface="Arial"/>
              </a:rPr>
              <a:t>MapR Confidential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45.jp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4.png"/><Relationship Id="rId4" Type="http://schemas.openxmlformats.org/officeDocument/2006/relationships/image" Target="../media/image36.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430499" y="1265875"/>
            <a:ext cx="6498600" cy="2362800"/>
          </a:xfrm>
          <a:prstGeom prst="rect">
            <a:avLst/>
          </a:prstGeom>
          <a:noFill/>
          <a:ln>
            <a:noFill/>
          </a:ln>
        </p:spPr>
        <p:txBody>
          <a:bodyPr wrap="square" lIns="121875" tIns="60925" rIns="121875" bIns="60925" anchor="ctr" anchorCtr="0">
            <a:noAutofit/>
          </a:bodyPr>
          <a:lstStyle/>
          <a:p>
            <a:pPr marL="0" marR="0" lvl="0" indent="0" algn="l" rtl="0">
              <a:spcBef>
                <a:spcPts val="0"/>
              </a:spcBef>
              <a:spcAft>
                <a:spcPts val="0"/>
              </a:spcAft>
              <a:buClr>
                <a:schemeClr val="lt1"/>
              </a:buClr>
              <a:buSzPct val="25000"/>
              <a:buFont typeface="Arial"/>
              <a:buNone/>
            </a:pPr>
            <a:r>
              <a:rPr lang="en-US" sz="4800"/>
              <a:t>Security Workshop</a:t>
            </a:r>
            <a:br>
              <a:rPr lang="en-US" sz="4800"/>
            </a:br>
            <a:endParaRPr lang="en-US" sz="4800"/>
          </a:p>
          <a:p>
            <a:pPr marL="0" marR="0" lvl="0" indent="0" algn="l" rtl="0">
              <a:spcBef>
                <a:spcPts val="880"/>
              </a:spcBef>
              <a:buClr>
                <a:schemeClr val="lt1"/>
              </a:buClr>
              <a:buSzPct val="25000"/>
              <a:buFont typeface="Arial"/>
              <a:buNone/>
            </a:pPr>
            <a:endParaRPr sz="4400" b="0" i="0" u="none" strike="noStrike" cap="none">
              <a:solidFill>
                <a:schemeClr val="lt1"/>
              </a:solidFill>
              <a:latin typeface="Arial"/>
              <a:ea typeface="Arial"/>
              <a:cs typeface="Arial"/>
              <a:sym typeface="Arial"/>
            </a:endParaRPr>
          </a:p>
        </p:txBody>
      </p:sp>
      <p:sp>
        <p:nvSpPr>
          <p:cNvPr id="102" name="Shape 102"/>
          <p:cNvSpPr txBox="1">
            <a:spLocks noGrp="1"/>
          </p:cNvSpPr>
          <p:nvPr>
            <p:ph type="body" idx="1"/>
          </p:nvPr>
        </p:nvSpPr>
        <p:spPr>
          <a:xfrm>
            <a:off x="6610150" y="1514978"/>
            <a:ext cx="5126100" cy="807300"/>
          </a:xfrm>
          <a:prstGeom prst="rect">
            <a:avLst/>
          </a:prstGeom>
          <a:noFill/>
          <a:ln>
            <a:noFill/>
          </a:ln>
        </p:spPr>
        <p:txBody>
          <a:bodyPr wrap="square" lIns="121875" tIns="60925" rIns="121875" bIns="60925" anchor="t" anchorCtr="0">
            <a:noAutofit/>
          </a:bodyPr>
          <a:lstStyle/>
          <a:p>
            <a:pPr marL="0" marR="0" lvl="0" indent="0" algn="l" rtl="0">
              <a:lnSpc>
                <a:spcPct val="113571"/>
              </a:lnSpc>
              <a:spcBef>
                <a:spcPts val="0"/>
              </a:spcBef>
              <a:buClr>
                <a:schemeClr val="lt1"/>
              </a:buClr>
              <a:buSzPct val="25000"/>
              <a:buFont typeface="Arial"/>
              <a:buNone/>
            </a:pPr>
            <a:r>
              <a:rPr lang="en-US" sz="2800" dirty="0"/>
              <a:t>Carsten Hufe</a:t>
            </a:r>
            <a:br>
              <a:rPr lang="en-US" sz="2800" dirty="0"/>
            </a:br>
            <a:r>
              <a:rPr lang="en-US" sz="2800" dirty="0"/>
              <a:t>Senior Data Engineer</a:t>
            </a:r>
          </a:p>
          <a:p>
            <a:pPr marL="0" marR="0" lvl="0" indent="0" algn="l" rtl="0">
              <a:lnSpc>
                <a:spcPct val="113571"/>
              </a:lnSpc>
              <a:spcBef>
                <a:spcPts val="0"/>
              </a:spcBef>
              <a:buClr>
                <a:schemeClr val="lt1"/>
              </a:buClr>
              <a:buSzPct val="25000"/>
              <a:buFont typeface="Arial"/>
              <a:buNone/>
            </a:pPr>
            <a:endParaRPr sz="2800" dirty="0"/>
          </a:p>
          <a:p>
            <a:pPr marL="0" marR="0" lvl="0" indent="0" algn="l" rtl="0">
              <a:lnSpc>
                <a:spcPct val="113571"/>
              </a:lnSpc>
              <a:spcBef>
                <a:spcPts val="0"/>
              </a:spcBef>
              <a:buClr>
                <a:schemeClr val="lt1"/>
              </a:buClr>
              <a:buSzPct val="25000"/>
              <a:buFont typeface="Arial"/>
              <a:buNone/>
            </a:pPr>
            <a:r>
              <a:rPr lang="en-US" sz="1800" dirty="0" smtClean="0"/>
              <a:t>October 2017</a:t>
            </a:r>
            <a:endParaRPr lang="en-US" sz="18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Tickets</a:t>
            </a:r>
          </a:p>
        </p:txBody>
      </p:sp>
      <p:sp>
        <p:nvSpPr>
          <p:cNvPr id="242" name="Shape 242"/>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A ticket represents a valid authenticated identity</a:t>
            </a:r>
          </a:p>
          <a:p>
            <a:pPr marL="457119" lvl="0" indent="-457119" rtl="0">
              <a:spcBef>
                <a:spcPts val="560"/>
              </a:spcBef>
              <a:buClr>
                <a:srgbClr val="4D4F53"/>
              </a:buClr>
              <a:buSzPct val="100000"/>
              <a:buChar char="•"/>
            </a:pPr>
            <a:r>
              <a:rPr lang="en-US" sz="2800">
                <a:solidFill>
                  <a:srgbClr val="4D4F53"/>
                </a:solidFill>
              </a:rPr>
              <a:t>Contains</a:t>
            </a:r>
          </a:p>
          <a:p>
            <a:pPr marL="990427" lvl="1" indent="-393527" rtl="0">
              <a:spcBef>
                <a:spcPts val="480"/>
              </a:spcBef>
              <a:buClr>
                <a:srgbClr val="4D4F53"/>
              </a:buClr>
              <a:buSzPct val="100000"/>
              <a:buChar char="–"/>
            </a:pPr>
            <a:r>
              <a:rPr lang="en-US" sz="2400">
                <a:solidFill>
                  <a:srgbClr val="4D4F53"/>
                </a:solidFill>
              </a:rPr>
              <a:t>An expiration time, renewal lifetime, and creation time</a:t>
            </a:r>
          </a:p>
          <a:p>
            <a:pPr marL="990427" lvl="1" indent="-393527" rtl="0">
              <a:spcBef>
                <a:spcPts val="480"/>
              </a:spcBef>
              <a:buClr>
                <a:srgbClr val="4D4F53"/>
              </a:buClr>
              <a:buSzPct val="100000"/>
              <a:buChar char="–"/>
            </a:pPr>
            <a:r>
              <a:rPr lang="en-US" sz="2400">
                <a:solidFill>
                  <a:srgbClr val="4D4F53"/>
                </a:solidFill>
              </a:rPr>
              <a:t>A randomly generated secret key</a:t>
            </a:r>
          </a:p>
          <a:p>
            <a:pPr marL="990427" lvl="1" indent="-393527" rtl="0">
              <a:spcBef>
                <a:spcPts val="480"/>
              </a:spcBef>
              <a:buClr>
                <a:srgbClr val="4D4F53"/>
              </a:buClr>
              <a:buSzPct val="100000"/>
              <a:buChar char="–"/>
            </a:pPr>
            <a:r>
              <a:rPr lang="en-US" sz="2400">
                <a:solidFill>
                  <a:srgbClr val="4D4F53"/>
                </a:solidFill>
              </a:rPr>
              <a:t>Information about the identity – userid, group ids</a:t>
            </a:r>
          </a:p>
          <a:p>
            <a:pPr marL="457119" lvl="0" indent="-457119" rtl="0">
              <a:spcBef>
                <a:spcPts val="560"/>
              </a:spcBef>
              <a:buClr>
                <a:srgbClr val="4D4F53"/>
              </a:buClr>
              <a:buSzPct val="100000"/>
              <a:buChar char="•"/>
            </a:pPr>
            <a:r>
              <a:rPr lang="en-US" sz="2800">
                <a:solidFill>
                  <a:srgbClr val="4D4F53"/>
                </a:solidFill>
              </a:rPr>
              <a:t>Signed and encrypted when issued by CLDB</a:t>
            </a:r>
          </a:p>
          <a:p>
            <a:pPr marL="990427" lvl="1" indent="-393527" rtl="0">
              <a:spcBef>
                <a:spcPts val="480"/>
              </a:spcBef>
              <a:buClr>
                <a:srgbClr val="4D4F53"/>
              </a:buClr>
              <a:buSzPct val="100000"/>
              <a:buChar char="–"/>
            </a:pPr>
            <a:r>
              <a:rPr lang="en-US" sz="2400">
                <a:solidFill>
                  <a:srgbClr val="4D4F53"/>
                </a:solidFill>
              </a:rPr>
              <a:t>CLDB key used for ‘permanent’ server tickets</a:t>
            </a:r>
          </a:p>
          <a:p>
            <a:pPr marL="990427" lvl="1" indent="-393527" rtl="0">
              <a:spcBef>
                <a:spcPts val="480"/>
              </a:spcBef>
              <a:buClr>
                <a:srgbClr val="4D4F53"/>
              </a:buClr>
              <a:buSzPct val="100000"/>
              <a:buChar char="–"/>
            </a:pPr>
            <a:r>
              <a:rPr lang="en-US" sz="2400">
                <a:solidFill>
                  <a:srgbClr val="4D4F53"/>
                </a:solidFill>
              </a:rPr>
              <a:t>Server key used for ephemeral tickets issued for users</a:t>
            </a:r>
          </a:p>
          <a:p>
            <a:pPr marL="457119" lvl="0" indent="-457119" rtl="0">
              <a:spcBef>
                <a:spcPts val="560"/>
              </a:spcBef>
              <a:buClr>
                <a:srgbClr val="4D4F53"/>
              </a:buClr>
              <a:buSzPct val="100000"/>
              <a:buChar char="•"/>
            </a:pPr>
            <a:r>
              <a:rPr lang="en-US" sz="2800">
                <a:solidFill>
                  <a:srgbClr val="4D4F53"/>
                </a:solidFill>
              </a:rPr>
              <a:t>A client authenticates to trusted servers using the ticket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User Experience</a:t>
            </a:r>
          </a:p>
        </p:txBody>
      </p:sp>
      <p:sp>
        <p:nvSpPr>
          <p:cNvPr id="249" name="Shape 249"/>
          <p:cNvSpPr txBox="1"/>
          <p:nvPr/>
        </p:nvSpPr>
        <p:spPr>
          <a:xfrm>
            <a:off x="741212" y="1210693"/>
            <a:ext cx="10673400" cy="49554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400">
                <a:solidFill>
                  <a:srgbClr val="4D4F53"/>
                </a:solidFill>
              </a:rPr>
              <a:t>User invokes </a:t>
            </a:r>
            <a:r>
              <a:rPr lang="en-US" sz="2400" b="1">
                <a:solidFill>
                  <a:srgbClr val="4D4F53"/>
                </a:solidFill>
              </a:rPr>
              <a:t>maprlogin</a:t>
            </a:r>
          </a:p>
          <a:p>
            <a:pPr marL="990427" lvl="1" indent="-393527" rtl="0">
              <a:spcBef>
                <a:spcPts val="420"/>
              </a:spcBef>
              <a:buClr>
                <a:srgbClr val="4D4F53"/>
              </a:buClr>
              <a:buSzPct val="100000"/>
              <a:buChar char="–"/>
            </a:pPr>
            <a:r>
              <a:rPr lang="en-US" sz="2100">
                <a:solidFill>
                  <a:srgbClr val="4D4F53"/>
                </a:solidFill>
              </a:rPr>
              <a:t>maprlogin connects to CLDB (over https)</a:t>
            </a:r>
          </a:p>
          <a:p>
            <a:pPr marL="1523733" lvl="2" indent="-317233" rtl="0">
              <a:spcBef>
                <a:spcPts val="380"/>
              </a:spcBef>
              <a:buClr>
                <a:srgbClr val="4D4F53"/>
              </a:buClr>
              <a:buSzPct val="100000"/>
              <a:buChar char="•"/>
            </a:pPr>
            <a:r>
              <a:rPr lang="en-US" sz="1900">
                <a:solidFill>
                  <a:srgbClr val="4D4F53"/>
                </a:solidFill>
              </a:rPr>
              <a:t>Provide userid &amp; password (or Kerberos ticket) for validation by CLDB</a:t>
            </a:r>
          </a:p>
          <a:p>
            <a:pPr marL="990427" lvl="1" indent="-393527" rtl="0">
              <a:spcBef>
                <a:spcPts val="420"/>
              </a:spcBef>
              <a:buClr>
                <a:srgbClr val="4D4F53"/>
              </a:buClr>
              <a:buSzPct val="100000"/>
              <a:buChar char="–"/>
            </a:pPr>
            <a:r>
              <a:rPr lang="en-US" sz="2100">
                <a:solidFill>
                  <a:srgbClr val="4D4F53"/>
                </a:solidFill>
              </a:rPr>
              <a:t>Ticket is returned,  saved in file in /tmp folder and accessible only by owning user – file name is /tmp/maprticket_&lt;uid&gt;</a:t>
            </a:r>
          </a:p>
          <a:p>
            <a:pPr marL="457119" lvl="0" indent="-457119" rtl="0">
              <a:spcBef>
                <a:spcPts val="480"/>
              </a:spcBef>
              <a:buClr>
                <a:srgbClr val="4D4F53"/>
              </a:buClr>
              <a:buSzPct val="100000"/>
              <a:buChar char="•"/>
            </a:pPr>
            <a:r>
              <a:rPr lang="en-US" sz="2400">
                <a:solidFill>
                  <a:srgbClr val="4D4F53"/>
                </a:solidFill>
              </a:rPr>
              <a:t>All processes automatically pick up ticket (nothing to do)</a:t>
            </a:r>
          </a:p>
          <a:p>
            <a:pPr marL="990427" lvl="1" indent="-393527" rtl="0">
              <a:spcBef>
                <a:spcPts val="420"/>
              </a:spcBef>
              <a:buClr>
                <a:srgbClr val="4D4F53"/>
              </a:buClr>
              <a:buSzPct val="100000"/>
              <a:buChar char="–"/>
            </a:pPr>
            <a:r>
              <a:rPr lang="en-US" sz="2100">
                <a:solidFill>
                  <a:srgbClr val="4D4F53"/>
                </a:solidFill>
              </a:rPr>
              <a:t>Java and C/C++ clients implicitly look for valid ticket and use it</a:t>
            </a:r>
          </a:p>
          <a:p>
            <a:pPr marL="457119" lvl="0" indent="-457119" rtl="0">
              <a:spcBef>
                <a:spcPts val="480"/>
              </a:spcBef>
              <a:buClr>
                <a:srgbClr val="4D4F53"/>
              </a:buClr>
              <a:buSzPct val="100000"/>
              <a:buChar char="•"/>
            </a:pPr>
            <a:r>
              <a:rPr lang="en-US" sz="2400">
                <a:solidFill>
                  <a:srgbClr val="4D4F53"/>
                </a:solidFill>
              </a:rPr>
              <a:t>MapR PAM module</a:t>
            </a:r>
          </a:p>
          <a:p>
            <a:pPr marL="990427" lvl="1" indent="-393527" rtl="0">
              <a:spcBef>
                <a:spcPts val="420"/>
              </a:spcBef>
              <a:buClr>
                <a:srgbClr val="4D4F53"/>
              </a:buClr>
              <a:buSzPct val="100000"/>
              <a:buChar char="–"/>
            </a:pPr>
            <a:r>
              <a:rPr lang="en-US" sz="2100">
                <a:solidFill>
                  <a:srgbClr val="4D4F53"/>
                </a:solidFill>
              </a:rPr>
              <a:t>Optional MapR provided PAM module creates MapR tickets automatically during Unix login</a:t>
            </a:r>
          </a:p>
          <a:p>
            <a:pPr marL="457119" lvl="0" indent="-323769" rtl="0">
              <a:spcBef>
                <a:spcPts val="420"/>
              </a:spcBef>
              <a:buNone/>
            </a:pPr>
            <a:endParaRPr sz="2100">
              <a:solidFill>
                <a:srgbClr val="4D4F5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Kerberos</a:t>
            </a:r>
          </a:p>
        </p:txBody>
      </p:sp>
      <p:sp>
        <p:nvSpPr>
          <p:cNvPr id="256" name="Shape 256"/>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lnSpc>
                <a:spcPct val="90000"/>
              </a:lnSpc>
              <a:spcBef>
                <a:spcPts val="0"/>
              </a:spcBef>
              <a:buClr>
                <a:srgbClr val="4D4F53"/>
              </a:buClr>
              <a:buSzPct val="100000"/>
              <a:buChar char="•"/>
            </a:pPr>
            <a:r>
              <a:rPr lang="en-US" sz="2800">
                <a:solidFill>
                  <a:srgbClr val="4D4F53"/>
                </a:solidFill>
              </a:rPr>
              <a:t>Not required but can use</a:t>
            </a:r>
          </a:p>
          <a:p>
            <a:pPr marL="457119" lvl="0" indent="-457119" rtl="0">
              <a:lnSpc>
                <a:spcPct val="90000"/>
              </a:lnSpc>
              <a:spcBef>
                <a:spcPts val="560"/>
              </a:spcBef>
              <a:buClr>
                <a:srgbClr val="4D4F53"/>
              </a:buClr>
              <a:buSzPct val="100000"/>
              <a:buChar char="•"/>
            </a:pPr>
            <a:r>
              <a:rPr lang="en-US" sz="2800">
                <a:solidFill>
                  <a:srgbClr val="4D4F53"/>
                </a:solidFill>
              </a:rPr>
              <a:t>Kerberos SSO</a:t>
            </a:r>
          </a:p>
          <a:p>
            <a:pPr marL="990427" lvl="1" indent="-393527" rtl="0">
              <a:lnSpc>
                <a:spcPct val="90000"/>
              </a:lnSpc>
              <a:spcBef>
                <a:spcPts val="480"/>
              </a:spcBef>
              <a:buClr>
                <a:srgbClr val="4D4F53"/>
              </a:buClr>
              <a:buSzPct val="100000"/>
              <a:buChar char="–"/>
            </a:pPr>
            <a:r>
              <a:rPr lang="en-US" sz="2400">
                <a:solidFill>
                  <a:srgbClr val="4D4F53"/>
                </a:solidFill>
              </a:rPr>
              <a:t>Explicitly using ‘maprlogin kerberos’</a:t>
            </a:r>
          </a:p>
          <a:p>
            <a:pPr marL="990427" lvl="1" indent="-393527" rtl="0">
              <a:lnSpc>
                <a:spcPct val="90000"/>
              </a:lnSpc>
              <a:spcBef>
                <a:spcPts val="480"/>
              </a:spcBef>
              <a:buClr>
                <a:srgbClr val="4D4F53"/>
              </a:buClr>
              <a:buSzPct val="100000"/>
              <a:buChar char="–"/>
            </a:pPr>
            <a:r>
              <a:rPr lang="en-US" sz="2400">
                <a:solidFill>
                  <a:srgbClr val="4D4F53"/>
                </a:solidFill>
              </a:rPr>
              <a:t>Implicitly </a:t>
            </a:r>
          </a:p>
          <a:p>
            <a:pPr marL="1523733" lvl="2" indent="-317233" rtl="0">
              <a:lnSpc>
                <a:spcPct val="90000"/>
              </a:lnSpc>
              <a:spcBef>
                <a:spcPts val="400"/>
              </a:spcBef>
              <a:buClr>
                <a:srgbClr val="4D4F53"/>
              </a:buClr>
              <a:buSzPct val="100000"/>
              <a:buChar char="•"/>
            </a:pPr>
            <a:r>
              <a:rPr lang="en-US" sz="2000">
                <a:solidFill>
                  <a:srgbClr val="4D4F53"/>
                </a:solidFill>
              </a:rPr>
              <a:t>If no MapR ticket available, client automatically detects and uses Kerberos ticket and uses it to obtain MapR ticket</a:t>
            </a:r>
          </a:p>
          <a:p>
            <a:pPr marL="457119" lvl="0" indent="-457119" rtl="0">
              <a:lnSpc>
                <a:spcPct val="90000"/>
              </a:lnSpc>
              <a:spcBef>
                <a:spcPts val="560"/>
              </a:spcBef>
              <a:buClr>
                <a:srgbClr val="4D4F53"/>
              </a:buClr>
              <a:buSzPct val="100000"/>
              <a:buChar char="•"/>
            </a:pPr>
            <a:r>
              <a:rPr lang="en-US" sz="2800">
                <a:solidFill>
                  <a:srgbClr val="4D4F53"/>
                </a:solidFill>
              </a:rPr>
              <a:t>Kerberos SSO requires only</a:t>
            </a:r>
          </a:p>
          <a:p>
            <a:pPr marL="990427" lvl="1" indent="-393527" rtl="0">
              <a:lnSpc>
                <a:spcPct val="90000"/>
              </a:lnSpc>
              <a:spcBef>
                <a:spcPts val="480"/>
              </a:spcBef>
              <a:buClr>
                <a:srgbClr val="4D4F53"/>
              </a:buClr>
              <a:buSzPct val="100000"/>
              <a:buChar char="–"/>
            </a:pPr>
            <a:r>
              <a:rPr lang="en-US" sz="2400">
                <a:solidFill>
                  <a:srgbClr val="4D4F53"/>
                </a:solidFill>
              </a:rPr>
              <a:t>Kerberos client on CLDB and client machines</a:t>
            </a:r>
          </a:p>
          <a:p>
            <a:pPr marL="990427" lvl="1" indent="-393527" rtl="0">
              <a:lnSpc>
                <a:spcPct val="90000"/>
              </a:lnSpc>
              <a:spcBef>
                <a:spcPts val="480"/>
              </a:spcBef>
              <a:buClr>
                <a:srgbClr val="4D4F53"/>
              </a:buClr>
              <a:buSzPct val="100000"/>
              <a:buChar char="–"/>
            </a:pPr>
            <a:r>
              <a:rPr lang="en-US" sz="2400">
                <a:solidFill>
                  <a:srgbClr val="4D4F53"/>
                </a:solidFill>
              </a:rPr>
              <a:t>Kerberos identity only for CLDB – typically 3-5 CLDBs</a:t>
            </a:r>
          </a:p>
          <a:p>
            <a:pPr marL="1523733" lvl="2" indent="-317233" rtl="0">
              <a:lnSpc>
                <a:spcPct val="90000"/>
              </a:lnSpc>
              <a:spcBef>
                <a:spcPts val="400"/>
              </a:spcBef>
              <a:buClr>
                <a:srgbClr val="4D4F53"/>
              </a:buClr>
              <a:buSzPct val="100000"/>
              <a:buChar char="•"/>
            </a:pPr>
            <a:r>
              <a:rPr lang="en-US" sz="2000">
                <a:solidFill>
                  <a:srgbClr val="4D4F53"/>
                </a:solidFill>
              </a:rPr>
              <a:t>No need to manage identities for every node</a:t>
            </a:r>
          </a:p>
          <a:p>
            <a:pPr marL="457119" lvl="0" indent="-457119" rtl="0">
              <a:lnSpc>
                <a:spcPct val="90000"/>
              </a:lnSpc>
              <a:spcBef>
                <a:spcPts val="560"/>
              </a:spcBef>
              <a:buClr>
                <a:srgbClr val="4D4F53"/>
              </a:buClr>
              <a:buSzPct val="100000"/>
              <a:buChar char="•"/>
            </a:pPr>
            <a:r>
              <a:rPr lang="en-US" sz="2800">
                <a:solidFill>
                  <a:srgbClr val="4D4F53"/>
                </a:solidFill>
              </a:rPr>
              <a:t>SPNEGO/Kerberos for Web UIs requires creating host Kerberos identities</a:t>
            </a:r>
          </a:p>
          <a:p>
            <a:pPr marL="457119" lvl="0" indent="-279319" rtl="0">
              <a:lnSpc>
                <a:spcPct val="90000"/>
              </a:lnSpc>
              <a:spcBef>
                <a:spcPts val="560"/>
              </a:spcBef>
              <a:buNone/>
            </a:pPr>
            <a:endParaRPr sz="2800">
              <a:solidFill>
                <a:srgbClr val="4D4F5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 Native Security Advantage</a:t>
            </a:r>
          </a:p>
        </p:txBody>
      </p:sp>
      <p:sp>
        <p:nvSpPr>
          <p:cNvPr id="263" name="Shape 263"/>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Vastly simpler</a:t>
            </a:r>
          </a:p>
          <a:p>
            <a:pPr marL="990427" lvl="1" indent="-393527" rtl="0">
              <a:spcBef>
                <a:spcPts val="480"/>
              </a:spcBef>
              <a:buClr>
                <a:srgbClr val="4D4F53"/>
              </a:buClr>
              <a:buSzPct val="100000"/>
              <a:buChar char="–"/>
            </a:pPr>
            <a:r>
              <a:rPr lang="en-US" sz="2400">
                <a:solidFill>
                  <a:srgbClr val="4D4F53"/>
                </a:solidFill>
              </a:rPr>
              <a:t>Core secured by default in one step</a:t>
            </a:r>
          </a:p>
          <a:p>
            <a:pPr marL="990427" lvl="1" indent="-393527" rtl="0">
              <a:spcBef>
                <a:spcPts val="480"/>
              </a:spcBef>
              <a:buClr>
                <a:srgbClr val="4D4F53"/>
              </a:buClr>
              <a:buSzPct val="100000"/>
              <a:buChar char="–"/>
            </a:pPr>
            <a:r>
              <a:rPr lang="en-US" sz="2400">
                <a:solidFill>
                  <a:srgbClr val="4D4F53"/>
                </a:solidFill>
              </a:rPr>
              <a:t>No requirement for Kerberos in core and associated complexity</a:t>
            </a:r>
          </a:p>
          <a:p>
            <a:pPr marL="457119" lvl="0" indent="-457119" rtl="0">
              <a:spcBef>
                <a:spcPts val="560"/>
              </a:spcBef>
              <a:buClr>
                <a:srgbClr val="4D4F53"/>
              </a:buClr>
              <a:buSzPct val="100000"/>
              <a:buChar char="•"/>
            </a:pPr>
            <a:r>
              <a:rPr lang="en-US" sz="2800">
                <a:solidFill>
                  <a:srgbClr val="4D4F53"/>
                </a:solidFill>
              </a:rPr>
              <a:t>Easy integration</a:t>
            </a:r>
          </a:p>
          <a:p>
            <a:pPr marL="990427" lvl="1" indent="-393527" rtl="0">
              <a:spcBef>
                <a:spcPts val="480"/>
              </a:spcBef>
              <a:buClr>
                <a:srgbClr val="4D4F53"/>
              </a:buClr>
              <a:buSzPct val="100000"/>
              <a:buChar char="–"/>
            </a:pPr>
            <a:r>
              <a:rPr lang="en-US" sz="2400">
                <a:solidFill>
                  <a:srgbClr val="4D4F53"/>
                </a:solidFill>
              </a:rPr>
              <a:t>Leverage existing Linux authentication (PAM and NSSwitch)</a:t>
            </a:r>
          </a:p>
          <a:p>
            <a:pPr marL="457119" lvl="0" indent="-457119" rtl="0">
              <a:spcBef>
                <a:spcPts val="560"/>
              </a:spcBef>
              <a:buClr>
                <a:srgbClr val="4D4F53"/>
              </a:buClr>
              <a:buSzPct val="100000"/>
              <a:buChar char="•"/>
            </a:pPr>
            <a:r>
              <a:rPr lang="en-US" sz="2800">
                <a:solidFill>
                  <a:srgbClr val="4D4F53"/>
                </a:solidFill>
              </a:rPr>
              <a:t>Faster </a:t>
            </a:r>
          </a:p>
          <a:p>
            <a:pPr marL="990427" lvl="1" indent="-393527" rtl="0">
              <a:spcBef>
                <a:spcPts val="480"/>
              </a:spcBef>
              <a:buClr>
                <a:srgbClr val="4D4F53"/>
              </a:buClr>
              <a:buSzPct val="100000"/>
              <a:buChar char="–"/>
            </a:pPr>
            <a:r>
              <a:rPr lang="en-US" sz="2400">
                <a:solidFill>
                  <a:srgbClr val="4D4F53"/>
                </a:solidFill>
              </a:rPr>
              <a:t>Leverage Intel AES hardware cryptography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Impersonation</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22394" y="274639"/>
            <a:ext cx="10969800" cy="923400"/>
          </a:xfrm>
          <a:prstGeom prst="rect">
            <a:avLst/>
          </a:prstGeom>
          <a:noFill/>
          <a:ln>
            <a:noFill/>
          </a:ln>
        </p:spPr>
        <p:txBody>
          <a:bodyPr wrap="square" lIns="121875" tIns="60925" rIns="121875" bIns="60925" anchor="ctr" anchorCtr="0">
            <a:noAutofit/>
          </a:bodyPr>
          <a:lstStyle/>
          <a:p>
            <a:pPr marL="0" marR="0" lvl="0" indent="0" algn="l" rtl="0">
              <a:spcBef>
                <a:spcPts val="0"/>
              </a:spcBef>
              <a:buClr>
                <a:schemeClr val="accent1"/>
              </a:buClr>
              <a:buSzPct val="25000"/>
              <a:buFont typeface="Arial"/>
              <a:buNone/>
            </a:pPr>
            <a:r>
              <a:rPr lang="en-US"/>
              <a:t>Impersonation</a:t>
            </a:r>
          </a:p>
        </p:txBody>
      </p:sp>
      <p:sp>
        <p:nvSpPr>
          <p:cNvPr id="274" name="Shape 274"/>
          <p:cNvSpPr txBox="1">
            <a:spLocks noGrp="1"/>
          </p:cNvSpPr>
          <p:nvPr>
            <p:ph type="body" idx="1"/>
          </p:nvPr>
        </p:nvSpPr>
        <p:spPr>
          <a:xfrm>
            <a:off x="609441" y="1198166"/>
            <a:ext cx="11286600" cy="4928100"/>
          </a:xfrm>
          <a:prstGeom prst="rect">
            <a:avLst/>
          </a:prstGeom>
          <a:noFill/>
          <a:ln>
            <a:noFill/>
          </a:ln>
        </p:spPr>
        <p:txBody>
          <a:bodyPr wrap="square" lIns="121875" tIns="60925" rIns="121875" bIns="60925" anchor="t" anchorCtr="0">
            <a:noAutofit/>
          </a:bodyPr>
          <a:lstStyle/>
          <a:p>
            <a:pPr marL="344487" marR="0" lvl="0" indent="-344487" algn="l" rtl="0">
              <a:lnSpc>
                <a:spcPct val="100000"/>
              </a:lnSpc>
              <a:spcBef>
                <a:spcPts val="0"/>
              </a:spcBef>
              <a:spcAft>
                <a:spcPts val="0"/>
              </a:spcAft>
              <a:buClr>
                <a:schemeClr val="dk2"/>
              </a:buClr>
              <a:buSzPct val="100000"/>
              <a:buFont typeface="Arial"/>
              <a:buChar char="•"/>
            </a:pPr>
            <a:r>
              <a:rPr lang="en-US"/>
              <a:t>Required because services run under a specific user</a:t>
            </a:r>
          </a:p>
          <a:p>
            <a:pPr marL="801687" marR="0" lvl="1" algn="l" rtl="0">
              <a:lnSpc>
                <a:spcPct val="100000"/>
              </a:lnSpc>
              <a:spcBef>
                <a:spcPts val="0"/>
              </a:spcBef>
              <a:spcAft>
                <a:spcPts val="0"/>
              </a:spcAft>
              <a:buClr>
                <a:schemeClr val="dk2"/>
              </a:buClr>
              <a:buSzPct val="116666"/>
              <a:buFont typeface="Arial"/>
              <a:buChar char="–"/>
            </a:pPr>
            <a:r>
              <a:rPr lang="en-US"/>
              <a:t>The requesting user name has to be passed through</a:t>
            </a:r>
          </a:p>
          <a:p>
            <a:pPr marL="344487" marR="0" lvl="0" indent="-344487" algn="l" rtl="0">
              <a:lnSpc>
                <a:spcPct val="100000"/>
              </a:lnSpc>
              <a:spcBef>
                <a:spcPts val="0"/>
              </a:spcBef>
              <a:spcAft>
                <a:spcPts val="0"/>
              </a:spcAft>
              <a:buClr>
                <a:schemeClr val="dk2"/>
              </a:buClr>
              <a:buSzPct val="100000"/>
              <a:buFont typeface="Arial"/>
              <a:buChar char="•"/>
            </a:pPr>
            <a:r>
              <a:rPr lang="en-US"/>
              <a:t>When the mapr superuser attempts to impersonate another user</a:t>
            </a:r>
          </a:p>
          <a:p>
            <a:pPr marL="801687" marR="0" lvl="1" algn="l" rtl="0">
              <a:lnSpc>
                <a:spcPct val="100000"/>
              </a:lnSpc>
              <a:spcBef>
                <a:spcPts val="0"/>
              </a:spcBef>
              <a:spcAft>
                <a:spcPts val="0"/>
              </a:spcAft>
              <a:buClr>
                <a:schemeClr val="dk2"/>
              </a:buClr>
              <a:buSzPct val="100000"/>
              <a:buFont typeface="Arial"/>
              <a:buChar char="–"/>
            </a:pPr>
            <a:r>
              <a:rPr lang="en-US"/>
              <a:t>MapR client looks for that user name in local OS registry</a:t>
            </a:r>
          </a:p>
          <a:p>
            <a:pPr marL="801687" marR="0" lvl="1" algn="l" rtl="0">
              <a:lnSpc>
                <a:spcPct val="100000"/>
              </a:lnSpc>
              <a:spcBef>
                <a:spcPts val="0"/>
              </a:spcBef>
              <a:spcAft>
                <a:spcPts val="0"/>
              </a:spcAft>
              <a:buClr>
                <a:schemeClr val="dk2"/>
              </a:buClr>
              <a:buSzPct val="100000"/>
              <a:buFont typeface="Arial"/>
              <a:buChar char="–"/>
            </a:pPr>
            <a:r>
              <a:rPr lang="en-US"/>
              <a:t>If found, MapR sends the user UID and GID to server for impersonation</a:t>
            </a:r>
          </a:p>
          <a:p>
            <a:pPr marL="801687" marR="0" lvl="1" algn="l" rtl="0">
              <a:lnSpc>
                <a:spcPct val="100000"/>
              </a:lnSpc>
              <a:spcBef>
                <a:spcPts val="0"/>
              </a:spcBef>
              <a:spcAft>
                <a:spcPts val="0"/>
              </a:spcAft>
              <a:buClr>
                <a:schemeClr val="dk2"/>
              </a:buClr>
              <a:buSzPct val="100000"/>
              <a:buFont typeface="Arial"/>
              <a:buChar char="–"/>
            </a:pPr>
            <a:r>
              <a:rPr lang="en-US"/>
              <a:t>If not found, user action is not processed</a:t>
            </a:r>
          </a:p>
          <a:p>
            <a:pPr marL="801687" marR="0" lvl="1" indent="-382587" algn="l" rtl="0">
              <a:spcBef>
                <a:spcPts val="480"/>
              </a:spcBef>
              <a:buClr>
                <a:schemeClr val="dk2"/>
              </a:buClr>
              <a:buSzPct val="100000"/>
              <a:buFont typeface="Arial"/>
              <a:buNone/>
            </a:pPr>
            <a:endParaRPr sz="2400" b="0" i="0" u="none" strike="noStrike" cap="non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Authorization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286" name="Shape 286"/>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Platform Authorization</a:t>
            </a:r>
          </a:p>
        </p:txBody>
      </p:sp>
      <p:sp>
        <p:nvSpPr>
          <p:cNvPr id="287" name="Shape 287"/>
          <p:cNvSpPr/>
          <p:nvPr/>
        </p:nvSpPr>
        <p:spPr>
          <a:xfrm>
            <a:off x="763388" y="1924176"/>
            <a:ext cx="2370300" cy="23373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288" name="Shape 288"/>
          <p:cNvSpPr txBox="1"/>
          <p:nvPr/>
        </p:nvSpPr>
        <p:spPr>
          <a:xfrm>
            <a:off x="3852425" y="1856833"/>
            <a:ext cx="6976500" cy="40935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000" b="1">
                <a:solidFill>
                  <a:srgbClr val="4D4F53"/>
                </a:solidFill>
                <a:latin typeface="Arial"/>
                <a:ea typeface="Arial"/>
                <a:cs typeface="Arial"/>
                <a:sym typeface="Arial"/>
              </a:rPr>
              <a:t>Consistent Enforcement Across Execution Engines</a:t>
            </a:r>
          </a:p>
          <a:p>
            <a:pPr marL="0" marR="0" lvl="0" indent="0" algn="l" rtl="0">
              <a:spcBef>
                <a:spcPts val="0"/>
              </a:spcBef>
              <a:buSzPct val="25000"/>
              <a:buNone/>
            </a:pPr>
            <a:r>
              <a:rPr lang="en-US" sz="2000">
                <a:solidFill>
                  <a:srgbClr val="4D4F53"/>
                </a:solidFill>
                <a:latin typeface="Arial"/>
                <a:ea typeface="Arial"/>
                <a:cs typeface="Arial"/>
                <a:sym typeface="Arial"/>
              </a:rPr>
              <a:t>Authorization at data platform layer is used by all components: MRv1, YARN, Spark, Drill.</a:t>
            </a:r>
          </a:p>
          <a:p>
            <a:pPr marL="0" marR="0" lvl="0" indent="0" algn="l" rtl="0">
              <a:spcBef>
                <a:spcPts val="0"/>
              </a:spcBef>
              <a:buSzPct val="25000"/>
              <a:buNone/>
            </a:pPr>
            <a:r>
              <a:rPr lang="en-US" sz="2000">
                <a:solidFill>
                  <a:srgbClr val="4D4F53"/>
                </a:solidFill>
                <a:latin typeface="Arial"/>
                <a:ea typeface="Arial"/>
                <a:cs typeface="Arial"/>
                <a:sym typeface="Arial"/>
              </a:rPr>
              <a:t>As new innovative execution engines come out they leverage </a:t>
            </a:r>
            <a:r>
              <a:rPr lang="en-US" sz="2000" i="1">
                <a:solidFill>
                  <a:srgbClr val="4D4F53"/>
                </a:solidFill>
                <a:latin typeface="Arial"/>
                <a:ea typeface="Arial"/>
                <a:cs typeface="Arial"/>
                <a:sym typeface="Arial"/>
              </a:rPr>
              <a:t>automatically.</a:t>
            </a:r>
          </a:p>
          <a:p>
            <a:pPr marL="0" marR="0" lvl="0" indent="0" algn="l" rtl="0">
              <a:spcBef>
                <a:spcPts val="0"/>
              </a:spcBef>
              <a:buNone/>
            </a:pPr>
            <a:endParaRPr sz="2000">
              <a:solidFill>
                <a:srgbClr val="4D4F53"/>
              </a:solidFill>
              <a:latin typeface="Arial"/>
              <a:ea typeface="Arial"/>
              <a:cs typeface="Arial"/>
              <a:sym typeface="Arial"/>
            </a:endParaRPr>
          </a:p>
          <a:p>
            <a:pPr marL="0" marR="0" lvl="0" indent="0" algn="l" rtl="0">
              <a:spcBef>
                <a:spcPts val="0"/>
              </a:spcBef>
              <a:buSzPct val="25000"/>
              <a:buNone/>
            </a:pPr>
            <a:r>
              <a:rPr lang="en-US" sz="2000" b="1">
                <a:solidFill>
                  <a:srgbClr val="4D4F53"/>
                </a:solidFill>
                <a:latin typeface="Arial"/>
                <a:ea typeface="Arial"/>
                <a:cs typeface="Arial"/>
                <a:sym typeface="Arial"/>
              </a:rPr>
              <a:t>Hadoop Standard Impersonation</a:t>
            </a:r>
          </a:p>
          <a:p>
            <a:pPr marL="0" marR="0" lvl="0" indent="0" algn="l" rtl="0">
              <a:spcBef>
                <a:spcPts val="0"/>
              </a:spcBef>
              <a:buSzPct val="25000"/>
              <a:buNone/>
            </a:pPr>
            <a:r>
              <a:rPr lang="en-US" sz="2000">
                <a:solidFill>
                  <a:srgbClr val="4D4F53"/>
                </a:solidFill>
                <a:latin typeface="Arial"/>
                <a:ea typeface="Arial"/>
                <a:cs typeface="Arial"/>
                <a:sym typeface="Arial"/>
              </a:rPr>
              <a:t>All (except Impala) support Impersonation which projects identity to platform where authorization is enforced</a:t>
            </a:r>
          </a:p>
          <a:p>
            <a:pPr marL="0" marR="0" lvl="0" indent="0" algn="l" rtl="0">
              <a:spcBef>
                <a:spcPts val="0"/>
              </a:spcBef>
              <a:buNone/>
            </a:pPr>
            <a:endParaRPr sz="2000">
              <a:solidFill>
                <a:srgbClr val="4D4F53"/>
              </a:solidFill>
              <a:latin typeface="Arial"/>
              <a:ea typeface="Arial"/>
              <a:cs typeface="Arial"/>
              <a:sym typeface="Arial"/>
            </a:endParaRPr>
          </a:p>
          <a:p>
            <a:pPr marL="0" marR="0" lvl="0" indent="0" algn="l" rtl="0">
              <a:spcBef>
                <a:spcPts val="0"/>
              </a:spcBef>
              <a:buSzPct val="25000"/>
              <a:buNone/>
            </a:pPr>
            <a:r>
              <a:rPr lang="en-US" sz="2000" b="1">
                <a:solidFill>
                  <a:srgbClr val="4D4F53"/>
                </a:solidFill>
                <a:latin typeface="Arial"/>
                <a:ea typeface="Arial"/>
                <a:cs typeface="Arial"/>
                <a:sym typeface="Arial"/>
              </a:rPr>
              <a:t>Standard Hadoop Approach</a:t>
            </a:r>
          </a:p>
          <a:p>
            <a:pPr marL="0" marR="0" lvl="0" indent="0" algn="l" rtl="0">
              <a:spcBef>
                <a:spcPts val="0"/>
              </a:spcBef>
              <a:buSzPct val="25000"/>
              <a:buNone/>
            </a:pPr>
            <a:r>
              <a:rPr lang="en-US" sz="2000">
                <a:solidFill>
                  <a:srgbClr val="4D4F53"/>
                </a:solidFill>
                <a:latin typeface="Arial"/>
                <a:ea typeface="Arial"/>
                <a:cs typeface="Arial"/>
                <a:sym typeface="Arial"/>
              </a:rPr>
              <a:t>HDFS, HBase</a:t>
            </a:r>
            <a:r>
              <a:rPr lang="en-US" sz="2000">
                <a:solidFill>
                  <a:srgbClr val="4D4F53"/>
                </a:solidFill>
              </a:rPr>
              <a:t> </a:t>
            </a:r>
            <a:r>
              <a:rPr lang="en-US" sz="2000">
                <a:solidFill>
                  <a:srgbClr val="4D4F53"/>
                </a:solidFill>
                <a:latin typeface="Arial"/>
                <a:ea typeface="Arial"/>
                <a:cs typeface="Arial"/>
                <a:sym typeface="Arial"/>
              </a:rPr>
              <a:t>also authorize in platform</a:t>
            </a:r>
          </a:p>
          <a:p>
            <a:pPr marL="0" marR="0" lvl="0" indent="0" algn="l" rtl="0">
              <a:spcBef>
                <a:spcPts val="0"/>
              </a:spcBef>
              <a:buNone/>
            </a:pPr>
            <a:endParaRPr sz="2000">
              <a:solidFill>
                <a:srgbClr val="4D4F53"/>
              </a:solidFill>
              <a:latin typeface="Arial"/>
              <a:ea typeface="Arial"/>
              <a:cs typeface="Arial"/>
              <a:sym typeface="Arial"/>
            </a:endParaRPr>
          </a:p>
        </p:txBody>
      </p:sp>
      <p:pic>
        <p:nvPicPr>
          <p:cNvPr id="289" name="Shape 289"/>
          <p:cNvPicPr preferRelativeResize="0"/>
          <p:nvPr/>
        </p:nvPicPr>
        <p:blipFill rotWithShape="1">
          <a:blip r:embed="rId3">
            <a:alphaModFix amt="50000"/>
          </a:blip>
          <a:srcRect/>
          <a:stretch/>
        </p:blipFill>
        <p:spPr>
          <a:xfrm>
            <a:off x="944822" y="2048721"/>
            <a:ext cx="1976700" cy="197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296" name="Shape 296"/>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Access Control Expressions</a:t>
            </a:r>
          </a:p>
        </p:txBody>
      </p:sp>
      <p:sp>
        <p:nvSpPr>
          <p:cNvPr id="297" name="Shape 297"/>
          <p:cNvSpPr/>
          <p:nvPr/>
        </p:nvSpPr>
        <p:spPr>
          <a:xfrm>
            <a:off x="763388" y="2452016"/>
            <a:ext cx="2370300" cy="23373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298" name="Shape 298"/>
          <p:cNvSpPr txBox="1"/>
          <p:nvPr/>
        </p:nvSpPr>
        <p:spPr>
          <a:xfrm>
            <a:off x="4760697" y="4832218"/>
            <a:ext cx="2958300" cy="1200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rgbClr val="4D4F53"/>
                </a:solidFill>
                <a:latin typeface="Arial"/>
                <a:ea typeface="Arial"/>
                <a:cs typeface="Arial"/>
                <a:sym typeface="Arial"/>
              </a:rPr>
              <a:t>Users, Groups, and Custom Roles</a:t>
            </a:r>
          </a:p>
          <a:p>
            <a:pPr marL="0" marR="0" lvl="0" indent="0" algn="l" rtl="0">
              <a:spcBef>
                <a:spcPts val="0"/>
              </a:spcBef>
              <a:buSzPct val="25000"/>
              <a:buNone/>
            </a:pPr>
            <a:r>
              <a:rPr lang="en-US" sz="1800" i="1">
                <a:solidFill>
                  <a:srgbClr val="4D4F53"/>
                </a:solidFill>
                <a:latin typeface="Arial"/>
                <a:ea typeface="Arial"/>
                <a:cs typeface="Arial"/>
                <a:sym typeface="Arial"/>
              </a:rPr>
              <a:t>Reference User Population as Needed in Expressions</a:t>
            </a:r>
          </a:p>
        </p:txBody>
      </p:sp>
      <p:sp>
        <p:nvSpPr>
          <p:cNvPr id="299" name="Shape 299"/>
          <p:cNvSpPr/>
          <p:nvPr/>
        </p:nvSpPr>
        <p:spPr>
          <a:xfrm>
            <a:off x="4760698" y="2419027"/>
            <a:ext cx="2420100" cy="23703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00" name="Shape 300"/>
          <p:cNvSpPr txBox="1"/>
          <p:nvPr/>
        </p:nvSpPr>
        <p:spPr>
          <a:xfrm>
            <a:off x="8590134" y="4832218"/>
            <a:ext cx="3150600" cy="646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rgbClr val="4D4F53"/>
                </a:solidFill>
                <a:latin typeface="Arial"/>
                <a:ea typeface="Arial"/>
                <a:cs typeface="Arial"/>
                <a:sym typeface="Arial"/>
              </a:rPr>
              <a:t>High Performance</a:t>
            </a:r>
          </a:p>
          <a:p>
            <a:pPr marL="0" marR="0" lvl="0" indent="0" algn="l" rtl="0">
              <a:spcBef>
                <a:spcPts val="0"/>
              </a:spcBef>
              <a:buSzPct val="25000"/>
              <a:buNone/>
            </a:pPr>
            <a:r>
              <a:rPr lang="en-US" sz="1800" i="1">
                <a:solidFill>
                  <a:srgbClr val="4D4F53"/>
                </a:solidFill>
                <a:latin typeface="Arial"/>
                <a:ea typeface="Arial"/>
                <a:cs typeface="Arial"/>
                <a:sym typeface="Arial"/>
              </a:rPr>
              <a:t>No Performance Hit</a:t>
            </a:r>
          </a:p>
        </p:txBody>
      </p:sp>
      <p:sp>
        <p:nvSpPr>
          <p:cNvPr id="301" name="Shape 301"/>
          <p:cNvSpPr/>
          <p:nvPr/>
        </p:nvSpPr>
        <p:spPr>
          <a:xfrm>
            <a:off x="8590134" y="2419027"/>
            <a:ext cx="2420100" cy="23703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02" name="Shape 302"/>
          <p:cNvSpPr txBox="1"/>
          <p:nvPr/>
        </p:nvSpPr>
        <p:spPr>
          <a:xfrm>
            <a:off x="763388" y="4789245"/>
            <a:ext cx="2586300" cy="9234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rgbClr val="4D4F53"/>
                </a:solidFill>
                <a:latin typeface="Arial"/>
                <a:ea typeface="Arial"/>
                <a:cs typeface="Arial"/>
                <a:sym typeface="Arial"/>
              </a:rPr>
              <a:t>Boolean Operators</a:t>
            </a:r>
          </a:p>
          <a:p>
            <a:pPr marL="0" marR="0" lvl="0" indent="0" algn="l" rtl="0">
              <a:spcBef>
                <a:spcPts val="0"/>
              </a:spcBef>
              <a:buSzPct val="25000"/>
              <a:buNone/>
            </a:pPr>
            <a:r>
              <a:rPr lang="en-US" sz="1800" i="1">
                <a:solidFill>
                  <a:srgbClr val="4D4F53"/>
                </a:solidFill>
                <a:latin typeface="Arial"/>
                <a:ea typeface="Arial"/>
                <a:cs typeface="Arial"/>
                <a:sym typeface="Arial"/>
              </a:rPr>
              <a:t>Allowing for Expressive</a:t>
            </a:r>
          </a:p>
          <a:p>
            <a:pPr marL="0" marR="0" lvl="0" indent="0" algn="l" rtl="0">
              <a:spcBef>
                <a:spcPts val="0"/>
              </a:spcBef>
              <a:buSzPct val="25000"/>
              <a:buNone/>
            </a:pPr>
            <a:r>
              <a:rPr lang="en-US" sz="1800" i="1">
                <a:solidFill>
                  <a:srgbClr val="4D4F53"/>
                </a:solidFill>
                <a:latin typeface="Arial"/>
                <a:ea typeface="Arial"/>
                <a:cs typeface="Arial"/>
                <a:sym typeface="Arial"/>
              </a:rPr>
              <a:t>Permissions</a:t>
            </a:r>
          </a:p>
        </p:txBody>
      </p:sp>
      <p:pic>
        <p:nvPicPr>
          <p:cNvPr id="303" name="Shape 303"/>
          <p:cNvPicPr preferRelativeResize="0"/>
          <p:nvPr/>
        </p:nvPicPr>
        <p:blipFill rotWithShape="1">
          <a:blip r:embed="rId3">
            <a:alphaModFix/>
          </a:blip>
          <a:srcRect/>
          <a:stretch/>
        </p:blipFill>
        <p:spPr>
          <a:xfrm>
            <a:off x="1138815" y="2839660"/>
            <a:ext cx="1500300" cy="1418700"/>
          </a:xfrm>
          <a:prstGeom prst="rect">
            <a:avLst/>
          </a:prstGeom>
          <a:noFill/>
          <a:ln>
            <a:noFill/>
          </a:ln>
        </p:spPr>
      </p:pic>
      <p:pic>
        <p:nvPicPr>
          <p:cNvPr id="304" name="Shape 304"/>
          <p:cNvPicPr preferRelativeResize="0"/>
          <p:nvPr/>
        </p:nvPicPr>
        <p:blipFill rotWithShape="1">
          <a:blip r:embed="rId4">
            <a:alphaModFix/>
          </a:blip>
          <a:srcRect/>
          <a:stretch/>
        </p:blipFill>
        <p:spPr>
          <a:xfrm>
            <a:off x="5182136" y="2760527"/>
            <a:ext cx="1565700" cy="1566000"/>
          </a:xfrm>
          <a:prstGeom prst="rect">
            <a:avLst/>
          </a:prstGeom>
          <a:noFill/>
          <a:ln>
            <a:noFill/>
          </a:ln>
        </p:spPr>
      </p:pic>
      <p:pic>
        <p:nvPicPr>
          <p:cNvPr id="305" name="Shape 305"/>
          <p:cNvPicPr preferRelativeResize="0"/>
          <p:nvPr/>
        </p:nvPicPr>
        <p:blipFill rotWithShape="1">
          <a:blip r:embed="rId5">
            <a:alphaModFix amt="61000"/>
          </a:blip>
          <a:srcRect/>
          <a:stretch/>
        </p:blipFill>
        <p:spPr>
          <a:xfrm>
            <a:off x="9068232" y="2941957"/>
            <a:ext cx="1269300" cy="126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Access Control Expressions (ACEs)</a:t>
            </a:r>
          </a:p>
        </p:txBody>
      </p:sp>
      <p:sp>
        <p:nvSpPr>
          <p:cNvPr id="312" name="Shape 312"/>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Powerful boolean logic based authorization rules</a:t>
            </a:r>
          </a:p>
          <a:p>
            <a:pPr marL="990427" lvl="1" indent="-393527" rtl="0">
              <a:spcBef>
                <a:spcPts val="480"/>
              </a:spcBef>
              <a:buClr>
                <a:srgbClr val="4D4F53"/>
              </a:buClr>
              <a:buSzPct val="100000"/>
              <a:buChar char="–"/>
            </a:pPr>
            <a:r>
              <a:rPr lang="en-US" sz="2400">
                <a:solidFill>
                  <a:srgbClr val="4D4F53"/>
                </a:solidFill>
              </a:rPr>
              <a:t>Expressions use user &amp; group information</a:t>
            </a:r>
          </a:p>
          <a:p>
            <a:pPr marL="1523733" lvl="2" indent="-317233" rtl="0">
              <a:spcBef>
                <a:spcPts val="400"/>
              </a:spcBef>
              <a:buClr>
                <a:srgbClr val="4D4F53"/>
              </a:buClr>
              <a:buSzPct val="100000"/>
              <a:buChar char="•"/>
            </a:pPr>
            <a:r>
              <a:rPr lang="en-US" sz="2000">
                <a:solidFill>
                  <a:srgbClr val="4D4F53"/>
                </a:solidFill>
              </a:rPr>
              <a:t>Can also specify custom roles via plugin</a:t>
            </a:r>
          </a:p>
          <a:p>
            <a:pPr marL="457119" lvl="0" indent="-457119" rtl="0">
              <a:spcBef>
                <a:spcPts val="560"/>
              </a:spcBef>
              <a:buClr>
                <a:srgbClr val="4D4F53"/>
              </a:buClr>
              <a:buSzPct val="100000"/>
              <a:buChar char="•"/>
            </a:pPr>
            <a:r>
              <a:rPr lang="en-US" sz="2800">
                <a:solidFill>
                  <a:srgbClr val="4D4F53"/>
                </a:solidFill>
              </a:rPr>
              <a:t>Expressive – not just OR – include OR, AND, NOT</a:t>
            </a:r>
          </a:p>
          <a:p>
            <a:pPr marL="990427" lvl="1" indent="-393527" rtl="0">
              <a:spcBef>
                <a:spcPts val="480"/>
              </a:spcBef>
              <a:buClr>
                <a:srgbClr val="4D4F53"/>
              </a:buClr>
              <a:buSzPct val="100000"/>
              <a:buChar char="–"/>
            </a:pPr>
            <a:r>
              <a:rPr lang="en-US" sz="2400">
                <a:solidFill>
                  <a:srgbClr val="4D4F53"/>
                </a:solidFill>
              </a:rPr>
              <a:t>( u:bob | g:admins)</a:t>
            </a:r>
          </a:p>
          <a:p>
            <a:pPr marL="990427" lvl="1" indent="-393527" rtl="0">
              <a:spcBef>
                <a:spcPts val="480"/>
              </a:spcBef>
              <a:buClr>
                <a:srgbClr val="4D4F53"/>
              </a:buClr>
              <a:buSzPct val="100000"/>
              <a:buChar char="–"/>
            </a:pPr>
            <a:r>
              <a:rPr lang="en-US" sz="2400">
                <a:solidFill>
                  <a:srgbClr val="4D4F53"/>
                </a:solidFill>
              </a:rPr>
              <a:t>( g:managers &amp; ! g:restricted)</a:t>
            </a:r>
          </a:p>
          <a:p>
            <a:pPr marL="990427" lvl="1" indent="-393527" rtl="0">
              <a:spcBef>
                <a:spcPts val="480"/>
              </a:spcBef>
              <a:buClr>
                <a:srgbClr val="4D4F53"/>
              </a:buClr>
              <a:buSzPct val="100000"/>
              <a:buChar char="–"/>
            </a:pPr>
            <a:r>
              <a:rPr lang="en-US" sz="2400">
                <a:solidFill>
                  <a:srgbClr val="4D4F53"/>
                </a:solidFill>
              </a:rPr>
              <a:t>( g: managers &amp; g:businessunity) | g:executives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1" y="1347428"/>
            <a:ext cx="12209700" cy="4899000"/>
          </a:xfrm>
          <a:prstGeom prst="rect">
            <a:avLst/>
          </a:prstGeom>
          <a:solidFill>
            <a:schemeClr val="lt2">
              <a:alpha val="20780"/>
            </a:schemeClr>
          </a:solidFill>
          <a:ln>
            <a:noFill/>
          </a:ln>
        </p:spPr>
        <p:txBody>
          <a:bodyPr wrap="square" lIns="121875" tIns="60925" rIns="121875" bIns="60925"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graphicFrame>
        <p:nvGraphicFramePr>
          <p:cNvPr id="109" name="Shape 109"/>
          <p:cNvGraphicFramePr/>
          <p:nvPr/>
        </p:nvGraphicFramePr>
        <p:xfrm>
          <a:off x="552307" y="1879633"/>
          <a:ext cx="3000000" cy="3000000"/>
        </p:xfrm>
        <a:graphic>
          <a:graphicData uri="http://schemas.openxmlformats.org/drawingml/2006/table">
            <a:tbl>
              <a:tblPr>
                <a:noFill/>
                <a:tableStyleId>{9856FD91-1198-4A2D-B102-7C628FA3C1E3}</a:tableStyleId>
              </a:tblPr>
              <a:tblGrid>
                <a:gridCol w="2598625"/>
                <a:gridCol w="2853475"/>
                <a:gridCol w="2606425"/>
                <a:gridCol w="2797800"/>
              </a:tblGrid>
              <a:tr h="414025">
                <a:tc>
                  <a:txBody>
                    <a:bodyPr/>
                    <a:lstStyle/>
                    <a:p>
                      <a:pPr marL="0" marR="0" lvl="0" indent="0" algn="ctr" rtl="0">
                        <a:lnSpc>
                          <a:spcPct val="100000"/>
                        </a:lnSpc>
                        <a:spcBef>
                          <a:spcPts val="0"/>
                        </a:spcBef>
                        <a:spcAft>
                          <a:spcPts val="0"/>
                        </a:spcAft>
                        <a:buClr>
                          <a:schemeClr val="lt1"/>
                        </a:buClr>
                        <a:buSzPct val="25000"/>
                        <a:buFont typeface="Arial"/>
                        <a:buNone/>
                      </a:pPr>
                      <a:r>
                        <a:rPr lang="en-US" sz="1600" b="1">
                          <a:solidFill>
                            <a:schemeClr val="lt1"/>
                          </a:solidFill>
                        </a:rPr>
                        <a:t>Fundamentals</a:t>
                      </a:r>
                    </a:p>
                  </a:txBody>
                  <a:tcPr marL="91375" marR="91375" marT="45700" marB="45700" anchor="ctr">
                    <a:lnL w="12700" cap="flat" cmpd="sng">
                      <a:solidFill>
                        <a:srgbClr val="969696"/>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rgbClr val="969696"/>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accent2"/>
                    </a:solidFill>
                  </a:tcPr>
                </a:tc>
                <a:tc>
                  <a:txBody>
                    <a:bodyPr/>
                    <a:lstStyle/>
                    <a:p>
                      <a:pPr marL="88900" marR="0" lvl="0" indent="-88900" algn="ctr" rtl="0">
                        <a:lnSpc>
                          <a:spcPct val="100000"/>
                        </a:lnSpc>
                        <a:spcBef>
                          <a:spcPts val="0"/>
                        </a:spcBef>
                        <a:spcAft>
                          <a:spcPts val="0"/>
                        </a:spcAft>
                        <a:buClr>
                          <a:schemeClr val="lt1"/>
                        </a:buClr>
                        <a:buSzPct val="25000"/>
                        <a:buFont typeface="Arial"/>
                        <a:buNone/>
                      </a:pPr>
                      <a:r>
                        <a:rPr lang="en-US" sz="1600" b="1">
                          <a:solidFill>
                            <a:schemeClr val="lt1"/>
                          </a:solidFill>
                        </a:rPr>
                        <a:t>Core</a:t>
                      </a:r>
                    </a:p>
                  </a:txBody>
                  <a:tcPr marL="91375" marR="91375" marT="45700" marB="4570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rgbClr val="969696"/>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accent2"/>
                    </a:solidFill>
                  </a:tcPr>
                </a:tc>
                <a:tc>
                  <a:txBody>
                    <a:bodyPr/>
                    <a:lstStyle/>
                    <a:p>
                      <a:pPr marL="88900" marR="0" lvl="0" indent="-88900" algn="ctr" rtl="0">
                        <a:lnSpc>
                          <a:spcPct val="100000"/>
                        </a:lnSpc>
                        <a:spcBef>
                          <a:spcPts val="0"/>
                        </a:spcBef>
                        <a:spcAft>
                          <a:spcPts val="0"/>
                        </a:spcAft>
                        <a:buClr>
                          <a:schemeClr val="lt1"/>
                        </a:buClr>
                        <a:buSzPct val="25000"/>
                        <a:buFont typeface="Arial"/>
                        <a:buNone/>
                      </a:pPr>
                      <a:endParaRPr sz="1600" b="1" u="none" strike="noStrike" cap="none">
                        <a:solidFill>
                          <a:schemeClr val="lt1"/>
                        </a:solidFill>
                      </a:endParaRPr>
                    </a:p>
                  </a:txBody>
                  <a:tcPr marL="91375" marR="91375" marT="45700" marB="4570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rgbClr val="969696"/>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accent2"/>
                    </a:solidFill>
                  </a:tcPr>
                </a:tc>
                <a:tc>
                  <a:txBody>
                    <a:bodyPr/>
                    <a:lstStyle/>
                    <a:p>
                      <a:pPr marL="88900" marR="0" lvl="0" indent="-88900" algn="ctr" rtl="0">
                        <a:lnSpc>
                          <a:spcPct val="100000"/>
                        </a:lnSpc>
                        <a:spcBef>
                          <a:spcPts val="0"/>
                        </a:spcBef>
                        <a:spcAft>
                          <a:spcPts val="0"/>
                        </a:spcAft>
                        <a:buClr>
                          <a:schemeClr val="lt1"/>
                        </a:buClr>
                        <a:buSzPct val="25000"/>
                        <a:buFont typeface="Arial"/>
                        <a:buNone/>
                      </a:pPr>
                      <a:endParaRPr sz="1600" b="1" u="none" strike="noStrike" cap="none">
                        <a:solidFill>
                          <a:schemeClr val="lt1"/>
                        </a:solidFill>
                      </a:endParaRPr>
                    </a:p>
                  </a:txBody>
                  <a:tcPr marL="91375" marR="91375" marT="45700" marB="45700" anchor="ctr">
                    <a:lnL w="12700" cap="flat" cmpd="sng">
                      <a:solidFill>
                        <a:schemeClr val="lt1"/>
                      </a:solidFill>
                      <a:prstDash val="solid"/>
                      <a:round/>
                      <a:headEnd type="none" w="med" len="med"/>
                      <a:tailEnd type="none" w="med" len="med"/>
                    </a:lnL>
                    <a:lnR w="12700" cap="flat" cmpd="sng">
                      <a:solidFill>
                        <a:srgbClr val="969696"/>
                      </a:solidFill>
                      <a:prstDash val="solid"/>
                      <a:round/>
                      <a:headEnd type="none" w="med" len="med"/>
                      <a:tailEnd type="none" w="med" len="med"/>
                    </a:lnR>
                    <a:lnT w="12700" cap="flat" cmpd="sng">
                      <a:solidFill>
                        <a:srgbClr val="969696"/>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3B6E8E"/>
                    </a:solidFill>
                  </a:tcPr>
                </a:tc>
              </a:tr>
              <a:tr h="3103850">
                <a:tc>
                  <a:txBody>
                    <a:bodyPr/>
                    <a:lstStyle/>
                    <a:p>
                      <a:pPr marL="88900" marR="0" lvl="0" indent="-38100" algn="l" rtl="0">
                        <a:lnSpc>
                          <a:spcPct val="100000"/>
                        </a:lnSpc>
                        <a:spcBef>
                          <a:spcPts val="0"/>
                        </a:spcBef>
                        <a:spcAft>
                          <a:spcPts val="0"/>
                        </a:spcAft>
                        <a:buClr>
                          <a:schemeClr val="dk1"/>
                        </a:buClr>
                        <a:buSzPct val="25000"/>
                        <a:buFont typeface="Arial"/>
                        <a:buNone/>
                      </a:pPr>
                      <a:endParaRPr sz="1100" b="0" i="0" u="none" strike="noStrike" cap="none">
                        <a:solidFill>
                          <a:srgbClr val="595959"/>
                        </a:solidFill>
                        <a:latin typeface="Arial"/>
                        <a:ea typeface="Arial"/>
                        <a:cs typeface="Arial"/>
                        <a:sym typeface="Arial"/>
                      </a:endParaRPr>
                    </a:p>
                    <a:p>
                      <a:pPr marL="88900" lvl="0" indent="-88900" rtl="0">
                        <a:spcBef>
                          <a:spcPts val="300"/>
                        </a:spcBef>
                        <a:buClr>
                          <a:schemeClr val="accent1"/>
                        </a:buClr>
                        <a:buSzPct val="100000"/>
                        <a:buFont typeface="Arial"/>
                        <a:buChar char="•"/>
                      </a:pPr>
                      <a:r>
                        <a:rPr lang="en-US" sz="1700">
                          <a:solidFill>
                            <a:srgbClr val="595959"/>
                          </a:solidFill>
                        </a:rPr>
                        <a:t>Basic security</a:t>
                      </a:r>
                    </a:p>
                    <a:p>
                      <a:pPr marL="88900" lvl="0" indent="-88900" rtl="0">
                        <a:spcBef>
                          <a:spcPts val="300"/>
                        </a:spcBef>
                        <a:buClr>
                          <a:schemeClr val="accent1"/>
                        </a:buClr>
                        <a:buSzPct val="100000"/>
                        <a:buFont typeface="Arial"/>
                        <a:buChar char="•"/>
                      </a:pPr>
                      <a:r>
                        <a:rPr lang="en-US" sz="1700">
                          <a:solidFill>
                            <a:srgbClr val="595959"/>
                          </a:solidFill>
                        </a:rPr>
                        <a:t>Authentication</a:t>
                      </a:r>
                    </a:p>
                    <a:p>
                      <a:pPr marL="88900" lvl="0" indent="-88900" rtl="0">
                        <a:spcBef>
                          <a:spcPts val="300"/>
                        </a:spcBef>
                        <a:buClr>
                          <a:schemeClr val="accent1"/>
                        </a:buClr>
                        <a:buSzPct val="100000"/>
                        <a:buFont typeface="Arial"/>
                        <a:buChar char="•"/>
                      </a:pPr>
                      <a:r>
                        <a:rPr lang="en-US" sz="1700">
                          <a:solidFill>
                            <a:srgbClr val="595959"/>
                          </a:solidFill>
                        </a:rPr>
                        <a:t>Authorisation</a:t>
                      </a:r>
                    </a:p>
                    <a:p>
                      <a:pPr marL="88900" lvl="0" indent="-88900" rtl="0">
                        <a:spcBef>
                          <a:spcPts val="300"/>
                        </a:spcBef>
                        <a:buClr>
                          <a:schemeClr val="accent1"/>
                        </a:buClr>
                        <a:buSzPct val="100000"/>
                        <a:buFont typeface="Arial"/>
                        <a:buChar char="•"/>
                      </a:pPr>
                      <a:r>
                        <a:rPr lang="en-US" sz="1700">
                          <a:solidFill>
                            <a:srgbClr val="595959"/>
                          </a:solidFill>
                        </a:rPr>
                        <a:t>Encryption</a:t>
                      </a:r>
                    </a:p>
                    <a:p>
                      <a:pPr marL="88900" lvl="0" indent="-88900" rtl="0">
                        <a:spcBef>
                          <a:spcPts val="300"/>
                        </a:spcBef>
                        <a:buClr>
                          <a:schemeClr val="accent1"/>
                        </a:buClr>
                        <a:buSzPct val="100000"/>
                        <a:buFont typeface="Arial"/>
                        <a:buChar char="•"/>
                      </a:pPr>
                      <a:r>
                        <a:rPr lang="en-US" sz="1700">
                          <a:solidFill>
                            <a:srgbClr val="595959"/>
                          </a:solidFill>
                        </a:rPr>
                        <a:t>Auditing</a:t>
                      </a:r>
                    </a:p>
                    <a:p>
                      <a:pPr marL="88900" lvl="0" indent="-88900" rtl="0">
                        <a:spcBef>
                          <a:spcPts val="300"/>
                        </a:spcBef>
                        <a:buClr>
                          <a:schemeClr val="accent1"/>
                        </a:buClr>
                        <a:buSzPct val="100000"/>
                        <a:buFont typeface="Arial"/>
                        <a:buChar char="•"/>
                      </a:pPr>
                      <a:r>
                        <a:rPr lang="en-US" sz="1700">
                          <a:solidFill>
                            <a:srgbClr val="595959"/>
                          </a:solidFill>
                        </a:rPr>
                        <a:t>Impersonation</a:t>
                      </a:r>
                    </a:p>
                    <a:p>
                      <a:pPr lvl="0" rtl="0">
                        <a:spcBef>
                          <a:spcPts val="300"/>
                        </a:spcBef>
                        <a:buNone/>
                      </a:pPr>
                      <a:endParaRPr sz="1700">
                        <a:solidFill>
                          <a:srgbClr val="595959"/>
                        </a:solidFill>
                      </a:endParaRPr>
                    </a:p>
                    <a:p>
                      <a:pPr marR="0" lvl="0" algn="l" rtl="0">
                        <a:lnSpc>
                          <a:spcPct val="100000"/>
                        </a:lnSpc>
                        <a:spcBef>
                          <a:spcPts val="300"/>
                        </a:spcBef>
                        <a:spcAft>
                          <a:spcPts val="0"/>
                        </a:spcAft>
                        <a:buNone/>
                      </a:pPr>
                      <a:endParaRPr sz="1700">
                        <a:solidFill>
                          <a:srgbClr val="595959"/>
                        </a:solidFill>
                      </a:endParaRPr>
                    </a:p>
                    <a:p>
                      <a:pPr marL="0" marR="0" lvl="0" indent="0" algn="l" rtl="0">
                        <a:lnSpc>
                          <a:spcPct val="100000"/>
                        </a:lnSpc>
                        <a:spcBef>
                          <a:spcPts val="300"/>
                        </a:spcBef>
                        <a:spcAft>
                          <a:spcPts val="0"/>
                        </a:spcAft>
                        <a:buClr>
                          <a:srgbClr val="595959"/>
                        </a:buClr>
                        <a:buSzPct val="25000"/>
                        <a:buFont typeface="Arial"/>
                        <a:buNone/>
                      </a:pPr>
                      <a:r>
                        <a:rPr lang="en-US" sz="1700" b="1" i="0" u="none" strike="noStrike" cap="none">
                          <a:solidFill>
                            <a:srgbClr val="595959"/>
                          </a:solidFill>
                          <a:latin typeface="Arial"/>
                          <a:ea typeface="Arial"/>
                          <a:cs typeface="Arial"/>
                          <a:sym typeface="Arial"/>
                        </a:rPr>
                        <a:t/>
                      </a:r>
                      <a:br>
                        <a:rPr lang="en-US" sz="1700" b="1" i="0" u="none" strike="noStrike" cap="none">
                          <a:solidFill>
                            <a:srgbClr val="595959"/>
                          </a:solidFill>
                          <a:latin typeface="Arial"/>
                          <a:ea typeface="Arial"/>
                          <a:cs typeface="Arial"/>
                          <a:sym typeface="Arial"/>
                        </a:rPr>
                      </a:br>
                      <a:endParaRPr lang="en-US" sz="1700" b="1" i="0" u="none" strike="noStrike" cap="none">
                        <a:solidFill>
                          <a:srgbClr val="595959"/>
                        </a:solidFill>
                        <a:latin typeface="Arial"/>
                        <a:ea typeface="Arial"/>
                        <a:cs typeface="Arial"/>
                        <a:sym typeface="Arial"/>
                      </a:endParaRPr>
                    </a:p>
                  </a:txBody>
                  <a:tcPr marL="182775" marR="182775" marT="0" marB="45700">
                    <a:lnL w="9525" cap="flat" cmpd="sng">
                      <a:solidFill>
                        <a:srgbClr val="000000">
                          <a:alpha val="0"/>
                        </a:srgbClr>
                      </a:solidFill>
                      <a:prstDash val="solid"/>
                      <a:round/>
                      <a:headEnd type="none" w="med" len="med"/>
                      <a:tailEnd type="none" w="med" len="med"/>
                    </a:lnL>
                    <a:lnR w="19050" cap="flat" cmpd="sng">
                      <a:solidFill>
                        <a:schemeClr val="lt2"/>
                      </a:solidFill>
                      <a:prstDash val="dot"/>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B3B3B3"/>
                      </a:solidFill>
                      <a:prstDash val="solid"/>
                      <a:round/>
                      <a:headEnd type="none" w="med" len="med"/>
                      <a:tailEnd type="none" w="med" len="med"/>
                    </a:lnB>
                    <a:solidFill>
                      <a:srgbClr val="FFFFFF"/>
                    </a:solidFill>
                  </a:tcPr>
                </a:tc>
                <a:tc>
                  <a:txBody>
                    <a:bodyPr/>
                    <a:lstStyle/>
                    <a:p>
                      <a:pPr marL="88900" marR="0" lvl="0" indent="-38100" algn="l" rtl="0">
                        <a:lnSpc>
                          <a:spcPct val="100000"/>
                        </a:lnSpc>
                        <a:spcBef>
                          <a:spcPts val="0"/>
                        </a:spcBef>
                        <a:spcAft>
                          <a:spcPts val="0"/>
                        </a:spcAft>
                        <a:buClr>
                          <a:schemeClr val="accent1"/>
                        </a:buClr>
                        <a:buSzPct val="25000"/>
                        <a:buFont typeface="Arial"/>
                        <a:buNone/>
                      </a:pPr>
                      <a:endParaRPr sz="1100" b="0" i="0" u="none" strike="noStrike" cap="none">
                        <a:solidFill>
                          <a:srgbClr val="595959"/>
                        </a:solidFill>
                        <a:latin typeface="Arial"/>
                        <a:ea typeface="Arial"/>
                        <a:cs typeface="Arial"/>
                        <a:sym typeface="Arial"/>
                      </a:endParaRPr>
                    </a:p>
                    <a:p>
                      <a:pPr marL="88900" lvl="0" indent="-88900" rtl="0">
                        <a:spcBef>
                          <a:spcPts val="300"/>
                        </a:spcBef>
                        <a:buClr>
                          <a:schemeClr val="accent1"/>
                        </a:buClr>
                        <a:buSzPct val="100000"/>
                        <a:buFont typeface="Arial"/>
                        <a:buChar char="•"/>
                      </a:pPr>
                      <a:r>
                        <a:rPr lang="en-US" sz="1700">
                          <a:solidFill>
                            <a:srgbClr val="595959"/>
                          </a:solidFill>
                        </a:rPr>
                        <a:t>Enable Platform Security</a:t>
                      </a:r>
                    </a:p>
                    <a:p>
                      <a:pPr marL="88900" lvl="0" indent="-88900" rtl="0">
                        <a:spcBef>
                          <a:spcPts val="300"/>
                        </a:spcBef>
                        <a:buClr>
                          <a:schemeClr val="accent1"/>
                        </a:buClr>
                        <a:buSzPct val="100000"/>
                        <a:buFont typeface="Arial"/>
                        <a:buChar char="•"/>
                      </a:pPr>
                      <a:r>
                        <a:rPr lang="en-US" sz="1700">
                          <a:solidFill>
                            <a:srgbClr val="595959"/>
                          </a:solidFill>
                        </a:rPr>
                        <a:t>Maprlogin utility</a:t>
                      </a:r>
                    </a:p>
                    <a:p>
                      <a:pPr marL="88900" lvl="0" indent="-88900" rtl="0">
                        <a:spcBef>
                          <a:spcPts val="300"/>
                        </a:spcBef>
                        <a:buClr>
                          <a:schemeClr val="accent1"/>
                        </a:buClr>
                        <a:buSzPct val="100000"/>
                        <a:buFont typeface="Arial"/>
                        <a:buChar char="•"/>
                      </a:pPr>
                      <a:r>
                        <a:rPr lang="en-US" sz="1700">
                          <a:solidFill>
                            <a:srgbClr val="595959"/>
                          </a:solidFill>
                        </a:rPr>
                        <a:t>MapR-FS</a:t>
                      </a:r>
                    </a:p>
                    <a:p>
                      <a:pPr marL="914400" lvl="1" indent="-336550" rtl="0">
                        <a:spcBef>
                          <a:spcPts val="300"/>
                        </a:spcBef>
                        <a:buClr>
                          <a:srgbClr val="595959"/>
                        </a:buClr>
                        <a:buSzPct val="100000"/>
                      </a:pPr>
                      <a:r>
                        <a:rPr lang="en-US" sz="1700">
                          <a:solidFill>
                            <a:srgbClr val="595959"/>
                          </a:solidFill>
                        </a:rPr>
                        <a:t>ACEs</a:t>
                      </a:r>
                    </a:p>
                    <a:p>
                      <a:pPr marL="914400" lvl="1" indent="-336550" rtl="0">
                        <a:spcBef>
                          <a:spcPts val="300"/>
                        </a:spcBef>
                        <a:buClr>
                          <a:srgbClr val="595959"/>
                        </a:buClr>
                        <a:buSzPct val="100000"/>
                      </a:pPr>
                      <a:r>
                        <a:rPr lang="en-US" sz="1700">
                          <a:solidFill>
                            <a:srgbClr val="595959"/>
                          </a:solidFill>
                        </a:rPr>
                        <a:t>Auditing</a:t>
                      </a:r>
                    </a:p>
                    <a:p>
                      <a:pPr marL="914400" lvl="1" indent="-336550" rtl="0">
                        <a:spcBef>
                          <a:spcPts val="300"/>
                        </a:spcBef>
                        <a:buClr>
                          <a:srgbClr val="595959"/>
                        </a:buClr>
                        <a:buSzPct val="100000"/>
                      </a:pPr>
                      <a:r>
                        <a:rPr lang="en-US" sz="1700">
                          <a:solidFill>
                            <a:srgbClr val="595959"/>
                          </a:solidFill>
                        </a:rPr>
                        <a:t>Encryption</a:t>
                      </a:r>
                    </a:p>
                    <a:p>
                      <a:pPr marL="457200" lvl="0" indent="0" rtl="0">
                        <a:spcBef>
                          <a:spcPts val="300"/>
                        </a:spcBef>
                        <a:buNone/>
                      </a:pPr>
                      <a:endParaRPr sz="1700">
                        <a:solidFill>
                          <a:srgbClr val="595959"/>
                        </a:solidFill>
                      </a:endParaRPr>
                    </a:p>
                    <a:p>
                      <a:pPr marL="0" marR="0" lvl="0" indent="0" algn="l" rtl="0">
                        <a:lnSpc>
                          <a:spcPct val="100000"/>
                        </a:lnSpc>
                        <a:spcBef>
                          <a:spcPts val="300"/>
                        </a:spcBef>
                        <a:spcAft>
                          <a:spcPts val="0"/>
                        </a:spcAft>
                        <a:buClr>
                          <a:schemeClr val="accent1"/>
                        </a:buClr>
                        <a:buSzPct val="25000"/>
                        <a:buFont typeface="Arial"/>
                        <a:buNone/>
                      </a:pPr>
                      <a:endParaRPr sz="1700" b="0" i="0" u="none" strike="noStrike" cap="none">
                        <a:solidFill>
                          <a:srgbClr val="595959"/>
                        </a:solidFill>
                        <a:latin typeface="Arial"/>
                        <a:ea typeface="Arial"/>
                        <a:cs typeface="Arial"/>
                        <a:sym typeface="Arial"/>
                      </a:endParaRPr>
                    </a:p>
                    <a:p>
                      <a:pPr marL="88900" marR="0" lvl="0" indent="-12700" algn="l" rtl="0">
                        <a:lnSpc>
                          <a:spcPct val="100000"/>
                        </a:lnSpc>
                        <a:spcBef>
                          <a:spcPts val="300"/>
                        </a:spcBef>
                        <a:spcAft>
                          <a:spcPts val="0"/>
                        </a:spcAft>
                        <a:buClr>
                          <a:schemeClr val="accent1"/>
                        </a:buClr>
                        <a:buSzPct val="25000"/>
                        <a:buFont typeface="Arial"/>
                        <a:buNone/>
                      </a:pPr>
                      <a:endParaRPr sz="1700" b="0" i="0" u="none" strike="noStrike" cap="none">
                        <a:solidFill>
                          <a:srgbClr val="595959"/>
                        </a:solidFill>
                        <a:latin typeface="Arial"/>
                        <a:ea typeface="Arial"/>
                        <a:cs typeface="Arial"/>
                        <a:sym typeface="Arial"/>
                      </a:endParaRPr>
                    </a:p>
                    <a:p>
                      <a:pPr marL="88900" marR="0" lvl="0" indent="-88900" algn="l" rtl="0">
                        <a:lnSpc>
                          <a:spcPct val="100000"/>
                        </a:lnSpc>
                        <a:spcBef>
                          <a:spcPts val="300"/>
                        </a:spcBef>
                        <a:spcAft>
                          <a:spcPts val="0"/>
                        </a:spcAft>
                        <a:buClr>
                          <a:schemeClr val="accent1"/>
                        </a:buClr>
                        <a:buSzPct val="25000"/>
                        <a:buFont typeface="Arial"/>
                        <a:buNone/>
                      </a:pPr>
                      <a:endParaRPr sz="1700" b="0" i="0" u="none" strike="noStrike" cap="none">
                        <a:solidFill>
                          <a:srgbClr val="595959"/>
                        </a:solidFill>
                        <a:latin typeface="Arial"/>
                        <a:ea typeface="Arial"/>
                        <a:cs typeface="Arial"/>
                        <a:sym typeface="Arial"/>
                      </a:endParaRPr>
                    </a:p>
                  </a:txBody>
                  <a:tcPr marL="182775" marR="182775" marT="0" marB="45700">
                    <a:lnL w="19050" cap="flat" cmpd="sng">
                      <a:solidFill>
                        <a:schemeClr val="lt2"/>
                      </a:solidFill>
                      <a:prstDash val="dot"/>
                      <a:round/>
                      <a:headEnd type="none" w="med" len="med"/>
                      <a:tailEnd type="none" w="med" len="med"/>
                    </a:lnL>
                    <a:lnR w="19050" cap="flat" cmpd="sng">
                      <a:solidFill>
                        <a:schemeClr val="lt2"/>
                      </a:solidFill>
                      <a:prstDash val="dot"/>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B3B3B3"/>
                      </a:solidFill>
                      <a:prstDash val="solid"/>
                      <a:round/>
                      <a:headEnd type="none" w="med" len="med"/>
                      <a:tailEnd type="none" w="med" len="med"/>
                    </a:lnB>
                    <a:solidFill>
                      <a:srgbClr val="FFFFFF"/>
                    </a:solidFill>
                  </a:tcPr>
                </a:tc>
                <a:tc>
                  <a:txBody>
                    <a:bodyPr/>
                    <a:lstStyle/>
                    <a:p>
                      <a:pPr marR="0" lvl="0" algn="l" rtl="0">
                        <a:lnSpc>
                          <a:spcPct val="100000"/>
                        </a:lnSpc>
                        <a:spcBef>
                          <a:spcPts val="300"/>
                        </a:spcBef>
                        <a:spcAft>
                          <a:spcPts val="0"/>
                        </a:spcAft>
                        <a:buNone/>
                      </a:pPr>
                      <a:endParaRPr sz="1700">
                        <a:solidFill>
                          <a:srgbClr val="595959"/>
                        </a:solidFill>
                      </a:endParaRPr>
                    </a:p>
                  </a:txBody>
                  <a:tcPr marL="182775" marR="182775" marT="0" marB="45700">
                    <a:lnL w="19050" cap="flat" cmpd="sng">
                      <a:solidFill>
                        <a:schemeClr val="lt2"/>
                      </a:solidFill>
                      <a:prstDash val="dot"/>
                      <a:round/>
                      <a:headEnd type="none" w="med" len="med"/>
                      <a:tailEnd type="none" w="med" len="med"/>
                    </a:lnL>
                    <a:lnR w="19050" cap="flat" cmpd="sng">
                      <a:solidFill>
                        <a:schemeClr val="lt2"/>
                      </a:solidFill>
                      <a:prstDash val="dot"/>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B3B3B3"/>
                      </a:solidFill>
                      <a:prstDash val="solid"/>
                      <a:round/>
                      <a:headEnd type="none" w="med" len="med"/>
                      <a:tailEnd type="none" w="med" len="med"/>
                    </a:lnB>
                    <a:solidFill>
                      <a:srgbClr val="FFFFFF"/>
                    </a:solidFill>
                  </a:tcPr>
                </a:tc>
                <a:tc>
                  <a:txBody>
                    <a:bodyPr/>
                    <a:lstStyle/>
                    <a:p>
                      <a:pPr marL="88900" marR="0" lvl="0" indent="-38100" algn="l" rtl="0">
                        <a:lnSpc>
                          <a:spcPct val="100000"/>
                        </a:lnSpc>
                        <a:spcBef>
                          <a:spcPts val="0"/>
                        </a:spcBef>
                        <a:spcAft>
                          <a:spcPts val="0"/>
                        </a:spcAft>
                        <a:buClr>
                          <a:schemeClr val="accent1"/>
                        </a:buClr>
                        <a:buSzPct val="25000"/>
                        <a:buFont typeface="Arial"/>
                        <a:buNone/>
                      </a:pPr>
                      <a:endParaRPr sz="1100" b="0" i="0" u="none" strike="noStrike" cap="none">
                        <a:solidFill>
                          <a:srgbClr val="595959"/>
                        </a:solidFill>
                        <a:latin typeface="Arial"/>
                        <a:ea typeface="Arial"/>
                        <a:cs typeface="Arial"/>
                        <a:sym typeface="Arial"/>
                      </a:endParaRPr>
                    </a:p>
                    <a:p>
                      <a:pPr marR="0" lvl="0" algn="l" rtl="0">
                        <a:lnSpc>
                          <a:spcPct val="100000"/>
                        </a:lnSpc>
                        <a:spcBef>
                          <a:spcPts val="300"/>
                        </a:spcBef>
                        <a:spcAft>
                          <a:spcPts val="0"/>
                        </a:spcAft>
                        <a:buNone/>
                      </a:pPr>
                      <a:endParaRPr/>
                    </a:p>
                    <a:p>
                      <a:pPr marR="0" lvl="0" algn="l" rtl="0">
                        <a:lnSpc>
                          <a:spcPct val="100000"/>
                        </a:lnSpc>
                        <a:spcBef>
                          <a:spcPts val="300"/>
                        </a:spcBef>
                        <a:spcAft>
                          <a:spcPts val="0"/>
                        </a:spcAft>
                        <a:buNone/>
                      </a:pPr>
                      <a:endParaRPr/>
                    </a:p>
                    <a:p>
                      <a:pPr marL="88900" marR="0" lvl="0" indent="-12700" algn="l" rtl="0">
                        <a:lnSpc>
                          <a:spcPct val="100000"/>
                        </a:lnSpc>
                        <a:spcBef>
                          <a:spcPts val="300"/>
                        </a:spcBef>
                        <a:spcAft>
                          <a:spcPts val="0"/>
                        </a:spcAft>
                        <a:buClr>
                          <a:schemeClr val="accent1"/>
                        </a:buClr>
                        <a:buSzPct val="25000"/>
                        <a:buFont typeface="Arial"/>
                        <a:buNone/>
                      </a:pPr>
                      <a:endParaRPr sz="1700" b="0" i="0" u="none" strike="noStrike" cap="none">
                        <a:solidFill>
                          <a:srgbClr val="595959"/>
                        </a:solidFill>
                        <a:latin typeface="Arial"/>
                        <a:ea typeface="Arial"/>
                        <a:cs typeface="Arial"/>
                        <a:sym typeface="Arial"/>
                      </a:endParaRPr>
                    </a:p>
                    <a:p>
                      <a:pPr marL="88900" marR="0" lvl="0" indent="-12700" algn="l" rtl="0">
                        <a:lnSpc>
                          <a:spcPct val="100000"/>
                        </a:lnSpc>
                        <a:spcBef>
                          <a:spcPts val="300"/>
                        </a:spcBef>
                        <a:spcAft>
                          <a:spcPts val="0"/>
                        </a:spcAft>
                        <a:buClr>
                          <a:schemeClr val="accent1"/>
                        </a:buClr>
                        <a:buSzPct val="25000"/>
                        <a:buFont typeface="Arial"/>
                        <a:buNone/>
                      </a:pPr>
                      <a:endParaRPr sz="1700" b="0" i="0" u="none" strike="noStrike" cap="none">
                        <a:solidFill>
                          <a:srgbClr val="595959"/>
                        </a:solidFill>
                        <a:latin typeface="Arial"/>
                        <a:ea typeface="Arial"/>
                        <a:cs typeface="Arial"/>
                        <a:sym typeface="Arial"/>
                      </a:endParaRPr>
                    </a:p>
                  </a:txBody>
                  <a:tcPr marL="182775" marR="182775" marT="0" marB="45700">
                    <a:lnL w="19050" cap="flat" cmpd="sng">
                      <a:solidFill>
                        <a:schemeClr val="lt2"/>
                      </a:solidFill>
                      <a:prstDash val="dot"/>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B3B3B3"/>
                      </a:solidFill>
                      <a:prstDash val="solid"/>
                      <a:round/>
                      <a:headEnd type="none" w="med" len="med"/>
                      <a:tailEnd type="none" w="med" len="med"/>
                    </a:lnB>
                    <a:solidFill>
                      <a:srgbClr val="FFFFFF"/>
                    </a:solidFill>
                  </a:tcPr>
                </a:tc>
              </a:tr>
            </a:tbl>
          </a:graphicData>
        </a:graphic>
      </p:graphicFrame>
      <p:sp>
        <p:nvSpPr>
          <p:cNvPr id="110" name="Shape 110"/>
          <p:cNvSpPr txBox="1">
            <a:spLocks noGrp="1"/>
          </p:cNvSpPr>
          <p:nvPr>
            <p:ph type="title"/>
          </p:nvPr>
        </p:nvSpPr>
        <p:spPr>
          <a:xfrm>
            <a:off x="440096" y="274639"/>
            <a:ext cx="10969800" cy="923100"/>
          </a:xfrm>
          <a:prstGeom prst="rect">
            <a:avLst/>
          </a:prstGeom>
          <a:noFill/>
          <a:ln>
            <a:noFill/>
          </a:ln>
        </p:spPr>
        <p:txBody>
          <a:bodyPr wrap="square" lIns="121875" tIns="60900" rIns="121875" bIns="60900" anchor="ctr" anchorCtr="0">
            <a:noAutofit/>
          </a:bodyPr>
          <a:lstStyle/>
          <a:p>
            <a:pPr marL="0" marR="0" lvl="0" indent="0" algn="l" rtl="0">
              <a:spcBef>
                <a:spcPts val="0"/>
              </a:spcBef>
              <a:buClr>
                <a:srgbClr val="C60C30"/>
              </a:buClr>
              <a:buSzPct val="25000"/>
              <a:buFont typeface="Arial"/>
              <a:buNone/>
            </a:pPr>
            <a:r>
              <a:rPr lang="en-US">
                <a:solidFill>
                  <a:srgbClr val="C60C30"/>
                </a:solidFill>
              </a:rPr>
              <a:t>Agenda</a:t>
            </a:r>
          </a:p>
        </p:txBody>
      </p:sp>
      <p:sp>
        <p:nvSpPr>
          <p:cNvPr id="111" name="Shape 111"/>
          <p:cNvSpPr/>
          <p:nvPr/>
        </p:nvSpPr>
        <p:spPr>
          <a:xfrm>
            <a:off x="157083" y="-143531"/>
            <a:ext cx="304200" cy="304800"/>
          </a:xfrm>
          <a:prstGeom prst="rect">
            <a:avLst/>
          </a:prstGeom>
          <a:noFill/>
          <a:ln>
            <a:noFill/>
          </a:ln>
        </p:spPr>
        <p:txBody>
          <a:bodyPr wrap="square" lIns="91375" tIns="45675" rIns="91375" bIns="45675" anchor="t" anchorCtr="0">
            <a:noAutofit/>
          </a:bodyPr>
          <a:lstStyle/>
          <a:p>
            <a:pPr marL="0" marR="0" lvl="0" indent="0" algn="l" rtl="0">
              <a:spcBef>
                <a:spcPts val="0"/>
              </a:spcBef>
              <a:buNone/>
            </a:pPr>
            <a:endParaRPr sz="1700">
              <a:solidFill>
                <a:schemeClr val="dk1"/>
              </a:solidFill>
              <a:latin typeface="Arial"/>
              <a:ea typeface="Arial"/>
              <a:cs typeface="Arial"/>
              <a:sym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p:nvPr/>
        </p:nvSpPr>
        <p:spPr>
          <a:xfrm>
            <a:off x="4915517" y="465318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319" name="Shape 319"/>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The Problem with POSIX Permissions</a:t>
            </a:r>
          </a:p>
        </p:txBody>
      </p:sp>
      <p:sp>
        <p:nvSpPr>
          <p:cNvPr id="320" name="Shape 320"/>
          <p:cNvSpPr txBox="1"/>
          <p:nvPr/>
        </p:nvSpPr>
        <p:spPr>
          <a:xfrm>
            <a:off x="2835280" y="1556883"/>
            <a:ext cx="6518400" cy="5232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US" sz="2800">
                <a:solidFill>
                  <a:srgbClr val="4D4F53"/>
                </a:solidFill>
                <a:latin typeface="Courier New"/>
                <a:ea typeface="Courier New"/>
                <a:cs typeface="Courier New"/>
                <a:sym typeface="Courier New"/>
              </a:rPr>
              <a:t>-rw-rw----	bruce	dev-team</a:t>
            </a:r>
          </a:p>
        </p:txBody>
      </p:sp>
      <p:sp>
        <p:nvSpPr>
          <p:cNvPr id="321" name="Shape 321"/>
          <p:cNvSpPr txBox="1"/>
          <p:nvPr/>
        </p:nvSpPr>
        <p:spPr>
          <a:xfrm>
            <a:off x="5014911" y="1187551"/>
            <a:ext cx="2088600" cy="338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1">
                <a:solidFill>
                  <a:srgbClr val="4D4F53"/>
                </a:solidFill>
                <a:latin typeface="Arial"/>
                <a:ea typeface="Arial"/>
                <a:cs typeface="Arial"/>
                <a:sym typeface="Arial"/>
              </a:rPr>
              <a:t>POSIX Permissions</a:t>
            </a:r>
          </a:p>
        </p:txBody>
      </p:sp>
      <p:sp>
        <p:nvSpPr>
          <p:cNvPr id="322" name="Shape 322"/>
          <p:cNvSpPr/>
          <p:nvPr/>
        </p:nvSpPr>
        <p:spPr>
          <a:xfrm rot="5400000">
            <a:off x="3326848" y="2012696"/>
            <a:ext cx="314400" cy="558900"/>
          </a:xfrm>
          <a:prstGeom prst="rightBrace">
            <a:avLst>
              <a:gd name="adj1" fmla="val 8333"/>
              <a:gd name="adj2" fmla="val 50000"/>
            </a:avLst>
          </a:prstGeom>
          <a:noFill/>
          <a:ln w="25400" cap="flat" cmpd="sng">
            <a:solidFill>
              <a:srgbClr val="00274C"/>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000000"/>
              </a:solidFill>
              <a:latin typeface="Arial"/>
              <a:ea typeface="Arial"/>
              <a:cs typeface="Arial"/>
              <a:sym typeface="Arial"/>
            </a:endParaRPr>
          </a:p>
        </p:txBody>
      </p:sp>
      <p:sp>
        <p:nvSpPr>
          <p:cNvPr id="323" name="Shape 323"/>
          <p:cNvSpPr/>
          <p:nvPr/>
        </p:nvSpPr>
        <p:spPr>
          <a:xfrm>
            <a:off x="689733" y="3093871"/>
            <a:ext cx="3344700" cy="22200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24" name="Shape 324"/>
          <p:cNvSpPr/>
          <p:nvPr/>
        </p:nvSpPr>
        <p:spPr>
          <a:xfrm>
            <a:off x="4363329" y="3093871"/>
            <a:ext cx="3440100" cy="22692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25" name="Shape 325"/>
          <p:cNvSpPr/>
          <p:nvPr/>
        </p:nvSpPr>
        <p:spPr>
          <a:xfrm rot="5400000">
            <a:off x="3776550" y="2131791"/>
            <a:ext cx="587700" cy="614100"/>
          </a:xfrm>
          <a:prstGeom prst="rightBrace">
            <a:avLst>
              <a:gd name="adj1" fmla="val 8332"/>
              <a:gd name="adj2" fmla="val 50000"/>
            </a:avLst>
          </a:prstGeom>
          <a:noFill/>
          <a:ln w="25400" cap="flat" cmpd="sng">
            <a:solidFill>
              <a:srgbClr val="00274C"/>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000000"/>
              </a:solidFill>
              <a:latin typeface="Arial"/>
              <a:ea typeface="Arial"/>
              <a:cs typeface="Arial"/>
              <a:sym typeface="Arial"/>
            </a:endParaRPr>
          </a:p>
        </p:txBody>
      </p:sp>
      <p:sp>
        <p:nvSpPr>
          <p:cNvPr id="326" name="Shape 326"/>
          <p:cNvSpPr/>
          <p:nvPr/>
        </p:nvSpPr>
        <p:spPr>
          <a:xfrm>
            <a:off x="8138581" y="3093871"/>
            <a:ext cx="3489300" cy="22323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27" name="Shape 327"/>
          <p:cNvSpPr/>
          <p:nvPr/>
        </p:nvSpPr>
        <p:spPr>
          <a:xfrm rot="5400000">
            <a:off x="4537259" y="1988558"/>
            <a:ext cx="304500" cy="617400"/>
          </a:xfrm>
          <a:prstGeom prst="rightBrace">
            <a:avLst>
              <a:gd name="adj1" fmla="val 8332"/>
              <a:gd name="adj2" fmla="val 50000"/>
            </a:avLst>
          </a:prstGeom>
          <a:noFill/>
          <a:ln w="25400" cap="flat" cmpd="sng">
            <a:solidFill>
              <a:srgbClr val="00274C"/>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000000"/>
              </a:solidFill>
              <a:latin typeface="Arial"/>
              <a:ea typeface="Arial"/>
              <a:cs typeface="Arial"/>
              <a:sym typeface="Arial"/>
            </a:endParaRPr>
          </a:p>
        </p:txBody>
      </p:sp>
      <p:sp>
        <p:nvSpPr>
          <p:cNvPr id="328" name="Shape 328"/>
          <p:cNvSpPr txBox="1"/>
          <p:nvPr/>
        </p:nvSpPr>
        <p:spPr>
          <a:xfrm>
            <a:off x="3204660" y="2369676"/>
            <a:ext cx="7875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Arial"/>
                <a:ea typeface="Arial"/>
                <a:cs typeface="Arial"/>
                <a:sym typeface="Arial"/>
              </a:rPr>
              <a:t>user</a:t>
            </a:r>
          </a:p>
        </p:txBody>
      </p:sp>
      <p:sp>
        <p:nvSpPr>
          <p:cNvPr id="329" name="Shape 329"/>
          <p:cNvSpPr txBox="1"/>
          <p:nvPr/>
        </p:nvSpPr>
        <p:spPr>
          <a:xfrm>
            <a:off x="3657083" y="2645846"/>
            <a:ext cx="9717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Arial"/>
                <a:ea typeface="Arial"/>
                <a:cs typeface="Arial"/>
                <a:sym typeface="Arial"/>
              </a:rPr>
              <a:t>group</a:t>
            </a:r>
          </a:p>
        </p:txBody>
      </p:sp>
      <p:sp>
        <p:nvSpPr>
          <p:cNvPr id="330" name="Shape 330"/>
          <p:cNvSpPr txBox="1"/>
          <p:nvPr/>
        </p:nvSpPr>
        <p:spPr>
          <a:xfrm>
            <a:off x="4383293" y="2369676"/>
            <a:ext cx="8901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Arial"/>
                <a:ea typeface="Arial"/>
                <a:cs typeface="Arial"/>
                <a:sym typeface="Arial"/>
              </a:rPr>
              <a:t>other</a:t>
            </a:r>
          </a:p>
        </p:txBody>
      </p:sp>
      <p:sp>
        <p:nvSpPr>
          <p:cNvPr id="331" name="Shape 331"/>
          <p:cNvSpPr/>
          <p:nvPr/>
        </p:nvSpPr>
        <p:spPr>
          <a:xfrm>
            <a:off x="727324" y="3838213"/>
            <a:ext cx="3316200" cy="1537500"/>
          </a:xfrm>
          <a:prstGeom prst="roundRect">
            <a:avLst>
              <a:gd name="adj" fmla="val 180"/>
            </a:avLst>
          </a:prstGeom>
          <a:noFill/>
          <a:ln>
            <a:noFill/>
          </a:ln>
        </p:spPr>
        <p:txBody>
          <a:bodyPr wrap="square" lIns="91425" tIns="45700" rIns="91425" bIns="45700" anchor="t" anchorCtr="0">
            <a:noAutofit/>
          </a:bodyPr>
          <a:lstStyle/>
          <a:p>
            <a:pPr marL="344487" marR="0" lvl="0" indent="-242887" algn="l" rtl="0">
              <a:spcBef>
                <a:spcPts val="0"/>
              </a:spcBef>
              <a:spcAft>
                <a:spcPts val="0"/>
              </a:spcAft>
              <a:buClr>
                <a:srgbClr val="3B6E8E"/>
              </a:buClr>
              <a:buSzPct val="138000"/>
              <a:buFont typeface="Arial"/>
              <a:buAutoNum type="arabicPeriod"/>
            </a:pPr>
            <a:r>
              <a:rPr lang="en-US" sz="1400">
                <a:solidFill>
                  <a:srgbClr val="00274C"/>
                </a:solidFill>
                <a:latin typeface="Arial"/>
                <a:ea typeface="Arial"/>
                <a:cs typeface="Arial"/>
                <a:sym typeface="Arial"/>
              </a:rPr>
              <a:t>Change ownership of file to Sally.</a:t>
            </a:r>
          </a:p>
          <a:p>
            <a:pPr marL="344487" marR="0" lvl="0" indent="-242887" algn="l" rtl="0">
              <a:spcBef>
                <a:spcPts val="1200"/>
              </a:spcBef>
              <a:spcAft>
                <a:spcPts val="0"/>
              </a:spcAft>
              <a:buClr>
                <a:srgbClr val="3B6E8E"/>
              </a:buClr>
              <a:buSzPct val="138000"/>
              <a:buFont typeface="Arial"/>
              <a:buAutoNum type="arabicPeriod"/>
            </a:pPr>
            <a:r>
              <a:rPr lang="en-US" sz="1400">
                <a:solidFill>
                  <a:srgbClr val="00274C"/>
                </a:solidFill>
                <a:latin typeface="Arial"/>
                <a:ea typeface="Arial"/>
                <a:cs typeface="Arial"/>
                <a:sym typeface="Arial"/>
              </a:rPr>
              <a:t>Add Sally to dev_team group, even if she’s not a developer.</a:t>
            </a:r>
          </a:p>
          <a:p>
            <a:pPr marL="344487" marR="0" lvl="0" indent="-242887" algn="l" rtl="0">
              <a:spcBef>
                <a:spcPts val="600"/>
              </a:spcBef>
              <a:spcAft>
                <a:spcPts val="0"/>
              </a:spcAft>
              <a:buClr>
                <a:srgbClr val="3B6E8E"/>
              </a:buClr>
              <a:buSzPct val="138000"/>
              <a:buFont typeface="Arial"/>
              <a:buAutoNum type="arabicPeriod"/>
            </a:pPr>
            <a:r>
              <a:rPr lang="en-US" sz="1400">
                <a:solidFill>
                  <a:srgbClr val="00274C"/>
                </a:solidFill>
                <a:latin typeface="Arial"/>
                <a:ea typeface="Arial"/>
                <a:cs typeface="Arial"/>
                <a:sym typeface="Arial"/>
              </a:rPr>
              <a:t>Allow ‘others’ to read the file.</a:t>
            </a:r>
          </a:p>
        </p:txBody>
      </p:sp>
      <p:sp>
        <p:nvSpPr>
          <p:cNvPr id="332" name="Shape 332"/>
          <p:cNvSpPr txBox="1"/>
          <p:nvPr/>
        </p:nvSpPr>
        <p:spPr>
          <a:xfrm>
            <a:off x="815945" y="3178418"/>
            <a:ext cx="2128500"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1">
                <a:solidFill>
                  <a:srgbClr val="4D4F53"/>
                </a:solidFill>
                <a:latin typeface="Arial"/>
                <a:ea typeface="Arial"/>
                <a:cs typeface="Arial"/>
                <a:sym typeface="Arial"/>
              </a:rPr>
              <a:t>Scenario 1:</a:t>
            </a:r>
            <a:r>
              <a:rPr lang="en-US" sz="1200">
                <a:solidFill>
                  <a:srgbClr val="4D4F53"/>
                </a:solidFill>
                <a:latin typeface="Arial"/>
                <a:ea typeface="Arial"/>
                <a:cs typeface="Arial"/>
                <a:sym typeface="Arial"/>
              </a:rPr>
              <a:t>  </a:t>
            </a:r>
          </a:p>
          <a:p>
            <a:pPr marL="0" marR="0" lvl="0" indent="0" algn="l" rtl="0">
              <a:spcBef>
                <a:spcPts val="0"/>
              </a:spcBef>
              <a:buSzPct val="25000"/>
              <a:buNone/>
            </a:pPr>
            <a:r>
              <a:rPr lang="en-US" sz="1200">
                <a:solidFill>
                  <a:srgbClr val="4D4F53"/>
                </a:solidFill>
                <a:latin typeface="Arial"/>
                <a:ea typeface="Arial"/>
                <a:cs typeface="Arial"/>
                <a:sym typeface="Arial"/>
              </a:rPr>
              <a:t>Sally Needs to Read the File</a:t>
            </a:r>
          </a:p>
        </p:txBody>
      </p:sp>
      <p:sp>
        <p:nvSpPr>
          <p:cNvPr id="333" name="Shape 333"/>
          <p:cNvSpPr/>
          <p:nvPr/>
        </p:nvSpPr>
        <p:spPr>
          <a:xfrm>
            <a:off x="8398067" y="3815037"/>
            <a:ext cx="2314800" cy="1535700"/>
          </a:xfrm>
          <a:prstGeom prst="roundRect">
            <a:avLst>
              <a:gd name="adj" fmla="val 0"/>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274C"/>
                </a:solidFill>
                <a:latin typeface="Arial"/>
                <a:ea typeface="Arial"/>
                <a:cs typeface="Arial"/>
                <a:sym typeface="Arial"/>
              </a:rPr>
              <a:t>???</a:t>
            </a:r>
          </a:p>
        </p:txBody>
      </p:sp>
      <p:sp>
        <p:nvSpPr>
          <p:cNvPr id="334" name="Shape 334"/>
          <p:cNvSpPr txBox="1"/>
          <p:nvPr/>
        </p:nvSpPr>
        <p:spPr>
          <a:xfrm>
            <a:off x="8299447" y="3178443"/>
            <a:ext cx="2892300" cy="7080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1">
                <a:solidFill>
                  <a:srgbClr val="4D4F53"/>
                </a:solidFill>
                <a:latin typeface="Arial"/>
                <a:ea typeface="Arial"/>
                <a:cs typeface="Arial"/>
                <a:sym typeface="Arial"/>
              </a:rPr>
              <a:t>Scenario 3:  </a:t>
            </a:r>
          </a:p>
          <a:p>
            <a:pPr marL="0" marR="0" lvl="0" indent="0" algn="l" rtl="0">
              <a:spcBef>
                <a:spcPts val="0"/>
              </a:spcBef>
              <a:buSzPct val="25000"/>
              <a:buNone/>
            </a:pPr>
            <a:r>
              <a:rPr lang="en-US" sz="1200">
                <a:solidFill>
                  <a:srgbClr val="4D4F53"/>
                </a:solidFill>
                <a:latin typeface="Arial"/>
                <a:ea typeface="Arial"/>
                <a:cs typeface="Arial"/>
                <a:sym typeface="Arial"/>
              </a:rPr>
              <a:t>All Members of dev_team Except</a:t>
            </a:r>
          </a:p>
          <a:p>
            <a:pPr marL="0" marR="0" lvl="0" indent="0" algn="l" rtl="0">
              <a:spcBef>
                <a:spcPts val="0"/>
              </a:spcBef>
              <a:buSzPct val="25000"/>
              <a:buNone/>
            </a:pPr>
            <a:r>
              <a:rPr lang="en-US" sz="1200">
                <a:solidFill>
                  <a:srgbClr val="4D4F53"/>
                </a:solidFill>
                <a:latin typeface="Arial"/>
                <a:ea typeface="Arial"/>
                <a:cs typeface="Arial"/>
                <a:sym typeface="Arial"/>
              </a:rPr>
              <a:t>Bob Need to Read the File.</a:t>
            </a:r>
          </a:p>
        </p:txBody>
      </p:sp>
      <p:sp>
        <p:nvSpPr>
          <p:cNvPr id="335" name="Shape 335"/>
          <p:cNvSpPr/>
          <p:nvPr/>
        </p:nvSpPr>
        <p:spPr>
          <a:xfrm>
            <a:off x="4524196" y="3839897"/>
            <a:ext cx="3069600" cy="1572600"/>
          </a:xfrm>
          <a:prstGeom prst="roundRect">
            <a:avLst>
              <a:gd name="adj" fmla="val 1756"/>
            </a:avLst>
          </a:prstGeom>
          <a:noFill/>
          <a:ln>
            <a:noFill/>
          </a:ln>
        </p:spPr>
        <p:txBody>
          <a:bodyPr wrap="square" lIns="91425" tIns="45700" rIns="91425" bIns="45700" anchor="t" anchorCtr="0">
            <a:noAutofit/>
          </a:bodyPr>
          <a:lstStyle/>
          <a:p>
            <a:pPr marL="234950" marR="0" lvl="0" indent="-234950" algn="l" rtl="0">
              <a:spcBef>
                <a:spcPts val="0"/>
              </a:spcBef>
              <a:spcAft>
                <a:spcPts val="0"/>
              </a:spcAft>
              <a:buClr>
                <a:srgbClr val="3B6E8E"/>
              </a:buClr>
              <a:buSzPct val="138000"/>
              <a:buFont typeface="Arial"/>
              <a:buAutoNum type="arabicPeriod"/>
            </a:pPr>
            <a:r>
              <a:rPr lang="en-US" sz="1400">
                <a:solidFill>
                  <a:srgbClr val="00274C"/>
                </a:solidFill>
                <a:latin typeface="Arial"/>
                <a:ea typeface="Arial"/>
                <a:cs typeface="Arial"/>
                <a:sym typeface="Arial"/>
              </a:rPr>
              <a:t>Allow ‘others’ to read the file.</a:t>
            </a:r>
          </a:p>
          <a:p>
            <a:pPr marL="234950" marR="0" lvl="0" indent="-234950" algn="l" rtl="0">
              <a:spcBef>
                <a:spcPts val="1200"/>
              </a:spcBef>
              <a:spcAft>
                <a:spcPts val="0"/>
              </a:spcAft>
              <a:buClr>
                <a:srgbClr val="3B6E8E"/>
              </a:buClr>
              <a:buSzPct val="138000"/>
              <a:buFont typeface="Arial"/>
              <a:buAutoNum type="arabicPeriod"/>
            </a:pPr>
            <a:r>
              <a:rPr lang="en-US" sz="1400">
                <a:solidFill>
                  <a:srgbClr val="00274C"/>
                </a:solidFill>
                <a:latin typeface="Arial"/>
                <a:ea typeface="Arial"/>
                <a:cs typeface="Arial"/>
                <a:sym typeface="Arial"/>
              </a:rPr>
              <a:t>Create a supergroup ‘Tech’, and include all members from dev, QA, and Support in that group.  chgrp Tech &lt;filename&gt;</a:t>
            </a:r>
          </a:p>
        </p:txBody>
      </p:sp>
      <p:sp>
        <p:nvSpPr>
          <p:cNvPr id="336" name="Shape 336"/>
          <p:cNvSpPr txBox="1"/>
          <p:nvPr/>
        </p:nvSpPr>
        <p:spPr>
          <a:xfrm>
            <a:off x="4548851" y="3170782"/>
            <a:ext cx="3390000" cy="7080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b="1">
                <a:solidFill>
                  <a:srgbClr val="4D4F53"/>
                </a:solidFill>
                <a:latin typeface="Arial"/>
                <a:ea typeface="Arial"/>
                <a:cs typeface="Arial"/>
                <a:sym typeface="Arial"/>
              </a:rPr>
              <a:t>Scenario 2:  </a:t>
            </a:r>
          </a:p>
          <a:p>
            <a:pPr marL="0" marR="0" lvl="0" indent="0" algn="l" rtl="0">
              <a:spcBef>
                <a:spcPts val="0"/>
              </a:spcBef>
              <a:buSzPct val="25000"/>
              <a:buNone/>
            </a:pPr>
            <a:r>
              <a:rPr lang="en-US" sz="1200">
                <a:solidFill>
                  <a:srgbClr val="4D4F53"/>
                </a:solidFill>
                <a:latin typeface="Arial"/>
                <a:ea typeface="Arial"/>
                <a:cs typeface="Arial"/>
                <a:sym typeface="Arial"/>
              </a:rPr>
              <a:t>Groups ‘QA’ and ‘Support’ Need to </a:t>
            </a:r>
            <a:br>
              <a:rPr lang="en-US" sz="1200">
                <a:solidFill>
                  <a:srgbClr val="4D4F53"/>
                </a:solidFill>
                <a:latin typeface="Arial"/>
                <a:ea typeface="Arial"/>
                <a:cs typeface="Arial"/>
                <a:sym typeface="Arial"/>
              </a:rPr>
            </a:br>
            <a:r>
              <a:rPr lang="en-US" sz="1200">
                <a:solidFill>
                  <a:srgbClr val="4D4F53"/>
                </a:solidFill>
                <a:latin typeface="Arial"/>
                <a:ea typeface="Arial"/>
                <a:cs typeface="Arial"/>
                <a:sym typeface="Arial"/>
              </a:rPr>
              <a:t>Read the File.</a:t>
            </a:r>
          </a:p>
        </p:txBody>
      </p:sp>
      <p:sp>
        <p:nvSpPr>
          <p:cNvPr id="337" name="Shape 337"/>
          <p:cNvSpPr/>
          <p:nvPr/>
        </p:nvSpPr>
        <p:spPr>
          <a:xfrm>
            <a:off x="6842107" y="5725459"/>
            <a:ext cx="5346600" cy="650700"/>
          </a:xfrm>
          <a:prstGeom prst="rect">
            <a:avLst/>
          </a:prstGeom>
          <a:solidFill>
            <a:srgbClr val="3B6E8E"/>
          </a:solidFill>
          <a:ln>
            <a:noFill/>
          </a:ln>
        </p:spPr>
        <p:txBody>
          <a:bodyPr wrap="square" lIns="0" tIns="0" rIns="0" bIns="0" anchor="ctr" anchorCtr="0">
            <a:noAutofit/>
          </a:bodyPr>
          <a:lstStyle/>
          <a:p>
            <a:pPr marL="0" marR="0" lvl="0" indent="0" algn="l" rtl="0">
              <a:spcBef>
                <a:spcPts val="0"/>
              </a:spcBef>
              <a:buNone/>
            </a:pPr>
            <a:endParaRPr sz="1600" b="1">
              <a:solidFill>
                <a:srgbClr val="4D4F53"/>
              </a:solidFill>
              <a:latin typeface="Arial"/>
              <a:ea typeface="Arial"/>
              <a:cs typeface="Arial"/>
              <a:sym typeface="Arial"/>
            </a:endParaRPr>
          </a:p>
        </p:txBody>
      </p:sp>
      <p:sp>
        <p:nvSpPr>
          <p:cNvPr id="338" name="Shape 338"/>
          <p:cNvSpPr txBox="1"/>
          <p:nvPr/>
        </p:nvSpPr>
        <p:spPr>
          <a:xfrm>
            <a:off x="6725321" y="5833539"/>
            <a:ext cx="5274600" cy="4617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1">
                <a:solidFill>
                  <a:srgbClr val="FFFFFF"/>
                </a:solidFill>
                <a:latin typeface="Arial"/>
                <a:ea typeface="Arial"/>
                <a:cs typeface="Arial"/>
                <a:sym typeface="Arial"/>
              </a:rPr>
              <a:t>POSIX Permissions Are Limiting</a:t>
            </a:r>
          </a:p>
        </p:txBody>
      </p:sp>
      <p:sp>
        <p:nvSpPr>
          <p:cNvPr id="339" name="Shape 339"/>
          <p:cNvSpPr/>
          <p:nvPr/>
        </p:nvSpPr>
        <p:spPr>
          <a:xfrm rot="10800000">
            <a:off x="6432007" y="6112336"/>
            <a:ext cx="410100" cy="265500"/>
          </a:xfrm>
          <a:prstGeom prst="rtTriangle">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346" name="Shape 346"/>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Table ACEs</a:t>
            </a:r>
          </a:p>
        </p:txBody>
      </p:sp>
      <p:sp>
        <p:nvSpPr>
          <p:cNvPr id="347" name="Shape 347"/>
          <p:cNvSpPr/>
          <p:nvPr/>
        </p:nvSpPr>
        <p:spPr>
          <a:xfrm>
            <a:off x="752597" y="2015031"/>
            <a:ext cx="10426200" cy="28809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pic>
        <p:nvPicPr>
          <p:cNvPr id="348" name="Shape 348"/>
          <p:cNvPicPr preferRelativeResize="0"/>
          <p:nvPr/>
        </p:nvPicPr>
        <p:blipFill rotWithShape="1">
          <a:blip r:embed="rId3">
            <a:alphaModFix/>
          </a:blip>
          <a:srcRect/>
          <a:stretch/>
        </p:blipFill>
        <p:spPr>
          <a:xfrm>
            <a:off x="8131751" y="2649926"/>
            <a:ext cx="2548800" cy="1703700"/>
          </a:xfrm>
          <a:prstGeom prst="rect">
            <a:avLst/>
          </a:prstGeom>
          <a:noFill/>
          <a:ln>
            <a:noFill/>
          </a:ln>
        </p:spPr>
      </p:pic>
      <p:pic>
        <p:nvPicPr>
          <p:cNvPr id="349" name="Shape 349"/>
          <p:cNvPicPr preferRelativeResize="0"/>
          <p:nvPr/>
        </p:nvPicPr>
        <p:blipFill rotWithShape="1">
          <a:blip r:embed="rId4">
            <a:alphaModFix/>
          </a:blip>
          <a:srcRect/>
          <a:stretch/>
        </p:blipFill>
        <p:spPr>
          <a:xfrm>
            <a:off x="4581482" y="3230757"/>
            <a:ext cx="3079200" cy="428700"/>
          </a:xfrm>
          <a:prstGeom prst="rect">
            <a:avLst/>
          </a:prstGeom>
          <a:noFill/>
          <a:ln>
            <a:noFill/>
          </a:ln>
        </p:spPr>
      </p:pic>
      <p:pic>
        <p:nvPicPr>
          <p:cNvPr id="350" name="Shape 350"/>
          <p:cNvPicPr preferRelativeResize="0"/>
          <p:nvPr/>
        </p:nvPicPr>
        <p:blipFill rotWithShape="1">
          <a:blip r:embed="rId5">
            <a:alphaModFix/>
          </a:blip>
          <a:srcRect/>
          <a:stretch/>
        </p:blipFill>
        <p:spPr>
          <a:xfrm>
            <a:off x="1092942" y="2288703"/>
            <a:ext cx="3187200" cy="2312700"/>
          </a:xfrm>
          <a:prstGeom prst="rect">
            <a:avLst/>
          </a:prstGeom>
          <a:noFill/>
          <a:ln>
            <a:noFill/>
          </a:ln>
        </p:spPr>
      </p:pic>
      <p:cxnSp>
        <p:nvCxnSpPr>
          <p:cNvPr id="351" name="Shape 351"/>
          <p:cNvCxnSpPr>
            <a:endCxn id="349" idx="1"/>
          </p:cNvCxnSpPr>
          <p:nvPr/>
        </p:nvCxnSpPr>
        <p:spPr>
          <a:xfrm rot="10800000" flipH="1">
            <a:off x="3841982" y="3445107"/>
            <a:ext cx="739500" cy="702300"/>
          </a:xfrm>
          <a:prstGeom prst="straightConnector1">
            <a:avLst/>
          </a:prstGeom>
          <a:noFill/>
          <a:ln w="25400" cap="flat" cmpd="sng">
            <a:solidFill>
              <a:srgbClr val="00274C"/>
            </a:solidFill>
            <a:prstDash val="solid"/>
            <a:round/>
            <a:headEnd type="oval" w="med" len="med"/>
            <a:tailEnd type="triangle" w="lg" len="lg"/>
          </a:ln>
        </p:spPr>
      </p:cxnSp>
      <p:cxnSp>
        <p:nvCxnSpPr>
          <p:cNvPr id="352" name="Shape 352"/>
          <p:cNvCxnSpPr>
            <a:endCxn id="348" idx="1"/>
          </p:cNvCxnSpPr>
          <p:nvPr/>
        </p:nvCxnSpPr>
        <p:spPr>
          <a:xfrm>
            <a:off x="6884351" y="3501776"/>
            <a:ext cx="1247400" cy="0"/>
          </a:xfrm>
          <a:prstGeom prst="straightConnector1">
            <a:avLst/>
          </a:prstGeom>
          <a:noFill/>
          <a:ln w="25400" cap="flat" cmpd="sng">
            <a:solidFill>
              <a:srgbClr val="00274C"/>
            </a:solidFill>
            <a:prstDash val="solid"/>
            <a:round/>
            <a:headEnd type="oval" w="med" len="med"/>
            <a:tailEnd type="triangle" w="lg" len="lg"/>
          </a:ln>
        </p:spPr>
      </p:cxnSp>
      <p:sp>
        <p:nvSpPr>
          <p:cNvPr id="353" name="Shape 353"/>
          <p:cNvSpPr txBox="1"/>
          <p:nvPr/>
        </p:nvSpPr>
        <p:spPr>
          <a:xfrm>
            <a:off x="698592" y="5171084"/>
            <a:ext cx="10964100" cy="636000"/>
          </a:xfrm>
          <a:prstGeom prst="rect">
            <a:avLst/>
          </a:prstGeom>
          <a:noFill/>
          <a:ln>
            <a:noFill/>
          </a:ln>
        </p:spPr>
        <p:txBody>
          <a:bodyPr wrap="square" lIns="121825" tIns="60900" rIns="121825" bIns="60900" anchor="t" anchorCtr="0">
            <a:noAutofit/>
          </a:bodyPr>
          <a:lstStyle/>
          <a:p>
            <a:pPr marL="0" marR="0" lvl="0" indent="0" algn="l" rtl="0">
              <a:spcBef>
                <a:spcPts val="0"/>
              </a:spcBef>
              <a:spcAft>
                <a:spcPts val="0"/>
              </a:spcAft>
              <a:buClr>
                <a:srgbClr val="4D4F53"/>
              </a:buClr>
              <a:buSzPct val="25000"/>
              <a:buFont typeface="Arial"/>
              <a:buNone/>
            </a:pPr>
            <a:r>
              <a:rPr lang="en-US" sz="2000">
                <a:solidFill>
                  <a:srgbClr val="4D4F53"/>
                </a:solidFill>
                <a:latin typeface="Arial"/>
                <a:ea typeface="Arial"/>
                <a:cs typeface="Arial"/>
                <a:sym typeface="Arial"/>
              </a:rPr>
              <a:t>Example:  user:mary | (group:admins &amp; group:VP) &amp; user:!bob</a:t>
            </a:r>
          </a:p>
          <a:p>
            <a:pPr marL="0" marR="0" lvl="0" indent="0" algn="l" rtl="0">
              <a:spcBef>
                <a:spcPts val="400"/>
              </a:spcBef>
              <a:spcAft>
                <a:spcPts val="0"/>
              </a:spcAft>
              <a:buClr>
                <a:srgbClr val="4D4F53"/>
              </a:buClr>
              <a:buSzPct val="25000"/>
              <a:buFont typeface="Arial"/>
              <a:buNone/>
            </a:pPr>
            <a:r>
              <a:rPr lang="en-US" sz="2000">
                <a:solidFill>
                  <a:srgbClr val="4D4F53"/>
                </a:solidFill>
                <a:latin typeface="Arial"/>
                <a:ea typeface="Arial"/>
                <a:cs typeface="Arial"/>
                <a:sym typeface="Arial"/>
              </a:rPr>
              <a:t>Settable at table, column family, and column level</a:t>
            </a:r>
          </a:p>
          <a:p>
            <a:pPr marL="0" marR="0" lvl="0" indent="0" algn="l" rtl="0">
              <a:spcBef>
                <a:spcPts val="400"/>
              </a:spcBef>
              <a:buClr>
                <a:srgbClr val="4D4F53"/>
              </a:buClr>
              <a:buSzPct val="25000"/>
              <a:buFont typeface="Arial"/>
              <a:buNone/>
            </a:pPr>
            <a:r>
              <a:rPr lang="en-US" sz="2000">
                <a:solidFill>
                  <a:srgbClr val="4D4F53"/>
                </a:solidFill>
                <a:latin typeface="Arial"/>
                <a:ea typeface="Arial"/>
                <a:cs typeface="Arial"/>
                <a:sym typeface="Arial"/>
              </a:rPr>
              <a:t>Extended to field level based upon path in document with </a:t>
            </a:r>
            <a:r>
              <a:rPr lang="en-US" sz="2000" b="1">
                <a:solidFill>
                  <a:srgbClr val="4D4F53"/>
                </a:solidFill>
                <a:latin typeface="Arial"/>
                <a:ea typeface="Arial"/>
                <a:cs typeface="Arial"/>
                <a:sym typeface="Arial"/>
              </a:rPr>
              <a:t>MapR-DB JSON</a:t>
            </a:r>
          </a:p>
        </p:txBody>
      </p:sp>
      <p:sp>
        <p:nvSpPr>
          <p:cNvPr id="354" name="Shape 354"/>
          <p:cNvSpPr txBox="1"/>
          <p:nvPr/>
        </p:nvSpPr>
        <p:spPr>
          <a:xfrm>
            <a:off x="669333" y="1007159"/>
            <a:ext cx="106965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747678"/>
                </a:solidFill>
                <a:latin typeface="Arial"/>
                <a:ea typeface="Arial"/>
                <a:cs typeface="Arial"/>
                <a:sym typeface="Arial"/>
              </a:rPr>
              <a:t>Use Access Control Expressions (ACEs) to set granular permissions.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361" name="Shape 361"/>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File ACEs</a:t>
            </a:r>
          </a:p>
        </p:txBody>
      </p:sp>
      <p:sp>
        <p:nvSpPr>
          <p:cNvPr id="362" name="Shape 362"/>
          <p:cNvSpPr/>
          <p:nvPr/>
        </p:nvSpPr>
        <p:spPr>
          <a:xfrm>
            <a:off x="1604583" y="2309352"/>
            <a:ext cx="2774400" cy="22452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63" name="Shape 363"/>
          <p:cNvSpPr txBox="1"/>
          <p:nvPr/>
        </p:nvSpPr>
        <p:spPr>
          <a:xfrm>
            <a:off x="6544468" y="4578621"/>
            <a:ext cx="3013200" cy="1200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rgbClr val="4D4F53"/>
                </a:solidFill>
                <a:latin typeface="Arial"/>
                <a:ea typeface="Arial"/>
                <a:cs typeface="Arial"/>
                <a:sym typeface="Arial"/>
              </a:rPr>
              <a:t>Intuitive Inheritance</a:t>
            </a:r>
          </a:p>
          <a:p>
            <a:pPr marL="0" marR="0" lvl="0" indent="0" algn="l" rtl="0">
              <a:spcBef>
                <a:spcPts val="0"/>
              </a:spcBef>
              <a:buSzPct val="25000"/>
              <a:buNone/>
            </a:pPr>
            <a:r>
              <a:rPr lang="en-US" sz="1800" i="1">
                <a:solidFill>
                  <a:srgbClr val="4D4F53"/>
                </a:solidFill>
                <a:latin typeface="Arial"/>
                <a:ea typeface="Arial"/>
                <a:cs typeface="Arial"/>
                <a:sym typeface="Arial"/>
              </a:rPr>
              <a:t>Subdirectories and Files Inherit Perms from Parent Directory</a:t>
            </a:r>
          </a:p>
        </p:txBody>
      </p:sp>
      <p:sp>
        <p:nvSpPr>
          <p:cNvPr id="364" name="Shape 364"/>
          <p:cNvSpPr/>
          <p:nvPr/>
        </p:nvSpPr>
        <p:spPr>
          <a:xfrm>
            <a:off x="6544468" y="2309352"/>
            <a:ext cx="2774400" cy="2245200"/>
          </a:xfrm>
          <a:prstGeom prst="rect">
            <a:avLst/>
          </a:prstGeom>
          <a:solidFill>
            <a:srgbClr val="FFFFFF"/>
          </a:solid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65" name="Shape 365"/>
          <p:cNvSpPr txBox="1"/>
          <p:nvPr/>
        </p:nvSpPr>
        <p:spPr>
          <a:xfrm>
            <a:off x="1604583" y="4554634"/>
            <a:ext cx="3330900" cy="9234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rgbClr val="4D4F53"/>
                </a:solidFill>
                <a:latin typeface="Arial"/>
                <a:ea typeface="Arial"/>
                <a:cs typeface="Arial"/>
                <a:sym typeface="Arial"/>
              </a:rPr>
              <a:t>Per File and Directory</a:t>
            </a:r>
          </a:p>
          <a:p>
            <a:pPr marL="0" marR="0" lvl="0" indent="0" algn="l" rtl="0">
              <a:spcBef>
                <a:spcPts val="0"/>
              </a:spcBef>
              <a:buSzPct val="25000"/>
              <a:buNone/>
            </a:pPr>
            <a:r>
              <a:rPr lang="en-US" sz="1800" i="1">
                <a:solidFill>
                  <a:srgbClr val="4D4F53"/>
                </a:solidFill>
                <a:latin typeface="Arial"/>
                <a:ea typeface="Arial"/>
                <a:cs typeface="Arial"/>
                <a:sym typeface="Arial"/>
              </a:rPr>
              <a:t>Protects each file as a whole expressively</a:t>
            </a:r>
          </a:p>
        </p:txBody>
      </p:sp>
      <p:pic>
        <p:nvPicPr>
          <p:cNvPr id="366" name="Shape 366"/>
          <p:cNvPicPr preferRelativeResize="0"/>
          <p:nvPr/>
        </p:nvPicPr>
        <p:blipFill rotWithShape="1">
          <a:blip r:embed="rId3">
            <a:alphaModFix amt="52999"/>
          </a:blip>
          <a:srcRect/>
          <a:stretch/>
        </p:blipFill>
        <p:spPr>
          <a:xfrm>
            <a:off x="6902088" y="2579495"/>
            <a:ext cx="1552200" cy="1552500"/>
          </a:xfrm>
          <a:prstGeom prst="rect">
            <a:avLst/>
          </a:prstGeom>
          <a:noFill/>
          <a:ln>
            <a:noFill/>
          </a:ln>
        </p:spPr>
      </p:pic>
      <p:pic>
        <p:nvPicPr>
          <p:cNvPr id="367" name="Shape 367"/>
          <p:cNvPicPr preferRelativeResize="0"/>
          <p:nvPr/>
        </p:nvPicPr>
        <p:blipFill rotWithShape="1">
          <a:blip r:embed="rId4">
            <a:alphaModFix/>
          </a:blip>
          <a:srcRect/>
          <a:stretch/>
        </p:blipFill>
        <p:spPr>
          <a:xfrm>
            <a:off x="1538607" y="2215623"/>
            <a:ext cx="1829700" cy="1829700"/>
          </a:xfrm>
          <a:prstGeom prst="rect">
            <a:avLst/>
          </a:prstGeom>
          <a:noFill/>
          <a:ln>
            <a:noFill/>
          </a:ln>
        </p:spPr>
      </p:pic>
      <p:pic>
        <p:nvPicPr>
          <p:cNvPr id="368" name="Shape 368"/>
          <p:cNvPicPr preferRelativeResize="0"/>
          <p:nvPr/>
        </p:nvPicPr>
        <p:blipFill rotWithShape="1">
          <a:blip r:embed="rId5">
            <a:alphaModFix/>
          </a:blip>
          <a:srcRect/>
          <a:stretch/>
        </p:blipFill>
        <p:spPr>
          <a:xfrm>
            <a:off x="1853369" y="2525197"/>
            <a:ext cx="1774800" cy="1774800"/>
          </a:xfrm>
          <a:prstGeom prst="rect">
            <a:avLst/>
          </a:prstGeom>
          <a:noFill/>
          <a:ln>
            <a:noFill/>
          </a:ln>
        </p:spPr>
      </p:pic>
      <p:pic>
        <p:nvPicPr>
          <p:cNvPr id="369" name="Shape 369"/>
          <p:cNvPicPr preferRelativeResize="0"/>
          <p:nvPr/>
        </p:nvPicPr>
        <p:blipFill rotWithShape="1">
          <a:blip r:embed="rId6">
            <a:alphaModFix/>
          </a:blip>
          <a:srcRect/>
          <a:stretch/>
        </p:blipFill>
        <p:spPr>
          <a:xfrm>
            <a:off x="2104075" y="2824380"/>
            <a:ext cx="1818300" cy="1818300"/>
          </a:xfrm>
          <a:prstGeom prst="rect">
            <a:avLst/>
          </a:prstGeom>
          <a:noFill/>
          <a:ln>
            <a:noFill/>
          </a:ln>
        </p:spPr>
      </p:pic>
      <p:sp>
        <p:nvSpPr>
          <p:cNvPr id="370" name="Shape 370"/>
          <p:cNvSpPr/>
          <p:nvPr/>
        </p:nvSpPr>
        <p:spPr>
          <a:xfrm>
            <a:off x="10081792" y="125800"/>
            <a:ext cx="2110200" cy="258600"/>
          </a:xfrm>
          <a:prstGeom prst="rect">
            <a:avLst/>
          </a:prstGeom>
          <a:gradFill>
            <a:gsLst>
              <a:gs pos="0">
                <a:srgbClr val="FFFFFF"/>
              </a:gs>
              <a:gs pos="52000">
                <a:srgbClr val="C60C30"/>
              </a:gs>
              <a:gs pos="100000">
                <a:srgbClr val="C60C30"/>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71" name="Shape 371"/>
          <p:cNvSpPr txBox="1"/>
          <p:nvPr/>
        </p:nvSpPr>
        <p:spPr>
          <a:xfrm>
            <a:off x="10407128" y="103324"/>
            <a:ext cx="1951500" cy="276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b="1">
                <a:solidFill>
                  <a:srgbClr val="F2F2F2"/>
                </a:solidFill>
                <a:latin typeface="Arial"/>
                <a:ea typeface="Arial"/>
                <a:cs typeface="Arial"/>
                <a:sym typeface="Arial"/>
              </a:rPr>
              <a:t>MapR 5.1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378" name="Shape 37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Whole Volume ACEs – Multi-Tenancy Enforced</a:t>
            </a:r>
          </a:p>
        </p:txBody>
      </p:sp>
      <p:sp>
        <p:nvSpPr>
          <p:cNvPr id="379" name="Shape 379"/>
          <p:cNvSpPr/>
          <p:nvPr/>
        </p:nvSpPr>
        <p:spPr>
          <a:xfrm>
            <a:off x="5907459" y="1633570"/>
            <a:ext cx="1116000" cy="957900"/>
          </a:xfrm>
          <a:prstGeom prst="triangle">
            <a:avLst>
              <a:gd name="adj" fmla="val 50000"/>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80" name="Shape 380"/>
          <p:cNvSpPr txBox="1"/>
          <p:nvPr/>
        </p:nvSpPr>
        <p:spPr>
          <a:xfrm>
            <a:off x="7758654" y="1852928"/>
            <a:ext cx="3521100" cy="7695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182875" tIns="137150" rIns="182875" bIns="137150" anchor="ctr" anchorCtr="0">
            <a:noAutofit/>
          </a:bodyPr>
          <a:lstStyle/>
          <a:p>
            <a:pPr marL="0" marR="0" lvl="0" indent="0" algn="l" rtl="0">
              <a:spcBef>
                <a:spcPts val="0"/>
              </a:spcBef>
              <a:buSzPct val="25000"/>
              <a:buNone/>
            </a:pPr>
            <a:r>
              <a:rPr lang="en-US" sz="1600">
                <a:solidFill>
                  <a:srgbClr val="4D4F53"/>
                </a:solidFill>
                <a:latin typeface="Arial"/>
                <a:ea typeface="Arial"/>
                <a:cs typeface="Arial"/>
                <a:sym typeface="Arial"/>
              </a:rPr>
              <a:t>Whole-Volume ACE</a:t>
            </a:r>
          </a:p>
          <a:p>
            <a:pPr marL="0" marR="0" lvl="0" indent="0" algn="l" rtl="0">
              <a:spcBef>
                <a:spcPts val="0"/>
              </a:spcBef>
              <a:buSzPct val="25000"/>
              <a:buNone/>
            </a:pPr>
            <a:r>
              <a:rPr lang="en-US" sz="1600">
                <a:solidFill>
                  <a:srgbClr val="4D4F53"/>
                </a:solidFill>
                <a:latin typeface="Arial"/>
                <a:ea typeface="Arial"/>
                <a:cs typeface="Arial"/>
                <a:sym typeface="Arial"/>
              </a:rPr>
              <a:t>r: group:finance</a:t>
            </a:r>
          </a:p>
        </p:txBody>
      </p:sp>
      <p:cxnSp>
        <p:nvCxnSpPr>
          <p:cNvPr id="381" name="Shape 381"/>
          <p:cNvCxnSpPr>
            <a:stCxn id="379" idx="3"/>
          </p:cNvCxnSpPr>
          <p:nvPr/>
        </p:nvCxnSpPr>
        <p:spPr>
          <a:xfrm flipH="1">
            <a:off x="6459759" y="2591470"/>
            <a:ext cx="5700" cy="3190800"/>
          </a:xfrm>
          <a:prstGeom prst="straightConnector1">
            <a:avLst/>
          </a:prstGeom>
          <a:noFill/>
          <a:ln w="28575" cap="flat" cmpd="sng">
            <a:solidFill>
              <a:srgbClr val="00274C"/>
            </a:solidFill>
            <a:prstDash val="solid"/>
            <a:round/>
            <a:headEnd type="none" w="med" len="med"/>
            <a:tailEnd type="stealth" w="lg" len="lg"/>
          </a:ln>
        </p:spPr>
      </p:cxnSp>
      <p:cxnSp>
        <p:nvCxnSpPr>
          <p:cNvPr id="382" name="Shape 382"/>
          <p:cNvCxnSpPr>
            <a:stCxn id="380" idx="1"/>
          </p:cNvCxnSpPr>
          <p:nvPr/>
        </p:nvCxnSpPr>
        <p:spPr>
          <a:xfrm flipH="1">
            <a:off x="7002054" y="2237678"/>
            <a:ext cx="756600" cy="6300"/>
          </a:xfrm>
          <a:prstGeom prst="straightConnector1">
            <a:avLst/>
          </a:prstGeom>
          <a:noFill/>
          <a:ln w="28575" cap="flat" cmpd="sng">
            <a:solidFill>
              <a:srgbClr val="00274C"/>
            </a:solidFill>
            <a:prstDash val="solid"/>
            <a:round/>
            <a:headEnd type="none" w="med" len="med"/>
            <a:tailEnd type="stealth" w="lg" len="lg"/>
          </a:ln>
        </p:spPr>
      </p:cxnSp>
      <p:sp>
        <p:nvSpPr>
          <p:cNvPr id="383" name="Shape 383"/>
          <p:cNvSpPr txBox="1"/>
          <p:nvPr/>
        </p:nvSpPr>
        <p:spPr>
          <a:xfrm>
            <a:off x="7758655" y="3017528"/>
            <a:ext cx="3513900" cy="10158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182875" tIns="137150" rIns="182875" bIns="137150" anchor="ctr" anchorCtr="0">
            <a:noAutofit/>
          </a:bodyPr>
          <a:lstStyle/>
          <a:p>
            <a:pPr marL="0" marR="0" lvl="0" indent="0" algn="l" rtl="0">
              <a:spcBef>
                <a:spcPts val="0"/>
              </a:spcBef>
              <a:buSzPct val="25000"/>
              <a:buNone/>
            </a:pPr>
            <a:r>
              <a:rPr lang="en-US" sz="1600">
                <a:solidFill>
                  <a:srgbClr val="4D4F53"/>
                </a:solidFill>
                <a:latin typeface="Arial"/>
                <a:ea typeface="Arial"/>
                <a:cs typeface="Arial"/>
                <a:sym typeface="Arial"/>
              </a:rPr>
              <a:t>Jane grants read access to Bob.</a:t>
            </a:r>
          </a:p>
          <a:p>
            <a:pPr marL="0" marR="0" lvl="0" indent="0" algn="l" rtl="0">
              <a:spcBef>
                <a:spcPts val="0"/>
              </a:spcBef>
              <a:buSzPct val="25000"/>
              <a:buNone/>
            </a:pPr>
            <a:r>
              <a:rPr lang="en-US" sz="1600">
                <a:solidFill>
                  <a:srgbClr val="4D4F53"/>
                </a:solidFill>
                <a:latin typeface="Arial"/>
                <a:ea typeface="Arial"/>
                <a:cs typeface="Arial"/>
                <a:sym typeface="Arial"/>
              </a:rPr>
              <a:t>File:  /finance/Q4/reports/final_report r: user:bob</a:t>
            </a:r>
          </a:p>
        </p:txBody>
      </p:sp>
      <p:cxnSp>
        <p:nvCxnSpPr>
          <p:cNvPr id="384" name="Shape 384"/>
          <p:cNvCxnSpPr/>
          <p:nvPr/>
        </p:nvCxnSpPr>
        <p:spPr>
          <a:xfrm flipH="1">
            <a:off x="6656756" y="3497553"/>
            <a:ext cx="1101900" cy="3900"/>
          </a:xfrm>
          <a:prstGeom prst="straightConnector1">
            <a:avLst/>
          </a:prstGeom>
          <a:noFill/>
          <a:ln w="28575" cap="flat" cmpd="sng">
            <a:solidFill>
              <a:srgbClr val="00274C"/>
            </a:solidFill>
            <a:prstDash val="solid"/>
            <a:round/>
            <a:headEnd type="none" w="med" len="med"/>
            <a:tailEnd type="stealth" w="lg" len="lg"/>
          </a:ln>
        </p:spPr>
      </p:cxnSp>
      <p:sp>
        <p:nvSpPr>
          <p:cNvPr id="385" name="Shape 385"/>
          <p:cNvSpPr txBox="1"/>
          <p:nvPr/>
        </p:nvSpPr>
        <p:spPr>
          <a:xfrm>
            <a:off x="7766331" y="4526442"/>
            <a:ext cx="3620400" cy="12618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182875" tIns="137150" rIns="182875" bIns="137150" anchor="ctr" anchorCtr="0">
            <a:noAutofit/>
          </a:bodyPr>
          <a:lstStyle/>
          <a:p>
            <a:pPr marL="0" marR="0" lvl="0" indent="0" algn="l" rtl="0">
              <a:spcBef>
                <a:spcPts val="0"/>
              </a:spcBef>
              <a:buSzPct val="25000"/>
              <a:buNone/>
            </a:pPr>
            <a:r>
              <a:rPr lang="en-US" sz="1600">
                <a:solidFill>
                  <a:srgbClr val="4D4F53"/>
                </a:solidFill>
                <a:latin typeface="Arial"/>
                <a:ea typeface="Arial"/>
                <a:cs typeface="Arial"/>
                <a:sym typeface="Arial"/>
              </a:rPr>
              <a:t>Bob cannot read the file/finance</a:t>
            </a:r>
            <a:br>
              <a:rPr lang="en-US" sz="1600">
                <a:solidFill>
                  <a:srgbClr val="4D4F53"/>
                </a:solidFill>
                <a:latin typeface="Arial"/>
                <a:ea typeface="Arial"/>
                <a:cs typeface="Arial"/>
                <a:sym typeface="Arial"/>
              </a:rPr>
            </a:br>
            <a:r>
              <a:rPr lang="en-US" sz="1600">
                <a:solidFill>
                  <a:srgbClr val="4D4F53"/>
                </a:solidFill>
                <a:latin typeface="Arial"/>
                <a:ea typeface="Arial"/>
                <a:cs typeface="Arial"/>
                <a:sym typeface="Arial"/>
              </a:rPr>
              <a:t>/Q4/reports/final_report because the whole-volume ACE is set to allow read-access to </a:t>
            </a:r>
            <a:r>
              <a:rPr lang="en-US" sz="1600" b="1">
                <a:solidFill>
                  <a:srgbClr val="4D4F53"/>
                </a:solidFill>
                <a:latin typeface="Arial"/>
                <a:ea typeface="Arial"/>
                <a:cs typeface="Arial"/>
                <a:sym typeface="Arial"/>
              </a:rPr>
              <a:t>finance only</a:t>
            </a:r>
            <a:r>
              <a:rPr lang="en-US" sz="1600">
                <a:solidFill>
                  <a:srgbClr val="4D4F53"/>
                </a:solidFill>
                <a:latin typeface="Arial"/>
                <a:ea typeface="Arial"/>
                <a:cs typeface="Arial"/>
                <a:sym typeface="Arial"/>
              </a:rPr>
              <a:t>.</a:t>
            </a:r>
          </a:p>
        </p:txBody>
      </p:sp>
      <p:cxnSp>
        <p:nvCxnSpPr>
          <p:cNvPr id="386" name="Shape 386"/>
          <p:cNvCxnSpPr>
            <a:stCxn id="385" idx="1"/>
          </p:cNvCxnSpPr>
          <p:nvPr/>
        </p:nvCxnSpPr>
        <p:spPr>
          <a:xfrm rot="10800000">
            <a:off x="6955731" y="5151642"/>
            <a:ext cx="810600" cy="5700"/>
          </a:xfrm>
          <a:prstGeom prst="straightConnector1">
            <a:avLst/>
          </a:prstGeom>
          <a:noFill/>
          <a:ln w="28575" cap="flat" cmpd="sng">
            <a:solidFill>
              <a:srgbClr val="00274C"/>
            </a:solidFill>
            <a:prstDash val="solid"/>
            <a:round/>
            <a:headEnd type="none" w="med" len="med"/>
            <a:tailEnd type="stealth" w="lg" len="lg"/>
          </a:ln>
        </p:spPr>
      </p:cxnSp>
      <p:pic>
        <p:nvPicPr>
          <p:cNvPr id="387" name="Shape 387"/>
          <p:cNvPicPr preferRelativeResize="0"/>
          <p:nvPr/>
        </p:nvPicPr>
        <p:blipFill rotWithShape="1">
          <a:blip r:embed="rId3">
            <a:alphaModFix/>
          </a:blip>
          <a:srcRect/>
          <a:stretch/>
        </p:blipFill>
        <p:spPr>
          <a:xfrm>
            <a:off x="6533053" y="4940171"/>
            <a:ext cx="422700" cy="423000"/>
          </a:xfrm>
          <a:prstGeom prst="rect">
            <a:avLst/>
          </a:prstGeom>
          <a:noFill/>
          <a:ln>
            <a:noFill/>
          </a:ln>
        </p:spPr>
      </p:pic>
      <p:pic>
        <p:nvPicPr>
          <p:cNvPr id="388" name="Shape 388"/>
          <p:cNvPicPr preferRelativeResize="0"/>
          <p:nvPr/>
        </p:nvPicPr>
        <p:blipFill rotWithShape="1">
          <a:blip r:embed="rId4">
            <a:alphaModFix/>
          </a:blip>
          <a:srcRect/>
          <a:stretch/>
        </p:blipFill>
        <p:spPr>
          <a:xfrm>
            <a:off x="2880674" y="4177332"/>
            <a:ext cx="972600" cy="972900"/>
          </a:xfrm>
          <a:prstGeom prst="rect">
            <a:avLst/>
          </a:prstGeom>
          <a:noFill/>
          <a:ln>
            <a:noFill/>
          </a:ln>
        </p:spPr>
      </p:pic>
      <p:pic>
        <p:nvPicPr>
          <p:cNvPr id="389" name="Shape 389"/>
          <p:cNvPicPr preferRelativeResize="0"/>
          <p:nvPr/>
        </p:nvPicPr>
        <p:blipFill rotWithShape="1">
          <a:blip r:embed="rId5">
            <a:alphaModFix/>
          </a:blip>
          <a:srcRect/>
          <a:stretch/>
        </p:blipFill>
        <p:spPr>
          <a:xfrm>
            <a:off x="712749" y="4177333"/>
            <a:ext cx="974400" cy="974700"/>
          </a:xfrm>
          <a:prstGeom prst="rect">
            <a:avLst/>
          </a:prstGeom>
          <a:noFill/>
          <a:ln>
            <a:noFill/>
          </a:ln>
        </p:spPr>
      </p:pic>
      <p:sp>
        <p:nvSpPr>
          <p:cNvPr id="390" name="Shape 390"/>
          <p:cNvSpPr txBox="1"/>
          <p:nvPr/>
        </p:nvSpPr>
        <p:spPr>
          <a:xfrm>
            <a:off x="712749" y="5159212"/>
            <a:ext cx="982500" cy="5232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4D4F53"/>
                </a:solidFill>
                <a:latin typeface="Arial"/>
                <a:ea typeface="Arial"/>
                <a:cs typeface="Arial"/>
                <a:sym typeface="Arial"/>
              </a:rPr>
              <a:t>Jane</a:t>
            </a:r>
          </a:p>
          <a:p>
            <a:pPr marL="0" marR="0" lvl="0" indent="0" algn="ctr" rtl="0">
              <a:spcBef>
                <a:spcPts val="0"/>
              </a:spcBef>
              <a:buSzPct val="25000"/>
              <a:buNone/>
            </a:pPr>
            <a:r>
              <a:rPr lang="en-US" sz="1400" b="1">
                <a:solidFill>
                  <a:srgbClr val="4D4F53"/>
                </a:solidFill>
                <a:latin typeface="Arial"/>
                <a:ea typeface="Arial"/>
                <a:cs typeface="Arial"/>
                <a:sym typeface="Arial"/>
              </a:rPr>
              <a:t>(Finance)</a:t>
            </a:r>
          </a:p>
        </p:txBody>
      </p:sp>
      <p:sp>
        <p:nvSpPr>
          <p:cNvPr id="391" name="Shape 391"/>
          <p:cNvSpPr txBox="1"/>
          <p:nvPr/>
        </p:nvSpPr>
        <p:spPr>
          <a:xfrm>
            <a:off x="2784520" y="5159211"/>
            <a:ext cx="1172100" cy="5232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4D4F53"/>
                </a:solidFill>
                <a:latin typeface="Arial"/>
                <a:ea typeface="Arial"/>
                <a:cs typeface="Arial"/>
                <a:sym typeface="Arial"/>
              </a:rPr>
              <a:t>Bob</a:t>
            </a:r>
          </a:p>
          <a:p>
            <a:pPr marL="0" marR="0" lvl="0" indent="0" algn="ctr" rtl="0">
              <a:spcBef>
                <a:spcPts val="0"/>
              </a:spcBef>
              <a:buSzPct val="25000"/>
              <a:buNone/>
            </a:pPr>
            <a:r>
              <a:rPr lang="en-US" sz="1400" b="1">
                <a:solidFill>
                  <a:srgbClr val="4D4F53"/>
                </a:solidFill>
                <a:latin typeface="Arial"/>
                <a:ea typeface="Arial"/>
                <a:cs typeface="Arial"/>
                <a:sym typeface="Arial"/>
              </a:rPr>
              <a:t>(Developer)</a:t>
            </a:r>
          </a:p>
        </p:txBody>
      </p:sp>
      <p:pic>
        <p:nvPicPr>
          <p:cNvPr id="392" name="Shape 392"/>
          <p:cNvPicPr preferRelativeResize="0"/>
          <p:nvPr/>
        </p:nvPicPr>
        <p:blipFill rotWithShape="1">
          <a:blip r:embed="rId5">
            <a:alphaModFix/>
          </a:blip>
          <a:srcRect/>
          <a:stretch/>
        </p:blipFill>
        <p:spPr>
          <a:xfrm>
            <a:off x="10977815" y="2705440"/>
            <a:ext cx="611400" cy="611700"/>
          </a:xfrm>
          <a:prstGeom prst="rect">
            <a:avLst/>
          </a:prstGeom>
          <a:noFill/>
          <a:ln>
            <a:noFill/>
          </a:ln>
        </p:spPr>
      </p:pic>
      <p:pic>
        <p:nvPicPr>
          <p:cNvPr id="393" name="Shape 393"/>
          <p:cNvPicPr preferRelativeResize="0"/>
          <p:nvPr/>
        </p:nvPicPr>
        <p:blipFill rotWithShape="1">
          <a:blip r:embed="rId4">
            <a:alphaModFix/>
          </a:blip>
          <a:srcRect/>
          <a:stretch/>
        </p:blipFill>
        <p:spPr>
          <a:xfrm>
            <a:off x="11067932" y="4203508"/>
            <a:ext cx="607500" cy="607800"/>
          </a:xfrm>
          <a:prstGeom prst="rect">
            <a:avLst/>
          </a:prstGeom>
          <a:noFill/>
          <a:ln>
            <a:noFill/>
          </a:ln>
        </p:spPr>
      </p:pic>
      <p:sp>
        <p:nvSpPr>
          <p:cNvPr id="394" name="Shape 394"/>
          <p:cNvSpPr txBox="1"/>
          <p:nvPr/>
        </p:nvSpPr>
        <p:spPr>
          <a:xfrm>
            <a:off x="1380681" y="3686320"/>
            <a:ext cx="1929000" cy="3078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4D4F53"/>
                </a:solidFill>
                <a:latin typeface="Arial"/>
                <a:ea typeface="Arial"/>
                <a:cs typeface="Arial"/>
                <a:sym typeface="Arial"/>
              </a:rPr>
              <a:t>Whole-Volume ACE</a:t>
            </a:r>
          </a:p>
        </p:txBody>
      </p:sp>
      <p:sp>
        <p:nvSpPr>
          <p:cNvPr id="395" name="Shape 395"/>
          <p:cNvSpPr/>
          <p:nvPr/>
        </p:nvSpPr>
        <p:spPr>
          <a:xfrm>
            <a:off x="1504318" y="2024499"/>
            <a:ext cx="1590900" cy="1591200"/>
          </a:xfrm>
          <a:prstGeom prst="rect">
            <a:avLst/>
          </a:prstGeom>
          <a:solidFill>
            <a:srgbClr val="FFFFFF"/>
          </a:solidFill>
          <a:ln w="762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96" name="Shape 396"/>
          <p:cNvSpPr/>
          <p:nvPr/>
        </p:nvSpPr>
        <p:spPr>
          <a:xfrm>
            <a:off x="1912157" y="2486243"/>
            <a:ext cx="755100" cy="623100"/>
          </a:xfrm>
          <a:prstGeom prst="triangle">
            <a:avLst>
              <a:gd name="adj" fmla="val 50000"/>
            </a:avLst>
          </a:prstGeom>
          <a:solidFill>
            <a:srgbClr val="747678"/>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97" name="Shape 397"/>
          <p:cNvSpPr/>
          <p:nvPr/>
        </p:nvSpPr>
        <p:spPr>
          <a:xfrm>
            <a:off x="10081792" y="125800"/>
            <a:ext cx="2110200" cy="258600"/>
          </a:xfrm>
          <a:prstGeom prst="rect">
            <a:avLst/>
          </a:prstGeom>
          <a:gradFill>
            <a:gsLst>
              <a:gs pos="0">
                <a:srgbClr val="FFFFFF"/>
              </a:gs>
              <a:gs pos="52000">
                <a:srgbClr val="C60C30"/>
              </a:gs>
              <a:gs pos="100000">
                <a:srgbClr val="C60C30"/>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398" name="Shape 398"/>
          <p:cNvSpPr txBox="1"/>
          <p:nvPr/>
        </p:nvSpPr>
        <p:spPr>
          <a:xfrm>
            <a:off x="10407128" y="103324"/>
            <a:ext cx="1951500" cy="276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b="1">
                <a:solidFill>
                  <a:srgbClr val="F2F2F2"/>
                </a:solidFill>
                <a:latin typeface="Arial"/>
                <a:ea typeface="Arial"/>
                <a:cs typeface="Arial"/>
                <a:sym typeface="Arial"/>
              </a:rPr>
              <a:t>MapR 5.1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Compatibility Note</a:t>
            </a:r>
          </a:p>
        </p:txBody>
      </p:sp>
      <p:sp>
        <p:nvSpPr>
          <p:cNvPr id="405" name="Shape 405"/>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ACEs are not exposed or simulated via NFS ACLs or HDFS ACLs</a:t>
            </a:r>
          </a:p>
          <a:p>
            <a:pPr marL="990427" lvl="1" indent="-393527" rtl="0">
              <a:spcBef>
                <a:spcPts val="480"/>
              </a:spcBef>
              <a:buClr>
                <a:srgbClr val="4D4F53"/>
              </a:buClr>
              <a:buSzPct val="100000"/>
              <a:buChar char="–"/>
            </a:pPr>
            <a:r>
              <a:rPr lang="en-US" sz="2400">
                <a:solidFill>
                  <a:srgbClr val="4D4F53"/>
                </a:solidFill>
              </a:rPr>
              <a:t>As such APIs and tools using those interfaces will not work with ACEs</a:t>
            </a:r>
          </a:p>
          <a:p>
            <a:pPr marL="990427" lvl="1" indent="-393527" rtl="0">
              <a:spcBef>
                <a:spcPts val="480"/>
              </a:spcBef>
              <a:buClr>
                <a:srgbClr val="4D4F53"/>
              </a:buClr>
              <a:buSzPct val="100000"/>
              <a:buChar char="–"/>
            </a:pPr>
            <a:r>
              <a:rPr lang="en-US" sz="2400">
                <a:solidFill>
                  <a:srgbClr val="4D4F53"/>
                </a:solidFill>
              </a:rPr>
              <a:t>ACEs are always enforced of course, just not visible via NFS and HDFS APIs</a:t>
            </a:r>
          </a:p>
          <a:p>
            <a:pPr marL="457119" lvl="0" indent="-457119" rtl="0">
              <a:spcBef>
                <a:spcPts val="560"/>
              </a:spcBef>
              <a:buClr>
                <a:srgbClr val="4D4F53"/>
              </a:buClr>
              <a:buSzPct val="100000"/>
              <a:buChar char="•"/>
            </a:pPr>
            <a:r>
              <a:rPr lang="en-US" sz="2800">
                <a:solidFill>
                  <a:srgbClr val="4D4F53"/>
                </a:solidFill>
              </a:rPr>
              <a:t>MapR provides CLI, REST, and Java interfaces for manipulating 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412" name="Shape 412"/>
          <p:cNvSpPr/>
          <p:nvPr/>
        </p:nvSpPr>
        <p:spPr>
          <a:xfrm rot="10800000">
            <a:off x="5157852" y="5018471"/>
            <a:ext cx="410100" cy="867000"/>
          </a:xfrm>
          <a:prstGeom prst="rtTriangle">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413" name="Shape 413"/>
          <p:cNvSpPr/>
          <p:nvPr/>
        </p:nvSpPr>
        <p:spPr>
          <a:xfrm>
            <a:off x="5558872" y="4111374"/>
            <a:ext cx="5517600" cy="1763400"/>
          </a:xfrm>
          <a:prstGeom prst="rect">
            <a:avLst/>
          </a:prstGeom>
          <a:solidFill>
            <a:srgbClr val="3B6E8E"/>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graphicFrame>
        <p:nvGraphicFramePr>
          <p:cNvPr id="414" name="Shape 414"/>
          <p:cNvGraphicFramePr/>
          <p:nvPr/>
        </p:nvGraphicFramePr>
        <p:xfrm>
          <a:off x="3327195" y="2037413"/>
          <a:ext cx="3000000" cy="3000000"/>
        </p:xfrm>
        <a:graphic>
          <a:graphicData uri="http://schemas.openxmlformats.org/drawingml/2006/table">
            <a:tbl>
              <a:tblPr firstRow="1" bandRow="1">
                <a:noFill/>
                <a:tableStyleId>{9856FD91-1198-4A2D-B102-7C628FA3C1E3}</a:tableStyleId>
              </a:tblPr>
              <a:tblGrid>
                <a:gridCol w="765625"/>
                <a:gridCol w="1063725"/>
                <a:gridCol w="703425"/>
                <a:gridCol w="2556375"/>
              </a:tblGrid>
              <a:tr h="220775">
                <a:tc>
                  <a:txBody>
                    <a:bodyPr/>
                    <a:lstStyle/>
                    <a:p>
                      <a:pPr marL="0" marR="0" lvl="0" indent="0" algn="l" rtl="0">
                        <a:spcBef>
                          <a:spcPts val="0"/>
                        </a:spcBef>
                        <a:buSzPct val="25000"/>
                        <a:buNone/>
                      </a:pPr>
                      <a:r>
                        <a:rPr lang="en-US" sz="900" b="1" u="none" strike="noStrike" cap="none"/>
                        <a:t>Name</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900" b="1"/>
                        <a:t>City</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900" b="1"/>
                        <a:t>State</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900" b="1"/>
                        <a:t>Credit Card #</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r>
              <a:tr h="262525">
                <a:tc>
                  <a:txBody>
                    <a:bodyPr/>
                    <a:lstStyle/>
                    <a:p>
                      <a:pPr marL="0" marR="0" lvl="0" indent="0" algn="l" rtl="0">
                        <a:spcBef>
                          <a:spcPts val="0"/>
                        </a:spcBef>
                        <a:buSzPct val="25000"/>
                        <a:buNone/>
                      </a:pPr>
                      <a:r>
                        <a:rPr lang="en-US" sz="1200"/>
                        <a:t>Dave</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200"/>
                        <a:t>San Jose</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200"/>
                        <a:t>CA</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200"/>
                        <a:t>1374-7914-3865-4817</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8D8D8"/>
                    </a:solidFill>
                  </a:tcPr>
                </a:tc>
              </a:tr>
              <a:tr h="283025">
                <a:tc>
                  <a:txBody>
                    <a:bodyPr/>
                    <a:lstStyle/>
                    <a:p>
                      <a:pPr marL="0" marR="0" lvl="0" indent="0" algn="l" rtl="0">
                        <a:spcBef>
                          <a:spcPts val="0"/>
                        </a:spcBef>
                        <a:buSzPct val="25000"/>
                        <a:buNone/>
                      </a:pPr>
                      <a:r>
                        <a:rPr lang="en-US" sz="1200"/>
                        <a:t>John</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a:t>Boulder</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a:t>CO</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1374-9735-1794-9711</a:t>
                      </a:r>
                    </a:p>
                  </a:txBody>
                  <a:tcPr marL="91425" marR="91425"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FF"/>
                    </a:solidFill>
                  </a:tcPr>
                </a:tc>
              </a:tr>
            </a:tbl>
          </a:graphicData>
        </a:graphic>
      </p:graphicFrame>
      <p:sp>
        <p:nvSpPr>
          <p:cNvPr id="415" name="Shape 415"/>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240">
                <a:solidFill>
                  <a:srgbClr val="C60C30"/>
                </a:solidFill>
              </a:rPr>
              <a:t>Advanced Granular Security Permissions with Drill Views</a:t>
            </a:r>
          </a:p>
        </p:txBody>
      </p:sp>
      <p:sp>
        <p:nvSpPr>
          <p:cNvPr id="416" name="Shape 416"/>
          <p:cNvSpPr/>
          <p:nvPr/>
        </p:nvSpPr>
        <p:spPr>
          <a:xfrm>
            <a:off x="3138783" y="1642475"/>
            <a:ext cx="5089200" cy="3387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600" b="1">
                <a:solidFill>
                  <a:srgbClr val="4D4F53"/>
                </a:solidFill>
                <a:latin typeface="Arial"/>
                <a:ea typeface="Arial"/>
                <a:cs typeface="Arial"/>
                <a:sym typeface="Arial"/>
              </a:rPr>
              <a:t>Raw File (/raw/cards.csv)</a:t>
            </a:r>
          </a:p>
        </p:txBody>
      </p:sp>
      <p:sp>
        <p:nvSpPr>
          <p:cNvPr id="417" name="Shape 417"/>
          <p:cNvSpPr/>
          <p:nvPr/>
        </p:nvSpPr>
        <p:spPr>
          <a:xfrm>
            <a:off x="1384722" y="4102238"/>
            <a:ext cx="3998700" cy="1772400"/>
          </a:xfrm>
          <a:prstGeom prst="rect">
            <a:avLst/>
          </a:prstGeom>
          <a:solidFill>
            <a:srgbClr val="747678"/>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418" name="Shape 418"/>
          <p:cNvSpPr/>
          <p:nvPr/>
        </p:nvSpPr>
        <p:spPr>
          <a:xfrm>
            <a:off x="7871359" y="1704482"/>
            <a:ext cx="1005900" cy="973500"/>
          </a:xfrm>
          <a:prstGeom prst="octagon">
            <a:avLst>
              <a:gd name="adj" fmla="val 29289"/>
            </a:avLst>
          </a:prstGeom>
          <a:solidFill>
            <a:srgbClr val="C60C30"/>
          </a:solidFill>
          <a:ln>
            <a:noFill/>
          </a:ln>
        </p:spPr>
        <p:txBody>
          <a:bodyPr wrap="square" lIns="91425" tIns="0" rIns="0" bIns="0" anchor="ctr" anchorCtr="0">
            <a:noAutofit/>
          </a:bodyPr>
          <a:lstStyle/>
          <a:p>
            <a:pPr marL="0" marR="0" lvl="0" indent="0" algn="ctr" rtl="0">
              <a:spcBef>
                <a:spcPts val="0"/>
              </a:spcBef>
              <a:buNone/>
            </a:pPr>
            <a:endParaRPr sz="1400">
              <a:solidFill>
                <a:srgbClr val="FFFFFF"/>
              </a:solidFill>
              <a:latin typeface="Arial"/>
              <a:ea typeface="Arial"/>
              <a:cs typeface="Arial"/>
              <a:sym typeface="Arial"/>
            </a:endParaRPr>
          </a:p>
        </p:txBody>
      </p:sp>
      <p:sp>
        <p:nvSpPr>
          <p:cNvPr id="419" name="Shape 419"/>
          <p:cNvSpPr/>
          <p:nvPr/>
        </p:nvSpPr>
        <p:spPr>
          <a:xfrm>
            <a:off x="7700376" y="1717243"/>
            <a:ext cx="1377900" cy="861900"/>
          </a:xfrm>
          <a:prstGeom prst="rect">
            <a:avLst/>
          </a:prstGeom>
          <a:noFill/>
          <a:ln>
            <a:noFill/>
          </a:ln>
        </p:spPr>
        <p:txBody>
          <a:bodyPr wrap="square" lIns="91425" tIns="45700" rIns="91425" bIns="0" anchor="t" anchorCtr="0">
            <a:noAutofit/>
          </a:bodyPr>
          <a:lstStyle/>
          <a:p>
            <a:pPr marL="0" marR="0" lvl="0" indent="0" algn="ctr" rtl="0">
              <a:spcBef>
                <a:spcPts val="0"/>
              </a:spcBef>
              <a:buSzPct val="25000"/>
              <a:buNone/>
            </a:pPr>
            <a:r>
              <a:rPr lang="en-US" sz="1200" b="1" u="sng">
                <a:solidFill>
                  <a:srgbClr val="FFFFFF"/>
                </a:solidFill>
                <a:latin typeface="Arial"/>
                <a:ea typeface="Arial"/>
                <a:cs typeface="Arial"/>
                <a:sym typeface="Arial"/>
              </a:rPr>
              <a:t>Owner</a:t>
            </a:r>
          </a:p>
          <a:p>
            <a:pPr marL="0" marR="0" lvl="0" indent="0" algn="ctr" rtl="0">
              <a:spcBef>
                <a:spcPts val="0"/>
              </a:spcBef>
              <a:buSzPct val="25000"/>
              <a:buNone/>
            </a:pPr>
            <a:r>
              <a:rPr lang="en-US" sz="1200" b="1">
                <a:solidFill>
                  <a:srgbClr val="FFFFFF"/>
                </a:solidFill>
                <a:latin typeface="Arial"/>
                <a:ea typeface="Arial"/>
                <a:cs typeface="Arial"/>
                <a:sym typeface="Arial"/>
              </a:rPr>
              <a:t>Admins</a:t>
            </a:r>
          </a:p>
          <a:p>
            <a:pPr marL="0" marR="0" lvl="0" indent="0" algn="ctr" rtl="0">
              <a:spcBef>
                <a:spcPts val="0"/>
              </a:spcBef>
              <a:buNone/>
            </a:pPr>
            <a:endParaRPr sz="500" b="1">
              <a:solidFill>
                <a:srgbClr val="FFFFFF"/>
              </a:solidFill>
              <a:latin typeface="Arial"/>
              <a:ea typeface="Arial"/>
              <a:cs typeface="Arial"/>
              <a:sym typeface="Arial"/>
            </a:endParaRPr>
          </a:p>
          <a:p>
            <a:pPr marL="0" marR="0" lvl="0" indent="0" algn="ctr" rtl="0">
              <a:spcBef>
                <a:spcPts val="0"/>
              </a:spcBef>
              <a:buSzPct val="25000"/>
              <a:buNone/>
            </a:pPr>
            <a:r>
              <a:rPr lang="en-US" sz="1200" b="1" u="sng">
                <a:solidFill>
                  <a:srgbClr val="FFFFFF"/>
                </a:solidFill>
                <a:latin typeface="Arial"/>
                <a:ea typeface="Arial"/>
                <a:cs typeface="Arial"/>
                <a:sym typeface="Arial"/>
              </a:rPr>
              <a:t>Permission</a:t>
            </a:r>
            <a:r>
              <a:rPr lang="en-US" sz="1200" b="1">
                <a:solidFill>
                  <a:srgbClr val="FFFFFF"/>
                </a:solidFill>
                <a:latin typeface="Arial"/>
                <a:ea typeface="Arial"/>
                <a:cs typeface="Arial"/>
                <a:sym typeface="Arial"/>
              </a:rPr>
              <a:t> Admins</a:t>
            </a:r>
          </a:p>
        </p:txBody>
      </p:sp>
      <p:pic>
        <p:nvPicPr>
          <p:cNvPr id="420" name="Shape 420" descr="2.png"/>
          <p:cNvPicPr preferRelativeResize="0"/>
          <p:nvPr/>
        </p:nvPicPr>
        <p:blipFill rotWithShape="1">
          <a:blip r:embed="rId3">
            <a:alphaModFix/>
          </a:blip>
          <a:srcRect/>
          <a:stretch/>
        </p:blipFill>
        <p:spPr>
          <a:xfrm>
            <a:off x="1827858" y="4650421"/>
            <a:ext cx="481200" cy="685200"/>
          </a:xfrm>
          <a:prstGeom prst="rect">
            <a:avLst/>
          </a:prstGeom>
          <a:noFill/>
          <a:ln>
            <a:noFill/>
          </a:ln>
        </p:spPr>
      </p:pic>
      <p:sp>
        <p:nvSpPr>
          <p:cNvPr id="421" name="Shape 421"/>
          <p:cNvSpPr/>
          <p:nvPr/>
        </p:nvSpPr>
        <p:spPr>
          <a:xfrm>
            <a:off x="1421858" y="5318673"/>
            <a:ext cx="13476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Business Analyst</a:t>
            </a:r>
          </a:p>
        </p:txBody>
      </p:sp>
      <p:pic>
        <p:nvPicPr>
          <p:cNvPr id="422" name="Shape 422" descr="1.png"/>
          <p:cNvPicPr preferRelativeResize="0"/>
          <p:nvPr/>
        </p:nvPicPr>
        <p:blipFill rotWithShape="1">
          <a:blip r:embed="rId4">
            <a:alphaModFix/>
          </a:blip>
          <a:srcRect/>
          <a:stretch/>
        </p:blipFill>
        <p:spPr>
          <a:xfrm>
            <a:off x="10139483" y="4626849"/>
            <a:ext cx="498600" cy="701400"/>
          </a:xfrm>
          <a:prstGeom prst="rect">
            <a:avLst/>
          </a:prstGeom>
          <a:noFill/>
          <a:ln>
            <a:noFill/>
          </a:ln>
        </p:spPr>
      </p:pic>
      <p:sp>
        <p:nvSpPr>
          <p:cNvPr id="423" name="Shape 423"/>
          <p:cNvSpPr/>
          <p:nvPr/>
        </p:nvSpPr>
        <p:spPr>
          <a:xfrm>
            <a:off x="9825982" y="5312653"/>
            <a:ext cx="12048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Data Scientist</a:t>
            </a:r>
          </a:p>
        </p:txBody>
      </p:sp>
      <p:graphicFrame>
        <p:nvGraphicFramePr>
          <p:cNvPr id="424" name="Shape 424"/>
          <p:cNvGraphicFramePr/>
          <p:nvPr/>
        </p:nvGraphicFramePr>
        <p:xfrm>
          <a:off x="5687064" y="4644181"/>
          <a:ext cx="3000000" cy="3000000"/>
        </p:xfrm>
        <a:graphic>
          <a:graphicData uri="http://schemas.openxmlformats.org/drawingml/2006/table">
            <a:tbl>
              <a:tblPr firstRow="1" bandRow="1">
                <a:noFill/>
                <a:tableStyleId>{9856FD91-1198-4A2D-B102-7C628FA3C1E3}</a:tableStyleId>
              </a:tblPr>
              <a:tblGrid>
                <a:gridCol w="800325"/>
                <a:gridCol w="902275"/>
                <a:gridCol w="709650"/>
                <a:gridCol w="1680000"/>
              </a:tblGrid>
              <a:tr h="225525">
                <a:tc>
                  <a:txBody>
                    <a:bodyPr/>
                    <a:lstStyle/>
                    <a:p>
                      <a:pPr marL="0" marR="0" lvl="0" indent="0" algn="l" rtl="0">
                        <a:spcBef>
                          <a:spcPts val="0"/>
                        </a:spcBef>
                        <a:buSzPct val="25000"/>
                        <a:buNone/>
                      </a:pPr>
                      <a:r>
                        <a:rPr lang="en-US" sz="900" b="1">
                          <a:solidFill>
                            <a:srgbClr val="FFFFFF"/>
                          </a:solidFill>
                        </a:rPr>
                        <a:t>Name</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BABC8"/>
                    </a:solidFill>
                  </a:tcPr>
                </a:tc>
                <a:tc>
                  <a:txBody>
                    <a:bodyPr/>
                    <a:lstStyle/>
                    <a:p>
                      <a:pPr marL="0" marR="0" lvl="0" indent="0" algn="l" rtl="0">
                        <a:spcBef>
                          <a:spcPts val="0"/>
                        </a:spcBef>
                        <a:buSzPct val="25000"/>
                        <a:buNone/>
                      </a:pPr>
                      <a:r>
                        <a:rPr lang="en-US" sz="900" b="1">
                          <a:solidFill>
                            <a:srgbClr val="FFFFFF"/>
                          </a:solidFill>
                        </a:rPr>
                        <a:t>City</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BABC8"/>
                    </a:solidFill>
                  </a:tcPr>
                </a:tc>
                <a:tc>
                  <a:txBody>
                    <a:bodyPr/>
                    <a:lstStyle/>
                    <a:p>
                      <a:pPr marL="0" marR="0" lvl="0" indent="0" algn="l" rtl="0">
                        <a:spcBef>
                          <a:spcPts val="0"/>
                        </a:spcBef>
                        <a:buSzPct val="25000"/>
                        <a:buNone/>
                      </a:pPr>
                      <a:r>
                        <a:rPr lang="en-US" sz="900" b="1">
                          <a:solidFill>
                            <a:srgbClr val="FFFFFF"/>
                          </a:solidFill>
                        </a:rPr>
                        <a:t>State</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BABC8"/>
                    </a:solidFill>
                  </a:tcPr>
                </a:tc>
                <a:tc>
                  <a:txBody>
                    <a:bodyPr/>
                    <a:lstStyle/>
                    <a:p>
                      <a:pPr marL="0" marR="0" lvl="0" indent="0" algn="l" rtl="0">
                        <a:spcBef>
                          <a:spcPts val="0"/>
                        </a:spcBef>
                        <a:buSzPct val="25000"/>
                        <a:buNone/>
                      </a:pPr>
                      <a:r>
                        <a:rPr lang="en-US" sz="900" b="1">
                          <a:solidFill>
                            <a:srgbClr val="FFFFFF"/>
                          </a:solidFill>
                        </a:rPr>
                        <a:t>Credit Card #</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BABC8"/>
                    </a:solidFill>
                  </a:tcPr>
                </a:tc>
              </a:tr>
              <a:tr h="316675">
                <a:tc>
                  <a:txBody>
                    <a:bodyPr/>
                    <a:lstStyle/>
                    <a:p>
                      <a:pPr marL="0" marR="0" lvl="0" indent="0" algn="l" rtl="0">
                        <a:spcBef>
                          <a:spcPts val="0"/>
                        </a:spcBef>
                        <a:buSzPct val="25000"/>
                        <a:buNone/>
                      </a:pPr>
                      <a:r>
                        <a:rPr lang="en-US" sz="1200">
                          <a:solidFill>
                            <a:srgbClr val="FFFFFF"/>
                          </a:solidFill>
                        </a:rPr>
                        <a:t>Dave</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2C526A"/>
                    </a:solidFill>
                  </a:tcPr>
                </a:tc>
                <a:tc>
                  <a:txBody>
                    <a:bodyPr/>
                    <a:lstStyle/>
                    <a:p>
                      <a:pPr marL="0" marR="0" lvl="0" indent="0" algn="l" rtl="0">
                        <a:spcBef>
                          <a:spcPts val="0"/>
                        </a:spcBef>
                        <a:buSzPct val="25000"/>
                        <a:buNone/>
                      </a:pPr>
                      <a:r>
                        <a:rPr lang="en-US" sz="1200">
                          <a:solidFill>
                            <a:srgbClr val="FFFFFF"/>
                          </a:solidFill>
                        </a:rPr>
                        <a:t>San Jose</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2C526A"/>
                    </a:solidFill>
                  </a:tcPr>
                </a:tc>
                <a:tc>
                  <a:txBody>
                    <a:bodyPr/>
                    <a:lstStyle/>
                    <a:p>
                      <a:pPr marL="0" marR="0" lvl="0" indent="0" algn="l" rtl="0">
                        <a:spcBef>
                          <a:spcPts val="0"/>
                        </a:spcBef>
                        <a:buSzPct val="25000"/>
                        <a:buNone/>
                      </a:pPr>
                      <a:r>
                        <a:rPr lang="en-US" sz="1200">
                          <a:solidFill>
                            <a:srgbClr val="FFFFFF"/>
                          </a:solidFill>
                        </a:rPr>
                        <a:t>CA</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2C526A"/>
                    </a:solidFill>
                  </a:tcPr>
                </a:tc>
                <a:tc>
                  <a:txBody>
                    <a:bodyPr/>
                    <a:lstStyle/>
                    <a:p>
                      <a:pPr marL="0" marR="0" lvl="0" indent="0" algn="l" rtl="0">
                        <a:spcBef>
                          <a:spcPts val="0"/>
                        </a:spcBef>
                        <a:buSzPct val="25000"/>
                        <a:buNone/>
                      </a:pPr>
                      <a:r>
                        <a:rPr lang="en-US" sz="1200">
                          <a:solidFill>
                            <a:srgbClr val="FFFFFF"/>
                          </a:solidFill>
                        </a:rPr>
                        <a:t>1374-</a:t>
                      </a:r>
                      <a:r>
                        <a:rPr lang="en-US" sz="1200" b="1">
                          <a:solidFill>
                            <a:srgbClr val="FFFFFF"/>
                          </a:solidFill>
                        </a:rPr>
                        <a:t>1111-1111-1111</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2C526A"/>
                    </a:solidFill>
                  </a:tcPr>
                </a:tc>
              </a:tr>
              <a:tr h="348375">
                <a:tc>
                  <a:txBody>
                    <a:bodyPr/>
                    <a:lstStyle/>
                    <a:p>
                      <a:pPr marL="0" marR="0" lvl="0" indent="0" algn="l" rtl="0">
                        <a:spcBef>
                          <a:spcPts val="0"/>
                        </a:spcBef>
                        <a:buSzPct val="25000"/>
                        <a:buNone/>
                      </a:pPr>
                      <a:r>
                        <a:rPr lang="en-US" sz="1200">
                          <a:solidFill>
                            <a:srgbClr val="FFFFFF"/>
                          </a:solidFill>
                        </a:rPr>
                        <a:t>John</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CABC9"/>
                    </a:solidFill>
                  </a:tcPr>
                </a:tc>
                <a:tc>
                  <a:txBody>
                    <a:bodyPr/>
                    <a:lstStyle/>
                    <a:p>
                      <a:pPr marL="0" marR="0" lvl="0" indent="0" algn="l" rtl="0">
                        <a:spcBef>
                          <a:spcPts val="0"/>
                        </a:spcBef>
                        <a:buSzPct val="25000"/>
                        <a:buNone/>
                      </a:pPr>
                      <a:r>
                        <a:rPr lang="en-US" sz="1200">
                          <a:solidFill>
                            <a:srgbClr val="FFFFFF"/>
                          </a:solidFill>
                        </a:rPr>
                        <a:t>Boulder</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CABC9"/>
                    </a:solidFill>
                  </a:tcPr>
                </a:tc>
                <a:tc>
                  <a:txBody>
                    <a:bodyPr/>
                    <a:lstStyle/>
                    <a:p>
                      <a:pPr marL="0" marR="0" lvl="0" indent="0" algn="l" rtl="0">
                        <a:spcBef>
                          <a:spcPts val="0"/>
                        </a:spcBef>
                        <a:buSzPct val="25000"/>
                        <a:buNone/>
                      </a:pPr>
                      <a:r>
                        <a:rPr lang="en-US" sz="1200">
                          <a:solidFill>
                            <a:srgbClr val="FFFFFF"/>
                          </a:solidFill>
                        </a:rPr>
                        <a:t>CO</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CABC9"/>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en-US" sz="1200">
                          <a:solidFill>
                            <a:srgbClr val="FFFFFF"/>
                          </a:solidFill>
                        </a:rPr>
                        <a:t>1374-</a:t>
                      </a:r>
                      <a:r>
                        <a:rPr lang="en-US" sz="1200" b="1">
                          <a:solidFill>
                            <a:srgbClr val="FFFFFF"/>
                          </a:solidFill>
                        </a:rPr>
                        <a:t>1111-1111-1111</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CABC9"/>
                    </a:solidFill>
                  </a:tcPr>
                </a:tc>
              </a:tr>
            </a:tbl>
          </a:graphicData>
        </a:graphic>
      </p:graphicFrame>
      <p:sp>
        <p:nvSpPr>
          <p:cNvPr id="425" name="Shape 425"/>
          <p:cNvSpPr/>
          <p:nvPr/>
        </p:nvSpPr>
        <p:spPr>
          <a:xfrm>
            <a:off x="3915464" y="5554251"/>
            <a:ext cx="3166800" cy="2784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600">
                <a:solidFill>
                  <a:srgbClr val="FFFFFF"/>
                </a:solidFill>
                <a:latin typeface="Arial"/>
                <a:ea typeface="Arial"/>
                <a:cs typeface="Arial"/>
                <a:sym typeface="Arial"/>
              </a:rPr>
              <a:t>Not a physical      data copy</a:t>
            </a:r>
          </a:p>
        </p:txBody>
      </p:sp>
      <p:graphicFrame>
        <p:nvGraphicFramePr>
          <p:cNvPr id="426" name="Shape 426"/>
          <p:cNvGraphicFramePr/>
          <p:nvPr/>
        </p:nvGraphicFramePr>
        <p:xfrm>
          <a:off x="2781401" y="4644182"/>
          <a:ext cx="3000000" cy="3000000"/>
        </p:xfrm>
        <a:graphic>
          <a:graphicData uri="http://schemas.openxmlformats.org/drawingml/2006/table">
            <a:tbl>
              <a:tblPr firstRow="1" bandRow="1">
                <a:noFill/>
                <a:tableStyleId>{9856FD91-1198-4A2D-B102-7C628FA3C1E3}</a:tableStyleId>
              </a:tblPr>
              <a:tblGrid>
                <a:gridCol w="832125"/>
                <a:gridCol w="1010050"/>
                <a:gridCol w="652425"/>
              </a:tblGrid>
              <a:tr h="183300">
                <a:tc>
                  <a:txBody>
                    <a:bodyPr/>
                    <a:lstStyle/>
                    <a:p>
                      <a:pPr marL="0" marR="0" lvl="0" indent="0" algn="l" rtl="0">
                        <a:spcBef>
                          <a:spcPts val="0"/>
                        </a:spcBef>
                        <a:buSzPct val="25000"/>
                        <a:buNone/>
                      </a:pPr>
                      <a:r>
                        <a:rPr lang="en-US" sz="900" b="1">
                          <a:solidFill>
                            <a:srgbClr val="FFFFFF"/>
                          </a:solidFill>
                        </a:rPr>
                        <a:t>Name</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c>
                  <a:txBody>
                    <a:bodyPr/>
                    <a:lstStyle/>
                    <a:p>
                      <a:pPr marL="0" marR="0" lvl="0" indent="0" algn="l" rtl="0">
                        <a:spcBef>
                          <a:spcPts val="0"/>
                        </a:spcBef>
                        <a:buSzPct val="25000"/>
                        <a:buNone/>
                      </a:pPr>
                      <a:r>
                        <a:rPr lang="en-US" sz="900" b="1">
                          <a:solidFill>
                            <a:srgbClr val="FFFFFF"/>
                          </a:solidFill>
                        </a:rPr>
                        <a:t>City</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c>
                  <a:txBody>
                    <a:bodyPr/>
                    <a:lstStyle/>
                    <a:p>
                      <a:pPr marL="0" marR="0" lvl="0" indent="0" algn="l" rtl="0">
                        <a:spcBef>
                          <a:spcPts val="0"/>
                        </a:spcBef>
                        <a:buSzPct val="25000"/>
                        <a:buNone/>
                      </a:pPr>
                      <a:r>
                        <a:rPr lang="en-US" sz="900" b="1">
                          <a:solidFill>
                            <a:srgbClr val="FFFFFF"/>
                          </a:solidFill>
                        </a:rPr>
                        <a:t>State</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r>
              <a:tr h="316625">
                <a:tc>
                  <a:txBody>
                    <a:bodyPr/>
                    <a:lstStyle/>
                    <a:p>
                      <a:pPr marL="0" marR="0" lvl="0" indent="0" algn="l" rtl="0">
                        <a:spcBef>
                          <a:spcPts val="0"/>
                        </a:spcBef>
                        <a:buSzPct val="25000"/>
                        <a:buNone/>
                      </a:pPr>
                      <a:r>
                        <a:rPr lang="en-US" sz="1200">
                          <a:solidFill>
                            <a:srgbClr val="FFFFFF"/>
                          </a:solidFill>
                        </a:rPr>
                        <a:t>Dave</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595959"/>
                    </a:solidFill>
                  </a:tcPr>
                </a:tc>
                <a:tc>
                  <a:txBody>
                    <a:bodyPr/>
                    <a:lstStyle/>
                    <a:p>
                      <a:pPr marL="0" marR="0" lvl="0" indent="0" algn="l" rtl="0">
                        <a:spcBef>
                          <a:spcPts val="0"/>
                        </a:spcBef>
                        <a:buSzPct val="25000"/>
                        <a:buNone/>
                      </a:pPr>
                      <a:r>
                        <a:rPr lang="en-US" sz="1200">
                          <a:solidFill>
                            <a:srgbClr val="FFFFFF"/>
                          </a:solidFill>
                        </a:rPr>
                        <a:t>San Jose</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595959"/>
                    </a:solidFill>
                  </a:tcPr>
                </a:tc>
                <a:tc>
                  <a:txBody>
                    <a:bodyPr/>
                    <a:lstStyle/>
                    <a:p>
                      <a:pPr marL="0" marR="0" lvl="0" indent="0" algn="l" rtl="0">
                        <a:spcBef>
                          <a:spcPts val="0"/>
                        </a:spcBef>
                        <a:buSzPct val="25000"/>
                        <a:buNone/>
                      </a:pPr>
                      <a:r>
                        <a:rPr lang="en-US" sz="1200">
                          <a:solidFill>
                            <a:srgbClr val="FFFFFF"/>
                          </a:solidFill>
                        </a:rPr>
                        <a:t>CA</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595959"/>
                    </a:solidFill>
                  </a:tcPr>
                </a:tc>
              </a:tr>
              <a:tr h="341350">
                <a:tc>
                  <a:txBody>
                    <a:bodyPr/>
                    <a:lstStyle/>
                    <a:p>
                      <a:pPr marL="0" marR="0" lvl="0" indent="0" algn="l" rtl="0">
                        <a:spcBef>
                          <a:spcPts val="0"/>
                        </a:spcBef>
                        <a:buSzPct val="25000"/>
                        <a:buNone/>
                      </a:pPr>
                      <a:r>
                        <a:rPr lang="en-US" sz="1200">
                          <a:solidFill>
                            <a:srgbClr val="FFFFFF"/>
                          </a:solidFill>
                        </a:rPr>
                        <a:t>John</a:t>
                      </a:r>
                    </a:p>
                  </a:txBody>
                  <a:tcPr marL="91425" marR="91425" marT="45725" marB="45725">
                    <a:lnL w="9525" cap="flat" cmpd="sng">
                      <a:solidFill>
                        <a:srgbClr val="000000">
                          <a:alpha val="0"/>
                        </a:srgbClr>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c>
                  <a:txBody>
                    <a:bodyPr/>
                    <a:lstStyle/>
                    <a:p>
                      <a:pPr marL="0" marR="0" lvl="0" indent="0" algn="l" rtl="0">
                        <a:spcBef>
                          <a:spcPts val="0"/>
                        </a:spcBef>
                        <a:buSzPct val="25000"/>
                        <a:buNone/>
                      </a:pPr>
                      <a:r>
                        <a:rPr lang="en-US" sz="1200">
                          <a:solidFill>
                            <a:srgbClr val="FFFFFF"/>
                          </a:solidFill>
                        </a:rPr>
                        <a:t>Boulder</a:t>
                      </a:r>
                    </a:p>
                  </a:txBody>
                  <a:tcPr marL="91425" marR="914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c>
                  <a:txBody>
                    <a:bodyPr/>
                    <a:lstStyle/>
                    <a:p>
                      <a:pPr marL="0" marR="0" lvl="0" indent="0" algn="l" rtl="0">
                        <a:spcBef>
                          <a:spcPts val="0"/>
                        </a:spcBef>
                        <a:buSzPct val="25000"/>
                        <a:buNone/>
                      </a:pPr>
                      <a:r>
                        <a:rPr lang="en-US" sz="1200">
                          <a:solidFill>
                            <a:srgbClr val="FFFFFF"/>
                          </a:solidFill>
                        </a:rPr>
                        <a:t>CO</a:t>
                      </a:r>
                    </a:p>
                  </a:txBody>
                  <a:tcPr marL="91425" marR="91425" marT="45725" marB="45725">
                    <a:lnL w="12700" cap="flat" cmpd="sng">
                      <a:solidFill>
                        <a:srgbClr val="FFFFFF"/>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7F7F7F"/>
                    </a:solidFill>
                  </a:tcPr>
                </a:tc>
              </a:tr>
            </a:tbl>
          </a:graphicData>
        </a:graphic>
      </p:graphicFrame>
      <p:sp>
        <p:nvSpPr>
          <p:cNvPr id="427" name="Shape 427"/>
          <p:cNvSpPr/>
          <p:nvPr/>
        </p:nvSpPr>
        <p:spPr>
          <a:xfrm>
            <a:off x="1547285" y="4169659"/>
            <a:ext cx="3945900" cy="338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a:solidFill>
                  <a:srgbClr val="FFFFFF"/>
                </a:solidFill>
                <a:latin typeface="Arial"/>
                <a:ea typeface="Arial"/>
                <a:cs typeface="Arial"/>
                <a:sym typeface="Arial"/>
              </a:rPr>
              <a:t>Business Analyst </a:t>
            </a:r>
            <a:r>
              <a:rPr lang="en-US" sz="1600" b="1">
                <a:solidFill>
                  <a:srgbClr val="FFFFFF"/>
                </a:solidFill>
                <a:latin typeface="Arial"/>
                <a:ea typeface="Arial"/>
                <a:cs typeface="Arial"/>
                <a:sym typeface="Arial"/>
              </a:rPr>
              <a:t>View</a:t>
            </a:r>
          </a:p>
        </p:txBody>
      </p:sp>
      <p:cxnSp>
        <p:nvCxnSpPr>
          <p:cNvPr id="428" name="Shape 428"/>
          <p:cNvCxnSpPr/>
          <p:nvPr/>
        </p:nvCxnSpPr>
        <p:spPr>
          <a:xfrm>
            <a:off x="4435166" y="2837628"/>
            <a:ext cx="13200" cy="1639200"/>
          </a:xfrm>
          <a:prstGeom prst="straightConnector1">
            <a:avLst/>
          </a:prstGeom>
          <a:noFill/>
          <a:ln w="25400" cap="flat" cmpd="sng">
            <a:solidFill>
              <a:srgbClr val="C60C30"/>
            </a:solidFill>
            <a:prstDash val="solid"/>
            <a:round/>
            <a:headEnd type="none" w="med" len="med"/>
            <a:tailEnd type="stealth" w="lg" len="lg"/>
          </a:ln>
        </p:spPr>
      </p:cxnSp>
      <p:cxnSp>
        <p:nvCxnSpPr>
          <p:cNvPr id="429" name="Shape 429"/>
          <p:cNvCxnSpPr/>
          <p:nvPr/>
        </p:nvCxnSpPr>
        <p:spPr>
          <a:xfrm>
            <a:off x="7447620" y="2837628"/>
            <a:ext cx="0" cy="1803600"/>
          </a:xfrm>
          <a:prstGeom prst="straightConnector1">
            <a:avLst/>
          </a:prstGeom>
          <a:noFill/>
          <a:ln w="25400" cap="flat" cmpd="sng">
            <a:solidFill>
              <a:srgbClr val="C60C30"/>
            </a:solidFill>
            <a:prstDash val="solid"/>
            <a:round/>
            <a:headEnd type="none" w="med" len="med"/>
            <a:tailEnd type="stealth" w="lg" len="lg"/>
          </a:ln>
        </p:spPr>
      </p:cxnSp>
      <p:sp>
        <p:nvSpPr>
          <p:cNvPr id="430" name="Shape 430"/>
          <p:cNvSpPr/>
          <p:nvPr/>
        </p:nvSpPr>
        <p:spPr>
          <a:xfrm>
            <a:off x="3843199" y="3022600"/>
            <a:ext cx="1187400" cy="1143600"/>
          </a:xfrm>
          <a:prstGeom prst="octagon">
            <a:avLst>
              <a:gd name="adj" fmla="val 29289"/>
            </a:avLst>
          </a:prstGeom>
          <a:solidFill>
            <a:srgbClr val="C60C30"/>
          </a:solidFill>
          <a:ln>
            <a:noFill/>
          </a:ln>
        </p:spPr>
        <p:txBody>
          <a:bodyPr wrap="square" lIns="91425" tIns="0" rIns="0" bIns="0" anchor="ctr" anchorCtr="0">
            <a:noAutofit/>
          </a:bodyPr>
          <a:lstStyle/>
          <a:p>
            <a:pPr marL="0" marR="0" lvl="0" indent="0" algn="ctr" rtl="0">
              <a:spcBef>
                <a:spcPts val="0"/>
              </a:spcBef>
              <a:buNone/>
            </a:pPr>
            <a:endParaRPr sz="1400">
              <a:solidFill>
                <a:srgbClr val="FFFFFF"/>
              </a:solidFill>
              <a:latin typeface="Arial"/>
              <a:ea typeface="Arial"/>
              <a:cs typeface="Arial"/>
              <a:sym typeface="Arial"/>
            </a:endParaRPr>
          </a:p>
        </p:txBody>
      </p:sp>
      <p:sp>
        <p:nvSpPr>
          <p:cNvPr id="431" name="Shape 431"/>
          <p:cNvSpPr/>
          <p:nvPr/>
        </p:nvSpPr>
        <p:spPr>
          <a:xfrm>
            <a:off x="6851711" y="2958646"/>
            <a:ext cx="1150200" cy="1112700"/>
          </a:xfrm>
          <a:prstGeom prst="octagon">
            <a:avLst>
              <a:gd name="adj" fmla="val 29289"/>
            </a:avLst>
          </a:prstGeom>
          <a:solidFill>
            <a:srgbClr val="C60C30"/>
          </a:solidFill>
          <a:ln>
            <a:noFill/>
          </a:ln>
        </p:spPr>
        <p:txBody>
          <a:bodyPr wrap="square" lIns="91425" tIns="0" rIns="0" bIns="0" anchor="ctr" anchorCtr="0">
            <a:noAutofit/>
          </a:bodyPr>
          <a:lstStyle/>
          <a:p>
            <a:pPr marL="0" marR="0" lvl="0" indent="0" algn="ctr" rtl="0">
              <a:spcBef>
                <a:spcPts val="0"/>
              </a:spcBef>
              <a:buNone/>
            </a:pPr>
            <a:endParaRPr sz="1400">
              <a:solidFill>
                <a:srgbClr val="FFFFFF"/>
              </a:solidFill>
              <a:latin typeface="Arial"/>
              <a:ea typeface="Arial"/>
              <a:cs typeface="Arial"/>
              <a:sym typeface="Arial"/>
            </a:endParaRPr>
          </a:p>
        </p:txBody>
      </p:sp>
      <p:sp>
        <p:nvSpPr>
          <p:cNvPr id="432" name="Shape 432"/>
          <p:cNvSpPr/>
          <p:nvPr/>
        </p:nvSpPr>
        <p:spPr>
          <a:xfrm>
            <a:off x="3732503" y="3075250"/>
            <a:ext cx="1377900" cy="954000"/>
          </a:xfrm>
          <a:prstGeom prst="rect">
            <a:avLst/>
          </a:prstGeom>
          <a:noFill/>
          <a:ln>
            <a:noFill/>
          </a:ln>
        </p:spPr>
        <p:txBody>
          <a:bodyPr wrap="square" lIns="91425" tIns="45700" rIns="91425" bIns="0" anchor="t" anchorCtr="0">
            <a:noAutofit/>
          </a:bodyPr>
          <a:lstStyle/>
          <a:p>
            <a:pPr marL="0" marR="0" lvl="0" indent="0" algn="ctr" rtl="0">
              <a:spcBef>
                <a:spcPts val="0"/>
              </a:spcBef>
              <a:buSzPct val="25000"/>
              <a:buNone/>
            </a:pPr>
            <a:r>
              <a:rPr lang="en-US" sz="1100" b="1" u="sng">
                <a:solidFill>
                  <a:srgbClr val="FFFFFF"/>
                </a:solidFill>
                <a:latin typeface="Arial"/>
                <a:ea typeface="Arial"/>
                <a:cs typeface="Arial"/>
                <a:sym typeface="Arial"/>
              </a:rPr>
              <a:t>Owner</a:t>
            </a:r>
          </a:p>
          <a:p>
            <a:pPr marL="0" marR="0" lvl="0" indent="0" algn="ctr" rtl="0">
              <a:spcBef>
                <a:spcPts val="0"/>
              </a:spcBef>
              <a:buSzPct val="25000"/>
              <a:buNone/>
            </a:pPr>
            <a:r>
              <a:rPr lang="en-US" sz="1100" b="1">
                <a:solidFill>
                  <a:srgbClr val="FFFFFF"/>
                </a:solidFill>
                <a:latin typeface="Arial"/>
                <a:ea typeface="Arial"/>
                <a:cs typeface="Arial"/>
                <a:sym typeface="Arial"/>
              </a:rPr>
              <a:t>Admins</a:t>
            </a:r>
          </a:p>
          <a:p>
            <a:pPr marL="0" marR="0" lvl="0" indent="0" algn="ctr" rtl="0">
              <a:spcBef>
                <a:spcPts val="0"/>
              </a:spcBef>
              <a:buNone/>
            </a:pPr>
            <a:endParaRPr sz="400" b="1">
              <a:solidFill>
                <a:srgbClr val="FFFFFF"/>
              </a:solidFill>
              <a:latin typeface="Arial"/>
              <a:ea typeface="Arial"/>
              <a:cs typeface="Arial"/>
              <a:sym typeface="Arial"/>
            </a:endParaRPr>
          </a:p>
          <a:p>
            <a:pPr marL="0" marR="0" lvl="0" indent="0" algn="ctr" rtl="0">
              <a:spcBef>
                <a:spcPts val="0"/>
              </a:spcBef>
              <a:buSzPct val="25000"/>
              <a:buNone/>
            </a:pPr>
            <a:r>
              <a:rPr lang="en-US" sz="1100" b="1" u="sng">
                <a:solidFill>
                  <a:srgbClr val="FFFFFF"/>
                </a:solidFill>
                <a:latin typeface="Arial"/>
                <a:ea typeface="Arial"/>
                <a:cs typeface="Arial"/>
                <a:sym typeface="Arial"/>
              </a:rPr>
              <a:t>Permission</a:t>
            </a:r>
            <a:r>
              <a:rPr lang="en-US" sz="1100" b="1">
                <a:solidFill>
                  <a:srgbClr val="FFFFFF"/>
                </a:solidFill>
                <a:latin typeface="Arial"/>
                <a:ea typeface="Arial"/>
                <a:cs typeface="Arial"/>
                <a:sym typeface="Arial"/>
              </a:rPr>
              <a:t> </a:t>
            </a:r>
          </a:p>
          <a:p>
            <a:pPr marL="0" marR="0" lvl="0" indent="0" algn="ctr" rtl="0">
              <a:spcBef>
                <a:spcPts val="0"/>
              </a:spcBef>
              <a:buSzPct val="25000"/>
              <a:buNone/>
            </a:pPr>
            <a:r>
              <a:rPr lang="en-US" sz="1100" b="1">
                <a:solidFill>
                  <a:srgbClr val="FFFFFF"/>
                </a:solidFill>
                <a:latin typeface="Arial"/>
                <a:ea typeface="Arial"/>
                <a:cs typeface="Arial"/>
                <a:sym typeface="Arial"/>
              </a:rPr>
              <a:t>Business </a:t>
            </a:r>
          </a:p>
          <a:p>
            <a:pPr marL="0" marR="0" lvl="0" indent="0" algn="ctr" rtl="0">
              <a:spcBef>
                <a:spcPts val="0"/>
              </a:spcBef>
              <a:buSzPct val="25000"/>
              <a:buNone/>
            </a:pPr>
            <a:r>
              <a:rPr lang="en-US" sz="1100" b="1">
                <a:solidFill>
                  <a:srgbClr val="FFFFFF"/>
                </a:solidFill>
                <a:latin typeface="Arial"/>
                <a:ea typeface="Arial"/>
                <a:cs typeface="Arial"/>
                <a:sym typeface="Arial"/>
              </a:rPr>
              <a:t>Analysts</a:t>
            </a:r>
          </a:p>
        </p:txBody>
      </p:sp>
      <p:sp>
        <p:nvSpPr>
          <p:cNvPr id="433" name="Shape 433"/>
          <p:cNvSpPr/>
          <p:nvPr/>
        </p:nvSpPr>
        <p:spPr>
          <a:xfrm>
            <a:off x="6841728" y="3012754"/>
            <a:ext cx="1160100" cy="954000"/>
          </a:xfrm>
          <a:prstGeom prst="rect">
            <a:avLst/>
          </a:prstGeom>
          <a:noFill/>
          <a:ln>
            <a:noFill/>
          </a:ln>
        </p:spPr>
        <p:txBody>
          <a:bodyPr wrap="square" lIns="91425" tIns="45700" rIns="91425" bIns="0" anchor="t" anchorCtr="0">
            <a:noAutofit/>
          </a:bodyPr>
          <a:lstStyle/>
          <a:p>
            <a:pPr marL="0" marR="0" lvl="0" indent="0" algn="ctr" rtl="0">
              <a:spcBef>
                <a:spcPts val="0"/>
              </a:spcBef>
              <a:buSzPct val="25000"/>
              <a:buNone/>
            </a:pPr>
            <a:r>
              <a:rPr lang="en-US" sz="1100" b="1" u="sng">
                <a:solidFill>
                  <a:srgbClr val="FFFFFF"/>
                </a:solidFill>
                <a:latin typeface="Arial"/>
                <a:ea typeface="Arial"/>
                <a:cs typeface="Arial"/>
                <a:sym typeface="Arial"/>
              </a:rPr>
              <a:t>Owner</a:t>
            </a:r>
          </a:p>
          <a:p>
            <a:pPr marL="0" marR="0" lvl="0" indent="0" algn="ctr" rtl="0">
              <a:spcBef>
                <a:spcPts val="0"/>
              </a:spcBef>
              <a:buSzPct val="25000"/>
              <a:buNone/>
            </a:pPr>
            <a:r>
              <a:rPr lang="en-US" sz="1100" b="1">
                <a:solidFill>
                  <a:srgbClr val="FFFFFF"/>
                </a:solidFill>
                <a:latin typeface="Arial"/>
                <a:ea typeface="Arial"/>
                <a:cs typeface="Arial"/>
                <a:sym typeface="Arial"/>
              </a:rPr>
              <a:t>Admins</a:t>
            </a:r>
          </a:p>
          <a:p>
            <a:pPr marL="0" marR="0" lvl="0" indent="0" algn="ctr" rtl="0">
              <a:spcBef>
                <a:spcPts val="0"/>
              </a:spcBef>
              <a:buNone/>
            </a:pPr>
            <a:endParaRPr sz="400" b="1">
              <a:solidFill>
                <a:srgbClr val="FFFFFF"/>
              </a:solidFill>
              <a:latin typeface="Arial"/>
              <a:ea typeface="Arial"/>
              <a:cs typeface="Arial"/>
              <a:sym typeface="Arial"/>
            </a:endParaRPr>
          </a:p>
          <a:p>
            <a:pPr marL="0" marR="0" lvl="0" indent="0" algn="ctr" rtl="0">
              <a:spcBef>
                <a:spcPts val="0"/>
              </a:spcBef>
              <a:buSzPct val="25000"/>
              <a:buNone/>
            </a:pPr>
            <a:r>
              <a:rPr lang="en-US" sz="1100" b="1" u="sng">
                <a:solidFill>
                  <a:srgbClr val="FFFFFF"/>
                </a:solidFill>
                <a:latin typeface="Arial"/>
                <a:ea typeface="Arial"/>
                <a:cs typeface="Arial"/>
                <a:sym typeface="Arial"/>
              </a:rPr>
              <a:t>Permission</a:t>
            </a:r>
            <a:r>
              <a:rPr lang="en-US" sz="1100" b="1">
                <a:solidFill>
                  <a:srgbClr val="FFFFFF"/>
                </a:solidFill>
                <a:latin typeface="Arial"/>
                <a:ea typeface="Arial"/>
                <a:cs typeface="Arial"/>
                <a:sym typeface="Arial"/>
              </a:rPr>
              <a:t> </a:t>
            </a:r>
          </a:p>
          <a:p>
            <a:pPr marL="0" marR="0" lvl="0" indent="0" algn="ctr" rtl="0">
              <a:spcBef>
                <a:spcPts val="0"/>
              </a:spcBef>
              <a:buSzPct val="25000"/>
              <a:buNone/>
            </a:pPr>
            <a:r>
              <a:rPr lang="en-US" sz="1100" b="1">
                <a:solidFill>
                  <a:srgbClr val="FFFFFF"/>
                </a:solidFill>
                <a:latin typeface="Arial"/>
                <a:ea typeface="Arial"/>
                <a:cs typeface="Arial"/>
                <a:sym typeface="Arial"/>
              </a:rPr>
              <a:t>Data</a:t>
            </a:r>
          </a:p>
          <a:p>
            <a:pPr marL="0" marR="0" lvl="0" indent="0" algn="ctr" rtl="0">
              <a:spcBef>
                <a:spcPts val="0"/>
              </a:spcBef>
              <a:buSzPct val="25000"/>
              <a:buNone/>
            </a:pPr>
            <a:r>
              <a:rPr lang="en-US" sz="1100" b="1">
                <a:solidFill>
                  <a:srgbClr val="FFFFFF"/>
                </a:solidFill>
                <a:latin typeface="Arial"/>
                <a:ea typeface="Arial"/>
                <a:cs typeface="Arial"/>
                <a:sym typeface="Arial"/>
              </a:rPr>
              <a:t>Scientists</a:t>
            </a:r>
          </a:p>
        </p:txBody>
      </p:sp>
      <p:sp>
        <p:nvSpPr>
          <p:cNvPr id="434" name="Shape 434"/>
          <p:cNvSpPr/>
          <p:nvPr/>
        </p:nvSpPr>
        <p:spPr>
          <a:xfrm rot="10800000">
            <a:off x="974258" y="5011975"/>
            <a:ext cx="410100" cy="867000"/>
          </a:xfrm>
          <a:prstGeom prst="rtTriangle">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435" name="Shape 435"/>
          <p:cNvSpPr/>
          <p:nvPr/>
        </p:nvSpPr>
        <p:spPr>
          <a:xfrm>
            <a:off x="5654609" y="4135863"/>
            <a:ext cx="5197500" cy="338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a:solidFill>
                  <a:srgbClr val="FFFFFF"/>
                </a:solidFill>
                <a:latin typeface="Arial"/>
                <a:ea typeface="Arial"/>
                <a:cs typeface="Arial"/>
                <a:sym typeface="Arial"/>
              </a:rPr>
              <a:t>Data Scientist </a:t>
            </a:r>
            <a:r>
              <a:rPr lang="en-US" sz="1600" b="1">
                <a:solidFill>
                  <a:srgbClr val="FFFFFF"/>
                </a:solidFill>
                <a:latin typeface="Arial"/>
                <a:ea typeface="Arial"/>
                <a:cs typeface="Arial"/>
                <a:sym typeface="Arial"/>
              </a:rPr>
              <a:t>View</a:t>
            </a:r>
            <a:r>
              <a:rPr lang="en-US" sz="1600">
                <a:solidFill>
                  <a:srgbClr val="FFFFFF"/>
                </a:solidFill>
                <a:latin typeface="Arial"/>
                <a:ea typeface="Arial"/>
                <a:cs typeface="Arial"/>
                <a:sym typeface="Arial"/>
              </a:rPr>
              <a:t> (/views/maskedcards.csv)</a:t>
            </a:r>
          </a:p>
        </p:txBody>
      </p:sp>
      <p:sp>
        <p:nvSpPr>
          <p:cNvPr id="436" name="Shape 436"/>
          <p:cNvSpPr/>
          <p:nvPr/>
        </p:nvSpPr>
        <p:spPr>
          <a:xfrm rot="10800000">
            <a:off x="3133794" y="2564339"/>
            <a:ext cx="191400" cy="264900"/>
          </a:xfrm>
          <a:prstGeom prst="rtTriangle">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Action Authorization</a:t>
            </a:r>
          </a:p>
        </p:txBody>
      </p:sp>
      <p:sp>
        <p:nvSpPr>
          <p:cNvPr id="443" name="Shape 443"/>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In addition to data authorization there are many other access control points in the system</a:t>
            </a:r>
          </a:p>
          <a:p>
            <a:pPr marL="457119" lvl="0" indent="-457119" rtl="0">
              <a:spcBef>
                <a:spcPts val="560"/>
              </a:spcBef>
              <a:buClr>
                <a:srgbClr val="4D4F53"/>
              </a:buClr>
              <a:buSzPct val="100000"/>
              <a:buChar char="•"/>
            </a:pPr>
            <a:r>
              <a:rPr lang="en-US" sz="2800">
                <a:solidFill>
                  <a:srgbClr val="4D4F53"/>
                </a:solidFill>
              </a:rPr>
              <a:t>Cluster admin – ACLs on MapR cluster</a:t>
            </a:r>
          </a:p>
          <a:p>
            <a:pPr marL="457119" lvl="0" indent="-457119" rtl="0">
              <a:spcBef>
                <a:spcPts val="560"/>
              </a:spcBef>
              <a:buClr>
                <a:srgbClr val="4D4F53"/>
              </a:buClr>
              <a:buSzPct val="100000"/>
              <a:buChar char="•"/>
            </a:pPr>
            <a:r>
              <a:rPr lang="en-US" sz="2800">
                <a:solidFill>
                  <a:srgbClr val="4D4F53"/>
                </a:solidFill>
              </a:rPr>
              <a:t>Volume admin – ACLs on MapR volumes for admin</a:t>
            </a:r>
          </a:p>
          <a:p>
            <a:pPr marL="457119" lvl="0" indent="-457119" rtl="0">
              <a:spcBef>
                <a:spcPts val="560"/>
              </a:spcBef>
              <a:buClr>
                <a:srgbClr val="4D4F53"/>
              </a:buClr>
              <a:buSzPct val="100000"/>
              <a:buChar char="•"/>
            </a:pPr>
            <a:r>
              <a:rPr lang="en-US" sz="2800">
                <a:solidFill>
                  <a:srgbClr val="4D4F53"/>
                </a:solidFill>
              </a:rPr>
              <a:t>MRv1/YARN Job queues – ACLs on queues for job submission and administration</a:t>
            </a:r>
          </a:p>
          <a:p>
            <a:pPr marL="457119" lvl="0" indent="-457119" rtl="0">
              <a:spcBef>
                <a:spcPts val="560"/>
              </a:spcBef>
              <a:buClr>
                <a:srgbClr val="4D4F53"/>
              </a:buClr>
              <a:buSzPct val="100000"/>
              <a:buChar char="•"/>
            </a:pPr>
            <a:r>
              <a:rPr lang="en-US" sz="2800">
                <a:solidFill>
                  <a:srgbClr val="4D4F53"/>
                </a:solidFill>
              </a:rPr>
              <a:t>Oozie – ACLs on job submission as well</a:t>
            </a:r>
          </a:p>
          <a:p>
            <a:pPr marL="457119" lvl="0" indent="-457119" rtl="0">
              <a:spcBef>
                <a:spcPts val="560"/>
              </a:spcBef>
              <a:buClr>
                <a:srgbClr val="4D4F53"/>
              </a:buClr>
              <a:buSzPct val="100000"/>
              <a:buChar char="•"/>
            </a:pPr>
            <a:r>
              <a:rPr lang="en-US" sz="2800">
                <a:solidFill>
                  <a:srgbClr val="4D4F53"/>
                </a:solidFill>
              </a:rPr>
              <a:t>HBase – ACLs on admin tasks against tables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Auditing</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p:nvPr/>
        </p:nvSpPr>
        <p:spPr>
          <a:xfrm>
            <a:off x="0" y="1481139"/>
            <a:ext cx="12188700" cy="4629000"/>
          </a:xfrm>
          <a:prstGeom prst="rect">
            <a:avLst/>
          </a:prstGeom>
          <a:solidFill>
            <a:srgbClr val="00274C">
              <a:alpha val="20780"/>
            </a:srgbClr>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455" name="Shape 455"/>
          <p:cNvSpPr/>
          <p:nvPr/>
        </p:nvSpPr>
        <p:spPr>
          <a:xfrm>
            <a:off x="605127" y="1761975"/>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56" name="Shape 456"/>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457" name="Shape 457"/>
          <p:cNvSpPr/>
          <p:nvPr/>
        </p:nvSpPr>
        <p:spPr>
          <a:xfrm>
            <a:off x="4676088" y="4056011"/>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58" name="Shape 458"/>
          <p:cNvSpPr/>
          <p:nvPr/>
        </p:nvSpPr>
        <p:spPr>
          <a:xfrm>
            <a:off x="4676088" y="1761975"/>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59" name="Shape 459"/>
          <p:cNvSpPr/>
          <p:nvPr/>
        </p:nvSpPr>
        <p:spPr>
          <a:xfrm>
            <a:off x="605127" y="4056011"/>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60" name="Shape 460"/>
          <p:cNvSpPr/>
          <p:nvPr/>
        </p:nvSpPr>
        <p:spPr>
          <a:xfrm>
            <a:off x="8573814" y="1761975"/>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61" name="Shape 461"/>
          <p:cNvSpPr/>
          <p:nvPr/>
        </p:nvSpPr>
        <p:spPr>
          <a:xfrm>
            <a:off x="8573814" y="4056011"/>
            <a:ext cx="2720100" cy="10494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rgbClr val="595959"/>
              </a:solidFill>
              <a:latin typeface="Arial"/>
              <a:ea typeface="Arial"/>
              <a:cs typeface="Arial"/>
              <a:sym typeface="Arial"/>
            </a:endParaRPr>
          </a:p>
        </p:txBody>
      </p:sp>
      <p:sp>
        <p:nvSpPr>
          <p:cNvPr id="462" name="Shape 46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 Platform Auditing – Key Features</a:t>
            </a:r>
          </a:p>
        </p:txBody>
      </p:sp>
      <p:pic>
        <p:nvPicPr>
          <p:cNvPr id="463" name="Shape 463"/>
          <p:cNvPicPr preferRelativeResize="0"/>
          <p:nvPr/>
        </p:nvPicPr>
        <p:blipFill rotWithShape="1">
          <a:blip r:embed="rId3">
            <a:alphaModFix amt="50000"/>
          </a:blip>
          <a:srcRect/>
          <a:stretch/>
        </p:blipFill>
        <p:spPr>
          <a:xfrm>
            <a:off x="2390995" y="1908436"/>
            <a:ext cx="263100" cy="263100"/>
          </a:xfrm>
          <a:prstGeom prst="rect">
            <a:avLst/>
          </a:prstGeom>
          <a:noFill/>
          <a:ln>
            <a:noFill/>
          </a:ln>
        </p:spPr>
      </p:pic>
      <p:pic>
        <p:nvPicPr>
          <p:cNvPr id="464" name="Shape 464"/>
          <p:cNvPicPr preferRelativeResize="0"/>
          <p:nvPr/>
        </p:nvPicPr>
        <p:blipFill rotWithShape="1">
          <a:blip r:embed="rId4">
            <a:alphaModFix amt="50000"/>
          </a:blip>
          <a:srcRect/>
          <a:stretch/>
        </p:blipFill>
        <p:spPr>
          <a:xfrm>
            <a:off x="2390997" y="2322749"/>
            <a:ext cx="240600" cy="296400"/>
          </a:xfrm>
          <a:prstGeom prst="rect">
            <a:avLst/>
          </a:prstGeom>
          <a:noFill/>
          <a:ln>
            <a:noFill/>
          </a:ln>
        </p:spPr>
      </p:pic>
      <p:cxnSp>
        <p:nvCxnSpPr>
          <p:cNvPr id="465" name="Shape 465"/>
          <p:cNvCxnSpPr>
            <a:endCxn id="463" idx="1"/>
          </p:cNvCxnSpPr>
          <p:nvPr/>
        </p:nvCxnSpPr>
        <p:spPr>
          <a:xfrm rot="10800000" flipH="1">
            <a:off x="1865395" y="2039986"/>
            <a:ext cx="525600" cy="223800"/>
          </a:xfrm>
          <a:prstGeom prst="bentConnector3">
            <a:avLst>
              <a:gd name="adj1" fmla="val 50000"/>
            </a:avLst>
          </a:prstGeom>
          <a:noFill/>
          <a:ln w="25400" cap="flat" cmpd="sng">
            <a:solidFill>
              <a:srgbClr val="00274C"/>
            </a:solidFill>
            <a:prstDash val="solid"/>
            <a:round/>
            <a:headEnd type="none" w="med" len="med"/>
            <a:tailEnd type="triangle" w="lg" len="lg"/>
          </a:ln>
        </p:spPr>
      </p:cxnSp>
      <p:cxnSp>
        <p:nvCxnSpPr>
          <p:cNvPr id="466" name="Shape 466"/>
          <p:cNvCxnSpPr>
            <a:endCxn id="464" idx="1"/>
          </p:cNvCxnSpPr>
          <p:nvPr/>
        </p:nvCxnSpPr>
        <p:spPr>
          <a:xfrm>
            <a:off x="1865397" y="2263649"/>
            <a:ext cx="525600" cy="207300"/>
          </a:xfrm>
          <a:prstGeom prst="bentConnector3">
            <a:avLst>
              <a:gd name="adj1" fmla="val 50000"/>
            </a:avLst>
          </a:prstGeom>
          <a:noFill/>
          <a:ln w="25400" cap="flat" cmpd="sng">
            <a:solidFill>
              <a:srgbClr val="00274C"/>
            </a:solidFill>
            <a:prstDash val="solid"/>
            <a:round/>
            <a:headEnd type="none" w="med" len="med"/>
            <a:tailEnd type="triangle" w="lg" len="lg"/>
          </a:ln>
        </p:spPr>
      </p:cxnSp>
      <p:sp>
        <p:nvSpPr>
          <p:cNvPr id="467" name="Shape 467"/>
          <p:cNvSpPr txBox="1"/>
          <p:nvPr/>
        </p:nvSpPr>
        <p:spPr>
          <a:xfrm>
            <a:off x="1256973" y="2826708"/>
            <a:ext cx="1465500" cy="8925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b="1">
                <a:solidFill>
                  <a:srgbClr val="4D4F53"/>
                </a:solidFill>
                <a:latin typeface="Arial"/>
                <a:ea typeface="Arial"/>
                <a:cs typeface="Arial"/>
                <a:sym typeface="Arial"/>
              </a:rPr>
              <a:t>Data Access</a:t>
            </a:r>
          </a:p>
          <a:p>
            <a:pPr marL="169862" marR="0" lvl="0" indent="-131762" algn="l" rtl="0">
              <a:spcBef>
                <a:spcPts val="600"/>
              </a:spcBef>
              <a:buClr>
                <a:srgbClr val="C60C30"/>
              </a:buClr>
              <a:buSzPct val="100000"/>
              <a:buFont typeface="Arial"/>
              <a:buChar char="•"/>
            </a:pPr>
            <a:r>
              <a:rPr lang="en-US" sz="1100" b="1">
                <a:solidFill>
                  <a:srgbClr val="4D4F53"/>
                </a:solidFill>
                <a:latin typeface="Arial"/>
                <a:ea typeface="Arial"/>
                <a:cs typeface="Arial"/>
                <a:sym typeface="Arial"/>
              </a:rPr>
              <a:t>Files</a:t>
            </a:r>
          </a:p>
          <a:p>
            <a:pPr marL="169862" marR="0" lvl="0" indent="-131762" algn="l" rtl="0">
              <a:spcBef>
                <a:spcPts val="0"/>
              </a:spcBef>
              <a:buClr>
                <a:srgbClr val="C60C30"/>
              </a:buClr>
              <a:buSzPct val="100000"/>
              <a:buFont typeface="Arial"/>
              <a:buChar char="•"/>
            </a:pPr>
            <a:r>
              <a:rPr lang="en-US" sz="1100" b="1">
                <a:solidFill>
                  <a:srgbClr val="4D4F53"/>
                </a:solidFill>
                <a:latin typeface="Arial"/>
                <a:ea typeface="Arial"/>
                <a:cs typeface="Arial"/>
                <a:sym typeface="Arial"/>
              </a:rPr>
              <a:t>MapR-DB Tables</a:t>
            </a:r>
          </a:p>
          <a:p>
            <a:pPr marL="169862" marR="0" lvl="0" indent="-131762" algn="l" rtl="0">
              <a:spcBef>
                <a:spcPts val="0"/>
              </a:spcBef>
              <a:buClr>
                <a:srgbClr val="C60C30"/>
              </a:buClr>
              <a:buSzPct val="100000"/>
              <a:buFont typeface="Arial"/>
              <a:buChar char="•"/>
            </a:pPr>
            <a:r>
              <a:rPr lang="en-US" sz="1100" b="1">
                <a:solidFill>
                  <a:srgbClr val="4D4F53"/>
                </a:solidFill>
                <a:latin typeface="Arial"/>
                <a:ea typeface="Arial"/>
                <a:cs typeface="Arial"/>
                <a:sym typeface="Arial"/>
              </a:rPr>
              <a:t>Streams</a:t>
            </a:r>
          </a:p>
        </p:txBody>
      </p:sp>
      <p:pic>
        <p:nvPicPr>
          <p:cNvPr id="468" name="Shape 468"/>
          <p:cNvPicPr preferRelativeResize="0"/>
          <p:nvPr/>
        </p:nvPicPr>
        <p:blipFill rotWithShape="1">
          <a:blip r:embed="rId5">
            <a:alphaModFix amt="49000"/>
          </a:blip>
          <a:srcRect/>
          <a:stretch/>
        </p:blipFill>
        <p:spPr>
          <a:xfrm>
            <a:off x="6568033" y="1893319"/>
            <a:ext cx="619500" cy="619800"/>
          </a:xfrm>
          <a:prstGeom prst="rect">
            <a:avLst/>
          </a:prstGeom>
          <a:noFill/>
          <a:ln>
            <a:noFill/>
          </a:ln>
        </p:spPr>
      </p:pic>
      <p:pic>
        <p:nvPicPr>
          <p:cNvPr id="469" name="Shape 469"/>
          <p:cNvPicPr preferRelativeResize="0"/>
          <p:nvPr/>
        </p:nvPicPr>
        <p:blipFill rotWithShape="1">
          <a:blip r:embed="rId6">
            <a:alphaModFix amt="49000"/>
          </a:blip>
          <a:srcRect/>
          <a:stretch/>
        </p:blipFill>
        <p:spPr>
          <a:xfrm>
            <a:off x="5793427" y="2035187"/>
            <a:ext cx="333900" cy="333900"/>
          </a:xfrm>
          <a:prstGeom prst="rect">
            <a:avLst/>
          </a:prstGeom>
          <a:noFill/>
          <a:ln>
            <a:noFill/>
          </a:ln>
        </p:spPr>
      </p:pic>
      <p:cxnSp>
        <p:nvCxnSpPr>
          <p:cNvPr id="470" name="Shape 470"/>
          <p:cNvCxnSpPr/>
          <p:nvPr/>
        </p:nvCxnSpPr>
        <p:spPr>
          <a:xfrm>
            <a:off x="5379245" y="2202113"/>
            <a:ext cx="331800" cy="0"/>
          </a:xfrm>
          <a:prstGeom prst="straightConnector1">
            <a:avLst/>
          </a:prstGeom>
          <a:noFill/>
          <a:ln w="25400" cap="flat" cmpd="sng">
            <a:solidFill>
              <a:srgbClr val="00274C"/>
            </a:solidFill>
            <a:prstDash val="solid"/>
            <a:round/>
            <a:headEnd type="none" w="med" len="med"/>
            <a:tailEnd type="triangle" w="lg" len="lg"/>
          </a:ln>
        </p:spPr>
      </p:cxnSp>
      <p:cxnSp>
        <p:nvCxnSpPr>
          <p:cNvPr id="471" name="Shape 471"/>
          <p:cNvCxnSpPr/>
          <p:nvPr/>
        </p:nvCxnSpPr>
        <p:spPr>
          <a:xfrm>
            <a:off x="6151909" y="2202111"/>
            <a:ext cx="331800" cy="0"/>
          </a:xfrm>
          <a:prstGeom prst="straightConnector1">
            <a:avLst/>
          </a:prstGeom>
          <a:noFill/>
          <a:ln w="25400" cap="flat" cmpd="sng">
            <a:solidFill>
              <a:srgbClr val="00274C"/>
            </a:solidFill>
            <a:prstDash val="solid"/>
            <a:round/>
            <a:headEnd type="none" w="med" len="med"/>
            <a:tailEnd type="triangle" w="lg" len="lg"/>
          </a:ln>
        </p:spPr>
      </p:cxnSp>
      <p:sp>
        <p:nvSpPr>
          <p:cNvPr id="472" name="Shape 472"/>
          <p:cNvSpPr txBox="1"/>
          <p:nvPr/>
        </p:nvSpPr>
        <p:spPr>
          <a:xfrm>
            <a:off x="5060938" y="2838803"/>
            <a:ext cx="2118900" cy="7233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b="1">
                <a:solidFill>
                  <a:srgbClr val="4D4F53"/>
                </a:solidFill>
                <a:latin typeface="Arial"/>
                <a:ea typeface="Arial"/>
                <a:cs typeface="Arial"/>
                <a:sym typeface="Arial"/>
              </a:rPr>
              <a:t>Cluster Operations</a:t>
            </a:r>
          </a:p>
          <a:p>
            <a:pPr marL="169862" marR="0" lvl="0" indent="-131762" algn="l" rtl="0">
              <a:spcBef>
                <a:spcPts val="600"/>
              </a:spcBef>
              <a:buClr>
                <a:srgbClr val="C60C30"/>
              </a:buClr>
              <a:buSzPct val="100000"/>
              <a:buFont typeface="Arial"/>
              <a:buChar char="•"/>
            </a:pPr>
            <a:r>
              <a:rPr lang="en-US" sz="1100" b="1">
                <a:solidFill>
                  <a:srgbClr val="4D4F53"/>
                </a:solidFill>
                <a:latin typeface="Arial"/>
                <a:ea typeface="Arial"/>
                <a:cs typeface="Arial"/>
                <a:sym typeface="Arial"/>
              </a:rPr>
              <a:t>Administrative Operations</a:t>
            </a:r>
          </a:p>
          <a:p>
            <a:pPr marL="169862" marR="0" lvl="0" indent="-131762" algn="l" rtl="0">
              <a:spcBef>
                <a:spcPts val="0"/>
              </a:spcBef>
              <a:buClr>
                <a:srgbClr val="C60C30"/>
              </a:buClr>
              <a:buSzPct val="100000"/>
              <a:buFont typeface="Arial"/>
              <a:buChar char="•"/>
            </a:pPr>
            <a:r>
              <a:rPr lang="en-US" sz="1100" b="1">
                <a:solidFill>
                  <a:srgbClr val="4D4F53"/>
                </a:solidFill>
                <a:latin typeface="Arial"/>
                <a:ea typeface="Arial"/>
                <a:cs typeface="Arial"/>
                <a:sym typeface="Arial"/>
              </a:rPr>
              <a:t>Maprcli commands</a:t>
            </a:r>
          </a:p>
        </p:txBody>
      </p:sp>
      <p:pic>
        <p:nvPicPr>
          <p:cNvPr id="473" name="Shape 473"/>
          <p:cNvPicPr preferRelativeResize="0"/>
          <p:nvPr/>
        </p:nvPicPr>
        <p:blipFill rotWithShape="1">
          <a:blip r:embed="rId7">
            <a:alphaModFix amt="50000"/>
          </a:blip>
          <a:srcRect/>
          <a:stretch/>
        </p:blipFill>
        <p:spPr>
          <a:xfrm>
            <a:off x="9680402" y="2111382"/>
            <a:ext cx="255000" cy="255000"/>
          </a:xfrm>
          <a:prstGeom prst="rect">
            <a:avLst/>
          </a:prstGeom>
          <a:noFill/>
          <a:ln>
            <a:noFill/>
          </a:ln>
        </p:spPr>
      </p:pic>
      <p:pic>
        <p:nvPicPr>
          <p:cNvPr id="474" name="Shape 474"/>
          <p:cNvPicPr preferRelativeResize="0"/>
          <p:nvPr/>
        </p:nvPicPr>
        <p:blipFill rotWithShape="1">
          <a:blip r:embed="rId5">
            <a:alphaModFix amt="50000"/>
          </a:blip>
          <a:srcRect/>
          <a:stretch/>
        </p:blipFill>
        <p:spPr>
          <a:xfrm>
            <a:off x="10425288" y="1893319"/>
            <a:ext cx="619500" cy="619800"/>
          </a:xfrm>
          <a:prstGeom prst="rect">
            <a:avLst/>
          </a:prstGeom>
          <a:noFill/>
          <a:ln>
            <a:noFill/>
          </a:ln>
        </p:spPr>
      </p:pic>
      <p:pic>
        <p:nvPicPr>
          <p:cNvPr id="475" name="Shape 475"/>
          <p:cNvPicPr preferRelativeResize="0"/>
          <p:nvPr/>
        </p:nvPicPr>
        <p:blipFill rotWithShape="1">
          <a:blip r:embed="rId8">
            <a:alphaModFix amt="50000"/>
          </a:blip>
          <a:srcRect/>
          <a:stretch/>
        </p:blipFill>
        <p:spPr>
          <a:xfrm>
            <a:off x="8710358" y="1959429"/>
            <a:ext cx="608400" cy="608700"/>
          </a:xfrm>
          <a:prstGeom prst="rect">
            <a:avLst/>
          </a:prstGeom>
          <a:noFill/>
          <a:ln>
            <a:noFill/>
          </a:ln>
        </p:spPr>
      </p:pic>
      <p:cxnSp>
        <p:nvCxnSpPr>
          <p:cNvPr id="476" name="Shape 476"/>
          <p:cNvCxnSpPr/>
          <p:nvPr/>
        </p:nvCxnSpPr>
        <p:spPr>
          <a:xfrm rot="10800000" flipH="1">
            <a:off x="9323000" y="2240714"/>
            <a:ext cx="327600" cy="9000"/>
          </a:xfrm>
          <a:prstGeom prst="straightConnector1">
            <a:avLst/>
          </a:prstGeom>
          <a:noFill/>
          <a:ln w="25400" cap="flat" cmpd="sng">
            <a:solidFill>
              <a:srgbClr val="00274C"/>
            </a:solidFill>
            <a:prstDash val="solid"/>
            <a:round/>
            <a:headEnd type="none" w="med" len="med"/>
            <a:tailEnd type="triangle" w="lg" len="lg"/>
          </a:ln>
        </p:spPr>
      </p:cxnSp>
      <p:cxnSp>
        <p:nvCxnSpPr>
          <p:cNvPr id="477" name="Shape 477"/>
          <p:cNvCxnSpPr/>
          <p:nvPr/>
        </p:nvCxnSpPr>
        <p:spPr>
          <a:xfrm>
            <a:off x="10009164" y="2251019"/>
            <a:ext cx="331800" cy="0"/>
          </a:xfrm>
          <a:prstGeom prst="straightConnector1">
            <a:avLst/>
          </a:prstGeom>
          <a:noFill/>
          <a:ln w="25400" cap="flat" cmpd="sng">
            <a:solidFill>
              <a:srgbClr val="00274C"/>
            </a:solidFill>
            <a:prstDash val="solid"/>
            <a:round/>
            <a:headEnd type="none" w="med" len="med"/>
            <a:tailEnd type="triangle" w="lg" len="lg"/>
          </a:ln>
        </p:spPr>
      </p:cxnSp>
      <p:sp>
        <p:nvSpPr>
          <p:cNvPr id="478" name="Shape 478"/>
          <p:cNvSpPr txBox="1"/>
          <p:nvPr/>
        </p:nvSpPr>
        <p:spPr>
          <a:xfrm>
            <a:off x="8821454" y="2820748"/>
            <a:ext cx="22989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4D4F53"/>
                </a:solidFill>
                <a:latin typeface="Arial"/>
                <a:ea typeface="Arial"/>
                <a:cs typeface="Arial"/>
                <a:sym typeface="Arial"/>
              </a:rPr>
              <a:t>Authentication Requests</a:t>
            </a:r>
          </a:p>
        </p:txBody>
      </p:sp>
      <p:pic>
        <p:nvPicPr>
          <p:cNvPr id="479" name="Shape 479"/>
          <p:cNvPicPr preferRelativeResize="0"/>
          <p:nvPr/>
        </p:nvPicPr>
        <p:blipFill rotWithShape="1">
          <a:blip r:embed="rId9">
            <a:alphaModFix amt="50000"/>
          </a:blip>
          <a:srcRect/>
          <a:stretch/>
        </p:blipFill>
        <p:spPr>
          <a:xfrm>
            <a:off x="2292193" y="4335110"/>
            <a:ext cx="552900" cy="553200"/>
          </a:xfrm>
          <a:prstGeom prst="rect">
            <a:avLst/>
          </a:prstGeom>
          <a:noFill/>
          <a:ln>
            <a:noFill/>
          </a:ln>
        </p:spPr>
      </p:pic>
      <p:sp>
        <p:nvSpPr>
          <p:cNvPr id="480" name="Shape 480"/>
          <p:cNvSpPr txBox="1"/>
          <p:nvPr/>
        </p:nvSpPr>
        <p:spPr>
          <a:xfrm>
            <a:off x="542086" y="5187033"/>
            <a:ext cx="2796900" cy="3078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4D4F53"/>
                </a:solidFill>
                <a:latin typeface="Arial"/>
                <a:ea typeface="Arial"/>
                <a:cs typeface="Arial"/>
                <a:sym typeface="Arial"/>
              </a:rPr>
              <a:t>Secure High Performance</a:t>
            </a:r>
          </a:p>
        </p:txBody>
      </p:sp>
      <p:cxnSp>
        <p:nvCxnSpPr>
          <p:cNvPr id="481" name="Shape 481"/>
          <p:cNvCxnSpPr/>
          <p:nvPr/>
        </p:nvCxnSpPr>
        <p:spPr>
          <a:xfrm rot="10800000" flipH="1">
            <a:off x="384911" y="3670023"/>
            <a:ext cx="11194500" cy="36000"/>
          </a:xfrm>
          <a:prstGeom prst="straightConnector1">
            <a:avLst/>
          </a:prstGeom>
          <a:noFill/>
          <a:ln w="25400" cap="flat" cmpd="sng">
            <a:solidFill>
              <a:srgbClr val="00274C"/>
            </a:solidFill>
            <a:prstDash val="solid"/>
            <a:round/>
            <a:headEnd type="none" w="med" len="med"/>
            <a:tailEnd type="none" w="med" len="med"/>
          </a:ln>
        </p:spPr>
      </p:cxnSp>
      <p:pic>
        <p:nvPicPr>
          <p:cNvPr id="482" name="Shape 482"/>
          <p:cNvPicPr preferRelativeResize="0"/>
          <p:nvPr/>
        </p:nvPicPr>
        <p:blipFill rotWithShape="1">
          <a:blip r:embed="rId10">
            <a:alphaModFix amt="50000"/>
          </a:blip>
          <a:srcRect/>
          <a:stretch/>
        </p:blipFill>
        <p:spPr>
          <a:xfrm>
            <a:off x="1024734" y="4319749"/>
            <a:ext cx="464400" cy="464700"/>
          </a:xfrm>
          <a:prstGeom prst="rect">
            <a:avLst/>
          </a:prstGeom>
          <a:noFill/>
          <a:ln>
            <a:noFill/>
          </a:ln>
        </p:spPr>
      </p:pic>
      <p:cxnSp>
        <p:nvCxnSpPr>
          <p:cNvPr id="483" name="Shape 483"/>
          <p:cNvCxnSpPr/>
          <p:nvPr/>
        </p:nvCxnSpPr>
        <p:spPr>
          <a:xfrm rot="10800000" flipH="1">
            <a:off x="1481352" y="4221234"/>
            <a:ext cx="846600" cy="670200"/>
          </a:xfrm>
          <a:prstGeom prst="straightConnector1">
            <a:avLst/>
          </a:prstGeom>
          <a:noFill/>
          <a:ln w="25400" cap="flat" cmpd="sng">
            <a:solidFill>
              <a:srgbClr val="00274C"/>
            </a:solidFill>
            <a:prstDash val="solid"/>
            <a:round/>
            <a:headEnd type="none" w="med" len="med"/>
            <a:tailEnd type="none" w="med" len="med"/>
          </a:ln>
        </p:spPr>
      </p:cxnSp>
      <p:sp>
        <p:nvSpPr>
          <p:cNvPr id="484" name="Shape 484"/>
          <p:cNvSpPr txBox="1"/>
          <p:nvPr/>
        </p:nvSpPr>
        <p:spPr>
          <a:xfrm>
            <a:off x="5118861" y="5152436"/>
            <a:ext cx="1503600" cy="8925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b="1">
                <a:solidFill>
                  <a:srgbClr val="4D4F53"/>
                </a:solidFill>
                <a:latin typeface="Arial"/>
                <a:ea typeface="Arial"/>
                <a:cs typeface="Arial"/>
                <a:sym typeface="Arial"/>
              </a:rPr>
              <a:t>Flexible</a:t>
            </a:r>
          </a:p>
          <a:p>
            <a:pPr marL="169862" marR="0" lvl="0" indent="-131762" algn="l" rtl="0">
              <a:spcBef>
                <a:spcPts val="600"/>
              </a:spcBef>
              <a:buClr>
                <a:srgbClr val="C60C30"/>
              </a:buClr>
              <a:buSzPct val="100000"/>
              <a:buFont typeface="Arial"/>
              <a:buChar char="•"/>
            </a:pPr>
            <a:r>
              <a:rPr lang="en-US" sz="1100" b="1">
                <a:solidFill>
                  <a:srgbClr val="4D4F53"/>
                </a:solidFill>
                <a:latin typeface="Arial"/>
                <a:ea typeface="Arial"/>
                <a:cs typeface="Arial"/>
                <a:sym typeface="Arial"/>
              </a:rPr>
              <a:t>Retention Period</a:t>
            </a:r>
          </a:p>
          <a:p>
            <a:pPr marL="169862" marR="0" lvl="0" indent="-131762" algn="l" rtl="0">
              <a:spcBef>
                <a:spcPts val="0"/>
              </a:spcBef>
              <a:buClr>
                <a:srgbClr val="C60C30"/>
              </a:buClr>
              <a:buSzPct val="100000"/>
              <a:buFont typeface="Arial"/>
              <a:buChar char="•"/>
            </a:pPr>
            <a:r>
              <a:rPr lang="en-US" sz="1100" b="1">
                <a:solidFill>
                  <a:srgbClr val="4D4F53"/>
                </a:solidFill>
                <a:latin typeface="Arial"/>
                <a:ea typeface="Arial"/>
                <a:cs typeface="Arial"/>
                <a:sym typeface="Arial"/>
              </a:rPr>
              <a:t>Maxsize</a:t>
            </a:r>
          </a:p>
          <a:p>
            <a:pPr marL="169862" marR="0" lvl="0" indent="-131762" algn="l" rtl="0">
              <a:spcBef>
                <a:spcPts val="0"/>
              </a:spcBef>
              <a:buClr>
                <a:srgbClr val="C60C30"/>
              </a:buClr>
              <a:buSzPct val="100000"/>
              <a:buFont typeface="Arial"/>
              <a:buChar char="•"/>
            </a:pPr>
            <a:r>
              <a:rPr lang="en-US" sz="1100" b="1">
                <a:solidFill>
                  <a:srgbClr val="4D4F53"/>
                </a:solidFill>
                <a:latin typeface="Arial"/>
                <a:ea typeface="Arial"/>
                <a:cs typeface="Arial"/>
                <a:sym typeface="Arial"/>
              </a:rPr>
              <a:t>Coalesce Interval</a:t>
            </a:r>
          </a:p>
        </p:txBody>
      </p:sp>
      <p:pic>
        <p:nvPicPr>
          <p:cNvPr id="485" name="Shape 485"/>
          <p:cNvPicPr preferRelativeResize="0"/>
          <p:nvPr/>
        </p:nvPicPr>
        <p:blipFill rotWithShape="1">
          <a:blip r:embed="rId11">
            <a:alphaModFix amt="52000"/>
          </a:blip>
          <a:srcRect/>
          <a:stretch/>
        </p:blipFill>
        <p:spPr>
          <a:xfrm>
            <a:off x="5739947" y="4293488"/>
            <a:ext cx="528600" cy="491700"/>
          </a:xfrm>
          <a:prstGeom prst="rect">
            <a:avLst/>
          </a:prstGeom>
          <a:noFill/>
          <a:ln>
            <a:noFill/>
          </a:ln>
        </p:spPr>
      </p:pic>
      <p:sp>
        <p:nvSpPr>
          <p:cNvPr id="486" name="Shape 486"/>
          <p:cNvSpPr txBox="1"/>
          <p:nvPr/>
        </p:nvSpPr>
        <p:spPr>
          <a:xfrm>
            <a:off x="8582437" y="5172818"/>
            <a:ext cx="2715900" cy="3078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4D4F53"/>
                </a:solidFill>
                <a:latin typeface="Arial"/>
                <a:ea typeface="Arial"/>
                <a:cs typeface="Arial"/>
                <a:sym typeface="Arial"/>
              </a:rPr>
              <a:t>JSON Format</a:t>
            </a:r>
          </a:p>
        </p:txBody>
      </p:sp>
      <p:sp>
        <p:nvSpPr>
          <p:cNvPr id="487" name="Shape 487"/>
          <p:cNvSpPr txBox="1"/>
          <p:nvPr/>
        </p:nvSpPr>
        <p:spPr>
          <a:xfrm>
            <a:off x="8640073" y="4117467"/>
            <a:ext cx="2504700" cy="9234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900">
                <a:solidFill>
                  <a:srgbClr val="000000"/>
                </a:solidFill>
                <a:latin typeface="Arial"/>
                <a:ea typeface="Arial"/>
                <a:cs typeface="Arial"/>
                <a:sym typeface="Arial"/>
              </a:rPr>
              <a:t>{"timestamp":"{$date=2015-06-01T05:24:58.231Z}","operation":"GETATTR","user":"root","uid":"0","ipAddress":"10.10.x.x","nfsServer":"10.10.x.x","srcPath":"/dbtest.0/","srcFid":"2147.16.2","VolumeName":“mktg_files","volumeId":“mktg_files","status":"0"}</a:t>
            </a:r>
          </a:p>
        </p:txBody>
      </p:sp>
      <p:pic>
        <p:nvPicPr>
          <p:cNvPr id="488" name="Shape 488" descr="drill-vector-logo.v2.png"/>
          <p:cNvPicPr preferRelativeResize="0"/>
          <p:nvPr/>
        </p:nvPicPr>
        <p:blipFill rotWithShape="1">
          <a:blip r:embed="rId12">
            <a:alphaModFix/>
          </a:blip>
          <a:srcRect/>
          <a:stretch/>
        </p:blipFill>
        <p:spPr>
          <a:xfrm>
            <a:off x="8438396" y="5589182"/>
            <a:ext cx="670800" cy="303900"/>
          </a:xfrm>
          <a:prstGeom prst="rect">
            <a:avLst/>
          </a:prstGeom>
          <a:noFill/>
          <a:ln>
            <a:noFill/>
          </a:ln>
        </p:spPr>
      </p:pic>
      <p:pic>
        <p:nvPicPr>
          <p:cNvPr id="489" name="Shape 489"/>
          <p:cNvPicPr preferRelativeResize="0"/>
          <p:nvPr/>
        </p:nvPicPr>
        <p:blipFill rotWithShape="1">
          <a:blip r:embed="rId13">
            <a:alphaModFix/>
          </a:blip>
          <a:srcRect/>
          <a:stretch/>
        </p:blipFill>
        <p:spPr>
          <a:xfrm>
            <a:off x="9252766" y="5660057"/>
            <a:ext cx="901500" cy="176700"/>
          </a:xfrm>
          <a:prstGeom prst="rect">
            <a:avLst/>
          </a:prstGeom>
          <a:noFill/>
          <a:ln>
            <a:noFill/>
          </a:ln>
        </p:spPr>
      </p:pic>
      <p:pic>
        <p:nvPicPr>
          <p:cNvPr id="490" name="Shape 490"/>
          <p:cNvPicPr preferRelativeResize="0"/>
          <p:nvPr/>
        </p:nvPicPr>
        <p:blipFill rotWithShape="1">
          <a:blip r:embed="rId14">
            <a:alphaModFix/>
          </a:blip>
          <a:srcRect/>
          <a:stretch/>
        </p:blipFill>
        <p:spPr>
          <a:xfrm>
            <a:off x="10310680" y="5572553"/>
            <a:ext cx="316500" cy="316800"/>
          </a:xfrm>
          <a:prstGeom prst="rect">
            <a:avLst/>
          </a:prstGeom>
          <a:noFill/>
          <a:ln>
            <a:noFill/>
          </a:ln>
        </p:spPr>
      </p:pic>
      <p:pic>
        <p:nvPicPr>
          <p:cNvPr id="491" name="Shape 491"/>
          <p:cNvPicPr preferRelativeResize="0"/>
          <p:nvPr/>
        </p:nvPicPr>
        <p:blipFill rotWithShape="1">
          <a:blip r:embed="rId15">
            <a:alphaModFix/>
          </a:blip>
          <a:srcRect/>
          <a:stretch/>
        </p:blipFill>
        <p:spPr>
          <a:xfrm>
            <a:off x="10802344" y="5619110"/>
            <a:ext cx="749700" cy="232200"/>
          </a:xfrm>
          <a:prstGeom prst="rect">
            <a:avLst/>
          </a:prstGeom>
          <a:noFill/>
          <a:ln>
            <a:noFill/>
          </a:ln>
        </p:spPr>
      </p:pic>
      <p:pic>
        <p:nvPicPr>
          <p:cNvPr id="492" name="Shape 492"/>
          <p:cNvPicPr preferRelativeResize="0"/>
          <p:nvPr/>
        </p:nvPicPr>
        <p:blipFill rotWithShape="1">
          <a:blip r:embed="rId8">
            <a:alphaModFix amt="50000"/>
          </a:blip>
          <a:srcRect/>
          <a:stretch/>
        </p:blipFill>
        <p:spPr>
          <a:xfrm>
            <a:off x="4845376" y="1959429"/>
            <a:ext cx="608400" cy="608700"/>
          </a:xfrm>
          <a:prstGeom prst="rect">
            <a:avLst/>
          </a:prstGeom>
          <a:noFill/>
          <a:ln>
            <a:noFill/>
          </a:ln>
        </p:spPr>
      </p:pic>
      <p:pic>
        <p:nvPicPr>
          <p:cNvPr id="493" name="Shape 493"/>
          <p:cNvPicPr preferRelativeResize="0"/>
          <p:nvPr/>
        </p:nvPicPr>
        <p:blipFill rotWithShape="1">
          <a:blip r:embed="rId8">
            <a:alphaModFix amt="50000"/>
          </a:blip>
          <a:srcRect/>
          <a:stretch/>
        </p:blipFill>
        <p:spPr>
          <a:xfrm>
            <a:off x="1256973" y="1959429"/>
            <a:ext cx="608400" cy="60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Platform Auditing</a:t>
            </a:r>
          </a:p>
        </p:txBody>
      </p:sp>
      <p:sp>
        <p:nvSpPr>
          <p:cNvPr id="500" name="Shape 500"/>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Feature adds auditing to MapR unique components</a:t>
            </a:r>
          </a:p>
          <a:p>
            <a:pPr marL="990427" lvl="1" indent="-393527" rtl="0">
              <a:spcBef>
                <a:spcPts val="480"/>
              </a:spcBef>
              <a:buClr>
                <a:srgbClr val="4D4F53"/>
              </a:buClr>
              <a:buSzPct val="100000"/>
              <a:buChar char="–"/>
            </a:pPr>
            <a:r>
              <a:rPr lang="en-US" sz="2400">
                <a:solidFill>
                  <a:srgbClr val="4D4F53"/>
                </a:solidFill>
              </a:rPr>
              <a:t>Auditing added to MapR-FS/MapR-DB/CLDB</a:t>
            </a:r>
          </a:p>
          <a:p>
            <a:pPr marL="990427" lvl="1" indent="-393527" rtl="0">
              <a:spcBef>
                <a:spcPts val="480"/>
              </a:spcBef>
              <a:buClr>
                <a:srgbClr val="4D4F53"/>
              </a:buClr>
              <a:buSzPct val="100000"/>
              <a:buChar char="–"/>
            </a:pPr>
            <a:r>
              <a:rPr lang="en-US" sz="2400">
                <a:solidFill>
                  <a:srgbClr val="4D4F53"/>
                </a:solidFill>
              </a:rPr>
              <a:t>We inherit other auditing from Apache open source</a:t>
            </a:r>
          </a:p>
          <a:p>
            <a:pPr marL="1523733" lvl="2" indent="-317233" rtl="0">
              <a:spcBef>
                <a:spcPts val="400"/>
              </a:spcBef>
              <a:buClr>
                <a:srgbClr val="4D4F53"/>
              </a:buClr>
              <a:buSzPct val="100000"/>
              <a:buChar char="•"/>
            </a:pPr>
            <a:r>
              <a:rPr lang="en-US" sz="2000">
                <a:solidFill>
                  <a:srgbClr val="4D4F53"/>
                </a:solidFill>
              </a:rPr>
              <a:t>What is there or is not there is not within the scope of the feature</a:t>
            </a:r>
          </a:p>
          <a:p>
            <a:pPr marL="457119" lvl="0" indent="-457119" rtl="0">
              <a:spcBef>
                <a:spcPts val="560"/>
              </a:spcBef>
              <a:buClr>
                <a:srgbClr val="4D4F53"/>
              </a:buClr>
              <a:buSzPct val="100000"/>
              <a:buChar char="•"/>
            </a:pPr>
            <a:r>
              <a:rPr lang="en-US" sz="2800">
                <a:solidFill>
                  <a:srgbClr val="4D4F53"/>
                </a:solidFill>
              </a:rPr>
              <a:t>Four types of MapR Unique Auditing</a:t>
            </a:r>
          </a:p>
          <a:p>
            <a:pPr marL="990427" lvl="1" indent="-393527" rtl="0">
              <a:spcBef>
                <a:spcPts val="480"/>
              </a:spcBef>
              <a:buClr>
                <a:srgbClr val="4D4F53"/>
              </a:buClr>
              <a:buSzPct val="100000"/>
              <a:buChar char="–"/>
            </a:pPr>
            <a:r>
              <a:rPr lang="en-US" sz="2400">
                <a:solidFill>
                  <a:srgbClr val="4D4F53"/>
                </a:solidFill>
              </a:rPr>
              <a:t>CLDB Auditing (I’ll call this administrative auditing for simplicity)</a:t>
            </a:r>
          </a:p>
          <a:p>
            <a:pPr marL="990427" lvl="1" indent="-393527" rtl="0">
              <a:spcBef>
                <a:spcPts val="480"/>
              </a:spcBef>
              <a:buClr>
                <a:srgbClr val="4D4F53"/>
              </a:buClr>
              <a:buSzPct val="100000"/>
              <a:buChar char="–"/>
            </a:pPr>
            <a:r>
              <a:rPr lang="en-US" sz="2400">
                <a:solidFill>
                  <a:srgbClr val="4D4F53"/>
                </a:solidFill>
              </a:rPr>
              <a:t>Authentication auditing</a:t>
            </a:r>
          </a:p>
          <a:p>
            <a:pPr marL="990427" lvl="1" indent="-393527" rtl="0">
              <a:spcBef>
                <a:spcPts val="480"/>
              </a:spcBef>
              <a:buClr>
                <a:srgbClr val="4D4F53"/>
              </a:buClr>
              <a:buSzPct val="100000"/>
              <a:buChar char="–"/>
            </a:pPr>
            <a:r>
              <a:rPr lang="en-US" sz="2400">
                <a:solidFill>
                  <a:srgbClr val="4D4F53"/>
                </a:solidFill>
              </a:rPr>
              <a:t>maprcli “auditing”</a:t>
            </a:r>
          </a:p>
          <a:p>
            <a:pPr marL="990427" lvl="1" indent="-393527" rtl="0">
              <a:spcBef>
                <a:spcPts val="480"/>
              </a:spcBef>
              <a:buClr>
                <a:srgbClr val="4D4F53"/>
              </a:buClr>
              <a:buSzPct val="100000"/>
              <a:buChar char="–"/>
            </a:pPr>
            <a:r>
              <a:rPr lang="en-US" sz="2400">
                <a:solidFill>
                  <a:srgbClr val="4D4F53"/>
                </a:solidFill>
              </a:rPr>
              <a:t>Data access auditing</a:t>
            </a:r>
          </a:p>
          <a:p>
            <a:pPr marL="1523733" lvl="2" indent="-317233" rtl="0">
              <a:spcBef>
                <a:spcPts val="400"/>
              </a:spcBef>
              <a:buClr>
                <a:srgbClr val="4D4F53"/>
              </a:buClr>
              <a:buSzPct val="100000"/>
              <a:buChar char="•"/>
            </a:pPr>
            <a:r>
              <a:rPr lang="en-US" sz="2000">
                <a:solidFill>
                  <a:srgbClr val="4D4F53"/>
                </a:solidFill>
              </a:rPr>
              <a:t>Record of access/change, not record of actual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Basic Security Concepts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a:spcBef>
                <a:spcPts val="0"/>
              </a:spcBef>
              <a:buNone/>
            </a:pPr>
            <a:r>
              <a:rPr lang="en-US"/>
              <a:t>Auditing Use Cases</a:t>
            </a:r>
          </a:p>
        </p:txBody>
      </p:sp>
      <p:sp>
        <p:nvSpPr>
          <p:cNvPr id="507" name="Shape 507"/>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rtl="0">
              <a:spcBef>
                <a:spcPts val="0"/>
              </a:spcBef>
            </a:pPr>
            <a:r>
              <a:rPr lang="en-US"/>
              <a:t>Detecting unauthorized cluster changes and data access</a:t>
            </a:r>
          </a:p>
          <a:p>
            <a:pPr marL="914400" lvl="1" indent="-228600" rtl="0">
              <a:spcBef>
                <a:spcPts val="0"/>
              </a:spcBef>
              <a:buClr>
                <a:srgbClr val="3F3F3F"/>
              </a:buClr>
            </a:pPr>
            <a:r>
              <a:rPr lang="en-US">
                <a:solidFill>
                  <a:srgbClr val="3F3F3F"/>
                </a:solidFill>
                <a:highlight>
                  <a:srgbClr val="FFFFFF"/>
                </a:highlight>
              </a:rPr>
              <a:t>Who touched customer records outside of business hours?</a:t>
            </a:r>
          </a:p>
          <a:p>
            <a:pPr marL="914400" lvl="1" indent="-228600" rtl="0">
              <a:spcBef>
                <a:spcPts val="0"/>
              </a:spcBef>
              <a:buClr>
                <a:srgbClr val="3F3F3F"/>
              </a:buClr>
            </a:pPr>
            <a:r>
              <a:rPr lang="en-US">
                <a:solidFill>
                  <a:srgbClr val="3F3F3F"/>
                </a:solidFill>
                <a:highlight>
                  <a:srgbClr val="FFFFFF"/>
                </a:highlight>
              </a:rPr>
              <a:t>What actions did users take in the days before leaving the company?</a:t>
            </a:r>
          </a:p>
          <a:p>
            <a:pPr marL="914400" lvl="1" indent="-228600" rtl="0">
              <a:spcBef>
                <a:spcPts val="0"/>
              </a:spcBef>
              <a:buClr>
                <a:srgbClr val="3F3F3F"/>
              </a:buClr>
            </a:pPr>
            <a:r>
              <a:rPr lang="en-US">
                <a:solidFill>
                  <a:srgbClr val="3F3F3F"/>
                </a:solidFill>
                <a:highlight>
                  <a:srgbClr val="FFFFFF"/>
                </a:highlight>
              </a:rPr>
              <a:t>What operations were performed without following change control?</a:t>
            </a:r>
          </a:p>
          <a:p>
            <a:pPr marL="914400" lvl="1" indent="-228600" rtl="0">
              <a:spcBef>
                <a:spcPts val="0"/>
              </a:spcBef>
              <a:buClr>
                <a:srgbClr val="3F3F3F"/>
              </a:buClr>
            </a:pPr>
            <a:r>
              <a:rPr lang="en-US">
                <a:solidFill>
                  <a:srgbClr val="3F3F3F"/>
                </a:solidFill>
                <a:highlight>
                  <a:srgbClr val="FFFFFF"/>
                </a:highlight>
              </a:rPr>
              <a:t>Are users accessing sensitive files from protected or secured IP addresses?</a:t>
            </a:r>
          </a:p>
          <a:p>
            <a:pPr marL="457200" lvl="0" indent="-228600" rtl="0">
              <a:spcBef>
                <a:spcPts val="0"/>
              </a:spcBef>
            </a:pPr>
            <a:r>
              <a:rPr lang="en-US"/>
              <a:t>Complying with regulatory frameworks and legislation</a:t>
            </a:r>
          </a:p>
          <a:p>
            <a:pPr marL="457200" lvl="0" indent="-228600" rtl="0">
              <a:spcBef>
                <a:spcPts val="0"/>
              </a:spcBef>
            </a:pPr>
            <a:r>
              <a:rPr lang="en-US"/>
              <a:t>Data usage heatmaps on most and least frequently used data</a:t>
            </a:r>
          </a:p>
          <a:p>
            <a:pPr marL="914400" lvl="1" indent="-228600" rtl="0">
              <a:spcBef>
                <a:spcPts val="0"/>
              </a:spcBef>
            </a:pPr>
            <a:r>
              <a:rPr lang="en-US"/>
              <a:t>e.g. can be analysed with Drill, because it’s JSON</a:t>
            </a:r>
          </a:p>
          <a:p>
            <a:pPr marL="457200" lvl="0" indent="-228600" rtl="0">
              <a:spcBef>
                <a:spcPts val="0"/>
              </a:spcBef>
            </a:pPr>
            <a:r>
              <a:rPr lang="en-US"/>
              <a:t>Data access analytics and performance improvements</a:t>
            </a:r>
          </a:p>
          <a:p>
            <a:pPr marL="457200" lvl="0" indent="-228600">
              <a:spcBef>
                <a:spcPts val="0"/>
              </a:spcBef>
            </a:pPr>
            <a:r>
              <a:rPr lang="en-US"/>
              <a:t>Data protection policies on data that matters using snapshots and mirroring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Encryption</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Encryption Goal</a:t>
            </a:r>
          </a:p>
        </p:txBody>
      </p:sp>
      <p:pic>
        <p:nvPicPr>
          <p:cNvPr id="519" name="Shape 519"/>
          <p:cNvPicPr preferRelativeResize="0"/>
          <p:nvPr/>
        </p:nvPicPr>
        <p:blipFill>
          <a:blip r:embed="rId3">
            <a:alphaModFix/>
          </a:blip>
          <a:stretch>
            <a:fillRect/>
          </a:stretch>
        </p:blipFill>
        <p:spPr>
          <a:xfrm>
            <a:off x="3623850" y="1453125"/>
            <a:ext cx="4695825" cy="411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Encryption – On the Wire</a:t>
            </a:r>
          </a:p>
        </p:txBody>
      </p:sp>
      <p:sp>
        <p:nvSpPr>
          <p:cNvPr id="526" name="Shape 526"/>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Three variants depending on component</a:t>
            </a:r>
          </a:p>
          <a:p>
            <a:pPr marL="457119" lvl="0" indent="-457119" rtl="0">
              <a:spcBef>
                <a:spcPts val="560"/>
              </a:spcBef>
              <a:buClr>
                <a:srgbClr val="4D4F53"/>
              </a:buClr>
              <a:buSzPct val="100000"/>
              <a:buChar char="•"/>
            </a:pPr>
            <a:r>
              <a:rPr lang="en-US" sz="2800">
                <a:solidFill>
                  <a:srgbClr val="4D4F53"/>
                </a:solidFill>
              </a:rPr>
              <a:t>MapR native security/maprsasl</a:t>
            </a:r>
          </a:p>
          <a:p>
            <a:pPr marL="990427" lvl="1" indent="-393527" rtl="0">
              <a:spcBef>
                <a:spcPts val="480"/>
              </a:spcBef>
              <a:buClr>
                <a:srgbClr val="4D4F53"/>
              </a:buClr>
              <a:buSzPct val="100000"/>
              <a:buChar char="–"/>
            </a:pPr>
            <a:r>
              <a:rPr lang="en-US" sz="2400">
                <a:solidFill>
                  <a:srgbClr val="4D4F53"/>
                </a:solidFill>
              </a:rPr>
              <a:t>AES 256 GCM Mode (NIST approved)</a:t>
            </a:r>
          </a:p>
          <a:p>
            <a:pPr marL="990427" lvl="1" indent="-393527" rtl="0">
              <a:spcBef>
                <a:spcPts val="480"/>
              </a:spcBef>
              <a:buClr>
                <a:srgbClr val="4D4F53"/>
              </a:buClr>
              <a:buSzPct val="100000"/>
              <a:buChar char="–"/>
            </a:pPr>
            <a:r>
              <a:rPr lang="en-US" sz="2400">
                <a:solidFill>
                  <a:srgbClr val="4D4F53"/>
                </a:solidFill>
              </a:rPr>
              <a:t>Used by file servers for file, table, and stream traffic as well as YARN communication and a few ecosystem components</a:t>
            </a:r>
          </a:p>
          <a:p>
            <a:pPr marL="457119" lvl="0" indent="-457119" rtl="0">
              <a:spcBef>
                <a:spcPts val="560"/>
              </a:spcBef>
              <a:buClr>
                <a:srgbClr val="4D4F53"/>
              </a:buClr>
              <a:buSzPct val="100000"/>
              <a:buChar char="•"/>
            </a:pPr>
            <a:r>
              <a:rPr lang="en-US" sz="2800">
                <a:solidFill>
                  <a:srgbClr val="4D4F53"/>
                </a:solidFill>
              </a:rPr>
              <a:t>HTTPS/TLS</a:t>
            </a:r>
          </a:p>
          <a:p>
            <a:pPr marL="990427" lvl="1" indent="-393527" rtl="0">
              <a:spcBef>
                <a:spcPts val="480"/>
              </a:spcBef>
              <a:buClr>
                <a:srgbClr val="4D4F53"/>
              </a:buClr>
              <a:buSzPct val="100000"/>
              <a:buChar char="–"/>
            </a:pPr>
            <a:r>
              <a:rPr lang="en-US" sz="2400">
                <a:solidFill>
                  <a:srgbClr val="4D4F53"/>
                </a:solidFill>
              </a:rPr>
              <a:t>TLS 1.2 enforced</a:t>
            </a:r>
          </a:p>
          <a:p>
            <a:pPr marL="990427" lvl="1" indent="-393527" rtl="0">
              <a:spcBef>
                <a:spcPts val="480"/>
              </a:spcBef>
              <a:buClr>
                <a:srgbClr val="4D4F53"/>
              </a:buClr>
              <a:buSzPct val="100000"/>
              <a:buChar char="–"/>
            </a:pPr>
            <a:r>
              <a:rPr lang="en-US" sz="2400">
                <a:solidFill>
                  <a:srgbClr val="4D4F53"/>
                </a:solidFill>
              </a:rPr>
              <a:t>Used by Web interfaces as well as some ecosystem components</a:t>
            </a:r>
          </a:p>
          <a:p>
            <a:pPr marL="457119" lvl="0" indent="-457119" rtl="0">
              <a:spcBef>
                <a:spcPts val="560"/>
              </a:spcBef>
              <a:buClr>
                <a:srgbClr val="4D4F53"/>
              </a:buClr>
              <a:buSzPct val="100000"/>
              <a:buChar char="•"/>
            </a:pPr>
            <a:r>
              <a:rPr lang="en-US" sz="2800">
                <a:solidFill>
                  <a:srgbClr val="4D4F53"/>
                </a:solidFill>
              </a:rPr>
              <a:t>Kerberos</a:t>
            </a:r>
          </a:p>
          <a:p>
            <a:pPr marL="990427" lvl="1" indent="-393527" rtl="0">
              <a:spcBef>
                <a:spcPts val="480"/>
              </a:spcBef>
              <a:buClr>
                <a:srgbClr val="4D4F53"/>
              </a:buClr>
              <a:buSzPct val="100000"/>
              <a:buChar char="–"/>
            </a:pPr>
            <a:r>
              <a:rPr lang="en-US" sz="2400">
                <a:solidFill>
                  <a:srgbClr val="4D4F53"/>
                </a:solidFill>
              </a:rPr>
              <a:t>Used by some ecosystem servers for communication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Wire Encryption Granularity</a:t>
            </a:r>
          </a:p>
        </p:txBody>
      </p:sp>
      <p:sp>
        <p:nvSpPr>
          <p:cNvPr id="533" name="Shape 533"/>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Encryption enabled/disabled at file/directory level</a:t>
            </a:r>
          </a:p>
          <a:p>
            <a:pPr marL="990427" lvl="1" indent="-393527" rtl="0">
              <a:spcBef>
                <a:spcPts val="480"/>
              </a:spcBef>
              <a:buClr>
                <a:srgbClr val="4D4F53"/>
              </a:buClr>
              <a:buSzPct val="100000"/>
              <a:buChar char="–"/>
            </a:pPr>
            <a:r>
              <a:rPr lang="en-US" sz="2400">
                <a:solidFill>
                  <a:srgbClr val="4D4F53"/>
                </a:solidFill>
              </a:rPr>
              <a:t>Each file/table/stream can have encryption on or off as preferred (default is off)</a:t>
            </a:r>
          </a:p>
          <a:p>
            <a:pPr marL="990427" lvl="1" indent="-393527" rtl="0">
              <a:spcBef>
                <a:spcPts val="480"/>
              </a:spcBef>
              <a:buClr>
                <a:srgbClr val="4D4F53"/>
              </a:buClr>
              <a:buSzPct val="100000"/>
              <a:buChar char="–"/>
            </a:pPr>
            <a:r>
              <a:rPr lang="en-US" sz="2400">
                <a:solidFill>
                  <a:srgbClr val="4D4F53"/>
                </a:solidFill>
              </a:rPr>
              <a:t>Encryption for new files/tables/streams and directories inherited from parent (just like compression)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100010001001011010010101001 01001010101010101100</a:t>
            </a:r>
          </a:p>
        </p:txBody>
      </p:sp>
      <p:sp>
        <p:nvSpPr>
          <p:cNvPr id="540" name="Shape 540"/>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Encryption - Disks</a:t>
            </a:r>
          </a:p>
        </p:txBody>
      </p:sp>
      <p:sp>
        <p:nvSpPr>
          <p:cNvPr id="541" name="Shape 541"/>
          <p:cNvSpPr/>
          <p:nvPr/>
        </p:nvSpPr>
        <p:spPr>
          <a:xfrm>
            <a:off x="1483663" y="1730334"/>
            <a:ext cx="4530000" cy="16584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542" name="Shape 542"/>
          <p:cNvSpPr/>
          <p:nvPr/>
        </p:nvSpPr>
        <p:spPr>
          <a:xfrm>
            <a:off x="1483663" y="3594297"/>
            <a:ext cx="4530000" cy="16584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543" name="Shape 543"/>
          <p:cNvSpPr/>
          <p:nvPr/>
        </p:nvSpPr>
        <p:spPr>
          <a:xfrm>
            <a:off x="6265852" y="1730334"/>
            <a:ext cx="4530000" cy="3544200"/>
          </a:xfrm>
          <a:prstGeom prst="roundRect">
            <a:avLst>
              <a:gd name="adj" fmla="val 884"/>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grpSp>
        <p:nvGrpSpPr>
          <p:cNvPr id="544" name="Shape 544"/>
          <p:cNvGrpSpPr/>
          <p:nvPr/>
        </p:nvGrpSpPr>
        <p:grpSpPr>
          <a:xfrm>
            <a:off x="7338327" y="1933853"/>
            <a:ext cx="3207828" cy="2144418"/>
            <a:chOff x="7432710" y="1933852"/>
            <a:chExt cx="3208791" cy="2144418"/>
          </a:xfrm>
        </p:grpSpPr>
        <p:sp>
          <p:nvSpPr>
            <p:cNvPr id="545" name="Shape 545"/>
            <p:cNvSpPr/>
            <p:nvPr/>
          </p:nvSpPr>
          <p:spPr>
            <a:xfrm>
              <a:off x="8631295" y="2739630"/>
              <a:ext cx="1270800" cy="1085100"/>
            </a:xfrm>
            <a:prstGeom prst="triangle">
              <a:avLst>
                <a:gd name="adj" fmla="val 50000"/>
              </a:avLst>
            </a:prstGeom>
            <a:solidFill>
              <a:srgbClr val="7F7F7F"/>
            </a:solidFill>
            <a:ln>
              <a:noFill/>
            </a:ln>
          </p:spPr>
          <p:txBody>
            <a:bodyPr wrap="square" lIns="91425" tIns="45700" rIns="91425" bIns="45700" anchor="ctr" anchorCtr="0">
              <a:noAutofit/>
            </a:bodyPr>
            <a:lstStyle/>
            <a:p>
              <a:pPr marL="0" marR="0" lvl="0" indent="0" algn="ctr" rtl="0">
                <a:spcBef>
                  <a:spcPts val="0"/>
                </a:spcBef>
                <a:buNone/>
              </a:pPr>
              <a:endParaRPr sz="1798">
                <a:solidFill>
                  <a:srgbClr val="FFFFFF"/>
                </a:solidFill>
                <a:latin typeface="Arial"/>
                <a:ea typeface="Arial"/>
                <a:cs typeface="Arial"/>
                <a:sym typeface="Arial"/>
              </a:endParaRPr>
            </a:p>
          </p:txBody>
        </p:sp>
        <p:sp>
          <p:nvSpPr>
            <p:cNvPr id="546" name="Shape 546"/>
            <p:cNvSpPr txBox="1"/>
            <p:nvPr/>
          </p:nvSpPr>
          <p:spPr>
            <a:xfrm>
              <a:off x="9819976" y="1933852"/>
              <a:ext cx="5001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747678"/>
                  </a:solidFill>
                  <a:latin typeface="Arial"/>
                  <a:ea typeface="Arial"/>
                  <a:cs typeface="Arial"/>
                  <a:sym typeface="Arial"/>
                </a:rPr>
                <a:t>SSN</a:t>
              </a:r>
            </a:p>
          </p:txBody>
        </p:sp>
        <p:sp>
          <p:nvSpPr>
            <p:cNvPr id="547" name="Shape 547"/>
            <p:cNvSpPr txBox="1"/>
            <p:nvPr/>
          </p:nvSpPr>
          <p:spPr>
            <a:xfrm>
              <a:off x="9977901" y="2261460"/>
              <a:ext cx="6636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747678"/>
                  </a:solidFill>
                  <a:latin typeface="Arial"/>
                  <a:ea typeface="Arial"/>
                  <a:cs typeface="Arial"/>
                  <a:sym typeface="Arial"/>
                </a:rPr>
                <a:t>Credit </a:t>
              </a:r>
              <a:br>
                <a:rPr lang="en-US" sz="1200" b="1">
                  <a:solidFill>
                    <a:srgbClr val="747678"/>
                  </a:solidFill>
                  <a:latin typeface="Arial"/>
                  <a:ea typeface="Arial"/>
                  <a:cs typeface="Arial"/>
                  <a:sym typeface="Arial"/>
                </a:rPr>
              </a:br>
              <a:r>
                <a:rPr lang="en-US" sz="1200" b="1">
                  <a:solidFill>
                    <a:srgbClr val="747678"/>
                  </a:solidFill>
                  <a:latin typeface="Arial"/>
                  <a:ea typeface="Arial"/>
                  <a:cs typeface="Arial"/>
                  <a:sym typeface="Arial"/>
                </a:rPr>
                <a:t>Card #</a:t>
              </a:r>
            </a:p>
          </p:txBody>
        </p:sp>
        <p:sp>
          <p:nvSpPr>
            <p:cNvPr id="548" name="Shape 548"/>
            <p:cNvSpPr txBox="1"/>
            <p:nvPr/>
          </p:nvSpPr>
          <p:spPr>
            <a:xfrm>
              <a:off x="7432710" y="1934903"/>
              <a:ext cx="13134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747678"/>
                  </a:solidFill>
                  <a:latin typeface="Arial"/>
                  <a:ea typeface="Arial"/>
                  <a:cs typeface="Arial"/>
                  <a:sym typeface="Arial"/>
                </a:rPr>
                <a:t>Health Records</a:t>
              </a:r>
            </a:p>
          </p:txBody>
        </p:sp>
        <p:sp>
          <p:nvSpPr>
            <p:cNvPr id="549" name="Shape 549"/>
            <p:cNvSpPr txBox="1"/>
            <p:nvPr/>
          </p:nvSpPr>
          <p:spPr>
            <a:xfrm>
              <a:off x="7437438" y="2215802"/>
              <a:ext cx="1194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747678"/>
                  </a:solidFill>
                  <a:latin typeface="Arial"/>
                  <a:ea typeface="Arial"/>
                  <a:cs typeface="Arial"/>
                  <a:sym typeface="Arial"/>
                </a:rPr>
                <a:t>Name+</a:t>
              </a:r>
              <a:br>
                <a:rPr lang="en-US" sz="1200" b="1">
                  <a:solidFill>
                    <a:srgbClr val="747678"/>
                  </a:solidFill>
                  <a:latin typeface="Arial"/>
                  <a:ea typeface="Arial"/>
                  <a:cs typeface="Arial"/>
                  <a:sym typeface="Arial"/>
                </a:rPr>
              </a:br>
              <a:r>
                <a:rPr lang="en-US" sz="1200" b="1">
                  <a:solidFill>
                    <a:srgbClr val="747678"/>
                  </a:solidFill>
                  <a:latin typeface="Arial"/>
                  <a:ea typeface="Arial"/>
                  <a:cs typeface="Arial"/>
                  <a:sym typeface="Arial"/>
                </a:rPr>
                <a:t>Age+Address</a:t>
              </a:r>
            </a:p>
          </p:txBody>
        </p:sp>
        <p:sp>
          <p:nvSpPr>
            <p:cNvPr id="550" name="Shape 550"/>
            <p:cNvSpPr/>
            <p:nvPr/>
          </p:nvSpPr>
          <p:spPr>
            <a:xfrm>
              <a:off x="9338893" y="2417007"/>
              <a:ext cx="666300" cy="1628400"/>
            </a:xfrm>
            <a:custGeom>
              <a:avLst/>
              <a:gdLst/>
              <a:ahLst/>
              <a:cxnLst/>
              <a:rect l="0" t="0" r="0" b="0"/>
              <a:pathLst>
                <a:path w="120000" h="120000" extrusionOk="0">
                  <a:moveTo>
                    <a:pt x="120000" y="124"/>
                  </a:moveTo>
                  <a:cubicBezTo>
                    <a:pt x="71891" y="-304"/>
                    <a:pt x="23783" y="-733"/>
                    <a:pt x="7233" y="19245"/>
                  </a:cubicBezTo>
                  <a:cubicBezTo>
                    <a:pt x="-9316" y="39224"/>
                    <a:pt x="5690" y="79612"/>
                    <a:pt x="20698" y="120000"/>
                  </a:cubicBezTo>
                </a:path>
              </a:pathLst>
            </a:custGeom>
            <a:no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798">
                <a:solidFill>
                  <a:srgbClr val="000000"/>
                </a:solidFill>
                <a:latin typeface="Arial"/>
                <a:ea typeface="Arial"/>
                <a:cs typeface="Arial"/>
                <a:sym typeface="Arial"/>
              </a:endParaRPr>
            </a:p>
          </p:txBody>
        </p:sp>
        <p:sp>
          <p:nvSpPr>
            <p:cNvPr id="551" name="Shape 551"/>
            <p:cNvSpPr/>
            <p:nvPr/>
          </p:nvSpPr>
          <p:spPr>
            <a:xfrm rot="203344">
              <a:off x="9282378" y="2066479"/>
              <a:ext cx="446581" cy="1990078"/>
            </a:xfrm>
            <a:custGeom>
              <a:avLst/>
              <a:gdLst/>
              <a:ahLst/>
              <a:cxnLst/>
              <a:rect l="0" t="0" r="0" b="0"/>
              <a:pathLst>
                <a:path w="120000" h="120000" extrusionOk="0">
                  <a:moveTo>
                    <a:pt x="120000" y="0"/>
                  </a:moveTo>
                  <a:cubicBezTo>
                    <a:pt x="10506" y="2199"/>
                    <a:pt x="-1384" y="8598"/>
                    <a:pt x="114" y="30487"/>
                  </a:cubicBezTo>
                  <a:cubicBezTo>
                    <a:pt x="2749" y="56617"/>
                    <a:pt x="3074" y="80804"/>
                    <a:pt x="18449" y="120000"/>
                  </a:cubicBezTo>
                </a:path>
              </a:pathLst>
            </a:custGeom>
            <a:no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798">
                <a:solidFill>
                  <a:srgbClr val="000000"/>
                </a:solidFill>
                <a:latin typeface="Arial"/>
                <a:ea typeface="Arial"/>
                <a:cs typeface="Arial"/>
                <a:sym typeface="Arial"/>
              </a:endParaRPr>
            </a:p>
          </p:txBody>
        </p:sp>
        <p:sp>
          <p:nvSpPr>
            <p:cNvPr id="552" name="Shape 552"/>
            <p:cNvSpPr/>
            <p:nvPr/>
          </p:nvSpPr>
          <p:spPr>
            <a:xfrm>
              <a:off x="8723474" y="2406765"/>
              <a:ext cx="499500" cy="1633800"/>
            </a:xfrm>
            <a:custGeom>
              <a:avLst/>
              <a:gdLst/>
              <a:ahLst/>
              <a:cxnLst/>
              <a:rect l="0" t="0" r="0" b="0"/>
              <a:pathLst>
                <a:path w="120000" h="120000" extrusionOk="0">
                  <a:moveTo>
                    <a:pt x="0" y="0"/>
                  </a:moveTo>
                  <a:cubicBezTo>
                    <a:pt x="53372" y="1427"/>
                    <a:pt x="101826" y="-3163"/>
                    <a:pt x="116460" y="16836"/>
                  </a:cubicBezTo>
                  <a:cubicBezTo>
                    <a:pt x="131095" y="36836"/>
                    <a:pt x="97150" y="81427"/>
                    <a:pt x="73046" y="119999"/>
                  </a:cubicBezTo>
                </a:path>
              </a:pathLst>
            </a:custGeom>
            <a:no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798">
                <a:solidFill>
                  <a:srgbClr val="000000"/>
                </a:solidFill>
                <a:latin typeface="Arial"/>
                <a:ea typeface="Arial"/>
                <a:cs typeface="Arial"/>
                <a:sym typeface="Arial"/>
              </a:endParaRPr>
            </a:p>
          </p:txBody>
        </p:sp>
        <p:sp>
          <p:nvSpPr>
            <p:cNvPr id="553" name="Shape 553"/>
            <p:cNvSpPr/>
            <p:nvPr/>
          </p:nvSpPr>
          <p:spPr>
            <a:xfrm rot="-251719">
              <a:off x="8890125" y="2080901"/>
              <a:ext cx="401877" cy="1985339"/>
            </a:xfrm>
            <a:custGeom>
              <a:avLst/>
              <a:gdLst/>
              <a:ahLst/>
              <a:cxnLst/>
              <a:rect l="0" t="0" r="0" b="0"/>
              <a:pathLst>
                <a:path w="120000" h="120000" extrusionOk="0">
                  <a:moveTo>
                    <a:pt x="0" y="0"/>
                  </a:moveTo>
                  <a:cubicBezTo>
                    <a:pt x="112467" y="2135"/>
                    <a:pt x="115912" y="8766"/>
                    <a:pt x="119879" y="26902"/>
                  </a:cubicBezTo>
                  <a:cubicBezTo>
                    <a:pt x="122275" y="49376"/>
                    <a:pt x="88357" y="83358"/>
                    <a:pt x="68797" y="120000"/>
                  </a:cubicBezTo>
                </a:path>
              </a:pathLst>
            </a:custGeom>
            <a:noFill/>
            <a:ln w="28575"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798">
                <a:solidFill>
                  <a:srgbClr val="000000"/>
                </a:solidFill>
                <a:latin typeface="Arial"/>
                <a:ea typeface="Arial"/>
                <a:cs typeface="Arial"/>
                <a:sym typeface="Arial"/>
              </a:endParaRPr>
            </a:p>
          </p:txBody>
        </p:sp>
      </p:grpSp>
      <p:sp>
        <p:nvSpPr>
          <p:cNvPr id="554" name="Shape 554"/>
          <p:cNvSpPr txBox="1"/>
          <p:nvPr/>
        </p:nvSpPr>
        <p:spPr>
          <a:xfrm>
            <a:off x="9132512" y="4781261"/>
            <a:ext cx="1269000" cy="276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b="1">
                <a:solidFill>
                  <a:srgbClr val="747678"/>
                </a:solidFill>
                <a:latin typeface="Arial"/>
                <a:ea typeface="Arial"/>
                <a:cs typeface="Arial"/>
                <a:sym typeface="Arial"/>
              </a:rPr>
              <a:t>Sensitive Data</a:t>
            </a:r>
          </a:p>
        </p:txBody>
      </p:sp>
      <p:sp>
        <p:nvSpPr>
          <p:cNvPr id="555" name="Shape 555"/>
          <p:cNvSpPr/>
          <p:nvPr/>
        </p:nvSpPr>
        <p:spPr>
          <a:xfrm>
            <a:off x="6317971" y="3063391"/>
            <a:ext cx="1282800" cy="3798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1600" b="1">
                <a:solidFill>
                  <a:srgbClr val="C60C30"/>
                </a:solidFill>
                <a:latin typeface="Arial"/>
                <a:ea typeface="Arial"/>
                <a:cs typeface="Arial"/>
                <a:sym typeface="Arial"/>
              </a:rPr>
              <a:t>Volume</a:t>
            </a:r>
          </a:p>
        </p:txBody>
      </p:sp>
      <p:sp>
        <p:nvSpPr>
          <p:cNvPr id="556" name="Shape 556"/>
          <p:cNvSpPr/>
          <p:nvPr/>
        </p:nvSpPr>
        <p:spPr>
          <a:xfrm>
            <a:off x="6223788" y="4227248"/>
            <a:ext cx="1455900" cy="3798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1600" b="1">
                <a:solidFill>
                  <a:srgbClr val="C60C30"/>
                </a:solidFill>
                <a:latin typeface="Arial"/>
                <a:ea typeface="Arial"/>
                <a:cs typeface="Arial"/>
                <a:sym typeface="Arial"/>
              </a:rPr>
              <a:t>Self-Encrypting Disk</a:t>
            </a:r>
          </a:p>
        </p:txBody>
      </p:sp>
      <p:pic>
        <p:nvPicPr>
          <p:cNvPr id="557" name="Shape 557"/>
          <p:cNvPicPr preferRelativeResize="0"/>
          <p:nvPr/>
        </p:nvPicPr>
        <p:blipFill rotWithShape="1">
          <a:blip r:embed="rId3">
            <a:alphaModFix amt="48000"/>
          </a:blip>
          <a:srcRect/>
          <a:stretch/>
        </p:blipFill>
        <p:spPr>
          <a:xfrm>
            <a:off x="9478564" y="4205388"/>
            <a:ext cx="576900" cy="577200"/>
          </a:xfrm>
          <a:prstGeom prst="rect">
            <a:avLst/>
          </a:prstGeom>
          <a:noFill/>
          <a:ln>
            <a:noFill/>
          </a:ln>
        </p:spPr>
      </p:pic>
      <p:pic>
        <p:nvPicPr>
          <p:cNvPr id="558" name="Shape 558"/>
          <p:cNvPicPr preferRelativeResize="0"/>
          <p:nvPr/>
        </p:nvPicPr>
        <p:blipFill rotWithShape="1">
          <a:blip r:embed="rId4">
            <a:alphaModFix/>
          </a:blip>
          <a:srcRect/>
          <a:stretch/>
        </p:blipFill>
        <p:spPr>
          <a:xfrm>
            <a:off x="1735680" y="4629002"/>
            <a:ext cx="958800" cy="260100"/>
          </a:xfrm>
          <a:prstGeom prst="rect">
            <a:avLst/>
          </a:prstGeom>
          <a:noFill/>
          <a:ln>
            <a:noFill/>
          </a:ln>
        </p:spPr>
      </p:pic>
      <p:pic>
        <p:nvPicPr>
          <p:cNvPr id="559" name="Shape 559"/>
          <p:cNvPicPr preferRelativeResize="0"/>
          <p:nvPr/>
        </p:nvPicPr>
        <p:blipFill rotWithShape="1">
          <a:blip r:embed="rId5">
            <a:alphaModFix/>
          </a:blip>
          <a:srcRect/>
          <a:stretch/>
        </p:blipFill>
        <p:spPr>
          <a:xfrm>
            <a:off x="2860246" y="4632728"/>
            <a:ext cx="757800" cy="262200"/>
          </a:xfrm>
          <a:prstGeom prst="rect">
            <a:avLst/>
          </a:prstGeom>
          <a:noFill/>
          <a:ln>
            <a:noFill/>
          </a:ln>
        </p:spPr>
      </p:pic>
      <p:pic>
        <p:nvPicPr>
          <p:cNvPr id="560" name="Shape 560"/>
          <p:cNvPicPr preferRelativeResize="0"/>
          <p:nvPr/>
        </p:nvPicPr>
        <p:blipFill rotWithShape="1">
          <a:blip r:embed="rId6">
            <a:alphaModFix/>
          </a:blip>
          <a:srcRect/>
          <a:stretch/>
        </p:blipFill>
        <p:spPr>
          <a:xfrm>
            <a:off x="5047669" y="4622486"/>
            <a:ext cx="796800" cy="258900"/>
          </a:xfrm>
          <a:prstGeom prst="rect">
            <a:avLst/>
          </a:prstGeom>
          <a:noFill/>
          <a:ln>
            <a:noFill/>
          </a:ln>
        </p:spPr>
      </p:pic>
      <p:pic>
        <p:nvPicPr>
          <p:cNvPr id="561" name="Shape 561"/>
          <p:cNvPicPr preferRelativeResize="0"/>
          <p:nvPr/>
        </p:nvPicPr>
        <p:blipFill rotWithShape="1">
          <a:blip r:embed="rId7">
            <a:alphaModFix/>
          </a:blip>
          <a:srcRect/>
          <a:stretch/>
        </p:blipFill>
        <p:spPr>
          <a:xfrm>
            <a:off x="3748699" y="4650132"/>
            <a:ext cx="1157700" cy="188100"/>
          </a:xfrm>
          <a:prstGeom prst="rect">
            <a:avLst/>
          </a:prstGeom>
          <a:noFill/>
          <a:ln>
            <a:noFill/>
          </a:ln>
        </p:spPr>
      </p:pic>
      <p:sp>
        <p:nvSpPr>
          <p:cNvPr id="562" name="Shape 562"/>
          <p:cNvSpPr txBox="1"/>
          <p:nvPr/>
        </p:nvSpPr>
        <p:spPr>
          <a:xfrm>
            <a:off x="6279467" y="1730729"/>
            <a:ext cx="3558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Caveat"/>
                <a:ea typeface="Caveat"/>
                <a:cs typeface="Caveat"/>
                <a:sym typeface="Caveat"/>
              </a:rPr>
              <a:t>2</a:t>
            </a:r>
          </a:p>
        </p:txBody>
      </p:sp>
      <p:sp>
        <p:nvSpPr>
          <p:cNvPr id="563" name="Shape 563"/>
          <p:cNvSpPr txBox="1"/>
          <p:nvPr/>
        </p:nvSpPr>
        <p:spPr>
          <a:xfrm>
            <a:off x="1486458" y="3611277"/>
            <a:ext cx="3558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Caveat"/>
                <a:ea typeface="Caveat"/>
                <a:cs typeface="Caveat"/>
                <a:sym typeface="Caveat"/>
              </a:rPr>
              <a:t>3</a:t>
            </a:r>
          </a:p>
        </p:txBody>
      </p:sp>
      <p:sp>
        <p:nvSpPr>
          <p:cNvPr id="564" name="Shape 564"/>
          <p:cNvSpPr txBox="1"/>
          <p:nvPr/>
        </p:nvSpPr>
        <p:spPr>
          <a:xfrm>
            <a:off x="1830549" y="3870472"/>
            <a:ext cx="4364400" cy="584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a:solidFill>
                  <a:srgbClr val="4D4F53"/>
                </a:solidFill>
                <a:latin typeface="Caveat"/>
                <a:ea typeface="Caveat"/>
                <a:cs typeface="Caveat"/>
                <a:sym typeface="Caveat"/>
              </a:rPr>
              <a:t>Use Partners for Masking, </a:t>
            </a:r>
          </a:p>
          <a:p>
            <a:pPr marL="0" marR="0" lvl="0" indent="0" algn="l" rtl="0">
              <a:spcBef>
                <a:spcPts val="0"/>
              </a:spcBef>
              <a:buSzPct val="25000"/>
              <a:buNone/>
            </a:pPr>
            <a:r>
              <a:rPr lang="en-US" sz="1600">
                <a:solidFill>
                  <a:srgbClr val="4D4F53"/>
                </a:solidFill>
                <a:latin typeface="Caveat"/>
                <a:ea typeface="Caveat"/>
                <a:cs typeface="Caveat"/>
                <a:sym typeface="Caveat"/>
              </a:rPr>
              <a:t>Format Preserving Encryption</a:t>
            </a:r>
          </a:p>
        </p:txBody>
      </p:sp>
      <p:sp>
        <p:nvSpPr>
          <p:cNvPr id="565" name="Shape 565"/>
          <p:cNvSpPr/>
          <p:nvPr/>
        </p:nvSpPr>
        <p:spPr>
          <a:xfrm>
            <a:off x="6842107" y="5391151"/>
            <a:ext cx="5346600" cy="984900"/>
          </a:xfrm>
          <a:prstGeom prst="rect">
            <a:avLst/>
          </a:prstGeom>
          <a:solidFill>
            <a:srgbClr val="3B6E8E"/>
          </a:solidFill>
          <a:ln>
            <a:noFill/>
          </a:ln>
        </p:spPr>
        <p:txBody>
          <a:bodyPr wrap="square" lIns="0" tIns="0" rIns="0" bIns="0" anchor="ctr" anchorCtr="0">
            <a:noAutofit/>
          </a:bodyPr>
          <a:lstStyle/>
          <a:p>
            <a:pPr marL="0" marR="0" lvl="0" indent="0" algn="l" rtl="0">
              <a:spcBef>
                <a:spcPts val="0"/>
              </a:spcBef>
              <a:buNone/>
            </a:pPr>
            <a:endParaRPr sz="1600" b="1">
              <a:solidFill>
                <a:srgbClr val="4D4F53"/>
              </a:solidFill>
              <a:latin typeface="Arial"/>
              <a:ea typeface="Arial"/>
              <a:cs typeface="Arial"/>
              <a:sym typeface="Arial"/>
            </a:endParaRPr>
          </a:p>
        </p:txBody>
      </p:sp>
      <p:sp>
        <p:nvSpPr>
          <p:cNvPr id="566" name="Shape 566"/>
          <p:cNvSpPr/>
          <p:nvPr/>
        </p:nvSpPr>
        <p:spPr>
          <a:xfrm rot="10800000">
            <a:off x="6432007" y="6109122"/>
            <a:ext cx="410100" cy="267600"/>
          </a:xfrm>
          <a:prstGeom prst="rtTriangle">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567" name="Shape 567"/>
          <p:cNvSpPr txBox="1"/>
          <p:nvPr/>
        </p:nvSpPr>
        <p:spPr>
          <a:xfrm>
            <a:off x="7093586" y="5522010"/>
            <a:ext cx="4931400" cy="1200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000" b="1">
                <a:solidFill>
                  <a:srgbClr val="FFFFFF"/>
                </a:solidFill>
                <a:latin typeface="Arial"/>
                <a:ea typeface="Arial"/>
                <a:cs typeface="Arial"/>
                <a:sym typeface="Arial"/>
              </a:rPr>
              <a:t>Many Options for Block-Level, Disk-Level, and Field-Level Encryption </a:t>
            </a:r>
          </a:p>
        </p:txBody>
      </p:sp>
      <p:pic>
        <p:nvPicPr>
          <p:cNvPr id="568" name="Shape 568"/>
          <p:cNvPicPr preferRelativeResize="0"/>
          <p:nvPr/>
        </p:nvPicPr>
        <p:blipFill rotWithShape="1">
          <a:blip r:embed="rId8">
            <a:alphaModFix/>
          </a:blip>
          <a:srcRect/>
          <a:stretch/>
        </p:blipFill>
        <p:spPr>
          <a:xfrm>
            <a:off x="2396727" y="2169373"/>
            <a:ext cx="2528400" cy="828600"/>
          </a:xfrm>
          <a:prstGeom prst="rect">
            <a:avLst/>
          </a:prstGeom>
          <a:noFill/>
          <a:ln>
            <a:noFill/>
          </a:ln>
        </p:spPr>
      </p:pic>
      <p:sp>
        <p:nvSpPr>
          <p:cNvPr id="569" name="Shape 569"/>
          <p:cNvSpPr txBox="1"/>
          <p:nvPr/>
        </p:nvSpPr>
        <p:spPr>
          <a:xfrm>
            <a:off x="1486458" y="1730731"/>
            <a:ext cx="3558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4D4F53"/>
                </a:solidFill>
                <a:latin typeface="Caveat"/>
                <a:ea typeface="Caveat"/>
                <a:cs typeface="Caveat"/>
                <a:sym typeface="Caveat"/>
              </a:rPr>
              <a:t>1</a:t>
            </a:r>
          </a:p>
        </p:txBody>
      </p:sp>
      <p:pic>
        <p:nvPicPr>
          <p:cNvPr id="570" name="Shape 570" descr="Icon__diskdrive_300x300_Blk.ai"/>
          <p:cNvPicPr preferRelativeResize="0"/>
          <p:nvPr/>
        </p:nvPicPr>
        <p:blipFill rotWithShape="1">
          <a:blip r:embed="rId9">
            <a:alphaModFix amt="50000"/>
          </a:blip>
          <a:srcRect/>
          <a:stretch/>
        </p:blipFill>
        <p:spPr>
          <a:xfrm>
            <a:off x="8141754" y="4102215"/>
            <a:ext cx="996000" cy="996300"/>
          </a:xfrm>
          <a:prstGeom prst="rect">
            <a:avLst/>
          </a:prstGeom>
          <a:noFill/>
          <a:ln>
            <a:noFill/>
          </a:ln>
        </p:spPr>
      </p:pic>
      <p:pic>
        <p:nvPicPr>
          <p:cNvPr id="571" name="Shape 571"/>
          <p:cNvPicPr preferRelativeResize="0"/>
          <p:nvPr/>
        </p:nvPicPr>
        <p:blipFill rotWithShape="1">
          <a:blip r:embed="rId3">
            <a:alphaModFix amt="48000"/>
          </a:blip>
          <a:srcRect/>
          <a:stretch/>
        </p:blipFill>
        <p:spPr>
          <a:xfrm>
            <a:off x="7853274" y="4205385"/>
            <a:ext cx="576900" cy="577200"/>
          </a:xfrm>
          <a:prstGeom prst="rect">
            <a:avLst/>
          </a:prstGeom>
          <a:noFill/>
          <a:ln>
            <a:noFill/>
          </a:ln>
        </p:spPr>
      </p:pic>
      <p:cxnSp>
        <p:nvCxnSpPr>
          <p:cNvPr id="572" name="Shape 572"/>
          <p:cNvCxnSpPr/>
          <p:nvPr/>
        </p:nvCxnSpPr>
        <p:spPr>
          <a:xfrm>
            <a:off x="6655664" y="3789375"/>
            <a:ext cx="942000" cy="0"/>
          </a:xfrm>
          <a:prstGeom prst="straightConnector1">
            <a:avLst/>
          </a:prstGeom>
          <a:noFill/>
          <a:ln w="19050" cap="flat" cmpd="sng">
            <a:solidFill>
              <a:srgbClr val="595959"/>
            </a:solidFill>
            <a:prstDash val="dot"/>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Scope of Encryption</a:t>
            </a:r>
          </a:p>
        </p:txBody>
      </p:sp>
      <p:sp>
        <p:nvSpPr>
          <p:cNvPr id="579" name="Shape 579"/>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All data</a:t>
            </a:r>
          </a:p>
          <a:p>
            <a:pPr marL="990427" lvl="1" indent="-393527" rtl="0">
              <a:spcBef>
                <a:spcPts val="480"/>
              </a:spcBef>
              <a:buClr>
                <a:srgbClr val="4D4F53"/>
              </a:buClr>
              <a:buSzPct val="100000"/>
              <a:buChar char="–"/>
            </a:pPr>
            <a:r>
              <a:rPr lang="en-US" sz="2400">
                <a:solidFill>
                  <a:srgbClr val="4D4F53"/>
                </a:solidFill>
              </a:rPr>
              <a:t>Bulk encrypt all data stored</a:t>
            </a:r>
          </a:p>
          <a:p>
            <a:pPr marL="457119" lvl="0" indent="-457119" rtl="0">
              <a:spcBef>
                <a:spcPts val="560"/>
              </a:spcBef>
              <a:buClr>
                <a:srgbClr val="4D4F53"/>
              </a:buClr>
              <a:buSzPct val="100000"/>
              <a:buChar char="•"/>
            </a:pPr>
            <a:r>
              <a:rPr lang="en-US" sz="2800">
                <a:solidFill>
                  <a:srgbClr val="4D4F53"/>
                </a:solidFill>
              </a:rPr>
              <a:t>Selected fields within a file</a:t>
            </a:r>
          </a:p>
          <a:p>
            <a:pPr marL="990427" lvl="1" indent="-393527" rtl="0">
              <a:spcBef>
                <a:spcPts val="480"/>
              </a:spcBef>
              <a:buClr>
                <a:srgbClr val="4D4F53"/>
              </a:buClr>
              <a:buSzPct val="100000"/>
              <a:buChar char="–"/>
            </a:pPr>
            <a:r>
              <a:rPr lang="en-US" sz="2400">
                <a:solidFill>
                  <a:srgbClr val="4D4F53"/>
                </a:solidFill>
              </a:rPr>
              <a:t>Often this is encryption being used to simulate access control</a:t>
            </a:r>
          </a:p>
          <a:p>
            <a:pPr marL="990427" lvl="1" indent="-393527" rtl="0">
              <a:spcBef>
                <a:spcPts val="480"/>
              </a:spcBef>
              <a:buClr>
                <a:srgbClr val="4D4F53"/>
              </a:buClr>
              <a:buSzPct val="100000"/>
              <a:buChar char="–"/>
            </a:pPr>
            <a:r>
              <a:rPr lang="en-US" sz="2400">
                <a:solidFill>
                  <a:srgbClr val="4D4F53"/>
                </a:solidFill>
              </a:rPr>
              <a:t>Would platform access control in structured tables address?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Use Cases for Field Level Security Products</a:t>
            </a:r>
          </a:p>
        </p:txBody>
      </p:sp>
      <p:sp>
        <p:nvSpPr>
          <p:cNvPr id="586" name="Shape 586"/>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Simulate access control via encryption</a:t>
            </a:r>
          </a:p>
          <a:p>
            <a:pPr marL="990427" lvl="1" indent="-393527" rtl="0">
              <a:spcBef>
                <a:spcPts val="480"/>
              </a:spcBef>
              <a:buClr>
                <a:srgbClr val="4D4F53"/>
              </a:buClr>
              <a:buSzPct val="100000"/>
              <a:buChar char="–"/>
            </a:pPr>
            <a:r>
              <a:rPr lang="en-US" sz="2400">
                <a:solidFill>
                  <a:srgbClr val="4D4F53"/>
                </a:solidFill>
              </a:rPr>
              <a:t>Decryption based upon access rights</a:t>
            </a:r>
          </a:p>
          <a:p>
            <a:pPr marL="457119" lvl="0" indent="-457119" rtl="0">
              <a:spcBef>
                <a:spcPts val="560"/>
              </a:spcBef>
              <a:buClr>
                <a:srgbClr val="4D4F53"/>
              </a:buClr>
              <a:buSzPct val="100000"/>
              <a:buChar char="•"/>
            </a:pPr>
            <a:r>
              <a:rPr lang="en-US" sz="2800">
                <a:solidFill>
                  <a:srgbClr val="4D4F53"/>
                </a:solidFill>
              </a:rPr>
              <a:t>Remove sensitive data from system – changes audit scope</a:t>
            </a:r>
          </a:p>
          <a:p>
            <a:pPr marL="990427" lvl="1" indent="-393527" rtl="0">
              <a:spcBef>
                <a:spcPts val="480"/>
              </a:spcBef>
              <a:buClr>
                <a:srgbClr val="4D4F53"/>
              </a:buClr>
              <a:buSzPct val="100000"/>
              <a:buChar char="–"/>
            </a:pPr>
            <a:r>
              <a:rPr lang="en-US" sz="2400">
                <a:solidFill>
                  <a:srgbClr val="4D4F53"/>
                </a:solidFill>
              </a:rPr>
              <a:t>Convert all sensitive data via masking, tokenization, or format preserving encryption and then do NOT provide access to original data</a:t>
            </a:r>
          </a:p>
          <a:p>
            <a:pPr marL="457119" lvl="0" indent="-457119" rtl="0">
              <a:spcBef>
                <a:spcPts val="560"/>
              </a:spcBef>
              <a:buClr>
                <a:srgbClr val="4D4F53"/>
              </a:buClr>
              <a:buSzPct val="100000"/>
              <a:buChar char="•"/>
            </a:pPr>
            <a:r>
              <a:rPr lang="en-US" sz="2800">
                <a:solidFill>
                  <a:srgbClr val="4D4F53"/>
                </a:solidFill>
              </a:rPr>
              <a:t>Considerations</a:t>
            </a:r>
          </a:p>
          <a:p>
            <a:pPr marL="990427" lvl="1" indent="-393527" rtl="0">
              <a:spcBef>
                <a:spcPts val="480"/>
              </a:spcBef>
              <a:buClr>
                <a:srgbClr val="4D4F53"/>
              </a:buClr>
              <a:buSzPct val="100000"/>
              <a:buChar char="–"/>
            </a:pPr>
            <a:r>
              <a:rPr lang="en-US" sz="2400">
                <a:solidFill>
                  <a:srgbClr val="4D4F53"/>
                </a:solidFill>
              </a:rPr>
              <a:t>Performance</a:t>
            </a:r>
          </a:p>
          <a:p>
            <a:pPr marL="990427" lvl="1" indent="-393527" rtl="0">
              <a:spcBef>
                <a:spcPts val="480"/>
              </a:spcBef>
              <a:buClr>
                <a:srgbClr val="4D4F53"/>
              </a:buClr>
              <a:buSzPct val="100000"/>
              <a:buChar char="–"/>
            </a:pPr>
            <a:r>
              <a:rPr lang="en-US" sz="2400">
                <a:solidFill>
                  <a:srgbClr val="4D4F53"/>
                </a:solidFill>
              </a:rPr>
              <a:t>API usability/integration</a:t>
            </a:r>
          </a:p>
          <a:p>
            <a:pPr marL="990427" lvl="1" indent="-393527" rtl="0">
              <a:spcBef>
                <a:spcPts val="480"/>
              </a:spcBef>
              <a:buClr>
                <a:srgbClr val="4D4F53"/>
              </a:buClr>
              <a:buSzPct val="100000"/>
              <a:buChar char="–"/>
            </a:pPr>
            <a:r>
              <a:rPr lang="en-US" sz="2400">
                <a:solidFill>
                  <a:srgbClr val="4D4F53"/>
                </a:solidFill>
              </a:rPr>
              <a:t>Referential integrity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Core</a:t>
            </a:r>
            <a:r>
              <a:rPr lang="en-US" sz="4070"/>
              <a:t/>
            </a:r>
            <a:br>
              <a:rPr lang="en-US" sz="4070"/>
            </a:br>
            <a:r>
              <a:rPr lang="en-US" sz="4070"/>
              <a:t>Enable Platform Security</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Let’s Build a </a:t>
            </a:r>
            <a:r>
              <a:rPr lang="en-US" sz="3600" b="1">
                <a:solidFill>
                  <a:srgbClr val="C60C30"/>
                </a:solidFill>
              </a:rPr>
              <a:t>Secure</a:t>
            </a:r>
            <a:r>
              <a:rPr lang="en-US" sz="3600">
                <a:solidFill>
                  <a:srgbClr val="C60C30"/>
                </a:solidFill>
              </a:rPr>
              <a:t> Cluster!</a:t>
            </a:r>
          </a:p>
        </p:txBody>
      </p:sp>
      <p:sp>
        <p:nvSpPr>
          <p:cNvPr id="598" name="Shape 598"/>
          <p:cNvSpPr txBox="1"/>
          <p:nvPr/>
        </p:nvSpPr>
        <p:spPr>
          <a:xfrm>
            <a:off x="609441" y="1198166"/>
            <a:ext cx="10969800" cy="4928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1800" b="1">
                <a:solidFill>
                  <a:srgbClr val="4D4F53"/>
                </a:solidFill>
                <a:latin typeface="Consolas"/>
                <a:ea typeface="Consolas"/>
                <a:cs typeface="Consolas"/>
                <a:sym typeface="Consolas"/>
              </a:rPr>
              <a:t>Node 1</a:t>
            </a:r>
          </a:p>
          <a:p>
            <a:pPr marL="274320" lvl="1" indent="-7620" rtl="0">
              <a:lnSpc>
                <a:spcPct val="90000"/>
              </a:lnSpc>
              <a:spcBef>
                <a:spcPts val="444"/>
              </a:spcBef>
              <a:buNone/>
            </a:pPr>
            <a:r>
              <a:rPr lang="en-US" sz="1800" b="1">
                <a:solidFill>
                  <a:srgbClr val="4D4F53"/>
                </a:solidFill>
                <a:latin typeface="Consolas"/>
                <a:ea typeface="Consolas"/>
                <a:cs typeface="Consolas"/>
                <a:sym typeface="Consolas"/>
              </a:rPr>
              <a:t>$ </a:t>
            </a:r>
            <a:r>
              <a:rPr lang="en-US" sz="1800">
                <a:solidFill>
                  <a:srgbClr val="4D4F53"/>
                </a:solidFill>
                <a:latin typeface="Consolas"/>
                <a:ea typeface="Consolas"/>
                <a:cs typeface="Consolas"/>
                <a:sym typeface="Consolas"/>
              </a:rPr>
              <a:t>apt-get install mapr….</a:t>
            </a:r>
          </a:p>
          <a:p>
            <a:pPr marL="274320" lvl="1" indent="-7620" rtl="0">
              <a:lnSpc>
                <a:spcPct val="90000"/>
              </a:lnSpc>
              <a:spcBef>
                <a:spcPts val="444"/>
              </a:spcBef>
              <a:buNone/>
            </a:pPr>
            <a:r>
              <a:rPr lang="en-US" sz="1800" b="1">
                <a:solidFill>
                  <a:srgbClr val="4D4F53"/>
                </a:solidFill>
                <a:latin typeface="Consolas"/>
                <a:ea typeface="Consolas"/>
                <a:cs typeface="Consolas"/>
                <a:sym typeface="Consolas"/>
              </a:rPr>
              <a:t>$ </a:t>
            </a:r>
            <a:r>
              <a:rPr lang="en-US" sz="1800">
                <a:solidFill>
                  <a:srgbClr val="4D4F53"/>
                </a:solidFill>
                <a:latin typeface="Consolas"/>
                <a:ea typeface="Consolas"/>
                <a:cs typeface="Consolas"/>
                <a:sym typeface="Consolas"/>
              </a:rPr>
              <a:t>configure.sh –C … -Z … </a:t>
            </a:r>
            <a:r>
              <a:rPr lang="en-US" sz="1800" b="1">
                <a:solidFill>
                  <a:srgbClr val="FF0000"/>
                </a:solidFill>
                <a:latin typeface="Consolas"/>
                <a:ea typeface="Consolas"/>
                <a:cs typeface="Consolas"/>
                <a:sym typeface="Consolas"/>
              </a:rPr>
              <a:t>-secure –genkeys</a:t>
            </a:r>
          </a:p>
          <a:p>
            <a:pPr marL="990427" lvl="1" indent="-366857" rtl="0">
              <a:lnSpc>
                <a:spcPct val="90000"/>
              </a:lnSpc>
              <a:spcBef>
                <a:spcPts val="444"/>
              </a:spcBef>
              <a:buClr>
                <a:srgbClr val="4D4F53"/>
              </a:buClr>
              <a:buSzPct val="100000"/>
              <a:buFont typeface="Consolas"/>
              <a:buChar char="–"/>
            </a:pPr>
            <a:r>
              <a:rPr lang="en-US" sz="1800">
                <a:solidFill>
                  <a:srgbClr val="4D4F53"/>
                </a:solidFill>
                <a:latin typeface="Consolas"/>
                <a:ea typeface="Consolas"/>
                <a:cs typeface="Consolas"/>
                <a:sym typeface="Consolas"/>
              </a:rPr>
              <a:t>Generates all needed keys for MapR-RPC as well as for HTTPS</a:t>
            </a:r>
          </a:p>
          <a:p>
            <a:pPr lvl="0" rtl="0">
              <a:lnSpc>
                <a:spcPct val="90000"/>
              </a:lnSpc>
              <a:spcBef>
                <a:spcPts val="444"/>
              </a:spcBef>
              <a:buNone/>
            </a:pPr>
            <a:r>
              <a:rPr lang="en-US" sz="1800" b="1">
                <a:solidFill>
                  <a:srgbClr val="4D4F53"/>
                </a:solidFill>
                <a:latin typeface="Consolas"/>
                <a:ea typeface="Consolas"/>
                <a:cs typeface="Consolas"/>
                <a:sym typeface="Consolas"/>
              </a:rPr>
              <a:t>Node N</a:t>
            </a:r>
          </a:p>
          <a:p>
            <a:pPr marL="274320" lvl="1" indent="-7620" rtl="0">
              <a:lnSpc>
                <a:spcPct val="90000"/>
              </a:lnSpc>
              <a:spcBef>
                <a:spcPts val="444"/>
              </a:spcBef>
              <a:buNone/>
            </a:pPr>
            <a:r>
              <a:rPr lang="en-US" sz="1800" b="1">
                <a:solidFill>
                  <a:srgbClr val="4D4F53"/>
                </a:solidFill>
                <a:latin typeface="Consolas"/>
                <a:ea typeface="Consolas"/>
                <a:cs typeface="Consolas"/>
                <a:sym typeface="Consolas"/>
              </a:rPr>
              <a:t>$ </a:t>
            </a:r>
            <a:r>
              <a:rPr lang="en-US" sz="1800">
                <a:solidFill>
                  <a:srgbClr val="4D4F53"/>
                </a:solidFill>
                <a:latin typeface="Consolas"/>
                <a:ea typeface="Consolas"/>
                <a:cs typeface="Consolas"/>
                <a:sym typeface="Consolas"/>
              </a:rPr>
              <a:t>apt-get install mapr….</a:t>
            </a:r>
          </a:p>
          <a:p>
            <a:pPr marL="274320" lvl="1" indent="-7620" rtl="0">
              <a:lnSpc>
                <a:spcPct val="90000"/>
              </a:lnSpc>
              <a:spcBef>
                <a:spcPts val="444"/>
              </a:spcBef>
              <a:buNone/>
            </a:pPr>
            <a:r>
              <a:rPr lang="en-US" sz="1800" b="1">
                <a:solidFill>
                  <a:srgbClr val="FF0000"/>
                </a:solidFill>
                <a:latin typeface="Consolas"/>
                <a:ea typeface="Consolas"/>
                <a:cs typeface="Consolas"/>
                <a:sym typeface="Consolas"/>
              </a:rPr>
              <a:t>$ scp rootORmapr@node1:/opt/mapr/conf/{</a:t>
            </a:r>
            <a:r>
              <a:rPr lang="en-US" sz="1800" b="1" i="1">
                <a:solidFill>
                  <a:srgbClr val="FF0000"/>
                </a:solidFill>
                <a:latin typeface="Consolas"/>
                <a:ea typeface="Consolas"/>
                <a:cs typeface="Consolas"/>
                <a:sym typeface="Consolas"/>
              </a:rPr>
              <a:t>cldb.key</a:t>
            </a:r>
            <a:r>
              <a:rPr lang="en-US" sz="1800" b="1">
                <a:solidFill>
                  <a:srgbClr val="FF0000"/>
                </a:solidFill>
                <a:latin typeface="Consolas"/>
                <a:ea typeface="Consolas"/>
                <a:cs typeface="Consolas"/>
                <a:sym typeface="Consolas"/>
              </a:rPr>
              <a:t>,maprserverticket,ssl_keystore,ssl_truststore} /opt/mapr/conf</a:t>
            </a:r>
          </a:p>
          <a:p>
            <a:pPr marL="274320" lvl="1" indent="-7620" rtl="0">
              <a:lnSpc>
                <a:spcPct val="90000"/>
              </a:lnSpc>
              <a:spcBef>
                <a:spcPts val="444"/>
              </a:spcBef>
              <a:buNone/>
            </a:pPr>
            <a:r>
              <a:rPr lang="en-US" sz="1800" b="1">
                <a:solidFill>
                  <a:srgbClr val="4D4F53"/>
                </a:solidFill>
                <a:latin typeface="Consolas"/>
                <a:ea typeface="Consolas"/>
                <a:cs typeface="Consolas"/>
                <a:sym typeface="Consolas"/>
              </a:rPr>
              <a:t>$ </a:t>
            </a:r>
            <a:r>
              <a:rPr lang="en-US" sz="1800">
                <a:solidFill>
                  <a:srgbClr val="4D4F53"/>
                </a:solidFill>
                <a:latin typeface="Consolas"/>
                <a:ea typeface="Consolas"/>
                <a:cs typeface="Consolas"/>
                <a:sym typeface="Consolas"/>
              </a:rPr>
              <a:t>configure.sh –C … -Z … </a:t>
            </a:r>
            <a:r>
              <a:rPr lang="en-US" sz="1800" b="1">
                <a:solidFill>
                  <a:srgbClr val="FF0000"/>
                </a:solidFill>
                <a:latin typeface="Consolas"/>
                <a:ea typeface="Consolas"/>
                <a:cs typeface="Consolas"/>
                <a:sym typeface="Consolas"/>
              </a:rPr>
              <a:t>-secure</a:t>
            </a:r>
          </a:p>
          <a:p>
            <a:pPr lvl="0" rtl="0">
              <a:lnSpc>
                <a:spcPct val="90000"/>
              </a:lnSpc>
              <a:spcBef>
                <a:spcPts val="444"/>
              </a:spcBef>
              <a:buNone/>
            </a:pPr>
            <a:r>
              <a:rPr lang="en-US" sz="1800" b="1">
                <a:solidFill>
                  <a:srgbClr val="4D4F53"/>
                </a:solidFill>
                <a:latin typeface="Consolas"/>
                <a:ea typeface="Consolas"/>
                <a:cs typeface="Consolas"/>
                <a:sym typeface="Consolas"/>
              </a:rPr>
              <a:t>Clients</a:t>
            </a:r>
          </a:p>
          <a:p>
            <a:pPr marL="274320" lvl="1" indent="-7620" rtl="0">
              <a:lnSpc>
                <a:spcPct val="90000"/>
              </a:lnSpc>
              <a:spcBef>
                <a:spcPts val="444"/>
              </a:spcBef>
              <a:buNone/>
            </a:pPr>
            <a:r>
              <a:rPr lang="en-US" sz="1800" b="1">
                <a:solidFill>
                  <a:srgbClr val="4D4F53"/>
                </a:solidFill>
                <a:latin typeface="Consolas"/>
                <a:ea typeface="Consolas"/>
                <a:cs typeface="Consolas"/>
                <a:sym typeface="Consolas"/>
              </a:rPr>
              <a:t>$</a:t>
            </a:r>
            <a:r>
              <a:rPr lang="en-US" sz="1800">
                <a:solidFill>
                  <a:srgbClr val="4D4F53"/>
                </a:solidFill>
                <a:latin typeface="Consolas"/>
                <a:ea typeface="Consolas"/>
                <a:cs typeface="Consolas"/>
                <a:sym typeface="Consolas"/>
              </a:rPr>
              <a:t> apt-get install mapr…</a:t>
            </a:r>
            <a:br>
              <a:rPr lang="en-US" sz="1800">
                <a:solidFill>
                  <a:srgbClr val="4D4F53"/>
                </a:solidFill>
                <a:latin typeface="Consolas"/>
                <a:ea typeface="Consolas"/>
                <a:cs typeface="Consolas"/>
                <a:sym typeface="Consolas"/>
              </a:rPr>
            </a:br>
            <a:r>
              <a:rPr lang="en-US" sz="1800" b="1">
                <a:solidFill>
                  <a:srgbClr val="4D4F53"/>
                </a:solidFill>
                <a:latin typeface="Consolas"/>
                <a:ea typeface="Consolas"/>
                <a:cs typeface="Consolas"/>
                <a:sym typeface="Consolas"/>
              </a:rPr>
              <a:t>$</a:t>
            </a:r>
            <a:r>
              <a:rPr lang="en-US" sz="1800">
                <a:solidFill>
                  <a:srgbClr val="4D4F53"/>
                </a:solidFill>
                <a:latin typeface="Consolas"/>
                <a:ea typeface="Consolas"/>
                <a:cs typeface="Consolas"/>
                <a:sym typeface="Consolas"/>
              </a:rPr>
              <a:t> scp anyuser@nodeN:/opt/mapr/conf/ssl_truststore /opt/mapr/conf</a:t>
            </a:r>
            <a:br>
              <a:rPr lang="en-US" sz="1800">
                <a:solidFill>
                  <a:srgbClr val="4D4F53"/>
                </a:solidFill>
                <a:latin typeface="Consolas"/>
                <a:ea typeface="Consolas"/>
                <a:cs typeface="Consolas"/>
                <a:sym typeface="Consolas"/>
              </a:rPr>
            </a:br>
            <a:r>
              <a:rPr lang="en-US" sz="1800" b="1">
                <a:solidFill>
                  <a:srgbClr val="4D4F53"/>
                </a:solidFill>
                <a:latin typeface="Consolas"/>
                <a:ea typeface="Consolas"/>
                <a:cs typeface="Consolas"/>
                <a:sym typeface="Consolas"/>
              </a:rPr>
              <a:t>$</a:t>
            </a:r>
            <a:r>
              <a:rPr lang="en-US" sz="1800">
                <a:solidFill>
                  <a:srgbClr val="4D4F53"/>
                </a:solidFill>
                <a:latin typeface="Consolas"/>
                <a:ea typeface="Consolas"/>
                <a:cs typeface="Consolas"/>
                <a:sym typeface="Consolas"/>
              </a:rPr>
              <a:t> configure.sh …</a:t>
            </a:r>
            <a:r>
              <a:rPr lang="en-US" sz="1800" b="1">
                <a:solidFill>
                  <a:srgbClr val="FF0000"/>
                </a:solidFill>
                <a:latin typeface="Consolas"/>
                <a:ea typeface="Consolas"/>
                <a:cs typeface="Consolas"/>
                <a:sym typeface="Consolas"/>
              </a:rPr>
              <a:t> -secure</a:t>
            </a:r>
          </a:p>
          <a:p>
            <a:pPr lvl="0" rtl="0">
              <a:lnSpc>
                <a:spcPct val="90000"/>
              </a:lnSpc>
              <a:spcBef>
                <a:spcPts val="444"/>
              </a:spcBef>
              <a:buNone/>
            </a:pPr>
            <a:endParaRPr sz="2220" b="1">
              <a:solidFill>
                <a:srgbClr val="4D4F5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Fundamentals</a:t>
            </a:r>
          </a:p>
        </p:txBody>
      </p:sp>
      <p:pic>
        <p:nvPicPr>
          <p:cNvPr id="123" name="Shape 123"/>
          <p:cNvPicPr preferRelativeResize="0"/>
          <p:nvPr/>
        </p:nvPicPr>
        <p:blipFill rotWithShape="1">
          <a:blip r:embed="rId3">
            <a:alphaModFix/>
          </a:blip>
          <a:srcRect t="19067"/>
          <a:stretch/>
        </p:blipFill>
        <p:spPr>
          <a:xfrm>
            <a:off x="1108200" y="1720225"/>
            <a:ext cx="9980301" cy="3683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dirty="0" smtClean="0">
                <a:solidFill>
                  <a:srgbClr val="C60C30"/>
                </a:solidFill>
              </a:rPr>
              <a:t>Kerberos </a:t>
            </a:r>
            <a:r>
              <a:rPr lang="en-US" sz="3600" dirty="0" err="1" smtClean="0">
                <a:solidFill>
                  <a:srgbClr val="C60C30"/>
                </a:solidFill>
              </a:rPr>
              <a:t>Keytab</a:t>
            </a:r>
            <a:endParaRPr lang="en-US" sz="3600" dirty="0">
              <a:solidFill>
                <a:srgbClr val="C60C30"/>
              </a:solidFill>
            </a:endParaRPr>
          </a:p>
        </p:txBody>
      </p:sp>
      <p:sp>
        <p:nvSpPr>
          <p:cNvPr id="598" name="Shape 598"/>
          <p:cNvSpPr txBox="1"/>
          <p:nvPr/>
        </p:nvSpPr>
        <p:spPr>
          <a:xfrm>
            <a:off x="609441" y="1198166"/>
            <a:ext cx="10969800" cy="4928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1800" b="1" dirty="0" smtClean="0">
                <a:solidFill>
                  <a:srgbClr val="4D4F53"/>
                </a:solidFill>
                <a:latin typeface="Consolas"/>
                <a:ea typeface="Consolas"/>
                <a:cs typeface="Consolas"/>
                <a:sym typeface="Consolas"/>
              </a:rPr>
              <a:t>Best practice</a:t>
            </a:r>
          </a:p>
          <a:p>
            <a:pPr lvl="0" rtl="0">
              <a:lnSpc>
                <a:spcPct val="90000"/>
              </a:lnSpc>
              <a:spcBef>
                <a:spcPts val="0"/>
              </a:spcBef>
              <a:buNone/>
            </a:pPr>
            <a:endParaRPr lang="en-US" sz="1800" b="1" dirty="0">
              <a:solidFill>
                <a:srgbClr val="4D4F53"/>
              </a:solidFill>
              <a:latin typeface="Consolas"/>
              <a:ea typeface="Consolas"/>
              <a:cs typeface="Consolas"/>
              <a:sym typeface="Consolas"/>
            </a:endParaRPr>
          </a:p>
          <a:p>
            <a:pPr lvl="0" rtl="0">
              <a:lnSpc>
                <a:spcPct val="90000"/>
              </a:lnSpc>
              <a:spcBef>
                <a:spcPts val="0"/>
              </a:spcBef>
              <a:buNone/>
            </a:pPr>
            <a:r>
              <a:rPr lang="en-US" sz="1800" b="1" dirty="0" smtClean="0">
                <a:solidFill>
                  <a:srgbClr val="4D4F53"/>
                </a:solidFill>
                <a:latin typeface="Consolas"/>
                <a:ea typeface="Consolas"/>
                <a:cs typeface="Consolas"/>
                <a:sym typeface="Consolas"/>
              </a:rPr>
              <a:t>3 tickets per </a:t>
            </a:r>
            <a:r>
              <a:rPr lang="en-US" sz="1800" b="1" dirty="0" err="1" smtClean="0">
                <a:solidFill>
                  <a:srgbClr val="4D4F53"/>
                </a:solidFill>
                <a:latin typeface="Consolas"/>
                <a:ea typeface="Consolas"/>
                <a:cs typeface="Consolas"/>
                <a:sym typeface="Consolas"/>
              </a:rPr>
              <a:t>keytab</a:t>
            </a:r>
            <a:r>
              <a:rPr lang="en-US" sz="1800" b="1" dirty="0" smtClean="0">
                <a:solidFill>
                  <a:srgbClr val="4D4F53"/>
                </a:solidFill>
                <a:latin typeface="Consolas"/>
                <a:ea typeface="Consolas"/>
                <a:cs typeface="Consolas"/>
                <a:sym typeface="Consolas"/>
              </a:rPr>
              <a:t>:</a:t>
            </a:r>
          </a:p>
          <a:p>
            <a:pPr lvl="0" rtl="0">
              <a:lnSpc>
                <a:spcPct val="90000"/>
              </a:lnSpc>
              <a:spcBef>
                <a:spcPts val="0"/>
              </a:spcBef>
              <a:buNone/>
            </a:pPr>
            <a:endParaRPr lang="en-US" sz="1800" b="1" dirty="0">
              <a:solidFill>
                <a:srgbClr val="4D4F53"/>
              </a:solidFill>
              <a:latin typeface="Consolas"/>
              <a:ea typeface="Consolas"/>
              <a:cs typeface="Consolas"/>
              <a:sym typeface="Consolas"/>
            </a:endParaRPr>
          </a:p>
          <a:p>
            <a:pPr lvl="0">
              <a:lnSpc>
                <a:spcPct val="90000"/>
              </a:lnSpc>
            </a:pPr>
            <a:r>
              <a:rPr lang="en-US" sz="2400" b="1" dirty="0">
                <a:solidFill>
                  <a:schemeClr val="tx1"/>
                </a:solidFill>
                <a:latin typeface="Consolas" charset="0"/>
                <a:ea typeface="Consolas" charset="0"/>
                <a:cs typeface="Consolas" charset="0"/>
              </a:rPr>
              <a:t>HTTP/_HOST@{{ </a:t>
            </a:r>
            <a:r>
              <a:rPr lang="en-US" sz="2400" b="1" dirty="0" err="1">
                <a:solidFill>
                  <a:schemeClr val="tx1"/>
                </a:solidFill>
                <a:latin typeface="Consolas" charset="0"/>
                <a:ea typeface="Consolas" charset="0"/>
                <a:cs typeface="Consolas" charset="0"/>
              </a:rPr>
              <a:t>mapr_kerberos_realm</a:t>
            </a:r>
            <a:r>
              <a:rPr lang="en-US" sz="2400" b="1" dirty="0">
                <a:solidFill>
                  <a:schemeClr val="tx1"/>
                </a:solidFill>
                <a:latin typeface="Consolas" charset="0"/>
                <a:ea typeface="Consolas" charset="0"/>
                <a:cs typeface="Consolas" charset="0"/>
              </a:rPr>
              <a:t> </a:t>
            </a:r>
            <a:r>
              <a:rPr lang="en-US" sz="2400" b="1" dirty="0" smtClean="0">
                <a:solidFill>
                  <a:schemeClr val="tx1"/>
                </a:solidFill>
                <a:latin typeface="Consolas" charset="0"/>
                <a:ea typeface="Consolas" charset="0"/>
                <a:cs typeface="Consolas" charset="0"/>
              </a:rPr>
              <a:t>}}</a:t>
            </a:r>
          </a:p>
          <a:p>
            <a:pPr lvl="0">
              <a:lnSpc>
                <a:spcPct val="90000"/>
              </a:lnSpc>
            </a:pPr>
            <a:r>
              <a:rPr lang="en-US" sz="2400" b="1" dirty="0" err="1">
                <a:solidFill>
                  <a:schemeClr val="tx1"/>
                </a:solidFill>
                <a:latin typeface="Consolas" charset="0"/>
                <a:ea typeface="Consolas" charset="0"/>
                <a:cs typeface="Consolas" charset="0"/>
              </a:rPr>
              <a:t>mapr</a:t>
            </a:r>
            <a:r>
              <a:rPr lang="en-US" sz="2400" b="1" dirty="0">
                <a:solidFill>
                  <a:schemeClr val="tx1"/>
                </a:solidFill>
                <a:latin typeface="Consolas" charset="0"/>
                <a:ea typeface="Consolas" charset="0"/>
                <a:cs typeface="Consolas" charset="0"/>
              </a:rPr>
              <a:t>/_HOST@{{ </a:t>
            </a:r>
            <a:r>
              <a:rPr lang="en-US" sz="2400" b="1" dirty="0" err="1">
                <a:solidFill>
                  <a:schemeClr val="tx1"/>
                </a:solidFill>
                <a:latin typeface="Consolas" charset="0"/>
                <a:ea typeface="Consolas" charset="0"/>
                <a:cs typeface="Consolas" charset="0"/>
              </a:rPr>
              <a:t>mapr_kerberos_realm</a:t>
            </a:r>
            <a:r>
              <a:rPr lang="en-US" sz="2400" b="1" dirty="0">
                <a:solidFill>
                  <a:schemeClr val="tx1"/>
                </a:solidFill>
                <a:latin typeface="Consolas" charset="0"/>
                <a:ea typeface="Consolas" charset="0"/>
                <a:cs typeface="Consolas" charset="0"/>
              </a:rPr>
              <a:t> </a:t>
            </a:r>
            <a:r>
              <a:rPr lang="en-US" sz="2400" b="1" dirty="0" smtClean="0">
                <a:solidFill>
                  <a:schemeClr val="tx1"/>
                </a:solidFill>
                <a:latin typeface="Consolas" charset="0"/>
                <a:ea typeface="Consolas" charset="0"/>
                <a:cs typeface="Consolas" charset="0"/>
              </a:rPr>
              <a:t>}}</a:t>
            </a:r>
          </a:p>
          <a:p>
            <a:pPr lvl="0">
              <a:lnSpc>
                <a:spcPct val="90000"/>
              </a:lnSpc>
            </a:pPr>
            <a:r>
              <a:rPr lang="en-US" sz="2400" b="1" dirty="0" err="1">
                <a:solidFill>
                  <a:schemeClr val="tx1"/>
                </a:solidFill>
                <a:latin typeface="Consolas" charset="0"/>
                <a:ea typeface="Consolas" charset="0"/>
                <a:cs typeface="Consolas" charset="0"/>
              </a:rPr>
              <a:t>mapr</a:t>
            </a:r>
            <a:r>
              <a:rPr lang="en-US" sz="2400" b="1" dirty="0">
                <a:solidFill>
                  <a:schemeClr val="tx1"/>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cluster_name</a:t>
            </a:r>
            <a:r>
              <a:rPr lang="en-US" sz="2400" b="1" dirty="0">
                <a:solidFill>
                  <a:schemeClr val="tx1"/>
                </a:solidFill>
                <a:latin typeface="Consolas" charset="0"/>
                <a:ea typeface="Consolas" charset="0"/>
                <a:cs typeface="Consolas" charset="0"/>
              </a:rPr>
              <a:t> }}@{{ </a:t>
            </a:r>
            <a:r>
              <a:rPr lang="en-US" sz="2400" b="1" dirty="0" err="1">
                <a:solidFill>
                  <a:schemeClr val="tx1"/>
                </a:solidFill>
                <a:latin typeface="Consolas" charset="0"/>
                <a:ea typeface="Consolas" charset="0"/>
                <a:cs typeface="Consolas" charset="0"/>
              </a:rPr>
              <a:t>mapr_kerberos_realm</a:t>
            </a:r>
            <a:r>
              <a:rPr lang="en-US" sz="2400" b="1" dirty="0">
                <a:solidFill>
                  <a:schemeClr val="tx1"/>
                </a:solidFill>
                <a:latin typeface="Consolas" charset="0"/>
                <a:ea typeface="Consolas" charset="0"/>
                <a:cs typeface="Consolas" charset="0"/>
              </a:rPr>
              <a:t> </a:t>
            </a:r>
            <a:r>
              <a:rPr lang="en-US" sz="2400" b="1" dirty="0" smtClean="0">
                <a:solidFill>
                  <a:schemeClr val="tx1"/>
                </a:solidFill>
                <a:latin typeface="Consolas" charset="0"/>
                <a:ea typeface="Consolas" charset="0"/>
                <a:cs typeface="Consolas" charset="0"/>
              </a:rPr>
              <a:t>}}</a:t>
            </a:r>
          </a:p>
          <a:p>
            <a:pPr lvl="0">
              <a:lnSpc>
                <a:spcPct val="90000"/>
              </a:lnSpc>
            </a:pPr>
            <a:endParaRPr lang="en-US" sz="2400" b="1" dirty="0">
              <a:solidFill>
                <a:schemeClr val="tx1"/>
              </a:solidFill>
              <a:latin typeface="Consolas" charset="0"/>
              <a:ea typeface="Consolas" charset="0"/>
              <a:cs typeface="Consolas" charset="0"/>
              <a:sym typeface="Courier New"/>
            </a:endParaRPr>
          </a:p>
          <a:p>
            <a:pPr lvl="0">
              <a:lnSpc>
                <a:spcPct val="90000"/>
              </a:lnSpc>
            </a:pPr>
            <a:r>
              <a:rPr lang="en-US" sz="2400" b="1" dirty="0" smtClean="0">
                <a:solidFill>
                  <a:schemeClr val="tx1"/>
                </a:solidFill>
                <a:latin typeface="Consolas" charset="0"/>
                <a:ea typeface="Consolas" charset="0"/>
                <a:cs typeface="Consolas" charset="0"/>
                <a:sym typeface="Courier New"/>
              </a:rPr>
              <a:t>For CLDB and YARN (yarn-</a:t>
            </a:r>
            <a:r>
              <a:rPr lang="en-US" sz="2400" b="1" dirty="0" err="1" smtClean="0">
                <a:solidFill>
                  <a:schemeClr val="tx1"/>
                </a:solidFill>
                <a:latin typeface="Consolas" charset="0"/>
                <a:ea typeface="Consolas" charset="0"/>
                <a:cs typeface="Consolas" charset="0"/>
                <a:sym typeface="Courier New"/>
              </a:rPr>
              <a:t>site.xml</a:t>
            </a:r>
            <a:r>
              <a:rPr lang="en-US" sz="2400" b="1" dirty="0" smtClean="0">
                <a:solidFill>
                  <a:schemeClr val="tx1"/>
                </a:solidFill>
                <a:latin typeface="Consolas" charset="0"/>
                <a:ea typeface="Consolas" charset="0"/>
                <a:cs typeface="Consolas" charset="0"/>
                <a:sym typeface="Courier New"/>
              </a:rPr>
              <a:t>)</a:t>
            </a:r>
            <a:endParaRPr sz="2220" b="1" dirty="0">
              <a:solidFill>
                <a:schemeClr val="tx1"/>
              </a:solidFill>
              <a:latin typeface="Consolas" charset="0"/>
              <a:ea typeface="Consolas" charset="0"/>
              <a:cs typeface="Consolas" charset="0"/>
              <a:sym typeface="Courier New"/>
            </a:endParaRPr>
          </a:p>
        </p:txBody>
      </p:sp>
    </p:spTree>
    <p:extLst>
      <p:ext uri="{BB962C8B-B14F-4D97-AF65-F5344CB8AC3E}">
        <p14:creationId xmlns:p14="http://schemas.microsoft.com/office/powerpoint/2010/main" val="727352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dirty="0">
                <a:solidFill>
                  <a:srgbClr val="C60C30"/>
                </a:solidFill>
              </a:rPr>
              <a:t>Let’s Build a </a:t>
            </a:r>
            <a:r>
              <a:rPr lang="en-US" sz="3600" b="1" dirty="0">
                <a:solidFill>
                  <a:srgbClr val="C60C30"/>
                </a:solidFill>
              </a:rPr>
              <a:t>Secure</a:t>
            </a:r>
            <a:r>
              <a:rPr lang="en-US" sz="3600" dirty="0">
                <a:solidFill>
                  <a:srgbClr val="C60C30"/>
                </a:solidFill>
              </a:rPr>
              <a:t> Cluster</a:t>
            </a:r>
            <a:r>
              <a:rPr lang="en-US" sz="3600" dirty="0" smtClean="0">
                <a:solidFill>
                  <a:srgbClr val="C60C30"/>
                </a:solidFill>
              </a:rPr>
              <a:t>! / Kerberos</a:t>
            </a:r>
            <a:endParaRPr lang="en-US" sz="3600" dirty="0">
              <a:solidFill>
                <a:srgbClr val="C60C30"/>
              </a:solidFill>
            </a:endParaRPr>
          </a:p>
        </p:txBody>
      </p:sp>
      <p:sp>
        <p:nvSpPr>
          <p:cNvPr id="598" name="Shape 598"/>
          <p:cNvSpPr txBox="1"/>
          <p:nvPr/>
        </p:nvSpPr>
        <p:spPr>
          <a:xfrm>
            <a:off x="609441" y="1198166"/>
            <a:ext cx="10969800" cy="4928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1800" b="1" dirty="0">
                <a:solidFill>
                  <a:srgbClr val="4D4F53"/>
                </a:solidFill>
                <a:latin typeface="Consolas"/>
                <a:ea typeface="Consolas"/>
                <a:cs typeface="Consolas"/>
                <a:sym typeface="Consolas"/>
              </a:rPr>
              <a:t>Node 1</a:t>
            </a:r>
          </a:p>
          <a:p>
            <a:pPr marL="274320" lvl="1" indent="-7620" rtl="0">
              <a:lnSpc>
                <a:spcPct val="90000"/>
              </a:lnSpc>
              <a:spcBef>
                <a:spcPts val="444"/>
              </a:spcBef>
              <a:buNone/>
            </a:pPr>
            <a:r>
              <a:rPr lang="en-US" sz="1800" b="1" dirty="0">
                <a:solidFill>
                  <a:srgbClr val="4D4F53"/>
                </a:solidFill>
                <a:latin typeface="Consolas"/>
                <a:ea typeface="Consolas"/>
                <a:cs typeface="Consolas"/>
                <a:sym typeface="Consolas"/>
              </a:rPr>
              <a:t>$ </a:t>
            </a:r>
            <a:r>
              <a:rPr lang="en-US" sz="1800" dirty="0">
                <a:solidFill>
                  <a:srgbClr val="4D4F53"/>
                </a:solidFill>
                <a:latin typeface="Consolas"/>
                <a:ea typeface="Consolas"/>
                <a:cs typeface="Consolas"/>
                <a:sym typeface="Consolas"/>
              </a:rPr>
              <a:t>apt-get install </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a:t>
            </a:r>
          </a:p>
          <a:p>
            <a:pPr marL="274320" lvl="1" indent="-7620">
              <a:lnSpc>
                <a:spcPct val="90000"/>
              </a:lnSpc>
              <a:spcBef>
                <a:spcPts val="444"/>
              </a:spcBef>
            </a:pPr>
            <a:r>
              <a:rPr lang="en-US" sz="1800" b="1" dirty="0">
                <a:solidFill>
                  <a:srgbClr val="4D4F53"/>
                </a:solidFill>
                <a:latin typeface="Consolas"/>
                <a:ea typeface="Consolas"/>
                <a:cs typeface="Consolas"/>
                <a:sym typeface="Consolas"/>
              </a:rPr>
              <a:t>$ </a:t>
            </a:r>
            <a:r>
              <a:rPr lang="en-US" sz="1800" dirty="0" err="1">
                <a:solidFill>
                  <a:srgbClr val="4D4F53"/>
                </a:solidFill>
                <a:latin typeface="Consolas"/>
                <a:ea typeface="Consolas"/>
                <a:cs typeface="Consolas"/>
                <a:sym typeface="Consolas"/>
              </a:rPr>
              <a:t>configure.sh</a:t>
            </a:r>
            <a:r>
              <a:rPr lang="en-US" sz="1800" dirty="0">
                <a:solidFill>
                  <a:srgbClr val="4D4F53"/>
                </a:solidFill>
                <a:latin typeface="Consolas"/>
                <a:ea typeface="Consolas"/>
                <a:cs typeface="Consolas"/>
                <a:sym typeface="Consolas"/>
              </a:rPr>
              <a:t> –C … -Z … </a:t>
            </a:r>
            <a:r>
              <a:rPr lang="en-US" sz="1800" b="1" dirty="0">
                <a:solidFill>
                  <a:srgbClr val="FF0000"/>
                </a:solidFill>
                <a:latin typeface="Consolas"/>
                <a:ea typeface="Consolas"/>
                <a:cs typeface="Consolas"/>
                <a:sym typeface="Consolas"/>
              </a:rPr>
              <a:t>-secure –</a:t>
            </a:r>
            <a:r>
              <a:rPr lang="en-US" sz="1800" b="1" dirty="0" err="1" smtClean="0">
                <a:solidFill>
                  <a:srgbClr val="FF0000"/>
                </a:solidFill>
                <a:latin typeface="Consolas"/>
                <a:ea typeface="Consolas"/>
                <a:cs typeface="Consolas"/>
                <a:sym typeface="Consolas"/>
              </a:rPr>
              <a:t>genkeys</a:t>
            </a:r>
            <a:r>
              <a:rPr lang="en-US" sz="1800" b="1" dirty="0" smtClean="0">
                <a:solidFill>
                  <a:srgbClr val="FF0000"/>
                </a:solidFill>
                <a:latin typeface="Consolas"/>
                <a:ea typeface="Consolas"/>
                <a:cs typeface="Consolas"/>
                <a:sym typeface="Consolas"/>
              </a:rPr>
              <a:t> </a:t>
            </a:r>
            <a:r>
              <a:rPr lang="en-US" sz="1800" b="1" dirty="0">
                <a:solidFill>
                  <a:srgbClr val="FF0000"/>
                </a:solidFill>
                <a:latin typeface="Consolas" charset="0"/>
                <a:ea typeface="Consolas" charset="0"/>
                <a:cs typeface="Consolas" charset="0"/>
              </a:rPr>
              <a:t>-P "</a:t>
            </a:r>
            <a:r>
              <a:rPr lang="en-US" sz="1800" b="1" dirty="0" err="1">
                <a:solidFill>
                  <a:srgbClr val="FF0000"/>
                </a:solidFill>
                <a:latin typeface="Consolas" charset="0"/>
                <a:ea typeface="Consolas" charset="0"/>
                <a:cs typeface="Consolas" charset="0"/>
              </a:rPr>
              <a:t>mapr</a:t>
            </a:r>
            <a:r>
              <a:rPr lang="en-US" sz="1800" b="1" dirty="0">
                <a:solidFill>
                  <a:srgbClr val="FF0000"/>
                </a:solidFill>
                <a:latin typeface="Consolas" charset="0"/>
                <a:ea typeface="Consolas" charset="0"/>
                <a:cs typeface="Consolas" charset="0"/>
              </a:rPr>
              <a:t>/{{ </a:t>
            </a:r>
            <a:r>
              <a:rPr lang="en-US" sz="1800" b="1" dirty="0" err="1">
                <a:solidFill>
                  <a:srgbClr val="FF0000"/>
                </a:solidFill>
                <a:latin typeface="Consolas" charset="0"/>
                <a:ea typeface="Consolas" charset="0"/>
                <a:cs typeface="Consolas" charset="0"/>
              </a:rPr>
              <a:t>cluster_name</a:t>
            </a:r>
            <a:r>
              <a:rPr lang="en-US" sz="1800" b="1" dirty="0">
                <a:solidFill>
                  <a:srgbClr val="FF0000"/>
                </a:solidFill>
                <a:latin typeface="Consolas" charset="0"/>
                <a:ea typeface="Consolas" charset="0"/>
                <a:cs typeface="Consolas" charset="0"/>
              </a:rPr>
              <a:t> }}@{{ </a:t>
            </a:r>
            <a:r>
              <a:rPr lang="en-US" sz="1800" b="1" dirty="0" err="1">
                <a:solidFill>
                  <a:srgbClr val="FF0000"/>
                </a:solidFill>
                <a:latin typeface="Consolas" charset="0"/>
                <a:ea typeface="Consolas" charset="0"/>
                <a:cs typeface="Consolas" charset="0"/>
              </a:rPr>
              <a:t>mapr_kerberos_realm</a:t>
            </a:r>
            <a:r>
              <a:rPr lang="en-US" sz="1800" b="1" dirty="0">
                <a:solidFill>
                  <a:srgbClr val="FF0000"/>
                </a:solidFill>
                <a:latin typeface="Consolas" charset="0"/>
                <a:ea typeface="Consolas" charset="0"/>
                <a:cs typeface="Consolas" charset="0"/>
              </a:rPr>
              <a:t> }}"</a:t>
            </a:r>
            <a:endParaRPr lang="en-US" sz="1800" b="1" dirty="0">
              <a:solidFill>
                <a:srgbClr val="FF0000"/>
              </a:solidFill>
              <a:latin typeface="Consolas" charset="0"/>
              <a:ea typeface="Consolas" charset="0"/>
              <a:cs typeface="Consolas" charset="0"/>
              <a:sym typeface="Consolas"/>
            </a:endParaRPr>
          </a:p>
          <a:p>
            <a:pPr marL="990427" lvl="1" indent="-366857" rtl="0">
              <a:lnSpc>
                <a:spcPct val="90000"/>
              </a:lnSpc>
              <a:spcBef>
                <a:spcPts val="444"/>
              </a:spcBef>
              <a:buClr>
                <a:srgbClr val="4D4F53"/>
              </a:buClr>
              <a:buSzPct val="100000"/>
              <a:buFont typeface="Consolas"/>
              <a:buChar char="–"/>
            </a:pPr>
            <a:r>
              <a:rPr lang="en-US" sz="1800" dirty="0">
                <a:solidFill>
                  <a:srgbClr val="4D4F53"/>
                </a:solidFill>
                <a:latin typeface="Consolas"/>
                <a:ea typeface="Consolas"/>
                <a:cs typeface="Consolas"/>
                <a:sym typeface="Consolas"/>
              </a:rPr>
              <a:t>Generates all needed keys for </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-RPC as well as for HTTPS</a:t>
            </a:r>
          </a:p>
          <a:p>
            <a:pPr lvl="0" rtl="0">
              <a:lnSpc>
                <a:spcPct val="90000"/>
              </a:lnSpc>
              <a:spcBef>
                <a:spcPts val="444"/>
              </a:spcBef>
              <a:buNone/>
            </a:pPr>
            <a:r>
              <a:rPr lang="en-US" sz="1800" b="1" dirty="0">
                <a:solidFill>
                  <a:srgbClr val="4D4F53"/>
                </a:solidFill>
                <a:latin typeface="Consolas"/>
                <a:ea typeface="Consolas"/>
                <a:cs typeface="Consolas"/>
                <a:sym typeface="Consolas"/>
              </a:rPr>
              <a:t>Node N</a:t>
            </a:r>
          </a:p>
          <a:p>
            <a:pPr marL="274320" lvl="1" indent="-7620" rtl="0">
              <a:lnSpc>
                <a:spcPct val="90000"/>
              </a:lnSpc>
              <a:spcBef>
                <a:spcPts val="444"/>
              </a:spcBef>
              <a:buNone/>
            </a:pPr>
            <a:r>
              <a:rPr lang="en-US" sz="1800" b="1" dirty="0">
                <a:solidFill>
                  <a:srgbClr val="4D4F53"/>
                </a:solidFill>
                <a:latin typeface="Consolas"/>
                <a:ea typeface="Consolas"/>
                <a:cs typeface="Consolas"/>
                <a:sym typeface="Consolas"/>
              </a:rPr>
              <a:t>$ </a:t>
            </a:r>
            <a:r>
              <a:rPr lang="en-US" sz="1800" dirty="0">
                <a:solidFill>
                  <a:srgbClr val="4D4F53"/>
                </a:solidFill>
                <a:latin typeface="Consolas"/>
                <a:ea typeface="Consolas"/>
                <a:cs typeface="Consolas"/>
                <a:sym typeface="Consolas"/>
              </a:rPr>
              <a:t>apt-get install </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a:t>
            </a:r>
          </a:p>
          <a:p>
            <a:pPr marL="274320" lvl="1" indent="-7620" rtl="0">
              <a:lnSpc>
                <a:spcPct val="90000"/>
              </a:lnSpc>
              <a:spcBef>
                <a:spcPts val="444"/>
              </a:spcBef>
              <a:buNone/>
            </a:pPr>
            <a:r>
              <a:rPr lang="en-US" sz="1800" b="1" dirty="0">
                <a:solidFill>
                  <a:srgbClr val="FF0000"/>
                </a:solidFill>
                <a:latin typeface="Consolas"/>
                <a:ea typeface="Consolas"/>
                <a:cs typeface="Consolas"/>
                <a:sym typeface="Consolas"/>
              </a:rPr>
              <a:t>$ </a:t>
            </a:r>
            <a:r>
              <a:rPr lang="en-US" sz="1800" b="1" dirty="0" err="1">
                <a:solidFill>
                  <a:srgbClr val="FF0000"/>
                </a:solidFill>
                <a:latin typeface="Consolas"/>
                <a:ea typeface="Consolas"/>
                <a:cs typeface="Consolas"/>
                <a:sym typeface="Consolas"/>
              </a:rPr>
              <a:t>scp</a:t>
            </a:r>
            <a:r>
              <a:rPr lang="en-US" sz="1800" b="1" dirty="0">
                <a:solidFill>
                  <a:srgbClr val="FF0000"/>
                </a:solidFill>
                <a:latin typeface="Consolas"/>
                <a:ea typeface="Consolas"/>
                <a:cs typeface="Consolas"/>
                <a:sym typeface="Consolas"/>
              </a:rPr>
              <a:t> rootORmapr@node1:/opt/</a:t>
            </a:r>
            <a:r>
              <a:rPr lang="en-US" sz="1800" b="1" dirty="0" err="1">
                <a:solidFill>
                  <a:srgbClr val="FF0000"/>
                </a:solidFill>
                <a:latin typeface="Consolas"/>
                <a:ea typeface="Consolas"/>
                <a:cs typeface="Consolas"/>
                <a:sym typeface="Consolas"/>
              </a:rPr>
              <a:t>mapr</a:t>
            </a:r>
            <a:r>
              <a:rPr lang="en-US" sz="1800" b="1" dirty="0">
                <a:solidFill>
                  <a:srgbClr val="FF0000"/>
                </a:solidFill>
                <a:latin typeface="Consolas"/>
                <a:ea typeface="Consolas"/>
                <a:cs typeface="Consolas"/>
                <a:sym typeface="Consolas"/>
              </a:rPr>
              <a:t>/</a:t>
            </a:r>
            <a:r>
              <a:rPr lang="en-US" sz="1800" b="1" dirty="0" err="1">
                <a:solidFill>
                  <a:srgbClr val="FF0000"/>
                </a:solidFill>
                <a:latin typeface="Consolas"/>
                <a:ea typeface="Consolas"/>
                <a:cs typeface="Consolas"/>
                <a:sym typeface="Consolas"/>
              </a:rPr>
              <a:t>conf</a:t>
            </a:r>
            <a:r>
              <a:rPr lang="en-US" sz="1800" b="1" dirty="0">
                <a:solidFill>
                  <a:srgbClr val="FF0000"/>
                </a:solidFill>
                <a:latin typeface="Consolas"/>
                <a:ea typeface="Consolas"/>
                <a:cs typeface="Consolas"/>
                <a:sym typeface="Consolas"/>
              </a:rPr>
              <a:t>/{</a:t>
            </a:r>
            <a:r>
              <a:rPr lang="en-US" sz="1800" b="1" i="1" dirty="0" err="1">
                <a:solidFill>
                  <a:srgbClr val="FF0000"/>
                </a:solidFill>
                <a:latin typeface="Consolas"/>
                <a:ea typeface="Consolas"/>
                <a:cs typeface="Consolas"/>
                <a:sym typeface="Consolas"/>
              </a:rPr>
              <a:t>cldb.key</a:t>
            </a:r>
            <a:r>
              <a:rPr lang="en-US" sz="1800" b="1" dirty="0" err="1">
                <a:solidFill>
                  <a:srgbClr val="FF0000"/>
                </a:solidFill>
                <a:latin typeface="Consolas"/>
                <a:ea typeface="Consolas"/>
                <a:cs typeface="Consolas"/>
                <a:sym typeface="Consolas"/>
              </a:rPr>
              <a:t>,maprserverticket,ssl_keystore,ssl_truststore</a:t>
            </a:r>
            <a:r>
              <a:rPr lang="en-US" sz="1800" b="1" dirty="0">
                <a:solidFill>
                  <a:srgbClr val="FF0000"/>
                </a:solidFill>
                <a:latin typeface="Consolas"/>
                <a:ea typeface="Consolas"/>
                <a:cs typeface="Consolas"/>
                <a:sym typeface="Consolas"/>
              </a:rPr>
              <a:t>} /opt/</a:t>
            </a:r>
            <a:r>
              <a:rPr lang="en-US" sz="1800" b="1" dirty="0" err="1">
                <a:solidFill>
                  <a:srgbClr val="FF0000"/>
                </a:solidFill>
                <a:latin typeface="Consolas"/>
                <a:ea typeface="Consolas"/>
                <a:cs typeface="Consolas"/>
                <a:sym typeface="Consolas"/>
              </a:rPr>
              <a:t>mapr</a:t>
            </a:r>
            <a:r>
              <a:rPr lang="en-US" sz="1800" b="1" dirty="0">
                <a:solidFill>
                  <a:srgbClr val="FF0000"/>
                </a:solidFill>
                <a:latin typeface="Consolas"/>
                <a:ea typeface="Consolas"/>
                <a:cs typeface="Consolas"/>
                <a:sym typeface="Consolas"/>
              </a:rPr>
              <a:t>/</a:t>
            </a:r>
            <a:r>
              <a:rPr lang="en-US" sz="1800" b="1" dirty="0" err="1">
                <a:solidFill>
                  <a:srgbClr val="FF0000"/>
                </a:solidFill>
                <a:latin typeface="Consolas"/>
                <a:ea typeface="Consolas"/>
                <a:cs typeface="Consolas"/>
                <a:sym typeface="Consolas"/>
              </a:rPr>
              <a:t>conf</a:t>
            </a:r>
            <a:endParaRPr lang="en-US" sz="1800" b="1" dirty="0">
              <a:solidFill>
                <a:srgbClr val="FF0000"/>
              </a:solidFill>
              <a:latin typeface="Consolas"/>
              <a:ea typeface="Consolas"/>
              <a:cs typeface="Consolas"/>
              <a:sym typeface="Consolas"/>
            </a:endParaRPr>
          </a:p>
          <a:p>
            <a:pPr marL="274320" lvl="1" indent="-7620" rtl="0">
              <a:lnSpc>
                <a:spcPct val="90000"/>
              </a:lnSpc>
              <a:spcBef>
                <a:spcPts val="444"/>
              </a:spcBef>
              <a:buNone/>
            </a:pPr>
            <a:r>
              <a:rPr lang="en-US" sz="1800" b="1" dirty="0">
                <a:solidFill>
                  <a:srgbClr val="4D4F53"/>
                </a:solidFill>
                <a:latin typeface="Consolas"/>
                <a:ea typeface="Consolas"/>
                <a:cs typeface="Consolas"/>
                <a:sym typeface="Consolas"/>
              </a:rPr>
              <a:t>$ </a:t>
            </a:r>
            <a:r>
              <a:rPr lang="en-US" sz="1800" dirty="0" err="1">
                <a:solidFill>
                  <a:srgbClr val="4D4F53"/>
                </a:solidFill>
                <a:latin typeface="Consolas"/>
                <a:ea typeface="Consolas"/>
                <a:cs typeface="Consolas"/>
                <a:sym typeface="Consolas"/>
              </a:rPr>
              <a:t>configure.sh</a:t>
            </a:r>
            <a:r>
              <a:rPr lang="en-US" sz="1800" dirty="0">
                <a:solidFill>
                  <a:srgbClr val="4D4F53"/>
                </a:solidFill>
                <a:latin typeface="Consolas"/>
                <a:ea typeface="Consolas"/>
                <a:cs typeface="Consolas"/>
                <a:sym typeface="Consolas"/>
              </a:rPr>
              <a:t> –C … -Z … </a:t>
            </a:r>
            <a:r>
              <a:rPr lang="en-US" sz="1800" b="1" dirty="0">
                <a:solidFill>
                  <a:srgbClr val="FF0000"/>
                </a:solidFill>
                <a:latin typeface="Consolas"/>
                <a:ea typeface="Consolas"/>
                <a:cs typeface="Consolas"/>
                <a:sym typeface="Consolas"/>
              </a:rPr>
              <a:t>-secure</a:t>
            </a:r>
          </a:p>
          <a:p>
            <a:pPr lvl="0" rtl="0">
              <a:lnSpc>
                <a:spcPct val="90000"/>
              </a:lnSpc>
              <a:spcBef>
                <a:spcPts val="444"/>
              </a:spcBef>
              <a:buNone/>
            </a:pPr>
            <a:r>
              <a:rPr lang="en-US" sz="1800" b="1" dirty="0">
                <a:solidFill>
                  <a:srgbClr val="4D4F53"/>
                </a:solidFill>
                <a:latin typeface="Consolas"/>
                <a:ea typeface="Consolas"/>
                <a:cs typeface="Consolas"/>
                <a:sym typeface="Consolas"/>
              </a:rPr>
              <a:t>Clients</a:t>
            </a:r>
          </a:p>
          <a:p>
            <a:pPr marL="274320" lvl="1" indent="-7620" rtl="0">
              <a:lnSpc>
                <a:spcPct val="90000"/>
              </a:lnSpc>
              <a:spcBef>
                <a:spcPts val="444"/>
              </a:spcBef>
              <a:buNone/>
            </a:pPr>
            <a:r>
              <a:rPr lang="en-US" sz="1800" b="1" dirty="0">
                <a:solidFill>
                  <a:srgbClr val="4D4F53"/>
                </a:solidFill>
                <a:latin typeface="Consolas"/>
                <a:ea typeface="Consolas"/>
                <a:cs typeface="Consolas"/>
                <a:sym typeface="Consolas"/>
              </a:rPr>
              <a:t>$</a:t>
            </a:r>
            <a:r>
              <a:rPr lang="en-US" sz="1800" dirty="0">
                <a:solidFill>
                  <a:srgbClr val="4D4F53"/>
                </a:solidFill>
                <a:latin typeface="Consolas"/>
                <a:ea typeface="Consolas"/>
                <a:cs typeface="Consolas"/>
                <a:sym typeface="Consolas"/>
              </a:rPr>
              <a:t> apt-get install </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a:t>
            </a:r>
            <a:br>
              <a:rPr lang="en-US" sz="1800" dirty="0">
                <a:solidFill>
                  <a:srgbClr val="4D4F53"/>
                </a:solidFill>
                <a:latin typeface="Consolas"/>
                <a:ea typeface="Consolas"/>
                <a:cs typeface="Consolas"/>
                <a:sym typeface="Consolas"/>
              </a:rPr>
            </a:br>
            <a:r>
              <a:rPr lang="en-US" sz="1800" b="1" dirty="0">
                <a:solidFill>
                  <a:srgbClr val="4D4F53"/>
                </a:solidFill>
                <a:latin typeface="Consolas"/>
                <a:ea typeface="Consolas"/>
                <a:cs typeface="Consolas"/>
                <a:sym typeface="Consolas"/>
              </a:rPr>
              <a:t>$</a:t>
            </a:r>
            <a:r>
              <a:rPr lang="en-US" sz="1800" dirty="0">
                <a:solidFill>
                  <a:srgbClr val="4D4F53"/>
                </a:solidFill>
                <a:latin typeface="Consolas"/>
                <a:ea typeface="Consolas"/>
                <a:cs typeface="Consolas"/>
                <a:sym typeface="Consolas"/>
              </a:rPr>
              <a:t> </a:t>
            </a:r>
            <a:r>
              <a:rPr lang="en-US" sz="1800" dirty="0" err="1">
                <a:solidFill>
                  <a:srgbClr val="4D4F53"/>
                </a:solidFill>
                <a:latin typeface="Consolas"/>
                <a:ea typeface="Consolas"/>
                <a:cs typeface="Consolas"/>
                <a:sym typeface="Consolas"/>
              </a:rPr>
              <a:t>scp</a:t>
            </a:r>
            <a:r>
              <a:rPr lang="en-US" sz="1800" dirty="0">
                <a:solidFill>
                  <a:srgbClr val="4D4F53"/>
                </a:solidFill>
                <a:latin typeface="Consolas"/>
                <a:ea typeface="Consolas"/>
                <a:cs typeface="Consolas"/>
                <a:sym typeface="Consolas"/>
              </a:rPr>
              <a:t> </a:t>
            </a:r>
            <a:r>
              <a:rPr lang="en-US" sz="1800" dirty="0" err="1">
                <a:solidFill>
                  <a:srgbClr val="4D4F53"/>
                </a:solidFill>
                <a:latin typeface="Consolas"/>
                <a:ea typeface="Consolas"/>
                <a:cs typeface="Consolas"/>
                <a:sym typeface="Consolas"/>
              </a:rPr>
              <a:t>anyuser@nodeN</a:t>
            </a:r>
            <a:r>
              <a:rPr lang="en-US" sz="1800" dirty="0">
                <a:solidFill>
                  <a:srgbClr val="4D4F53"/>
                </a:solidFill>
                <a:latin typeface="Consolas"/>
                <a:ea typeface="Consolas"/>
                <a:cs typeface="Consolas"/>
                <a:sym typeface="Consolas"/>
              </a:rPr>
              <a:t>:/opt/</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a:t>
            </a:r>
            <a:r>
              <a:rPr lang="en-US" sz="1800" dirty="0" err="1">
                <a:solidFill>
                  <a:srgbClr val="4D4F53"/>
                </a:solidFill>
                <a:latin typeface="Consolas"/>
                <a:ea typeface="Consolas"/>
                <a:cs typeface="Consolas"/>
                <a:sym typeface="Consolas"/>
              </a:rPr>
              <a:t>conf</a:t>
            </a:r>
            <a:r>
              <a:rPr lang="en-US" sz="1800" dirty="0">
                <a:solidFill>
                  <a:srgbClr val="4D4F53"/>
                </a:solidFill>
                <a:latin typeface="Consolas"/>
                <a:ea typeface="Consolas"/>
                <a:cs typeface="Consolas"/>
                <a:sym typeface="Consolas"/>
              </a:rPr>
              <a:t>/</a:t>
            </a:r>
            <a:r>
              <a:rPr lang="en-US" sz="1800" dirty="0" err="1">
                <a:solidFill>
                  <a:srgbClr val="4D4F53"/>
                </a:solidFill>
                <a:latin typeface="Consolas"/>
                <a:ea typeface="Consolas"/>
                <a:cs typeface="Consolas"/>
                <a:sym typeface="Consolas"/>
              </a:rPr>
              <a:t>ssl_truststore</a:t>
            </a:r>
            <a:r>
              <a:rPr lang="en-US" sz="1800" dirty="0">
                <a:solidFill>
                  <a:srgbClr val="4D4F53"/>
                </a:solidFill>
                <a:latin typeface="Consolas"/>
                <a:ea typeface="Consolas"/>
                <a:cs typeface="Consolas"/>
                <a:sym typeface="Consolas"/>
              </a:rPr>
              <a:t> /opt/</a:t>
            </a:r>
            <a:r>
              <a:rPr lang="en-US" sz="1800" dirty="0" err="1">
                <a:solidFill>
                  <a:srgbClr val="4D4F53"/>
                </a:solidFill>
                <a:latin typeface="Consolas"/>
                <a:ea typeface="Consolas"/>
                <a:cs typeface="Consolas"/>
                <a:sym typeface="Consolas"/>
              </a:rPr>
              <a:t>mapr</a:t>
            </a:r>
            <a:r>
              <a:rPr lang="en-US" sz="1800" dirty="0">
                <a:solidFill>
                  <a:srgbClr val="4D4F53"/>
                </a:solidFill>
                <a:latin typeface="Consolas"/>
                <a:ea typeface="Consolas"/>
                <a:cs typeface="Consolas"/>
                <a:sym typeface="Consolas"/>
              </a:rPr>
              <a:t>/</a:t>
            </a:r>
            <a:r>
              <a:rPr lang="en-US" sz="1800" dirty="0" err="1">
                <a:solidFill>
                  <a:srgbClr val="4D4F53"/>
                </a:solidFill>
                <a:latin typeface="Consolas"/>
                <a:ea typeface="Consolas"/>
                <a:cs typeface="Consolas"/>
                <a:sym typeface="Consolas"/>
              </a:rPr>
              <a:t>conf</a:t>
            </a:r>
            <a:r>
              <a:rPr lang="en-US" sz="1800" dirty="0">
                <a:solidFill>
                  <a:srgbClr val="4D4F53"/>
                </a:solidFill>
                <a:latin typeface="Consolas"/>
                <a:ea typeface="Consolas"/>
                <a:cs typeface="Consolas"/>
                <a:sym typeface="Consolas"/>
              </a:rPr>
              <a:t/>
            </a:r>
            <a:br>
              <a:rPr lang="en-US" sz="1800" dirty="0">
                <a:solidFill>
                  <a:srgbClr val="4D4F53"/>
                </a:solidFill>
                <a:latin typeface="Consolas"/>
                <a:ea typeface="Consolas"/>
                <a:cs typeface="Consolas"/>
                <a:sym typeface="Consolas"/>
              </a:rPr>
            </a:br>
            <a:r>
              <a:rPr lang="en-US" sz="1800" b="1" dirty="0">
                <a:solidFill>
                  <a:srgbClr val="4D4F53"/>
                </a:solidFill>
                <a:latin typeface="Consolas"/>
                <a:ea typeface="Consolas"/>
                <a:cs typeface="Consolas"/>
                <a:sym typeface="Consolas"/>
              </a:rPr>
              <a:t>$</a:t>
            </a:r>
            <a:r>
              <a:rPr lang="en-US" sz="1800" dirty="0">
                <a:solidFill>
                  <a:srgbClr val="4D4F53"/>
                </a:solidFill>
                <a:latin typeface="Consolas"/>
                <a:ea typeface="Consolas"/>
                <a:cs typeface="Consolas"/>
                <a:sym typeface="Consolas"/>
              </a:rPr>
              <a:t> </a:t>
            </a:r>
            <a:r>
              <a:rPr lang="en-US" sz="1800" dirty="0" err="1">
                <a:solidFill>
                  <a:srgbClr val="4D4F53"/>
                </a:solidFill>
                <a:latin typeface="Consolas"/>
                <a:ea typeface="Consolas"/>
                <a:cs typeface="Consolas"/>
                <a:sym typeface="Consolas"/>
              </a:rPr>
              <a:t>configure.sh</a:t>
            </a:r>
            <a:r>
              <a:rPr lang="en-US" sz="1800" dirty="0">
                <a:solidFill>
                  <a:srgbClr val="4D4F53"/>
                </a:solidFill>
                <a:latin typeface="Consolas"/>
                <a:ea typeface="Consolas"/>
                <a:cs typeface="Consolas"/>
                <a:sym typeface="Consolas"/>
              </a:rPr>
              <a:t> …</a:t>
            </a:r>
            <a:r>
              <a:rPr lang="en-US" sz="1800" b="1" dirty="0">
                <a:solidFill>
                  <a:srgbClr val="FF0000"/>
                </a:solidFill>
                <a:latin typeface="Consolas"/>
                <a:ea typeface="Consolas"/>
                <a:cs typeface="Consolas"/>
                <a:sym typeface="Consolas"/>
              </a:rPr>
              <a:t> -secure</a:t>
            </a:r>
          </a:p>
          <a:p>
            <a:pPr lvl="0" rtl="0">
              <a:lnSpc>
                <a:spcPct val="90000"/>
              </a:lnSpc>
              <a:spcBef>
                <a:spcPts val="444"/>
              </a:spcBef>
              <a:buNone/>
            </a:pPr>
            <a:endParaRPr sz="2220" b="1" dirty="0">
              <a:solidFill>
                <a:srgbClr val="4D4F53"/>
              </a:solidFill>
              <a:latin typeface="Courier New"/>
              <a:ea typeface="Courier New"/>
              <a:cs typeface="Courier New"/>
              <a:sym typeface="Courier New"/>
            </a:endParaRPr>
          </a:p>
        </p:txBody>
      </p:sp>
    </p:spTree>
    <p:extLst>
      <p:ext uri="{BB962C8B-B14F-4D97-AF65-F5344CB8AC3E}">
        <p14:creationId xmlns:p14="http://schemas.microsoft.com/office/powerpoint/2010/main" val="287535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That Was Easy – What Happened?</a:t>
            </a:r>
          </a:p>
        </p:txBody>
      </p:sp>
      <p:sp>
        <p:nvSpPr>
          <p:cNvPr id="605" name="Shape 605"/>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lnSpc>
                <a:spcPct val="90000"/>
              </a:lnSpc>
              <a:spcBef>
                <a:spcPts val="0"/>
              </a:spcBef>
              <a:buClr>
                <a:srgbClr val="4D4F53"/>
              </a:buClr>
              <a:buSzPct val="100000"/>
              <a:buChar char="•"/>
            </a:pPr>
            <a:r>
              <a:rPr lang="en-US" sz="2800">
                <a:solidFill>
                  <a:srgbClr val="4D4F53"/>
                </a:solidFill>
              </a:rPr>
              <a:t>Secret keys generated for authentication and encryption of RPC traffic</a:t>
            </a:r>
          </a:p>
          <a:p>
            <a:pPr marL="457119" lvl="0" indent="-457119" rtl="0">
              <a:lnSpc>
                <a:spcPct val="90000"/>
              </a:lnSpc>
              <a:spcBef>
                <a:spcPts val="560"/>
              </a:spcBef>
              <a:buClr>
                <a:srgbClr val="4D4F53"/>
              </a:buClr>
              <a:buSzPct val="100000"/>
              <a:buChar char="•"/>
            </a:pPr>
            <a:r>
              <a:rPr lang="en-US" sz="2800">
                <a:solidFill>
                  <a:srgbClr val="4D4F53"/>
                </a:solidFill>
              </a:rPr>
              <a:t>Certificates generated for HTTPS traffic</a:t>
            </a:r>
          </a:p>
          <a:p>
            <a:pPr marL="457119" lvl="0" indent="-457119" rtl="0">
              <a:lnSpc>
                <a:spcPct val="90000"/>
              </a:lnSpc>
              <a:spcBef>
                <a:spcPts val="560"/>
              </a:spcBef>
              <a:buClr>
                <a:srgbClr val="4D4F53"/>
              </a:buClr>
              <a:buSzPct val="100000"/>
              <a:buChar char="•"/>
            </a:pPr>
            <a:r>
              <a:rPr lang="en-US" sz="2800">
                <a:solidFill>
                  <a:srgbClr val="4D4F53"/>
                </a:solidFill>
              </a:rPr>
              <a:t>Configuration updated so that core components authenticate traffic</a:t>
            </a:r>
          </a:p>
          <a:p>
            <a:pPr marL="990427" lvl="1" indent="-393527" rtl="0">
              <a:lnSpc>
                <a:spcPct val="90000"/>
              </a:lnSpc>
              <a:spcBef>
                <a:spcPts val="480"/>
              </a:spcBef>
              <a:buClr>
                <a:srgbClr val="4D4F53"/>
              </a:buClr>
              <a:buSzPct val="100000"/>
              <a:buChar char="–"/>
            </a:pPr>
            <a:r>
              <a:rPr lang="en-US" sz="2400">
                <a:solidFill>
                  <a:srgbClr val="4D4F53"/>
                </a:solidFill>
              </a:rPr>
              <a:t>Most traffic also encrypted</a:t>
            </a:r>
          </a:p>
          <a:p>
            <a:pPr marL="990427" lvl="1" indent="-393527" rtl="0">
              <a:lnSpc>
                <a:spcPct val="90000"/>
              </a:lnSpc>
              <a:spcBef>
                <a:spcPts val="480"/>
              </a:spcBef>
              <a:buClr>
                <a:srgbClr val="4D4F53"/>
              </a:buClr>
              <a:buSzPct val="100000"/>
              <a:buChar char="–"/>
            </a:pPr>
            <a:r>
              <a:rPr lang="en-US" sz="2400">
                <a:solidFill>
                  <a:srgbClr val="4D4F53"/>
                </a:solidFill>
              </a:rPr>
              <a:t>Bulk data transfer encryption optional on per file/directory basis</a:t>
            </a:r>
          </a:p>
          <a:p>
            <a:pPr marL="457119" lvl="0" indent="-457119" rtl="0">
              <a:lnSpc>
                <a:spcPct val="90000"/>
              </a:lnSpc>
              <a:spcBef>
                <a:spcPts val="560"/>
              </a:spcBef>
              <a:buClr>
                <a:srgbClr val="4D4F53"/>
              </a:buClr>
              <a:buSzPct val="100000"/>
              <a:buChar char="•"/>
            </a:pPr>
            <a:r>
              <a:rPr lang="en-US" sz="2800">
                <a:solidFill>
                  <a:srgbClr val="4D4F53"/>
                </a:solidFill>
              </a:rPr>
              <a:t>Web UIs switched to HTTPS</a:t>
            </a:r>
          </a:p>
          <a:p>
            <a:pPr marL="457119" lvl="0" indent="-457119" rtl="0">
              <a:lnSpc>
                <a:spcPct val="90000"/>
              </a:lnSpc>
              <a:spcBef>
                <a:spcPts val="560"/>
              </a:spcBef>
              <a:buClr>
                <a:srgbClr val="4D4F53"/>
              </a:buClr>
              <a:buSzPct val="100000"/>
              <a:buChar char="•"/>
            </a:pPr>
            <a:r>
              <a:rPr lang="en-US" sz="2800">
                <a:solidFill>
                  <a:srgbClr val="4D4F53"/>
                </a:solidFill>
              </a:rPr>
              <a:t>Web UIs require password authentication – RM/JT/TT/MCS</a:t>
            </a:r>
          </a:p>
          <a:p>
            <a:pPr marL="457119" lvl="0" indent="-457119" rtl="0">
              <a:lnSpc>
                <a:spcPct val="90000"/>
              </a:lnSpc>
              <a:spcBef>
                <a:spcPts val="560"/>
              </a:spcBef>
              <a:buClr>
                <a:srgbClr val="4D4F53"/>
              </a:buClr>
              <a:buSzPct val="100000"/>
              <a:buChar char="•"/>
            </a:pPr>
            <a:r>
              <a:rPr lang="en-US" sz="2800">
                <a:solidFill>
                  <a:srgbClr val="4D4F53"/>
                </a:solidFill>
              </a:rPr>
              <a:t>Hadoop Java code switched to maprsasl</a:t>
            </a:r>
          </a:p>
          <a:p>
            <a:pPr marL="457119" lvl="0" indent="-457119" rtl="0">
              <a:lnSpc>
                <a:spcPct val="90000"/>
              </a:lnSpc>
              <a:spcBef>
                <a:spcPts val="560"/>
              </a:spcBef>
              <a:buClr>
                <a:srgbClr val="4D4F53"/>
              </a:buClr>
              <a:buSzPct val="100000"/>
              <a:buChar char="•"/>
            </a:pPr>
            <a:r>
              <a:rPr lang="en-US" sz="2800">
                <a:solidFill>
                  <a:srgbClr val="4D4F53"/>
                </a:solidFill>
              </a:rPr>
              <a:t>Authorization components now rely upon MapR identity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Platform Security Defaults</a:t>
            </a:r>
          </a:p>
        </p:txBody>
      </p:sp>
      <p:sp>
        <p:nvSpPr>
          <p:cNvPr id="612" name="Shape 612"/>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lnSpc>
                <a:spcPct val="90000"/>
              </a:lnSpc>
              <a:spcBef>
                <a:spcPts val="0"/>
              </a:spcBef>
              <a:buClr>
                <a:srgbClr val="4D4F53"/>
              </a:buClr>
              <a:buSzPct val="100000"/>
              <a:buChar char="•"/>
            </a:pPr>
            <a:r>
              <a:rPr lang="en-US" sz="2800">
                <a:solidFill>
                  <a:srgbClr val="4D4F53"/>
                </a:solidFill>
              </a:rPr>
              <a:t>User experience</a:t>
            </a:r>
          </a:p>
          <a:p>
            <a:pPr marL="990427" lvl="1" indent="-393527" rtl="0">
              <a:lnSpc>
                <a:spcPct val="90000"/>
              </a:lnSpc>
              <a:spcBef>
                <a:spcPts val="480"/>
              </a:spcBef>
              <a:buClr>
                <a:srgbClr val="4D4F53"/>
              </a:buClr>
              <a:buSzPct val="100000"/>
              <a:buChar char="–"/>
            </a:pPr>
            <a:r>
              <a:rPr lang="en-US" sz="2400">
                <a:solidFill>
                  <a:srgbClr val="4D4F53"/>
                </a:solidFill>
              </a:rPr>
              <a:t>Users authenticate using maprlogin and passwords</a:t>
            </a:r>
          </a:p>
          <a:p>
            <a:pPr marL="990427" lvl="1" indent="-393527" rtl="0">
              <a:lnSpc>
                <a:spcPct val="90000"/>
              </a:lnSpc>
              <a:spcBef>
                <a:spcPts val="480"/>
              </a:spcBef>
              <a:buClr>
                <a:srgbClr val="4D4F53"/>
              </a:buClr>
              <a:buSzPct val="100000"/>
              <a:buChar char="–"/>
            </a:pPr>
            <a:r>
              <a:rPr lang="en-US" sz="2400">
                <a:solidFill>
                  <a:srgbClr val="4D4F53"/>
                </a:solidFill>
              </a:rPr>
              <a:t>User ‘mapr’ is admin as always</a:t>
            </a:r>
          </a:p>
          <a:p>
            <a:pPr marL="1523733" lvl="2" indent="-317233" rtl="0">
              <a:lnSpc>
                <a:spcPct val="90000"/>
              </a:lnSpc>
              <a:spcBef>
                <a:spcPts val="400"/>
              </a:spcBef>
              <a:buClr>
                <a:srgbClr val="4D4F53"/>
              </a:buClr>
              <a:buSzPct val="100000"/>
              <a:buChar char="•"/>
            </a:pPr>
            <a:r>
              <a:rPr lang="en-US" sz="2000">
                <a:solidFill>
                  <a:srgbClr val="4D4F53"/>
                </a:solidFill>
              </a:rPr>
              <a:t>User must authenticate however, OS identity irrelevant</a:t>
            </a:r>
          </a:p>
          <a:p>
            <a:pPr marL="990427" lvl="1" indent="-393527" rtl="0">
              <a:lnSpc>
                <a:spcPct val="90000"/>
              </a:lnSpc>
              <a:spcBef>
                <a:spcPts val="480"/>
              </a:spcBef>
              <a:buClr>
                <a:srgbClr val="4D4F53"/>
              </a:buClr>
              <a:buSzPct val="100000"/>
              <a:buChar char="–"/>
            </a:pPr>
            <a:r>
              <a:rPr lang="en-US" sz="2400">
                <a:solidFill>
                  <a:srgbClr val="4D4F53"/>
                </a:solidFill>
              </a:rPr>
              <a:t>Operating system identity (on or off cluster) no longer relevant to MapR security</a:t>
            </a:r>
          </a:p>
          <a:p>
            <a:pPr marL="1523733" lvl="2" indent="-317233" rtl="0">
              <a:lnSpc>
                <a:spcPct val="90000"/>
              </a:lnSpc>
              <a:spcBef>
                <a:spcPts val="400"/>
              </a:spcBef>
              <a:buClr>
                <a:srgbClr val="4D4F53"/>
              </a:buClr>
              <a:buSzPct val="100000"/>
              <a:buChar char="•"/>
            </a:pPr>
            <a:r>
              <a:rPr lang="en-US" sz="2000">
                <a:solidFill>
                  <a:srgbClr val="4D4F53"/>
                </a:solidFill>
              </a:rPr>
              <a:t>Obviously root user and ‘mapr’ user can read/write /opt/mapr</a:t>
            </a:r>
          </a:p>
          <a:p>
            <a:pPr marL="1523733" lvl="2" indent="-317233" rtl="0">
              <a:lnSpc>
                <a:spcPct val="90000"/>
              </a:lnSpc>
              <a:spcBef>
                <a:spcPts val="400"/>
              </a:spcBef>
              <a:buClr>
                <a:srgbClr val="4D4F53"/>
              </a:buClr>
              <a:buSzPct val="100000"/>
              <a:buChar char="•"/>
            </a:pPr>
            <a:r>
              <a:rPr lang="en-US" sz="2000">
                <a:solidFill>
                  <a:srgbClr val="4D4F53"/>
                </a:solidFill>
              </a:rPr>
              <a:t>We’ve also tightened permissions for many directories under /opt/mapr</a:t>
            </a:r>
          </a:p>
          <a:p>
            <a:pPr marL="990427" lvl="1" indent="-393527" rtl="0">
              <a:lnSpc>
                <a:spcPct val="90000"/>
              </a:lnSpc>
              <a:spcBef>
                <a:spcPts val="480"/>
              </a:spcBef>
              <a:buClr>
                <a:srgbClr val="4D4F53"/>
              </a:buClr>
              <a:buSzPct val="100000"/>
              <a:buChar char="–"/>
            </a:pPr>
            <a:r>
              <a:rPr lang="en-US" sz="2400">
                <a:solidFill>
                  <a:srgbClr val="4D4F53"/>
                </a:solidFill>
              </a:rPr>
              <a:t>Web UIs require authentication</a:t>
            </a:r>
          </a:p>
          <a:p>
            <a:pPr marL="990427" lvl="1" indent="-393527" rtl="0">
              <a:lnSpc>
                <a:spcPct val="90000"/>
              </a:lnSpc>
              <a:spcBef>
                <a:spcPts val="480"/>
              </a:spcBef>
              <a:buClr>
                <a:srgbClr val="4D4F53"/>
              </a:buClr>
              <a:buSzPct val="100000"/>
              <a:buChar char="–"/>
            </a:pPr>
            <a:r>
              <a:rPr lang="en-US" sz="2400">
                <a:solidFill>
                  <a:srgbClr val="4D4F53"/>
                </a:solidFill>
              </a:rPr>
              <a:t>MapR CLIs require authentication</a:t>
            </a:r>
          </a:p>
          <a:p>
            <a:pPr marL="1523733" lvl="2" indent="-317233" rtl="0">
              <a:lnSpc>
                <a:spcPct val="90000"/>
              </a:lnSpc>
              <a:spcBef>
                <a:spcPts val="400"/>
              </a:spcBef>
              <a:buClr>
                <a:srgbClr val="4D4F53"/>
              </a:buClr>
              <a:buSzPct val="100000"/>
              <a:buChar char="•"/>
            </a:pPr>
            <a:r>
              <a:rPr lang="en-US" sz="2000">
                <a:solidFill>
                  <a:srgbClr val="4D4F53"/>
                </a:solidFill>
              </a:rPr>
              <a:t>hadoop fs/mfs/jar/job/etc</a:t>
            </a:r>
          </a:p>
          <a:p>
            <a:pPr marL="1523733" lvl="2" indent="-317233" rtl="0">
              <a:lnSpc>
                <a:spcPct val="90000"/>
              </a:lnSpc>
              <a:spcBef>
                <a:spcPts val="400"/>
              </a:spcBef>
              <a:buClr>
                <a:srgbClr val="4D4F53"/>
              </a:buClr>
              <a:buSzPct val="100000"/>
              <a:buChar char="•"/>
            </a:pPr>
            <a:r>
              <a:rPr lang="en-US" sz="2000">
                <a:solidFill>
                  <a:srgbClr val="4D4F53"/>
                </a:solidFill>
              </a:rPr>
              <a:t>maprcli</a:t>
            </a:r>
          </a:p>
          <a:p>
            <a:pPr marL="990427" lvl="1" indent="-393527" rtl="0">
              <a:lnSpc>
                <a:spcPct val="90000"/>
              </a:lnSpc>
              <a:spcBef>
                <a:spcPts val="480"/>
              </a:spcBef>
              <a:buClr>
                <a:srgbClr val="4D4F53"/>
              </a:buClr>
              <a:buSzPct val="100000"/>
              <a:buChar char="–"/>
            </a:pPr>
            <a:r>
              <a:rPr lang="en-US" sz="2400">
                <a:solidFill>
                  <a:srgbClr val="4D4F53"/>
                </a:solidFill>
              </a:rPr>
              <a:t>Any user can submit jobs, but can only admin their own jobs</a:t>
            </a:r>
          </a:p>
          <a:p>
            <a:pPr marL="990427" lvl="1" indent="-241127" rtl="0">
              <a:lnSpc>
                <a:spcPct val="90000"/>
              </a:lnSpc>
              <a:spcBef>
                <a:spcPts val="480"/>
              </a:spcBef>
              <a:buNone/>
            </a:pPr>
            <a:endParaRPr sz="2400">
              <a:solidFill>
                <a:srgbClr val="4D4F5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Platform Security Defaults</a:t>
            </a:r>
          </a:p>
        </p:txBody>
      </p:sp>
      <p:sp>
        <p:nvSpPr>
          <p:cNvPr id="619" name="Shape 619"/>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Cluster operations</a:t>
            </a:r>
          </a:p>
          <a:p>
            <a:pPr marL="990427" lvl="1" indent="-393527" rtl="0">
              <a:spcBef>
                <a:spcPts val="480"/>
              </a:spcBef>
              <a:buClr>
                <a:srgbClr val="4D4F53"/>
              </a:buClr>
              <a:buSzPct val="100000"/>
              <a:buChar char="–"/>
            </a:pPr>
            <a:r>
              <a:rPr lang="en-US" sz="2400">
                <a:solidFill>
                  <a:srgbClr val="4D4F53"/>
                </a:solidFill>
              </a:rPr>
              <a:t>All MapR servers authenticate to each other</a:t>
            </a:r>
          </a:p>
          <a:p>
            <a:pPr marL="990427" lvl="1" indent="-393527" rtl="0">
              <a:spcBef>
                <a:spcPts val="480"/>
              </a:spcBef>
              <a:buClr>
                <a:srgbClr val="4D4F53"/>
              </a:buClr>
              <a:buSzPct val="100000"/>
              <a:buChar char="–"/>
            </a:pPr>
            <a:r>
              <a:rPr lang="en-US" sz="2400">
                <a:solidFill>
                  <a:srgbClr val="4D4F53"/>
                </a:solidFill>
              </a:rPr>
              <a:t>All nodes share common maprserverticket</a:t>
            </a:r>
          </a:p>
          <a:p>
            <a:pPr marL="1523733" lvl="2" indent="-317233" rtl="0">
              <a:spcBef>
                <a:spcPts val="400"/>
              </a:spcBef>
              <a:buClr>
                <a:srgbClr val="4D4F53"/>
              </a:buClr>
              <a:buSzPct val="100000"/>
              <a:buChar char="•"/>
            </a:pPr>
            <a:r>
              <a:rPr lang="en-US" sz="2000">
                <a:solidFill>
                  <a:srgbClr val="4D4F53"/>
                </a:solidFill>
              </a:rPr>
              <a:t>Nodes can only join cluster if they have maprserverticket</a:t>
            </a:r>
          </a:p>
          <a:p>
            <a:pPr marL="990427" lvl="1" indent="-393527" rtl="0">
              <a:spcBef>
                <a:spcPts val="480"/>
              </a:spcBef>
              <a:buClr>
                <a:srgbClr val="4D4F53"/>
              </a:buClr>
              <a:buSzPct val="100000"/>
              <a:buChar char="–"/>
            </a:pPr>
            <a:r>
              <a:rPr lang="en-US" sz="2400">
                <a:solidFill>
                  <a:srgbClr val="4D4F53"/>
                </a:solidFill>
              </a:rPr>
              <a:t>Self-signed wildcard certificates created for HTTPS traffic</a:t>
            </a:r>
          </a:p>
          <a:p>
            <a:pPr marL="1523733" lvl="2" indent="-317233" rtl="0">
              <a:spcBef>
                <a:spcPts val="400"/>
              </a:spcBef>
              <a:buClr>
                <a:srgbClr val="4D4F53"/>
              </a:buClr>
              <a:buSzPct val="100000"/>
              <a:buChar char="•"/>
            </a:pPr>
            <a:r>
              <a:rPr lang="en-US" sz="2000">
                <a:solidFill>
                  <a:srgbClr val="4D4F53"/>
                </a:solidFill>
              </a:rPr>
              <a:t>ssl_keystore contains certificate and private key, ssl_truststore contains certificate</a:t>
            </a:r>
          </a:p>
          <a:p>
            <a:pPr marL="2133226" lvl="3" indent="-317126" rtl="0">
              <a:spcBef>
                <a:spcPts val="360"/>
              </a:spcBef>
              <a:buClr>
                <a:srgbClr val="4D4F53"/>
              </a:buClr>
              <a:buSzPct val="100000"/>
              <a:buChar char="–"/>
            </a:pPr>
            <a:r>
              <a:rPr lang="en-US" sz="1800">
                <a:solidFill>
                  <a:srgbClr val="4D4F53"/>
                </a:solidFill>
              </a:rPr>
              <a:t>We set JVM system property: javax.net.ssl.trustStore</a:t>
            </a:r>
          </a:p>
          <a:p>
            <a:pPr marL="1523733" lvl="2" indent="-317233" rtl="0">
              <a:spcBef>
                <a:spcPts val="400"/>
              </a:spcBef>
              <a:buClr>
                <a:srgbClr val="4D4F53"/>
              </a:buClr>
              <a:buSzPct val="100000"/>
              <a:buChar char="•"/>
            </a:pPr>
            <a:r>
              <a:rPr lang="en-US" sz="2000">
                <a:solidFill>
                  <a:srgbClr val="4D4F53"/>
                </a:solidFill>
              </a:rPr>
              <a:t>Used by Web UIs, MCS, and maprlogin to CLDB</a:t>
            </a:r>
          </a:p>
          <a:p>
            <a:pPr marL="1523733" lvl="2" indent="-317233" rtl="0">
              <a:spcBef>
                <a:spcPts val="400"/>
              </a:spcBef>
              <a:buClr>
                <a:srgbClr val="4D4F53"/>
              </a:buClr>
              <a:buSzPct val="100000"/>
              <a:buChar char="•"/>
            </a:pPr>
            <a:r>
              <a:rPr lang="en-US" sz="2000">
                <a:solidFill>
                  <a:srgbClr val="4D4F53"/>
                </a:solidFill>
              </a:rPr>
              <a:t>Uses hostname command to get DNS domain for cluster and put that into certificate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Ecosystem Services Security</a:t>
            </a:r>
          </a:p>
        </p:txBody>
      </p:sp>
      <p:sp>
        <p:nvSpPr>
          <p:cNvPr id="626" name="Shape 626"/>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lnSpc>
                <a:spcPct val="80000"/>
              </a:lnSpc>
              <a:spcBef>
                <a:spcPts val="0"/>
              </a:spcBef>
              <a:buClr>
                <a:srgbClr val="4D4F53"/>
              </a:buClr>
              <a:buSzPct val="99615"/>
              <a:buChar char="•"/>
            </a:pPr>
            <a:r>
              <a:rPr lang="en-US" sz="2590">
                <a:solidFill>
                  <a:srgbClr val="4D4F53"/>
                </a:solidFill>
              </a:rPr>
              <a:t>Ecosystem components each have their own unique security options and defaults on a secure cluster</a:t>
            </a:r>
          </a:p>
          <a:p>
            <a:pPr marL="457119" lvl="0" indent="-457119" rtl="0">
              <a:lnSpc>
                <a:spcPct val="80000"/>
              </a:lnSpc>
              <a:spcBef>
                <a:spcPts val="518"/>
              </a:spcBef>
              <a:buClr>
                <a:srgbClr val="4D4F53"/>
              </a:buClr>
              <a:buSzPct val="99615"/>
              <a:buChar char="•"/>
            </a:pPr>
            <a:r>
              <a:rPr lang="en-US" sz="2590">
                <a:solidFill>
                  <a:srgbClr val="4D4F53"/>
                </a:solidFill>
              </a:rPr>
              <a:t>Many default to requiring authentication and use HTTPS for web traffic</a:t>
            </a:r>
          </a:p>
          <a:p>
            <a:pPr marL="990427" lvl="1" indent="-393527" rtl="0">
              <a:lnSpc>
                <a:spcPct val="80000"/>
              </a:lnSpc>
              <a:spcBef>
                <a:spcPts val="444"/>
              </a:spcBef>
              <a:buClr>
                <a:srgbClr val="4D4F53"/>
              </a:buClr>
              <a:buSzPct val="100909"/>
              <a:buChar char="–"/>
            </a:pPr>
            <a:r>
              <a:rPr lang="en-US" sz="2220">
                <a:solidFill>
                  <a:srgbClr val="4D4F53"/>
                </a:solidFill>
              </a:rPr>
              <a:t>MRv1 and YARN</a:t>
            </a:r>
          </a:p>
          <a:p>
            <a:pPr marL="990427" lvl="1" indent="-393527" rtl="0">
              <a:lnSpc>
                <a:spcPct val="80000"/>
              </a:lnSpc>
              <a:spcBef>
                <a:spcPts val="444"/>
              </a:spcBef>
              <a:buClr>
                <a:srgbClr val="4D4F53"/>
              </a:buClr>
              <a:buSzPct val="100909"/>
              <a:buChar char="–"/>
            </a:pPr>
            <a:r>
              <a:rPr lang="en-US" sz="2220">
                <a:solidFill>
                  <a:srgbClr val="4D4F53"/>
                </a:solidFill>
              </a:rPr>
              <a:t>Hive Server 2</a:t>
            </a:r>
          </a:p>
          <a:p>
            <a:pPr marL="990427" lvl="1" indent="-393527" rtl="0">
              <a:lnSpc>
                <a:spcPct val="80000"/>
              </a:lnSpc>
              <a:spcBef>
                <a:spcPts val="444"/>
              </a:spcBef>
              <a:buClr>
                <a:srgbClr val="4D4F53"/>
              </a:buClr>
              <a:buSzPct val="100909"/>
              <a:buChar char="–"/>
            </a:pPr>
            <a:r>
              <a:rPr lang="en-US" sz="2220">
                <a:solidFill>
                  <a:srgbClr val="4D4F53"/>
                </a:solidFill>
              </a:rPr>
              <a:t>Hive MetaServer</a:t>
            </a:r>
          </a:p>
          <a:p>
            <a:pPr marL="457119" lvl="0" indent="-457119" rtl="0">
              <a:lnSpc>
                <a:spcPct val="80000"/>
              </a:lnSpc>
              <a:spcBef>
                <a:spcPts val="518"/>
              </a:spcBef>
              <a:buClr>
                <a:srgbClr val="4D4F53"/>
              </a:buClr>
              <a:buSzPct val="99615"/>
              <a:buChar char="•"/>
            </a:pPr>
            <a:r>
              <a:rPr lang="en-US" sz="2590">
                <a:solidFill>
                  <a:srgbClr val="4D4F53"/>
                </a:solidFill>
              </a:rPr>
              <a:t>Others require additional configuration</a:t>
            </a:r>
          </a:p>
          <a:p>
            <a:pPr marL="990427" lvl="1" indent="-393527" rtl="0">
              <a:lnSpc>
                <a:spcPct val="80000"/>
              </a:lnSpc>
              <a:spcBef>
                <a:spcPts val="444"/>
              </a:spcBef>
              <a:buClr>
                <a:srgbClr val="4D4F53"/>
              </a:buClr>
              <a:buSzPct val="100909"/>
              <a:buChar char="–"/>
            </a:pPr>
            <a:r>
              <a:rPr lang="en-US" sz="2220">
                <a:solidFill>
                  <a:srgbClr val="4D4F53"/>
                </a:solidFill>
              </a:rPr>
              <a:t>Oozie</a:t>
            </a:r>
          </a:p>
          <a:p>
            <a:pPr marL="990427" lvl="1" indent="-393527" rtl="0">
              <a:lnSpc>
                <a:spcPct val="80000"/>
              </a:lnSpc>
              <a:spcBef>
                <a:spcPts val="444"/>
              </a:spcBef>
              <a:buClr>
                <a:srgbClr val="4D4F53"/>
              </a:buClr>
              <a:buSzPct val="100909"/>
              <a:buChar char="–"/>
            </a:pPr>
            <a:r>
              <a:rPr lang="en-US" sz="2220">
                <a:solidFill>
                  <a:srgbClr val="4D4F53"/>
                </a:solidFill>
              </a:rPr>
              <a:t>Spark</a:t>
            </a:r>
          </a:p>
          <a:p>
            <a:pPr marL="990427" lvl="1" indent="-393527" rtl="0">
              <a:lnSpc>
                <a:spcPct val="80000"/>
              </a:lnSpc>
              <a:spcBef>
                <a:spcPts val="444"/>
              </a:spcBef>
              <a:buClr>
                <a:srgbClr val="4D4F53"/>
              </a:buClr>
              <a:buSzPct val="100909"/>
              <a:buChar char="–"/>
            </a:pPr>
            <a:r>
              <a:rPr lang="en-US" sz="2220">
                <a:solidFill>
                  <a:srgbClr val="4D4F53"/>
                </a:solidFill>
              </a:rPr>
              <a:t>Drill</a:t>
            </a:r>
          </a:p>
          <a:p>
            <a:pPr marL="990427" lvl="1" indent="-393527" rtl="0">
              <a:lnSpc>
                <a:spcPct val="80000"/>
              </a:lnSpc>
              <a:spcBef>
                <a:spcPts val="444"/>
              </a:spcBef>
              <a:buClr>
                <a:srgbClr val="4D4F53"/>
              </a:buClr>
              <a:buSzPct val="100909"/>
              <a:buChar char="–"/>
            </a:pPr>
            <a:r>
              <a:rPr lang="en-US" sz="2220">
                <a:solidFill>
                  <a:srgbClr val="4D4F53"/>
                </a:solidFill>
              </a:rPr>
              <a:t>HBase (Kerberos only)</a:t>
            </a:r>
          </a:p>
          <a:p>
            <a:pPr marL="457119" lvl="0" indent="-457119" rtl="0">
              <a:lnSpc>
                <a:spcPct val="80000"/>
              </a:lnSpc>
              <a:spcBef>
                <a:spcPts val="518"/>
              </a:spcBef>
              <a:buClr>
                <a:srgbClr val="4D4F53"/>
              </a:buClr>
              <a:buSzPct val="99615"/>
              <a:buChar char="•"/>
            </a:pPr>
            <a:r>
              <a:rPr lang="en-US" sz="2590">
                <a:solidFill>
                  <a:srgbClr val="4D4F53"/>
                </a:solidFill>
              </a:rPr>
              <a:t>Documentation details steps for each</a:t>
            </a:r>
          </a:p>
          <a:p>
            <a:pPr marL="990427" lvl="1" indent="-252557" rtl="0">
              <a:lnSpc>
                <a:spcPct val="80000"/>
              </a:lnSpc>
              <a:spcBef>
                <a:spcPts val="444"/>
              </a:spcBef>
              <a:buNone/>
            </a:pPr>
            <a:endParaRPr sz="2220">
              <a:solidFill>
                <a:srgbClr val="4D4F5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Ecosystem Map Reduce Clients</a:t>
            </a:r>
          </a:p>
        </p:txBody>
      </p:sp>
      <p:sp>
        <p:nvSpPr>
          <p:cNvPr id="633" name="Shape 633"/>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Many components simply generate Map Reduce jobs. As such they implicitly leverage the security we’ve defined for Map Reduce previously. They are:</a:t>
            </a:r>
          </a:p>
          <a:p>
            <a:pPr marL="990427" lvl="1" indent="-393527" rtl="0">
              <a:spcBef>
                <a:spcPts val="480"/>
              </a:spcBef>
              <a:buClr>
                <a:srgbClr val="4D4F53"/>
              </a:buClr>
              <a:buSzPct val="100000"/>
              <a:buChar char="–"/>
            </a:pPr>
            <a:r>
              <a:rPr lang="en-US" sz="2400">
                <a:solidFill>
                  <a:srgbClr val="4D4F53"/>
                </a:solidFill>
              </a:rPr>
              <a:t>Hive (except Hive Server)</a:t>
            </a:r>
          </a:p>
          <a:p>
            <a:pPr marL="990427" lvl="1" indent="-393527" rtl="0">
              <a:spcBef>
                <a:spcPts val="480"/>
              </a:spcBef>
              <a:buClr>
                <a:srgbClr val="4D4F53"/>
              </a:buClr>
              <a:buSzPct val="100000"/>
              <a:buChar char="–"/>
            </a:pPr>
            <a:r>
              <a:rPr lang="en-US" sz="2400">
                <a:solidFill>
                  <a:srgbClr val="4D4F53"/>
                </a:solidFill>
              </a:rPr>
              <a:t>Pig</a:t>
            </a:r>
          </a:p>
          <a:p>
            <a:pPr marL="990427" lvl="1" indent="-393527" rtl="0">
              <a:spcBef>
                <a:spcPts val="480"/>
              </a:spcBef>
              <a:buClr>
                <a:srgbClr val="4D4F53"/>
              </a:buClr>
              <a:buSzPct val="100000"/>
              <a:buChar char="–"/>
            </a:pPr>
            <a:r>
              <a:rPr lang="en-US" sz="2400">
                <a:solidFill>
                  <a:srgbClr val="4D4F53"/>
                </a:solidFill>
              </a:rPr>
              <a:t>Mahout</a:t>
            </a:r>
          </a:p>
          <a:p>
            <a:pPr marL="990427" lvl="1" indent="-393527" rtl="0">
              <a:spcBef>
                <a:spcPts val="480"/>
              </a:spcBef>
              <a:buClr>
                <a:srgbClr val="4D4F53"/>
              </a:buClr>
              <a:buSzPct val="100000"/>
              <a:buChar char="–"/>
            </a:pPr>
            <a:r>
              <a:rPr lang="en-US" sz="2400">
                <a:solidFill>
                  <a:srgbClr val="4D4F53"/>
                </a:solidFill>
              </a:rPr>
              <a:t>Sqoop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p:nvPr/>
        </p:nvSpPr>
        <p:spPr>
          <a:xfrm>
            <a:off x="0" y="1481139"/>
            <a:ext cx="12188700" cy="4629000"/>
          </a:xfrm>
          <a:prstGeom prst="rect">
            <a:avLst/>
          </a:prstGeom>
          <a:solidFill>
            <a:srgbClr val="00274C">
              <a:alpha val="20780"/>
            </a:srgbClr>
          </a:solidFill>
          <a:ln>
            <a:noFill/>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640" name="Shape 640"/>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641" name="Shape 641"/>
          <p:cNvSpPr/>
          <p:nvPr/>
        </p:nvSpPr>
        <p:spPr>
          <a:xfrm>
            <a:off x="5174962" y="2719601"/>
            <a:ext cx="2690700" cy="401100"/>
          </a:xfrm>
          <a:prstGeom prst="trapezoid">
            <a:avLst>
              <a:gd name="adj" fmla="val 25000"/>
            </a:avLst>
          </a:prstGeom>
          <a:gradFill>
            <a:gsLst>
              <a:gs pos="0">
                <a:srgbClr val="7F7F7F"/>
              </a:gs>
              <a:gs pos="100000">
                <a:srgbClr val="FFFFFF">
                  <a:alpha val="0"/>
                </a:srgbClr>
              </a:gs>
            </a:gsLst>
            <a:lin ang="16200038" scaled="0"/>
          </a:gradFill>
          <a:ln>
            <a:noFill/>
          </a:ln>
        </p:spPr>
        <p:txBody>
          <a:bodyPr wrap="square" lIns="91400" tIns="45700" rIns="91400" bIns="45700" anchor="ctr" anchorCtr="0">
            <a:noAutofit/>
          </a:bodyPr>
          <a:lstStyle/>
          <a:p>
            <a:pPr marL="0" marR="0" lvl="0" indent="0" algn="ctr" rtl="0">
              <a:spcBef>
                <a:spcPts val="0"/>
              </a:spcBef>
              <a:buNone/>
            </a:pPr>
            <a:endParaRPr sz="1799">
              <a:solidFill>
                <a:srgbClr val="FFFFFF"/>
              </a:solidFill>
              <a:latin typeface="Arial"/>
              <a:ea typeface="Arial"/>
              <a:cs typeface="Arial"/>
              <a:sym typeface="Arial"/>
            </a:endParaRPr>
          </a:p>
        </p:txBody>
      </p:sp>
      <p:cxnSp>
        <p:nvCxnSpPr>
          <p:cNvPr id="642" name="Shape 642"/>
          <p:cNvCxnSpPr/>
          <p:nvPr/>
        </p:nvCxnSpPr>
        <p:spPr>
          <a:xfrm rot="10800000" flipH="1">
            <a:off x="1571953" y="2147111"/>
            <a:ext cx="751200" cy="1500"/>
          </a:xfrm>
          <a:prstGeom prst="straightConnector1">
            <a:avLst/>
          </a:prstGeom>
          <a:noFill/>
          <a:ln w="25400" cap="flat" cmpd="sng">
            <a:solidFill>
              <a:srgbClr val="00274C"/>
            </a:solidFill>
            <a:prstDash val="solid"/>
            <a:round/>
            <a:headEnd type="none" w="med" len="med"/>
            <a:tailEnd type="none" w="med" len="med"/>
          </a:ln>
        </p:spPr>
      </p:cxnSp>
      <p:sp>
        <p:nvSpPr>
          <p:cNvPr id="643" name="Shape 643"/>
          <p:cNvSpPr/>
          <p:nvPr/>
        </p:nvSpPr>
        <p:spPr>
          <a:xfrm>
            <a:off x="2230990" y="2719601"/>
            <a:ext cx="2838600" cy="401100"/>
          </a:xfrm>
          <a:prstGeom prst="trapezoid">
            <a:avLst>
              <a:gd name="adj" fmla="val 25000"/>
            </a:avLst>
          </a:prstGeom>
          <a:gradFill>
            <a:gsLst>
              <a:gs pos="0">
                <a:srgbClr val="7F7F7F"/>
              </a:gs>
              <a:gs pos="100000">
                <a:srgbClr val="FFFFFF">
                  <a:alpha val="0"/>
                </a:srgbClr>
              </a:gs>
            </a:gsLst>
            <a:lin ang="16200038" scaled="0"/>
          </a:gradFill>
          <a:ln>
            <a:noFill/>
          </a:ln>
        </p:spPr>
        <p:txBody>
          <a:bodyPr wrap="square" lIns="91400" tIns="45700" rIns="91400" bIns="45700" anchor="ctr" anchorCtr="0">
            <a:noAutofit/>
          </a:bodyPr>
          <a:lstStyle/>
          <a:p>
            <a:pPr marL="0" marR="0" lvl="0" indent="0" algn="ctr" rtl="0">
              <a:spcBef>
                <a:spcPts val="0"/>
              </a:spcBef>
              <a:buNone/>
            </a:pPr>
            <a:endParaRPr sz="1799">
              <a:solidFill>
                <a:srgbClr val="FFFFFF"/>
              </a:solidFill>
              <a:latin typeface="Arial"/>
              <a:ea typeface="Arial"/>
              <a:cs typeface="Arial"/>
              <a:sym typeface="Arial"/>
            </a:endParaRPr>
          </a:p>
        </p:txBody>
      </p:sp>
      <p:sp>
        <p:nvSpPr>
          <p:cNvPr id="644" name="Shape 644"/>
          <p:cNvSpPr/>
          <p:nvPr/>
        </p:nvSpPr>
        <p:spPr>
          <a:xfrm>
            <a:off x="8083028" y="1269939"/>
            <a:ext cx="1688700" cy="12429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sp>
        <p:nvSpPr>
          <p:cNvPr id="645" name="Shape 645"/>
          <p:cNvSpPr/>
          <p:nvPr/>
        </p:nvSpPr>
        <p:spPr>
          <a:xfrm>
            <a:off x="2230990" y="3103563"/>
            <a:ext cx="2826600" cy="2487600"/>
          </a:xfrm>
          <a:prstGeom prst="rect">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sp>
        <p:nvSpPr>
          <p:cNvPr id="646" name="Shape 646"/>
          <p:cNvSpPr/>
          <p:nvPr/>
        </p:nvSpPr>
        <p:spPr>
          <a:xfrm>
            <a:off x="5214713" y="3107294"/>
            <a:ext cx="2619600" cy="2476200"/>
          </a:xfrm>
          <a:prstGeom prst="rect">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sp>
        <p:nvSpPr>
          <p:cNvPr id="647" name="Shape 647"/>
          <p:cNvSpPr/>
          <p:nvPr/>
        </p:nvSpPr>
        <p:spPr>
          <a:xfrm>
            <a:off x="2323290" y="1538288"/>
            <a:ext cx="2661000" cy="12177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sp>
        <p:nvSpPr>
          <p:cNvPr id="648" name="Shape 64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Putting it All Together</a:t>
            </a:r>
          </a:p>
        </p:txBody>
      </p:sp>
      <p:pic>
        <p:nvPicPr>
          <p:cNvPr id="649" name="Shape 649"/>
          <p:cNvPicPr preferRelativeResize="0"/>
          <p:nvPr/>
        </p:nvPicPr>
        <p:blipFill rotWithShape="1">
          <a:blip r:embed="rId3">
            <a:alphaModFix amt="49000"/>
          </a:blip>
          <a:srcRect/>
          <a:stretch/>
        </p:blipFill>
        <p:spPr>
          <a:xfrm>
            <a:off x="840977" y="2933583"/>
            <a:ext cx="808500" cy="808800"/>
          </a:xfrm>
          <a:prstGeom prst="rect">
            <a:avLst/>
          </a:prstGeom>
          <a:noFill/>
          <a:ln>
            <a:noFill/>
          </a:ln>
        </p:spPr>
      </p:pic>
      <p:pic>
        <p:nvPicPr>
          <p:cNvPr id="650" name="Shape 650"/>
          <p:cNvPicPr preferRelativeResize="0"/>
          <p:nvPr/>
        </p:nvPicPr>
        <p:blipFill rotWithShape="1">
          <a:blip r:embed="rId4">
            <a:alphaModFix amt="50000"/>
          </a:blip>
          <a:srcRect/>
          <a:stretch/>
        </p:blipFill>
        <p:spPr>
          <a:xfrm>
            <a:off x="3229446" y="1646369"/>
            <a:ext cx="947400" cy="947400"/>
          </a:xfrm>
          <a:prstGeom prst="rect">
            <a:avLst/>
          </a:prstGeom>
          <a:noFill/>
          <a:ln>
            <a:noFill/>
          </a:ln>
        </p:spPr>
      </p:pic>
      <p:pic>
        <p:nvPicPr>
          <p:cNvPr id="651" name="Shape 651"/>
          <p:cNvPicPr preferRelativeResize="0"/>
          <p:nvPr/>
        </p:nvPicPr>
        <p:blipFill rotWithShape="1">
          <a:blip r:embed="rId5">
            <a:alphaModFix amt="49000"/>
          </a:blip>
          <a:srcRect/>
          <a:stretch/>
        </p:blipFill>
        <p:spPr>
          <a:xfrm>
            <a:off x="920244" y="1879967"/>
            <a:ext cx="651600" cy="537300"/>
          </a:xfrm>
          <a:prstGeom prst="rect">
            <a:avLst/>
          </a:prstGeom>
          <a:noFill/>
          <a:ln>
            <a:noFill/>
          </a:ln>
        </p:spPr>
      </p:pic>
      <p:pic>
        <p:nvPicPr>
          <p:cNvPr id="652" name="Shape 652"/>
          <p:cNvPicPr preferRelativeResize="0"/>
          <p:nvPr/>
        </p:nvPicPr>
        <p:blipFill rotWithShape="1">
          <a:blip r:embed="rId6">
            <a:alphaModFix amt="50000"/>
          </a:blip>
          <a:srcRect/>
          <a:stretch/>
        </p:blipFill>
        <p:spPr>
          <a:xfrm>
            <a:off x="2869735" y="3909722"/>
            <a:ext cx="427500" cy="526200"/>
          </a:xfrm>
          <a:prstGeom prst="rect">
            <a:avLst/>
          </a:prstGeom>
          <a:noFill/>
          <a:ln>
            <a:noFill/>
          </a:ln>
        </p:spPr>
      </p:pic>
      <p:pic>
        <p:nvPicPr>
          <p:cNvPr id="653" name="Shape 653"/>
          <p:cNvPicPr preferRelativeResize="0"/>
          <p:nvPr/>
        </p:nvPicPr>
        <p:blipFill rotWithShape="1">
          <a:blip r:embed="rId6">
            <a:alphaModFix amt="52000"/>
          </a:blip>
          <a:srcRect/>
          <a:stretch/>
        </p:blipFill>
        <p:spPr>
          <a:xfrm>
            <a:off x="6223476" y="3909719"/>
            <a:ext cx="427500" cy="526200"/>
          </a:xfrm>
          <a:prstGeom prst="rect">
            <a:avLst/>
          </a:prstGeom>
          <a:noFill/>
          <a:ln>
            <a:noFill/>
          </a:ln>
        </p:spPr>
      </p:pic>
      <p:pic>
        <p:nvPicPr>
          <p:cNvPr id="654" name="Shape 654"/>
          <p:cNvPicPr preferRelativeResize="0"/>
          <p:nvPr/>
        </p:nvPicPr>
        <p:blipFill rotWithShape="1">
          <a:blip r:embed="rId7">
            <a:alphaModFix amt="49000"/>
          </a:blip>
          <a:srcRect/>
          <a:stretch/>
        </p:blipFill>
        <p:spPr>
          <a:xfrm>
            <a:off x="5535925" y="3909722"/>
            <a:ext cx="525900" cy="526200"/>
          </a:xfrm>
          <a:prstGeom prst="rect">
            <a:avLst/>
          </a:prstGeom>
          <a:noFill/>
          <a:ln>
            <a:noFill/>
          </a:ln>
        </p:spPr>
      </p:pic>
      <p:pic>
        <p:nvPicPr>
          <p:cNvPr id="655" name="Shape 655"/>
          <p:cNvPicPr preferRelativeResize="0"/>
          <p:nvPr/>
        </p:nvPicPr>
        <p:blipFill rotWithShape="1">
          <a:blip r:embed="rId7">
            <a:alphaModFix amt="50000"/>
          </a:blip>
          <a:srcRect/>
          <a:stretch/>
        </p:blipFill>
        <p:spPr>
          <a:xfrm>
            <a:off x="4052087" y="3909724"/>
            <a:ext cx="525900" cy="526200"/>
          </a:xfrm>
          <a:prstGeom prst="rect">
            <a:avLst/>
          </a:prstGeom>
          <a:noFill/>
          <a:ln>
            <a:noFill/>
          </a:ln>
        </p:spPr>
      </p:pic>
      <p:sp>
        <p:nvSpPr>
          <p:cNvPr id="656" name="Shape 656"/>
          <p:cNvSpPr/>
          <p:nvPr/>
        </p:nvSpPr>
        <p:spPr>
          <a:xfrm>
            <a:off x="5308446" y="1538288"/>
            <a:ext cx="2417700" cy="1217700"/>
          </a:xfrm>
          <a:prstGeom prst="rect">
            <a:avLst/>
          </a:prstGeom>
          <a:solidFill>
            <a:srgbClr val="FFFFFF"/>
          </a:solidFill>
          <a:ln w="38100" cap="flat" cmpd="sng">
            <a:solidFill>
              <a:srgbClr val="C60C3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pic>
        <p:nvPicPr>
          <p:cNvPr id="657" name="Shape 657"/>
          <p:cNvPicPr preferRelativeResize="0"/>
          <p:nvPr/>
        </p:nvPicPr>
        <p:blipFill rotWithShape="1">
          <a:blip r:embed="rId6">
            <a:alphaModFix amt="49000"/>
          </a:blip>
          <a:srcRect/>
          <a:stretch/>
        </p:blipFill>
        <p:spPr>
          <a:xfrm>
            <a:off x="3452133" y="3909723"/>
            <a:ext cx="427500" cy="526200"/>
          </a:xfrm>
          <a:prstGeom prst="rect">
            <a:avLst/>
          </a:prstGeom>
          <a:noFill/>
          <a:ln>
            <a:noFill/>
          </a:ln>
        </p:spPr>
      </p:pic>
      <p:pic>
        <p:nvPicPr>
          <p:cNvPr id="658" name="Shape 658"/>
          <p:cNvPicPr preferRelativeResize="0"/>
          <p:nvPr/>
        </p:nvPicPr>
        <p:blipFill rotWithShape="1">
          <a:blip r:embed="rId6">
            <a:alphaModFix amt="50000"/>
          </a:blip>
          <a:srcRect/>
          <a:stretch/>
        </p:blipFill>
        <p:spPr>
          <a:xfrm>
            <a:off x="6865496" y="3909718"/>
            <a:ext cx="427500" cy="526200"/>
          </a:xfrm>
          <a:prstGeom prst="rect">
            <a:avLst/>
          </a:prstGeom>
          <a:noFill/>
          <a:ln>
            <a:noFill/>
          </a:ln>
        </p:spPr>
      </p:pic>
      <p:cxnSp>
        <p:nvCxnSpPr>
          <p:cNvPr id="659" name="Shape 659"/>
          <p:cNvCxnSpPr>
            <a:stCxn id="651" idx="2"/>
          </p:cNvCxnSpPr>
          <p:nvPr/>
        </p:nvCxnSpPr>
        <p:spPr>
          <a:xfrm>
            <a:off x="1246044" y="2417267"/>
            <a:ext cx="0" cy="663300"/>
          </a:xfrm>
          <a:prstGeom prst="straightConnector1">
            <a:avLst/>
          </a:prstGeom>
          <a:noFill/>
          <a:ln w="25400" cap="flat" cmpd="sng">
            <a:solidFill>
              <a:srgbClr val="00274C"/>
            </a:solidFill>
            <a:prstDash val="solid"/>
            <a:round/>
            <a:headEnd type="none" w="med" len="med"/>
            <a:tailEnd type="none" w="med" len="med"/>
          </a:ln>
        </p:spPr>
      </p:cxnSp>
      <p:sp>
        <p:nvSpPr>
          <p:cNvPr id="660" name="Shape 660"/>
          <p:cNvSpPr txBox="1"/>
          <p:nvPr/>
        </p:nvSpPr>
        <p:spPr>
          <a:xfrm>
            <a:off x="0" y="3102861"/>
            <a:ext cx="861300" cy="4614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1200" b="1">
                <a:solidFill>
                  <a:srgbClr val="57585A"/>
                </a:solidFill>
                <a:latin typeface="Arial"/>
                <a:ea typeface="Arial"/>
                <a:cs typeface="Arial"/>
                <a:sym typeface="Arial"/>
              </a:rPr>
              <a:t>Active</a:t>
            </a:r>
          </a:p>
          <a:p>
            <a:pPr marL="0" marR="0" lvl="0" indent="0" algn="r" rtl="0">
              <a:spcBef>
                <a:spcPts val="0"/>
              </a:spcBef>
              <a:buSzPct val="25000"/>
              <a:buNone/>
            </a:pPr>
            <a:r>
              <a:rPr lang="en-US" sz="1200" b="1">
                <a:solidFill>
                  <a:srgbClr val="57585A"/>
                </a:solidFill>
                <a:latin typeface="Arial"/>
                <a:ea typeface="Arial"/>
                <a:cs typeface="Arial"/>
                <a:sym typeface="Arial"/>
              </a:rPr>
              <a:t>Directory</a:t>
            </a:r>
          </a:p>
        </p:txBody>
      </p:sp>
      <p:sp>
        <p:nvSpPr>
          <p:cNvPr id="661" name="Shape 661"/>
          <p:cNvSpPr txBox="1"/>
          <p:nvPr/>
        </p:nvSpPr>
        <p:spPr>
          <a:xfrm>
            <a:off x="2321737" y="2411568"/>
            <a:ext cx="9966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000000"/>
                </a:solidFill>
                <a:latin typeface="Arial"/>
                <a:ea typeface="Arial"/>
                <a:cs typeface="Arial"/>
                <a:sym typeface="Arial"/>
              </a:rPr>
              <a:t>Production</a:t>
            </a:r>
          </a:p>
        </p:txBody>
      </p:sp>
      <p:sp>
        <p:nvSpPr>
          <p:cNvPr id="662" name="Shape 662"/>
          <p:cNvSpPr txBox="1"/>
          <p:nvPr/>
        </p:nvSpPr>
        <p:spPr>
          <a:xfrm>
            <a:off x="5291295" y="2417711"/>
            <a:ext cx="4896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000000"/>
                </a:solidFill>
                <a:latin typeface="Arial"/>
                <a:ea typeface="Arial"/>
                <a:cs typeface="Arial"/>
                <a:sym typeface="Arial"/>
              </a:rPr>
              <a:t>Test</a:t>
            </a:r>
          </a:p>
        </p:txBody>
      </p:sp>
      <p:cxnSp>
        <p:nvCxnSpPr>
          <p:cNvPr id="663" name="Shape 663"/>
          <p:cNvCxnSpPr>
            <a:endCxn id="652" idx="0"/>
          </p:cNvCxnSpPr>
          <p:nvPr/>
        </p:nvCxnSpPr>
        <p:spPr>
          <a:xfrm rot="5400000">
            <a:off x="3081985" y="3618422"/>
            <a:ext cx="292800" cy="289800"/>
          </a:xfrm>
          <a:prstGeom prst="bentConnector3">
            <a:avLst>
              <a:gd name="adj1" fmla="val 50000"/>
            </a:avLst>
          </a:prstGeom>
          <a:noFill/>
          <a:ln w="25400" cap="flat" cmpd="sng">
            <a:solidFill>
              <a:srgbClr val="00274C"/>
            </a:solidFill>
            <a:prstDash val="solid"/>
            <a:round/>
            <a:headEnd type="none" w="med" len="med"/>
            <a:tailEnd type="none" w="med" len="med"/>
          </a:ln>
        </p:spPr>
      </p:cxnSp>
      <p:cxnSp>
        <p:nvCxnSpPr>
          <p:cNvPr id="664" name="Shape 664"/>
          <p:cNvCxnSpPr>
            <a:endCxn id="657" idx="0"/>
          </p:cNvCxnSpPr>
          <p:nvPr/>
        </p:nvCxnSpPr>
        <p:spPr>
          <a:xfrm rot="-5400000" flipH="1">
            <a:off x="3373233" y="3617073"/>
            <a:ext cx="292800" cy="292500"/>
          </a:xfrm>
          <a:prstGeom prst="bentConnector3">
            <a:avLst>
              <a:gd name="adj1" fmla="val 50000"/>
            </a:avLst>
          </a:prstGeom>
          <a:noFill/>
          <a:ln w="25400" cap="flat" cmpd="sng">
            <a:solidFill>
              <a:srgbClr val="00274C"/>
            </a:solidFill>
            <a:prstDash val="solid"/>
            <a:round/>
            <a:headEnd type="none" w="med" len="med"/>
            <a:tailEnd type="none" w="med" len="med"/>
          </a:ln>
        </p:spPr>
      </p:cxnSp>
      <p:cxnSp>
        <p:nvCxnSpPr>
          <p:cNvPr id="665" name="Shape 665"/>
          <p:cNvCxnSpPr/>
          <p:nvPr/>
        </p:nvCxnSpPr>
        <p:spPr>
          <a:xfrm rot="5400000">
            <a:off x="6437451" y="3602720"/>
            <a:ext cx="292800" cy="289800"/>
          </a:xfrm>
          <a:prstGeom prst="bentConnector3">
            <a:avLst>
              <a:gd name="adj1" fmla="val 50000"/>
            </a:avLst>
          </a:prstGeom>
          <a:noFill/>
          <a:ln w="25400" cap="flat" cmpd="sng">
            <a:solidFill>
              <a:srgbClr val="00274C"/>
            </a:solidFill>
            <a:prstDash val="solid"/>
            <a:round/>
            <a:headEnd type="none" w="med" len="med"/>
            <a:tailEnd type="none" w="med" len="med"/>
          </a:ln>
        </p:spPr>
      </p:cxnSp>
      <p:cxnSp>
        <p:nvCxnSpPr>
          <p:cNvPr id="666" name="Shape 666"/>
          <p:cNvCxnSpPr/>
          <p:nvPr/>
        </p:nvCxnSpPr>
        <p:spPr>
          <a:xfrm rot="-5400000" flipH="1">
            <a:off x="6728595" y="3601371"/>
            <a:ext cx="292800" cy="292500"/>
          </a:xfrm>
          <a:prstGeom prst="bentConnector3">
            <a:avLst>
              <a:gd name="adj1" fmla="val 50000"/>
            </a:avLst>
          </a:prstGeom>
          <a:noFill/>
          <a:ln w="25400" cap="flat" cmpd="sng">
            <a:solidFill>
              <a:srgbClr val="00274C"/>
            </a:solidFill>
            <a:prstDash val="solid"/>
            <a:round/>
            <a:headEnd type="none" w="med" len="med"/>
            <a:tailEnd type="none" w="med" len="med"/>
          </a:ln>
        </p:spPr>
      </p:cxnSp>
      <p:sp>
        <p:nvSpPr>
          <p:cNvPr id="667" name="Shape 667"/>
          <p:cNvSpPr/>
          <p:nvPr/>
        </p:nvSpPr>
        <p:spPr>
          <a:xfrm>
            <a:off x="4171771" y="5126948"/>
            <a:ext cx="548100" cy="311400"/>
          </a:xfrm>
          <a:prstGeom prst="rect">
            <a:avLst/>
          </a:prstGeom>
          <a:solidFill>
            <a:srgbClr val="C00000"/>
          </a:solidFill>
          <a:ln>
            <a:noFill/>
          </a:ln>
        </p:spPr>
        <p:txBody>
          <a:bodyPr wrap="square" lIns="91425" tIns="45700" rIns="91425" bIns="45700" anchor="ctr" anchorCtr="0">
            <a:noAutofit/>
          </a:bodyPr>
          <a:lstStyle/>
          <a:p>
            <a:pPr marL="0" marR="0" lvl="0" indent="0" algn="ctr" rtl="0">
              <a:spcBef>
                <a:spcPts val="0"/>
              </a:spcBef>
              <a:buSzPct val="25000"/>
              <a:buNone/>
            </a:pPr>
            <a:r>
              <a:rPr lang="en-US" sz="1200" b="1">
                <a:solidFill>
                  <a:srgbClr val="FFFFFF"/>
                </a:solidFill>
                <a:latin typeface="Arial"/>
                <a:ea typeface="Arial"/>
                <a:cs typeface="Arial"/>
                <a:sym typeface="Arial"/>
              </a:rPr>
              <a:t>Disk</a:t>
            </a:r>
          </a:p>
        </p:txBody>
      </p:sp>
      <p:sp>
        <p:nvSpPr>
          <p:cNvPr id="668" name="Shape 668"/>
          <p:cNvSpPr/>
          <p:nvPr/>
        </p:nvSpPr>
        <p:spPr>
          <a:xfrm>
            <a:off x="6277890" y="4615100"/>
            <a:ext cx="256372" cy="226541"/>
          </a:xfrm>
          <a:prstGeom prst="flowChartExtract">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cxnSp>
        <p:nvCxnSpPr>
          <p:cNvPr id="669" name="Shape 669"/>
          <p:cNvCxnSpPr>
            <a:stCxn id="651" idx="0"/>
            <a:endCxn id="656" idx="0"/>
          </p:cNvCxnSpPr>
          <p:nvPr/>
        </p:nvCxnSpPr>
        <p:spPr>
          <a:xfrm rot="-5400000">
            <a:off x="3710844" y="-926533"/>
            <a:ext cx="341700" cy="5271300"/>
          </a:xfrm>
          <a:prstGeom prst="bentConnector3">
            <a:avLst>
              <a:gd name="adj1" fmla="val 169682"/>
            </a:avLst>
          </a:prstGeom>
          <a:noFill/>
          <a:ln w="25400" cap="flat" cmpd="sng">
            <a:solidFill>
              <a:srgbClr val="00274C"/>
            </a:solidFill>
            <a:prstDash val="solid"/>
            <a:round/>
            <a:headEnd type="none" w="med" len="med"/>
            <a:tailEnd type="none" w="med" len="med"/>
          </a:ln>
        </p:spPr>
      </p:cxnSp>
      <p:sp>
        <p:nvSpPr>
          <p:cNvPr id="670" name="Shape 670"/>
          <p:cNvSpPr/>
          <p:nvPr/>
        </p:nvSpPr>
        <p:spPr>
          <a:xfrm>
            <a:off x="8264138" y="3636354"/>
            <a:ext cx="3829500" cy="3491700"/>
          </a:xfrm>
          <a:prstGeom prst="rect">
            <a:avLst/>
          </a:prstGeom>
          <a:noFill/>
          <a:ln>
            <a:noFill/>
          </a:ln>
        </p:spPr>
        <p:txBody>
          <a:bodyPr wrap="square" lIns="91425" tIns="45700" rIns="91425" bIns="45700" anchor="t" anchorCtr="0">
            <a:noAutofit/>
          </a:bodyPr>
          <a:lstStyle/>
          <a:p>
            <a:pPr marL="228531" marR="0" lvl="0" indent="-228531" algn="l" rtl="0">
              <a:spcBef>
                <a:spcPts val="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Secure perimeter with firewalls.</a:t>
            </a:r>
          </a:p>
          <a:p>
            <a:pPr marL="228531" marR="0" lvl="0" indent="-228531" algn="l" rtl="0">
              <a:spcBef>
                <a:spcPts val="4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Setup authentication services via Kerberos or Native Security.</a:t>
            </a:r>
          </a:p>
          <a:p>
            <a:pPr marL="228531" marR="0" lvl="0" indent="-228531" algn="l" rtl="0">
              <a:spcBef>
                <a:spcPts val="4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Discover sensitive files or mask upon ingest.</a:t>
            </a:r>
          </a:p>
          <a:p>
            <a:pPr marL="228531" marR="0" lvl="0" indent="-228531" algn="l" rtl="0">
              <a:spcBef>
                <a:spcPts val="4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Setup authorization:</a:t>
            </a:r>
          </a:p>
          <a:p>
            <a:pPr marL="404812" marR="0" lvl="1" indent="-176212" algn="l" rtl="0">
              <a:spcBef>
                <a:spcPts val="200"/>
              </a:spcBef>
              <a:spcAft>
                <a:spcPts val="0"/>
              </a:spcAft>
              <a:buClr>
                <a:srgbClr val="000000"/>
              </a:buClr>
              <a:buSzPct val="95454"/>
              <a:buFont typeface="Arial"/>
              <a:buAutoNum type="alphaLcParenR"/>
            </a:pPr>
            <a:r>
              <a:rPr lang="en-US" sz="1050" b="0" i="0" u="none" strike="noStrike" cap="none">
                <a:solidFill>
                  <a:srgbClr val="000000"/>
                </a:solidFill>
                <a:latin typeface="Arial"/>
                <a:ea typeface="Arial"/>
                <a:cs typeface="Arial"/>
                <a:sym typeface="Arial"/>
              </a:rPr>
              <a:t>POSIX permissions</a:t>
            </a:r>
          </a:p>
          <a:p>
            <a:pPr marL="404812" marR="0" lvl="1" indent="-176212" algn="l" rtl="0">
              <a:spcBef>
                <a:spcPts val="200"/>
              </a:spcBef>
              <a:spcAft>
                <a:spcPts val="0"/>
              </a:spcAft>
              <a:buClr>
                <a:srgbClr val="000000"/>
              </a:buClr>
              <a:buSzPct val="95454"/>
              <a:buFont typeface="Arial"/>
              <a:buAutoNum type="alphaLcParenR"/>
            </a:pPr>
            <a:r>
              <a:rPr lang="en-US" sz="1050" b="0" i="0" u="none" strike="noStrike" cap="none">
                <a:solidFill>
                  <a:srgbClr val="000000"/>
                </a:solidFill>
                <a:latin typeface="Arial"/>
                <a:ea typeface="Arial"/>
                <a:cs typeface="Arial"/>
                <a:sym typeface="Arial"/>
              </a:rPr>
              <a:t>Access Control Expressions</a:t>
            </a:r>
          </a:p>
          <a:p>
            <a:pPr marL="404812" marR="0" lvl="1" indent="-176212" algn="l" rtl="0">
              <a:spcBef>
                <a:spcPts val="200"/>
              </a:spcBef>
              <a:spcAft>
                <a:spcPts val="0"/>
              </a:spcAft>
              <a:buClr>
                <a:srgbClr val="000000"/>
              </a:buClr>
              <a:buSzPct val="95454"/>
              <a:buFont typeface="Arial"/>
              <a:buAutoNum type="alphaLcParenR"/>
            </a:pPr>
            <a:r>
              <a:rPr lang="en-US" sz="1050" b="0" i="0" u="none" strike="noStrike" cap="none">
                <a:solidFill>
                  <a:srgbClr val="000000"/>
                </a:solidFill>
                <a:latin typeface="Arial"/>
                <a:ea typeface="Arial"/>
                <a:cs typeface="Arial"/>
                <a:sym typeface="Arial"/>
              </a:rPr>
              <a:t>Segregate data thru volume placement</a:t>
            </a:r>
          </a:p>
          <a:p>
            <a:pPr marL="404812" marR="0" lvl="1" indent="-176212" algn="l" rtl="0">
              <a:spcBef>
                <a:spcPts val="200"/>
              </a:spcBef>
              <a:spcAft>
                <a:spcPts val="0"/>
              </a:spcAft>
              <a:buClr>
                <a:srgbClr val="000000"/>
              </a:buClr>
              <a:buSzPct val="95454"/>
              <a:buFont typeface="Arial"/>
              <a:buAutoNum type="alphaLcParenR"/>
            </a:pPr>
            <a:r>
              <a:rPr lang="en-US" sz="1050" b="0" i="0" u="none" strike="noStrike" cap="none">
                <a:solidFill>
                  <a:srgbClr val="000000"/>
                </a:solidFill>
                <a:latin typeface="Arial"/>
                <a:ea typeface="Arial"/>
                <a:cs typeface="Arial"/>
                <a:sym typeface="Arial"/>
              </a:rPr>
              <a:t>Advanced access control thru Drill Views</a:t>
            </a:r>
          </a:p>
          <a:p>
            <a:pPr marL="228531" marR="0" lvl="0" indent="-228531" algn="l" rtl="0">
              <a:spcBef>
                <a:spcPts val="2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Encrypt sensitive data via self-encrypting disk or LUKS.</a:t>
            </a:r>
          </a:p>
          <a:p>
            <a:pPr marL="228531" marR="0" lvl="0" indent="-228531" algn="l" rtl="0">
              <a:spcBef>
                <a:spcPts val="4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Turn on cluster and data audits.</a:t>
            </a:r>
          </a:p>
          <a:p>
            <a:pPr marL="228531" marR="0" lvl="0" indent="-228531" algn="l" rtl="0">
              <a:spcBef>
                <a:spcPts val="400"/>
              </a:spcBef>
              <a:spcAft>
                <a:spcPts val="0"/>
              </a:spcAft>
              <a:buClr>
                <a:srgbClr val="000000"/>
              </a:buClr>
              <a:buSzPct val="95454"/>
              <a:buFont typeface="Arial"/>
              <a:buAutoNum type="arabicPeriod"/>
            </a:pPr>
            <a:r>
              <a:rPr lang="en-US" sz="1050">
                <a:solidFill>
                  <a:srgbClr val="000000"/>
                </a:solidFill>
                <a:latin typeface="Arial"/>
                <a:ea typeface="Arial"/>
                <a:cs typeface="Arial"/>
                <a:sym typeface="Arial"/>
              </a:rPr>
              <a:t>Follow normal enterprise security processes:  compliance, vulnerability mgmt, monitoring, incident response, forensic analysis.</a:t>
            </a:r>
          </a:p>
          <a:p>
            <a:pPr marL="228531" marR="0" lvl="0" indent="-228531" algn="l" rtl="0">
              <a:spcBef>
                <a:spcPts val="400"/>
              </a:spcBef>
              <a:spcAft>
                <a:spcPts val="0"/>
              </a:spcAft>
              <a:buClr>
                <a:srgbClr val="000000"/>
              </a:buClr>
              <a:buFont typeface="Arial"/>
              <a:buNone/>
            </a:pPr>
            <a:endParaRPr sz="1050">
              <a:solidFill>
                <a:srgbClr val="000000"/>
              </a:solidFill>
              <a:latin typeface="Arial"/>
              <a:ea typeface="Arial"/>
              <a:cs typeface="Arial"/>
              <a:sym typeface="Arial"/>
            </a:endParaRPr>
          </a:p>
          <a:p>
            <a:pPr marL="228531" marR="0" lvl="0" indent="-228531" algn="l" rtl="0">
              <a:spcBef>
                <a:spcPts val="400"/>
              </a:spcBef>
              <a:buClr>
                <a:srgbClr val="000000"/>
              </a:buClr>
              <a:buFont typeface="Arial"/>
              <a:buNone/>
            </a:pPr>
            <a:endParaRPr sz="1200">
              <a:solidFill>
                <a:srgbClr val="000000"/>
              </a:solidFill>
              <a:latin typeface="Arial"/>
              <a:ea typeface="Arial"/>
              <a:cs typeface="Arial"/>
              <a:sym typeface="Arial"/>
            </a:endParaRPr>
          </a:p>
          <a:p>
            <a:pPr marL="228531" marR="0" lvl="0" indent="-228531" algn="l" rtl="0">
              <a:spcBef>
                <a:spcPts val="0"/>
              </a:spcBef>
              <a:buClr>
                <a:srgbClr val="000000"/>
              </a:buClr>
              <a:buFont typeface="Arial"/>
              <a:buNone/>
            </a:pPr>
            <a:endParaRPr sz="1200">
              <a:solidFill>
                <a:srgbClr val="000000"/>
              </a:solidFill>
              <a:latin typeface="Arial"/>
              <a:ea typeface="Arial"/>
              <a:cs typeface="Arial"/>
              <a:sym typeface="Arial"/>
            </a:endParaRPr>
          </a:p>
        </p:txBody>
      </p:sp>
      <p:cxnSp>
        <p:nvCxnSpPr>
          <p:cNvPr id="671" name="Shape 671"/>
          <p:cNvCxnSpPr/>
          <p:nvPr/>
        </p:nvCxnSpPr>
        <p:spPr>
          <a:xfrm>
            <a:off x="6404032" y="4451465"/>
            <a:ext cx="3300" cy="333600"/>
          </a:xfrm>
          <a:prstGeom prst="straightConnector1">
            <a:avLst/>
          </a:prstGeom>
          <a:noFill/>
          <a:ln w="25400" cap="flat" cmpd="sng">
            <a:solidFill>
              <a:srgbClr val="C60C30"/>
            </a:solidFill>
            <a:prstDash val="solid"/>
            <a:round/>
            <a:headEnd type="none" w="med" len="med"/>
            <a:tailEnd type="triangle" w="lg" len="lg"/>
          </a:ln>
        </p:spPr>
      </p:cxnSp>
      <p:cxnSp>
        <p:nvCxnSpPr>
          <p:cNvPr id="672" name="Shape 672"/>
          <p:cNvCxnSpPr/>
          <p:nvPr/>
        </p:nvCxnSpPr>
        <p:spPr>
          <a:xfrm rot="10800000" flipH="1">
            <a:off x="7113343" y="1672698"/>
            <a:ext cx="956400" cy="4800"/>
          </a:xfrm>
          <a:prstGeom prst="straightConnector1">
            <a:avLst/>
          </a:prstGeom>
          <a:noFill/>
          <a:ln w="25400" cap="flat" cmpd="sng">
            <a:solidFill>
              <a:srgbClr val="00274C"/>
            </a:solidFill>
            <a:prstDash val="solid"/>
            <a:round/>
            <a:headEnd type="none" w="med" len="med"/>
            <a:tailEnd type="triangle" w="lg" len="lg"/>
          </a:ln>
        </p:spPr>
      </p:cxnSp>
      <p:sp>
        <p:nvSpPr>
          <p:cNvPr id="673" name="Shape 673"/>
          <p:cNvSpPr txBox="1"/>
          <p:nvPr/>
        </p:nvSpPr>
        <p:spPr>
          <a:xfrm>
            <a:off x="8503374" y="1401239"/>
            <a:ext cx="11502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000000"/>
                </a:solidFill>
                <a:latin typeface="Arial"/>
                <a:ea typeface="Arial"/>
                <a:cs typeface="Arial"/>
                <a:sym typeface="Arial"/>
              </a:rPr>
              <a:t>Cluster Audits</a:t>
            </a:r>
          </a:p>
        </p:txBody>
      </p:sp>
      <p:sp>
        <p:nvSpPr>
          <p:cNvPr id="674" name="Shape 674"/>
          <p:cNvSpPr txBox="1"/>
          <p:nvPr/>
        </p:nvSpPr>
        <p:spPr>
          <a:xfrm>
            <a:off x="8521358" y="1914826"/>
            <a:ext cx="11502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000000"/>
                </a:solidFill>
                <a:latin typeface="Arial"/>
                <a:ea typeface="Arial"/>
                <a:cs typeface="Arial"/>
                <a:sym typeface="Arial"/>
              </a:rPr>
              <a:t>Data </a:t>
            </a:r>
            <a:br>
              <a:rPr lang="en-US" sz="1200" b="1">
                <a:solidFill>
                  <a:srgbClr val="000000"/>
                </a:solidFill>
                <a:latin typeface="Arial"/>
                <a:ea typeface="Arial"/>
                <a:cs typeface="Arial"/>
                <a:sym typeface="Arial"/>
              </a:rPr>
            </a:br>
            <a:r>
              <a:rPr lang="en-US" sz="1200" b="1">
                <a:solidFill>
                  <a:srgbClr val="000000"/>
                </a:solidFill>
                <a:latin typeface="Arial"/>
                <a:ea typeface="Arial"/>
                <a:cs typeface="Arial"/>
                <a:sym typeface="Arial"/>
              </a:rPr>
              <a:t>Audits</a:t>
            </a:r>
          </a:p>
        </p:txBody>
      </p:sp>
      <p:cxnSp>
        <p:nvCxnSpPr>
          <p:cNvPr id="675" name="Shape 675"/>
          <p:cNvCxnSpPr/>
          <p:nvPr/>
        </p:nvCxnSpPr>
        <p:spPr>
          <a:xfrm flipH="1">
            <a:off x="8488610" y="2530609"/>
            <a:ext cx="600" cy="209100"/>
          </a:xfrm>
          <a:prstGeom prst="straightConnector1">
            <a:avLst/>
          </a:prstGeom>
          <a:noFill/>
          <a:ln w="25400" cap="flat" cmpd="sng">
            <a:solidFill>
              <a:srgbClr val="00274C"/>
            </a:solidFill>
            <a:prstDash val="solid"/>
            <a:round/>
            <a:headEnd type="none" w="med" len="med"/>
            <a:tailEnd type="triangle" w="lg" len="lg"/>
          </a:ln>
        </p:spPr>
      </p:cxnSp>
      <p:pic>
        <p:nvPicPr>
          <p:cNvPr id="676" name="Shape 676"/>
          <p:cNvPicPr preferRelativeResize="0"/>
          <p:nvPr/>
        </p:nvPicPr>
        <p:blipFill rotWithShape="1">
          <a:blip r:embed="rId6">
            <a:alphaModFix amt="49000"/>
          </a:blip>
          <a:srcRect/>
          <a:stretch/>
        </p:blipFill>
        <p:spPr>
          <a:xfrm>
            <a:off x="968709" y="5148974"/>
            <a:ext cx="569400" cy="700800"/>
          </a:xfrm>
          <a:prstGeom prst="rect">
            <a:avLst/>
          </a:prstGeom>
          <a:noFill/>
          <a:ln>
            <a:noFill/>
          </a:ln>
        </p:spPr>
      </p:pic>
      <p:cxnSp>
        <p:nvCxnSpPr>
          <p:cNvPr id="677" name="Shape 677"/>
          <p:cNvCxnSpPr>
            <a:stCxn id="676" idx="0"/>
          </p:cNvCxnSpPr>
          <p:nvPr/>
        </p:nvCxnSpPr>
        <p:spPr>
          <a:xfrm rot="-5400000">
            <a:off x="1535109" y="3891074"/>
            <a:ext cx="976200" cy="1539600"/>
          </a:xfrm>
          <a:prstGeom prst="bentConnector2">
            <a:avLst/>
          </a:prstGeom>
          <a:noFill/>
          <a:ln w="25400" cap="flat" cmpd="sng">
            <a:solidFill>
              <a:srgbClr val="00274C"/>
            </a:solidFill>
            <a:prstDash val="solid"/>
            <a:round/>
            <a:headEnd type="none" w="med" len="med"/>
            <a:tailEnd type="triangle" w="lg" len="lg"/>
          </a:ln>
        </p:spPr>
      </p:cxnSp>
      <p:cxnSp>
        <p:nvCxnSpPr>
          <p:cNvPr id="678" name="Shape 678"/>
          <p:cNvCxnSpPr/>
          <p:nvPr/>
        </p:nvCxnSpPr>
        <p:spPr>
          <a:xfrm>
            <a:off x="8861986" y="2968627"/>
            <a:ext cx="829800" cy="0"/>
          </a:xfrm>
          <a:prstGeom prst="straightConnector1">
            <a:avLst/>
          </a:prstGeom>
          <a:noFill/>
          <a:ln w="25400" cap="flat" cmpd="sng">
            <a:solidFill>
              <a:srgbClr val="00274C"/>
            </a:solidFill>
            <a:prstDash val="solid"/>
            <a:round/>
            <a:headEnd type="none" w="med" len="med"/>
            <a:tailEnd type="triangle" w="lg" len="lg"/>
          </a:ln>
        </p:spPr>
      </p:cxnSp>
      <p:sp>
        <p:nvSpPr>
          <p:cNvPr id="679" name="Shape 679"/>
          <p:cNvSpPr txBox="1"/>
          <p:nvPr/>
        </p:nvSpPr>
        <p:spPr>
          <a:xfrm>
            <a:off x="8119307" y="3197015"/>
            <a:ext cx="1312200" cy="2769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4D4F53"/>
                </a:solidFill>
                <a:latin typeface="Arial"/>
                <a:ea typeface="Arial"/>
                <a:cs typeface="Arial"/>
                <a:sym typeface="Arial"/>
              </a:rPr>
              <a:t>Monitoring </a:t>
            </a:r>
          </a:p>
        </p:txBody>
      </p:sp>
      <p:sp>
        <p:nvSpPr>
          <p:cNvPr id="680" name="Shape 680"/>
          <p:cNvSpPr txBox="1"/>
          <p:nvPr/>
        </p:nvSpPr>
        <p:spPr>
          <a:xfrm>
            <a:off x="9797045" y="3113565"/>
            <a:ext cx="11514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1">
                <a:solidFill>
                  <a:srgbClr val="4D4F53"/>
                </a:solidFill>
                <a:latin typeface="Arial"/>
                <a:ea typeface="Arial"/>
                <a:cs typeface="Arial"/>
                <a:sym typeface="Arial"/>
              </a:rPr>
              <a:t>Incident</a:t>
            </a:r>
          </a:p>
          <a:p>
            <a:pPr marL="0" marR="0" lvl="0" indent="0" algn="l" rtl="0">
              <a:spcBef>
                <a:spcPts val="0"/>
              </a:spcBef>
              <a:buSzPct val="25000"/>
              <a:buNone/>
            </a:pPr>
            <a:r>
              <a:rPr lang="en-US" sz="1200" b="1">
                <a:solidFill>
                  <a:srgbClr val="4D4F53"/>
                </a:solidFill>
                <a:latin typeface="Arial"/>
                <a:ea typeface="Arial"/>
                <a:cs typeface="Arial"/>
                <a:sym typeface="Arial"/>
              </a:rPr>
              <a:t>Response</a:t>
            </a:r>
          </a:p>
        </p:txBody>
      </p:sp>
      <p:sp>
        <p:nvSpPr>
          <p:cNvPr id="681" name="Shape 681"/>
          <p:cNvSpPr/>
          <p:nvPr/>
        </p:nvSpPr>
        <p:spPr>
          <a:xfrm>
            <a:off x="2254201" y="5948324"/>
            <a:ext cx="5607300" cy="306900"/>
          </a:xfrm>
          <a:prstGeom prst="rect">
            <a:avLst/>
          </a:prstGeom>
          <a:solidFill>
            <a:srgbClr val="00274C"/>
          </a:solidFill>
          <a:ln>
            <a:noFill/>
          </a:ln>
        </p:spPr>
        <p:txBody>
          <a:bodyPr wrap="square" lIns="91400" tIns="45700" rIns="91400" bIns="45700" anchor="ctr" anchorCtr="0">
            <a:noAutofit/>
          </a:bodyPr>
          <a:lstStyle/>
          <a:p>
            <a:pPr marL="0" marR="0" lvl="0" indent="0" algn="ctr" rtl="0">
              <a:spcBef>
                <a:spcPts val="0"/>
              </a:spcBef>
              <a:buSzPct val="25000"/>
              <a:buNone/>
            </a:pPr>
            <a:r>
              <a:rPr lang="en-US" sz="1200" b="1">
                <a:solidFill>
                  <a:srgbClr val="FFFFFF"/>
                </a:solidFill>
                <a:latin typeface="Arial"/>
                <a:ea typeface="Arial"/>
                <a:cs typeface="Arial"/>
                <a:sym typeface="Arial"/>
              </a:rPr>
              <a:t>Compliance</a:t>
            </a:r>
          </a:p>
        </p:txBody>
      </p:sp>
      <p:sp>
        <p:nvSpPr>
          <p:cNvPr id="682" name="Shape 682"/>
          <p:cNvSpPr/>
          <p:nvPr/>
        </p:nvSpPr>
        <p:spPr>
          <a:xfrm>
            <a:off x="2249392" y="6353229"/>
            <a:ext cx="5625600" cy="266700"/>
          </a:xfrm>
          <a:prstGeom prst="rect">
            <a:avLst/>
          </a:prstGeom>
          <a:solidFill>
            <a:srgbClr val="00274C"/>
          </a:solidFill>
          <a:ln>
            <a:noFill/>
          </a:ln>
        </p:spPr>
        <p:txBody>
          <a:bodyPr wrap="square" lIns="91400" tIns="45700" rIns="91400" bIns="45700" anchor="ctr" anchorCtr="0">
            <a:noAutofit/>
          </a:bodyPr>
          <a:lstStyle/>
          <a:p>
            <a:pPr marL="0" marR="0" lvl="0" indent="0" algn="ctr" rtl="0">
              <a:spcBef>
                <a:spcPts val="0"/>
              </a:spcBef>
              <a:buSzPct val="25000"/>
              <a:buNone/>
            </a:pPr>
            <a:r>
              <a:rPr lang="en-US" sz="1200" b="1">
                <a:solidFill>
                  <a:srgbClr val="FFFFFF"/>
                </a:solidFill>
                <a:latin typeface="Arial"/>
                <a:ea typeface="Arial"/>
                <a:cs typeface="Arial"/>
                <a:sym typeface="Arial"/>
              </a:rPr>
              <a:t>Vulnerability Management</a:t>
            </a:r>
          </a:p>
        </p:txBody>
      </p:sp>
      <p:sp>
        <p:nvSpPr>
          <p:cNvPr id="683" name="Shape 683"/>
          <p:cNvSpPr/>
          <p:nvPr/>
        </p:nvSpPr>
        <p:spPr>
          <a:xfrm>
            <a:off x="3185121" y="5597057"/>
            <a:ext cx="265200" cy="333000"/>
          </a:xfrm>
          <a:prstGeom prst="downArrow">
            <a:avLst>
              <a:gd name="adj1" fmla="val 50000"/>
              <a:gd name="adj2" fmla="val 50000"/>
            </a:avLst>
          </a:prstGeom>
          <a:solidFill>
            <a:srgbClr val="7F7F7F"/>
          </a:solidFill>
          <a:ln>
            <a:noFill/>
          </a:ln>
        </p:spPr>
        <p:txBody>
          <a:bodyPr wrap="square" lIns="91400" tIns="45700" rIns="91400"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sp>
        <p:nvSpPr>
          <p:cNvPr id="684" name="Shape 684"/>
          <p:cNvSpPr/>
          <p:nvPr/>
        </p:nvSpPr>
        <p:spPr>
          <a:xfrm>
            <a:off x="6558928" y="5587153"/>
            <a:ext cx="265200" cy="333000"/>
          </a:xfrm>
          <a:prstGeom prst="downArrow">
            <a:avLst>
              <a:gd name="adj1" fmla="val 50000"/>
              <a:gd name="adj2" fmla="val 50000"/>
            </a:avLst>
          </a:prstGeom>
          <a:solidFill>
            <a:srgbClr val="7F7F7F"/>
          </a:solidFill>
          <a:ln>
            <a:noFill/>
          </a:ln>
        </p:spPr>
        <p:txBody>
          <a:bodyPr wrap="square" lIns="91400" tIns="45700" rIns="91400"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pic>
        <p:nvPicPr>
          <p:cNvPr id="685" name="Shape 685"/>
          <p:cNvPicPr preferRelativeResize="0"/>
          <p:nvPr/>
        </p:nvPicPr>
        <p:blipFill rotWithShape="1">
          <a:blip r:embed="rId8">
            <a:alphaModFix/>
          </a:blip>
          <a:srcRect/>
          <a:stretch/>
        </p:blipFill>
        <p:spPr>
          <a:xfrm>
            <a:off x="2694028" y="3831553"/>
            <a:ext cx="184800" cy="184800"/>
          </a:xfrm>
          <a:prstGeom prst="rect">
            <a:avLst/>
          </a:prstGeom>
          <a:noFill/>
          <a:ln>
            <a:noFill/>
          </a:ln>
        </p:spPr>
      </p:pic>
      <p:sp>
        <p:nvSpPr>
          <p:cNvPr id="686" name="Shape 686"/>
          <p:cNvSpPr txBox="1"/>
          <p:nvPr/>
        </p:nvSpPr>
        <p:spPr>
          <a:xfrm>
            <a:off x="2808880" y="1836056"/>
            <a:ext cx="3114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1</a:t>
            </a:r>
          </a:p>
        </p:txBody>
      </p:sp>
      <p:sp>
        <p:nvSpPr>
          <p:cNvPr id="687" name="Shape 687"/>
          <p:cNvSpPr txBox="1"/>
          <p:nvPr/>
        </p:nvSpPr>
        <p:spPr>
          <a:xfrm>
            <a:off x="5681190" y="1814514"/>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1</a:t>
            </a:r>
          </a:p>
        </p:txBody>
      </p:sp>
      <p:sp>
        <p:nvSpPr>
          <p:cNvPr id="688" name="Shape 688"/>
          <p:cNvSpPr txBox="1"/>
          <p:nvPr/>
        </p:nvSpPr>
        <p:spPr>
          <a:xfrm>
            <a:off x="938365" y="2426516"/>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2</a:t>
            </a:r>
          </a:p>
        </p:txBody>
      </p:sp>
      <p:sp>
        <p:nvSpPr>
          <p:cNvPr id="689" name="Shape 689"/>
          <p:cNvSpPr txBox="1"/>
          <p:nvPr/>
        </p:nvSpPr>
        <p:spPr>
          <a:xfrm>
            <a:off x="889766" y="4514632"/>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3</a:t>
            </a:r>
          </a:p>
        </p:txBody>
      </p:sp>
      <p:sp>
        <p:nvSpPr>
          <p:cNvPr id="690" name="Shape 690"/>
          <p:cNvSpPr txBox="1"/>
          <p:nvPr/>
        </p:nvSpPr>
        <p:spPr>
          <a:xfrm>
            <a:off x="2905435" y="3142040"/>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4</a:t>
            </a:r>
          </a:p>
        </p:txBody>
      </p:sp>
      <p:sp>
        <p:nvSpPr>
          <p:cNvPr id="691" name="Shape 691"/>
          <p:cNvSpPr txBox="1"/>
          <p:nvPr/>
        </p:nvSpPr>
        <p:spPr>
          <a:xfrm>
            <a:off x="4556310" y="3942009"/>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4</a:t>
            </a:r>
          </a:p>
        </p:txBody>
      </p:sp>
      <p:sp>
        <p:nvSpPr>
          <p:cNvPr id="692" name="Shape 692"/>
          <p:cNvSpPr txBox="1"/>
          <p:nvPr/>
        </p:nvSpPr>
        <p:spPr>
          <a:xfrm>
            <a:off x="2491363" y="4677621"/>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4</a:t>
            </a:r>
          </a:p>
        </p:txBody>
      </p:sp>
      <p:sp>
        <p:nvSpPr>
          <p:cNvPr id="693" name="Shape 693"/>
          <p:cNvSpPr txBox="1"/>
          <p:nvPr/>
        </p:nvSpPr>
        <p:spPr>
          <a:xfrm>
            <a:off x="3896760" y="4904604"/>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5</a:t>
            </a:r>
          </a:p>
        </p:txBody>
      </p:sp>
      <p:sp>
        <p:nvSpPr>
          <p:cNvPr id="694" name="Shape 694"/>
          <p:cNvSpPr txBox="1"/>
          <p:nvPr/>
        </p:nvSpPr>
        <p:spPr>
          <a:xfrm>
            <a:off x="9389805" y="1237287"/>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6</a:t>
            </a:r>
          </a:p>
        </p:txBody>
      </p:sp>
      <p:sp>
        <p:nvSpPr>
          <p:cNvPr id="695" name="Shape 695"/>
          <p:cNvSpPr txBox="1"/>
          <p:nvPr/>
        </p:nvSpPr>
        <p:spPr>
          <a:xfrm>
            <a:off x="10480718" y="2728539"/>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7</a:t>
            </a:r>
          </a:p>
        </p:txBody>
      </p:sp>
      <p:sp>
        <p:nvSpPr>
          <p:cNvPr id="696" name="Shape 696"/>
          <p:cNvSpPr txBox="1"/>
          <p:nvPr/>
        </p:nvSpPr>
        <p:spPr>
          <a:xfrm>
            <a:off x="7945821" y="6015300"/>
            <a:ext cx="4920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a:solidFill>
                  <a:srgbClr val="00274C"/>
                </a:solidFill>
                <a:latin typeface="Caveat"/>
                <a:ea typeface="Caveat"/>
                <a:cs typeface="Caveat"/>
                <a:sym typeface="Caveat"/>
              </a:rPr>
              <a:t>7</a:t>
            </a:r>
          </a:p>
        </p:txBody>
      </p:sp>
      <p:cxnSp>
        <p:nvCxnSpPr>
          <p:cNvPr id="697" name="Shape 697"/>
          <p:cNvCxnSpPr>
            <a:stCxn id="658" idx="3"/>
          </p:cNvCxnSpPr>
          <p:nvPr/>
        </p:nvCxnSpPr>
        <p:spPr>
          <a:xfrm rot="10800000" flipH="1">
            <a:off x="7292996" y="2119018"/>
            <a:ext cx="777000" cy="2053800"/>
          </a:xfrm>
          <a:prstGeom prst="bentConnector2">
            <a:avLst/>
          </a:prstGeom>
          <a:noFill/>
          <a:ln w="25400" cap="flat" cmpd="sng">
            <a:solidFill>
              <a:srgbClr val="00274C"/>
            </a:solidFill>
            <a:prstDash val="solid"/>
            <a:round/>
            <a:headEnd type="none" w="med" len="med"/>
            <a:tailEnd type="triangle" w="lg" len="lg"/>
          </a:ln>
        </p:spPr>
      </p:cxnSp>
      <p:pic>
        <p:nvPicPr>
          <p:cNvPr id="698" name="Shape 698" descr="Icon___data-monitoring_300x300_Blk.png"/>
          <p:cNvPicPr preferRelativeResize="0"/>
          <p:nvPr/>
        </p:nvPicPr>
        <p:blipFill rotWithShape="1">
          <a:blip r:embed="rId9">
            <a:alphaModFix amt="49000"/>
          </a:blip>
          <a:srcRect/>
          <a:stretch/>
        </p:blipFill>
        <p:spPr>
          <a:xfrm>
            <a:off x="8214760" y="2789117"/>
            <a:ext cx="541500" cy="445200"/>
          </a:xfrm>
          <a:prstGeom prst="rect">
            <a:avLst/>
          </a:prstGeom>
          <a:noFill/>
          <a:ln>
            <a:noFill/>
          </a:ln>
        </p:spPr>
      </p:pic>
      <p:pic>
        <p:nvPicPr>
          <p:cNvPr id="699" name="Shape 699" descr="Icon__diskdrive_300x300_Blk.ai"/>
          <p:cNvPicPr preferRelativeResize="0"/>
          <p:nvPr/>
        </p:nvPicPr>
        <p:blipFill rotWithShape="1">
          <a:blip r:embed="rId10">
            <a:alphaModFix amt="50000"/>
          </a:blip>
          <a:srcRect/>
          <a:stretch/>
        </p:blipFill>
        <p:spPr>
          <a:xfrm>
            <a:off x="6089876" y="4839607"/>
            <a:ext cx="630300" cy="630600"/>
          </a:xfrm>
          <a:prstGeom prst="rect">
            <a:avLst/>
          </a:prstGeom>
          <a:noFill/>
          <a:ln>
            <a:noFill/>
          </a:ln>
        </p:spPr>
      </p:pic>
      <p:sp>
        <p:nvSpPr>
          <p:cNvPr id="700" name="Shape 700"/>
          <p:cNvSpPr/>
          <p:nvPr/>
        </p:nvSpPr>
        <p:spPr>
          <a:xfrm>
            <a:off x="6917259" y="4615100"/>
            <a:ext cx="256372" cy="226541"/>
          </a:xfrm>
          <a:prstGeom prst="flowChartExtract">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cxnSp>
        <p:nvCxnSpPr>
          <p:cNvPr id="701" name="Shape 701"/>
          <p:cNvCxnSpPr/>
          <p:nvPr/>
        </p:nvCxnSpPr>
        <p:spPr>
          <a:xfrm>
            <a:off x="7043400" y="4451465"/>
            <a:ext cx="3300" cy="333600"/>
          </a:xfrm>
          <a:prstGeom prst="straightConnector1">
            <a:avLst/>
          </a:prstGeom>
          <a:noFill/>
          <a:ln w="25400" cap="flat" cmpd="sng">
            <a:solidFill>
              <a:srgbClr val="C60C30"/>
            </a:solidFill>
            <a:prstDash val="solid"/>
            <a:round/>
            <a:headEnd type="none" w="med" len="med"/>
            <a:tailEnd type="triangle" w="lg" len="lg"/>
          </a:ln>
        </p:spPr>
      </p:cxnSp>
      <p:pic>
        <p:nvPicPr>
          <p:cNvPr id="702" name="Shape 702" descr="Icon__diskdrive_300x300_Blk.ai"/>
          <p:cNvPicPr preferRelativeResize="0"/>
          <p:nvPr/>
        </p:nvPicPr>
        <p:blipFill rotWithShape="1">
          <a:blip r:embed="rId10">
            <a:alphaModFix amt="50000"/>
          </a:blip>
          <a:srcRect/>
          <a:stretch/>
        </p:blipFill>
        <p:spPr>
          <a:xfrm>
            <a:off x="6729244" y="4839607"/>
            <a:ext cx="630300" cy="630600"/>
          </a:xfrm>
          <a:prstGeom prst="rect">
            <a:avLst/>
          </a:prstGeom>
          <a:noFill/>
          <a:ln>
            <a:noFill/>
          </a:ln>
        </p:spPr>
      </p:pic>
      <p:pic>
        <p:nvPicPr>
          <p:cNvPr id="703" name="Shape 703" descr="Icon__SQL_300x300px.png"/>
          <p:cNvPicPr preferRelativeResize="0"/>
          <p:nvPr/>
        </p:nvPicPr>
        <p:blipFill rotWithShape="1">
          <a:blip r:embed="rId11">
            <a:alphaModFix amt="50000"/>
          </a:blip>
          <a:srcRect/>
          <a:stretch/>
        </p:blipFill>
        <p:spPr>
          <a:xfrm>
            <a:off x="6547866" y="3179032"/>
            <a:ext cx="318300" cy="377100"/>
          </a:xfrm>
          <a:prstGeom prst="rect">
            <a:avLst/>
          </a:prstGeom>
          <a:noFill/>
          <a:ln>
            <a:noFill/>
          </a:ln>
        </p:spPr>
      </p:pic>
      <p:pic>
        <p:nvPicPr>
          <p:cNvPr id="704" name="Shape 704" descr="Icon__SQL_300x300px.png"/>
          <p:cNvPicPr preferRelativeResize="0"/>
          <p:nvPr/>
        </p:nvPicPr>
        <p:blipFill rotWithShape="1">
          <a:blip r:embed="rId11">
            <a:alphaModFix amt="50000"/>
          </a:blip>
          <a:srcRect/>
          <a:stretch/>
        </p:blipFill>
        <p:spPr>
          <a:xfrm>
            <a:off x="3210450" y="3179032"/>
            <a:ext cx="318300" cy="377100"/>
          </a:xfrm>
          <a:prstGeom prst="rect">
            <a:avLst/>
          </a:prstGeom>
          <a:noFill/>
          <a:ln>
            <a:noFill/>
          </a:ln>
        </p:spPr>
      </p:pic>
      <p:pic>
        <p:nvPicPr>
          <p:cNvPr id="705" name="Shape 705" descr="Icon__LOG_300x300px_Blk.ai"/>
          <p:cNvPicPr preferRelativeResize="0"/>
          <p:nvPr/>
        </p:nvPicPr>
        <p:blipFill rotWithShape="1">
          <a:blip r:embed="rId12">
            <a:alphaModFix amt="52000"/>
          </a:blip>
          <a:srcRect/>
          <a:stretch/>
        </p:blipFill>
        <p:spPr>
          <a:xfrm>
            <a:off x="8144023" y="1397001"/>
            <a:ext cx="439800" cy="440100"/>
          </a:xfrm>
          <a:prstGeom prst="rect">
            <a:avLst/>
          </a:prstGeom>
          <a:noFill/>
          <a:ln>
            <a:noFill/>
          </a:ln>
        </p:spPr>
      </p:pic>
      <p:pic>
        <p:nvPicPr>
          <p:cNvPr id="706" name="Shape 706" descr="Icon__LOG_300x300px_Blk.ai"/>
          <p:cNvPicPr preferRelativeResize="0"/>
          <p:nvPr/>
        </p:nvPicPr>
        <p:blipFill rotWithShape="1">
          <a:blip r:embed="rId12">
            <a:alphaModFix amt="52000"/>
          </a:blip>
          <a:srcRect/>
          <a:stretch/>
        </p:blipFill>
        <p:spPr>
          <a:xfrm>
            <a:off x="8144023" y="1909424"/>
            <a:ext cx="439800" cy="440100"/>
          </a:xfrm>
          <a:prstGeom prst="rect">
            <a:avLst/>
          </a:prstGeom>
          <a:noFill/>
          <a:ln>
            <a:noFill/>
          </a:ln>
        </p:spPr>
      </p:pic>
      <p:sp>
        <p:nvSpPr>
          <p:cNvPr id="707" name="Shape 707"/>
          <p:cNvSpPr/>
          <p:nvPr/>
        </p:nvSpPr>
        <p:spPr>
          <a:xfrm>
            <a:off x="2908732" y="4615100"/>
            <a:ext cx="256372" cy="226541"/>
          </a:xfrm>
          <a:prstGeom prst="flowChartExtract">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cxnSp>
        <p:nvCxnSpPr>
          <p:cNvPr id="708" name="Shape 708"/>
          <p:cNvCxnSpPr/>
          <p:nvPr/>
        </p:nvCxnSpPr>
        <p:spPr>
          <a:xfrm>
            <a:off x="3034874" y="4451465"/>
            <a:ext cx="3300" cy="333600"/>
          </a:xfrm>
          <a:prstGeom prst="straightConnector1">
            <a:avLst/>
          </a:prstGeom>
          <a:noFill/>
          <a:ln w="25400" cap="flat" cmpd="sng">
            <a:solidFill>
              <a:srgbClr val="C60C30"/>
            </a:solidFill>
            <a:prstDash val="solid"/>
            <a:round/>
            <a:headEnd type="none" w="med" len="med"/>
            <a:tailEnd type="triangle" w="lg" len="lg"/>
          </a:ln>
        </p:spPr>
      </p:cxnSp>
      <p:pic>
        <p:nvPicPr>
          <p:cNvPr id="709" name="Shape 709" descr="Icon__diskdrive_300x300_Blk.ai"/>
          <p:cNvPicPr preferRelativeResize="0"/>
          <p:nvPr/>
        </p:nvPicPr>
        <p:blipFill rotWithShape="1">
          <a:blip r:embed="rId10">
            <a:alphaModFix amt="50000"/>
          </a:blip>
          <a:srcRect/>
          <a:stretch/>
        </p:blipFill>
        <p:spPr>
          <a:xfrm>
            <a:off x="2720717" y="4839607"/>
            <a:ext cx="630300" cy="630600"/>
          </a:xfrm>
          <a:prstGeom prst="rect">
            <a:avLst/>
          </a:prstGeom>
          <a:noFill/>
          <a:ln>
            <a:noFill/>
          </a:ln>
        </p:spPr>
      </p:pic>
      <p:sp>
        <p:nvSpPr>
          <p:cNvPr id="710" name="Shape 710"/>
          <p:cNvSpPr/>
          <p:nvPr/>
        </p:nvSpPr>
        <p:spPr>
          <a:xfrm>
            <a:off x="3502755" y="4615100"/>
            <a:ext cx="256372" cy="226541"/>
          </a:xfrm>
          <a:prstGeom prst="flowChartExtract">
            <a:avLst/>
          </a:prstGeom>
          <a:solidFill>
            <a:srgbClr val="00274C"/>
          </a:solidFill>
          <a:ln>
            <a:noFill/>
          </a:ln>
        </p:spPr>
        <p:txBody>
          <a:bodyPr wrap="square" lIns="91425" tIns="45700" rIns="91425" bIns="45700" anchor="ctr" anchorCtr="0">
            <a:noAutofit/>
          </a:bodyPr>
          <a:lstStyle/>
          <a:p>
            <a:pPr marL="0" marR="0" lvl="0" indent="0" algn="ctr" rtl="0">
              <a:spcBef>
                <a:spcPts val="0"/>
              </a:spcBef>
              <a:buNone/>
            </a:pPr>
            <a:endParaRPr sz="2399">
              <a:solidFill>
                <a:srgbClr val="FFFFFF"/>
              </a:solidFill>
              <a:latin typeface="Arial"/>
              <a:ea typeface="Arial"/>
              <a:cs typeface="Arial"/>
              <a:sym typeface="Arial"/>
            </a:endParaRPr>
          </a:p>
        </p:txBody>
      </p:sp>
      <p:cxnSp>
        <p:nvCxnSpPr>
          <p:cNvPr id="711" name="Shape 711"/>
          <p:cNvCxnSpPr/>
          <p:nvPr/>
        </p:nvCxnSpPr>
        <p:spPr>
          <a:xfrm>
            <a:off x="3628897" y="4451465"/>
            <a:ext cx="3300" cy="333600"/>
          </a:xfrm>
          <a:prstGeom prst="straightConnector1">
            <a:avLst/>
          </a:prstGeom>
          <a:noFill/>
          <a:ln w="25400" cap="flat" cmpd="sng">
            <a:solidFill>
              <a:srgbClr val="C60C30"/>
            </a:solidFill>
            <a:prstDash val="solid"/>
            <a:round/>
            <a:headEnd type="none" w="med" len="med"/>
            <a:tailEnd type="triangle" w="lg" len="lg"/>
          </a:ln>
        </p:spPr>
      </p:cxnSp>
      <p:pic>
        <p:nvPicPr>
          <p:cNvPr id="712" name="Shape 712" descr="Icon__diskdrive_300x300_Blk.ai"/>
          <p:cNvPicPr preferRelativeResize="0"/>
          <p:nvPr/>
        </p:nvPicPr>
        <p:blipFill rotWithShape="1">
          <a:blip r:embed="rId10">
            <a:alphaModFix amt="50000"/>
          </a:blip>
          <a:srcRect/>
          <a:stretch/>
        </p:blipFill>
        <p:spPr>
          <a:xfrm>
            <a:off x="3314740" y="4839607"/>
            <a:ext cx="630300" cy="630600"/>
          </a:xfrm>
          <a:prstGeom prst="rect">
            <a:avLst/>
          </a:prstGeom>
          <a:noFill/>
          <a:ln>
            <a:noFill/>
          </a:ln>
        </p:spPr>
      </p:pic>
      <p:pic>
        <p:nvPicPr>
          <p:cNvPr id="713" name="Shape 713"/>
          <p:cNvPicPr preferRelativeResize="0"/>
          <p:nvPr/>
        </p:nvPicPr>
        <p:blipFill rotWithShape="1">
          <a:blip r:embed="rId8">
            <a:alphaModFix/>
          </a:blip>
          <a:srcRect/>
          <a:stretch/>
        </p:blipFill>
        <p:spPr>
          <a:xfrm>
            <a:off x="3309908" y="4755537"/>
            <a:ext cx="184800" cy="184800"/>
          </a:xfrm>
          <a:prstGeom prst="rect">
            <a:avLst/>
          </a:prstGeom>
          <a:noFill/>
          <a:ln>
            <a:noFill/>
          </a:ln>
        </p:spPr>
      </p:pic>
      <p:pic>
        <p:nvPicPr>
          <p:cNvPr id="714" name="Shape 714"/>
          <p:cNvPicPr preferRelativeResize="0"/>
          <p:nvPr/>
        </p:nvPicPr>
        <p:blipFill rotWithShape="1">
          <a:blip r:embed="rId4">
            <a:alphaModFix amt="50000"/>
          </a:blip>
          <a:srcRect/>
          <a:stretch/>
        </p:blipFill>
        <p:spPr>
          <a:xfrm>
            <a:off x="6070607" y="1646369"/>
            <a:ext cx="947400" cy="947400"/>
          </a:xfrm>
          <a:prstGeom prst="rect">
            <a:avLst/>
          </a:prstGeom>
          <a:noFill/>
          <a:ln>
            <a:noFill/>
          </a:ln>
        </p:spPr>
      </p:pic>
      <p:pic>
        <p:nvPicPr>
          <p:cNvPr id="715" name="Shape 715" descr="Icon_Data-Sources_Grey_Call-Detail-Records_300x300px_trans.png"/>
          <p:cNvPicPr preferRelativeResize="0"/>
          <p:nvPr/>
        </p:nvPicPr>
        <p:blipFill rotWithShape="1">
          <a:blip r:embed="rId13">
            <a:alphaModFix/>
          </a:blip>
          <a:srcRect/>
          <a:stretch/>
        </p:blipFill>
        <p:spPr>
          <a:xfrm>
            <a:off x="9927092" y="2589116"/>
            <a:ext cx="560100" cy="560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722" name="Shape 722"/>
          <p:cNvSpPr/>
          <p:nvPr/>
        </p:nvSpPr>
        <p:spPr>
          <a:xfrm>
            <a:off x="6915838" y="1634707"/>
            <a:ext cx="4578900" cy="19209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723" name="Shape 723"/>
          <p:cNvSpPr/>
          <p:nvPr/>
        </p:nvSpPr>
        <p:spPr>
          <a:xfrm>
            <a:off x="6888822" y="3971934"/>
            <a:ext cx="4619700" cy="18780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724" name="Shape 724"/>
          <p:cNvSpPr/>
          <p:nvPr/>
        </p:nvSpPr>
        <p:spPr>
          <a:xfrm>
            <a:off x="850973" y="1634707"/>
            <a:ext cx="4308900" cy="19590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cxnSp>
        <p:nvCxnSpPr>
          <p:cNvPr id="725" name="Shape 725"/>
          <p:cNvCxnSpPr/>
          <p:nvPr/>
        </p:nvCxnSpPr>
        <p:spPr>
          <a:xfrm>
            <a:off x="6092947" y="3569397"/>
            <a:ext cx="0" cy="567000"/>
          </a:xfrm>
          <a:prstGeom prst="straightConnector1">
            <a:avLst/>
          </a:prstGeom>
          <a:noFill/>
          <a:ln w="25400" cap="flat" cmpd="sng">
            <a:solidFill>
              <a:srgbClr val="00274C"/>
            </a:solidFill>
            <a:prstDash val="solid"/>
            <a:round/>
            <a:headEnd type="none" w="med" len="med"/>
            <a:tailEnd type="none" w="med" len="med"/>
          </a:ln>
        </p:spPr>
      </p:cxnSp>
      <p:cxnSp>
        <p:nvCxnSpPr>
          <p:cNvPr id="726" name="Shape 726"/>
          <p:cNvCxnSpPr/>
          <p:nvPr/>
        </p:nvCxnSpPr>
        <p:spPr>
          <a:xfrm>
            <a:off x="6073995" y="3211833"/>
            <a:ext cx="0" cy="537600"/>
          </a:xfrm>
          <a:prstGeom prst="straightConnector1">
            <a:avLst/>
          </a:prstGeom>
          <a:solidFill>
            <a:srgbClr val="3B6E8E"/>
          </a:solidFill>
          <a:ln w="25400" cap="flat" cmpd="sng">
            <a:solidFill>
              <a:srgbClr val="FFFFFF"/>
            </a:solidFill>
            <a:prstDash val="solid"/>
            <a:round/>
            <a:headEnd type="none" w="med" len="med"/>
            <a:tailEnd type="none" w="med" len="med"/>
          </a:ln>
        </p:spPr>
      </p:cxnSp>
      <p:cxnSp>
        <p:nvCxnSpPr>
          <p:cNvPr id="727" name="Shape 727"/>
          <p:cNvCxnSpPr/>
          <p:nvPr/>
        </p:nvCxnSpPr>
        <p:spPr>
          <a:xfrm>
            <a:off x="6073995" y="3749300"/>
            <a:ext cx="537300" cy="0"/>
          </a:xfrm>
          <a:prstGeom prst="straightConnector1">
            <a:avLst/>
          </a:prstGeom>
          <a:solidFill>
            <a:srgbClr val="3B6E8E"/>
          </a:solidFill>
          <a:ln w="25400" cap="flat" cmpd="sng">
            <a:solidFill>
              <a:srgbClr val="FFFFFF"/>
            </a:solidFill>
            <a:prstDash val="solid"/>
            <a:round/>
            <a:headEnd type="none" w="med" len="med"/>
            <a:tailEnd type="none" w="med" len="med"/>
          </a:ln>
        </p:spPr>
      </p:cxnSp>
      <p:sp>
        <p:nvSpPr>
          <p:cNvPr id="728" name="Shape 728"/>
          <p:cNvSpPr txBox="1"/>
          <p:nvPr/>
        </p:nvSpPr>
        <p:spPr>
          <a:xfrm>
            <a:off x="5697343" y="374875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FFFFFF"/>
                </a:solidFill>
                <a:latin typeface="Arial"/>
                <a:ea typeface="Arial"/>
                <a:cs typeface="Arial"/>
                <a:sym typeface="Arial"/>
              </a:rPr>
              <a:t>A</a:t>
            </a:r>
          </a:p>
        </p:txBody>
      </p:sp>
      <p:cxnSp>
        <p:nvCxnSpPr>
          <p:cNvPr id="729" name="Shape 729"/>
          <p:cNvCxnSpPr/>
          <p:nvPr/>
        </p:nvCxnSpPr>
        <p:spPr>
          <a:xfrm rot="10800000">
            <a:off x="4615545" y="2513953"/>
            <a:ext cx="1078500" cy="855300"/>
          </a:xfrm>
          <a:prstGeom prst="straightConnector1">
            <a:avLst/>
          </a:prstGeom>
          <a:noFill/>
          <a:ln w="38100" cap="flat" cmpd="sng">
            <a:solidFill>
              <a:srgbClr val="7F7F7F"/>
            </a:solidFill>
            <a:prstDash val="solid"/>
            <a:round/>
            <a:headEnd type="none" w="med" len="med"/>
            <a:tailEnd type="stealth" w="lg" len="lg"/>
          </a:ln>
        </p:spPr>
      </p:cxnSp>
      <p:cxnSp>
        <p:nvCxnSpPr>
          <p:cNvPr id="730" name="Shape 730"/>
          <p:cNvCxnSpPr/>
          <p:nvPr/>
        </p:nvCxnSpPr>
        <p:spPr>
          <a:xfrm rot="10800000" flipH="1">
            <a:off x="6476931" y="2513966"/>
            <a:ext cx="1165500" cy="853500"/>
          </a:xfrm>
          <a:prstGeom prst="straightConnector1">
            <a:avLst/>
          </a:prstGeom>
          <a:noFill/>
          <a:ln w="38100" cap="flat" cmpd="sng">
            <a:solidFill>
              <a:srgbClr val="7F7F7F"/>
            </a:solidFill>
            <a:prstDash val="solid"/>
            <a:round/>
            <a:headEnd type="none" w="med" len="med"/>
            <a:tailEnd type="stealth" w="lg" len="lg"/>
          </a:ln>
        </p:spPr>
      </p:cxnSp>
      <p:cxnSp>
        <p:nvCxnSpPr>
          <p:cNvPr id="731" name="Shape 731"/>
          <p:cNvCxnSpPr/>
          <p:nvPr/>
        </p:nvCxnSpPr>
        <p:spPr>
          <a:xfrm flipH="1">
            <a:off x="4615545" y="4129351"/>
            <a:ext cx="1078500" cy="915300"/>
          </a:xfrm>
          <a:prstGeom prst="straightConnector1">
            <a:avLst/>
          </a:prstGeom>
          <a:noFill/>
          <a:ln w="38100" cap="flat" cmpd="sng">
            <a:solidFill>
              <a:srgbClr val="7F7F7F"/>
            </a:solidFill>
            <a:prstDash val="solid"/>
            <a:round/>
            <a:headEnd type="none" w="med" len="med"/>
            <a:tailEnd type="stealth" w="lg" len="lg"/>
          </a:ln>
        </p:spPr>
      </p:cxnSp>
      <p:cxnSp>
        <p:nvCxnSpPr>
          <p:cNvPr id="732" name="Shape 732"/>
          <p:cNvCxnSpPr/>
          <p:nvPr/>
        </p:nvCxnSpPr>
        <p:spPr>
          <a:xfrm>
            <a:off x="6453944" y="4129350"/>
            <a:ext cx="1212000" cy="901200"/>
          </a:xfrm>
          <a:prstGeom prst="straightConnector1">
            <a:avLst/>
          </a:prstGeom>
          <a:noFill/>
          <a:ln w="38100" cap="flat" cmpd="sng">
            <a:solidFill>
              <a:srgbClr val="7F7F7F"/>
            </a:solidFill>
            <a:prstDash val="solid"/>
            <a:round/>
            <a:headEnd type="none" w="med" len="med"/>
            <a:tailEnd type="stealth" w="lg" len="lg"/>
          </a:ln>
        </p:spPr>
      </p:cxnSp>
      <p:sp>
        <p:nvSpPr>
          <p:cNvPr id="733" name="Shape 733"/>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 Security Summary</a:t>
            </a:r>
          </a:p>
        </p:txBody>
      </p:sp>
      <p:sp>
        <p:nvSpPr>
          <p:cNvPr id="734" name="Shape 734"/>
          <p:cNvSpPr/>
          <p:nvPr/>
        </p:nvSpPr>
        <p:spPr>
          <a:xfrm>
            <a:off x="850972" y="3944913"/>
            <a:ext cx="4294500" cy="17967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pic>
        <p:nvPicPr>
          <p:cNvPr id="735" name="Shape 735"/>
          <p:cNvPicPr preferRelativeResize="0"/>
          <p:nvPr/>
        </p:nvPicPr>
        <p:blipFill rotWithShape="1">
          <a:blip r:embed="rId3">
            <a:alphaModFix/>
          </a:blip>
          <a:srcRect/>
          <a:stretch/>
        </p:blipFill>
        <p:spPr>
          <a:xfrm>
            <a:off x="2951512" y="1214894"/>
            <a:ext cx="6260700" cy="5168100"/>
          </a:xfrm>
          <a:prstGeom prst="rect">
            <a:avLst/>
          </a:prstGeom>
          <a:noFill/>
          <a:ln>
            <a:noFill/>
          </a:ln>
        </p:spPr>
      </p:pic>
      <p:sp>
        <p:nvSpPr>
          <p:cNvPr id="736" name="Shape 736"/>
          <p:cNvSpPr/>
          <p:nvPr/>
        </p:nvSpPr>
        <p:spPr>
          <a:xfrm>
            <a:off x="6073996" y="2414331"/>
            <a:ext cx="2462700" cy="7599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a:solidFill>
                  <a:srgbClr val="1D3747"/>
                </a:solidFill>
                <a:latin typeface="Arial"/>
                <a:ea typeface="Arial"/>
                <a:cs typeface="Arial"/>
                <a:sym typeface="Arial"/>
              </a:rPr>
              <a:t>Flexible</a:t>
            </a:r>
            <a:r>
              <a:rPr lang="en-US" sz="2400" b="1">
                <a:solidFill>
                  <a:srgbClr val="1D3747"/>
                </a:solidFill>
                <a:latin typeface="Arial"/>
                <a:ea typeface="Arial"/>
                <a:cs typeface="Arial"/>
                <a:sym typeface="Arial"/>
              </a:rPr>
              <a:t> </a:t>
            </a:r>
            <a:br>
              <a:rPr lang="en-US" sz="2400" b="1">
                <a:solidFill>
                  <a:srgbClr val="1D3747"/>
                </a:solidFill>
                <a:latin typeface="Arial"/>
                <a:ea typeface="Arial"/>
                <a:cs typeface="Arial"/>
                <a:sym typeface="Arial"/>
              </a:rPr>
            </a:br>
            <a:r>
              <a:rPr lang="en-US" sz="2400" b="1">
                <a:solidFill>
                  <a:srgbClr val="1D3747"/>
                </a:solidFill>
                <a:latin typeface="Arial"/>
                <a:ea typeface="Arial"/>
                <a:cs typeface="Arial"/>
                <a:sym typeface="Arial"/>
              </a:rPr>
              <a:t>Authentication</a:t>
            </a:r>
          </a:p>
        </p:txBody>
      </p:sp>
      <p:sp>
        <p:nvSpPr>
          <p:cNvPr id="737" name="Shape 737"/>
          <p:cNvSpPr/>
          <p:nvPr/>
        </p:nvSpPr>
        <p:spPr>
          <a:xfrm>
            <a:off x="6086079" y="4425706"/>
            <a:ext cx="2259600" cy="12006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a:solidFill>
                  <a:srgbClr val="1D3747"/>
                </a:solidFill>
                <a:latin typeface="Arial"/>
                <a:ea typeface="Arial"/>
                <a:cs typeface="Arial"/>
                <a:sym typeface="Arial"/>
              </a:rPr>
              <a:t>Granular</a:t>
            </a:r>
          </a:p>
          <a:p>
            <a:pPr marL="0" marR="0" lvl="0" indent="0" algn="l" rtl="0">
              <a:spcBef>
                <a:spcPts val="0"/>
              </a:spcBef>
              <a:buSzPct val="25000"/>
              <a:buNone/>
            </a:pPr>
            <a:r>
              <a:rPr lang="en-US" sz="2400" b="1">
                <a:solidFill>
                  <a:srgbClr val="1D3747"/>
                </a:solidFill>
                <a:latin typeface="Arial"/>
                <a:ea typeface="Arial"/>
                <a:cs typeface="Arial"/>
                <a:sym typeface="Arial"/>
              </a:rPr>
              <a:t>Authorization</a:t>
            </a:r>
          </a:p>
        </p:txBody>
      </p:sp>
      <p:sp>
        <p:nvSpPr>
          <p:cNvPr id="738" name="Shape 738"/>
          <p:cNvSpPr txBox="1"/>
          <p:nvPr/>
        </p:nvSpPr>
        <p:spPr>
          <a:xfrm>
            <a:off x="8536736" y="1653003"/>
            <a:ext cx="2661000" cy="18621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Wire-level authentication for all services in the cluster</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Integration with LDAP, Active Directory and other third party directory services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Kerberos or username/password authentication</a:t>
            </a:r>
          </a:p>
          <a:p>
            <a:pPr marL="91440" marR="0" lvl="0" indent="-91440" algn="l" rtl="0">
              <a:spcBef>
                <a:spcPts val="600"/>
              </a:spcBef>
              <a:spcAft>
                <a:spcPts val="0"/>
              </a:spcAft>
              <a:buClr>
                <a:srgbClr val="000000"/>
              </a:buClr>
              <a:buFont typeface="Arial"/>
              <a:buNone/>
            </a:pPr>
            <a:endParaRPr sz="1200">
              <a:solidFill>
                <a:srgbClr val="4D4F53"/>
              </a:solidFill>
              <a:latin typeface="Arial"/>
              <a:ea typeface="Arial"/>
              <a:cs typeface="Arial"/>
              <a:sym typeface="Arial"/>
            </a:endParaRPr>
          </a:p>
        </p:txBody>
      </p:sp>
      <p:sp>
        <p:nvSpPr>
          <p:cNvPr id="739" name="Shape 739"/>
          <p:cNvSpPr txBox="1"/>
          <p:nvPr/>
        </p:nvSpPr>
        <p:spPr>
          <a:xfrm>
            <a:off x="8604274" y="4053122"/>
            <a:ext cx="2942700" cy="1492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Access Control Expressions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Protect files, tables, column families, columns, and management objects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Extend to role-based access control (RBAC) with custom role functions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Drill Views</a:t>
            </a:r>
          </a:p>
        </p:txBody>
      </p:sp>
      <p:sp>
        <p:nvSpPr>
          <p:cNvPr id="740" name="Shape 740"/>
          <p:cNvSpPr txBox="1"/>
          <p:nvPr/>
        </p:nvSpPr>
        <p:spPr>
          <a:xfrm>
            <a:off x="1148137" y="4023349"/>
            <a:ext cx="2566500" cy="16005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4D4F53"/>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All events recorded immediately in JSON log files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Includes data access and administrative actions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Ad-hoc queries and custom reports on audit logs via SQL and standard BI tools</a:t>
            </a:r>
          </a:p>
        </p:txBody>
      </p:sp>
      <p:sp>
        <p:nvSpPr>
          <p:cNvPr id="741" name="Shape 741"/>
          <p:cNvSpPr txBox="1"/>
          <p:nvPr/>
        </p:nvSpPr>
        <p:spPr>
          <a:xfrm>
            <a:off x="1103767" y="1727935"/>
            <a:ext cx="3824700" cy="23391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buClr>
                <a:srgbClr val="7F7F7F"/>
              </a:buClr>
              <a:buSzPct val="100000"/>
              <a:buFont typeface="Arial"/>
              <a:buChar char="•"/>
            </a:pPr>
            <a:r>
              <a:rPr lang="en-US" sz="1200">
                <a:solidFill>
                  <a:srgbClr val="7F7F7F"/>
                </a:solidFill>
                <a:latin typeface="Arial"/>
                <a:ea typeface="Arial"/>
                <a:cs typeface="Arial"/>
                <a:sym typeface="Arial"/>
              </a:rPr>
              <a:t>Encryption for Data in Motion</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Within a Cluster</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Between Clusters</a:t>
            </a:r>
          </a:p>
          <a:p>
            <a:pPr marL="548640" marR="0" lvl="1" indent="-91440" algn="l" rtl="0">
              <a:spcBef>
                <a:spcPts val="0"/>
              </a:spcBef>
              <a:spcAft>
                <a:spcPts val="0"/>
              </a:spcAft>
              <a:buClr>
                <a:srgbClr val="7F7F7F"/>
              </a:buClr>
              <a:buSzPct val="100000"/>
              <a:buFont typeface="Arial"/>
              <a:buChar char="•"/>
            </a:pPr>
            <a:r>
              <a:rPr lang="en-US" sz="1200" b="0" i="0" u="none" strike="noStrike" cap="none">
                <a:solidFill>
                  <a:srgbClr val="7F7F7F"/>
                </a:solidFill>
                <a:latin typeface="Arial"/>
                <a:ea typeface="Arial"/>
                <a:cs typeface="Arial"/>
                <a:sym typeface="Arial"/>
              </a:rPr>
              <a:t>Between Client and Cluster</a:t>
            </a:r>
          </a:p>
          <a:p>
            <a:pPr marL="91440" marR="0" lvl="0" indent="-91440" algn="l" rtl="0">
              <a:spcBef>
                <a:spcPts val="600"/>
              </a:spcBef>
              <a:buClr>
                <a:srgbClr val="7F7F7F"/>
              </a:buClr>
              <a:buSzPct val="100000"/>
              <a:buFont typeface="Arial"/>
              <a:buChar char="•"/>
            </a:pPr>
            <a:r>
              <a:rPr lang="en-US" sz="1200">
                <a:solidFill>
                  <a:srgbClr val="7F7F7F"/>
                </a:solidFill>
                <a:latin typeface="Arial"/>
                <a:ea typeface="Arial"/>
                <a:cs typeface="Arial"/>
                <a:sym typeface="Arial"/>
              </a:rPr>
              <a:t>Encryption for Data at Rest</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LUKS</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Self-Encrypting Disk</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Partners</a:t>
            </a:r>
          </a:p>
          <a:p>
            <a:pPr marL="91440" marR="0" lvl="0" indent="-91440" algn="l" rtl="0">
              <a:spcBef>
                <a:spcPts val="0"/>
              </a:spcBef>
              <a:buClr>
                <a:srgbClr val="7F7F7F"/>
              </a:buClr>
              <a:buSzPct val="100000"/>
              <a:buFont typeface="Arial"/>
              <a:buChar char="•"/>
            </a:pPr>
            <a:r>
              <a:rPr lang="en-US" sz="1200">
                <a:solidFill>
                  <a:srgbClr val="7F7F7F"/>
                </a:solidFill>
                <a:latin typeface="Arial"/>
                <a:ea typeface="Arial"/>
                <a:cs typeface="Arial"/>
                <a:sym typeface="Arial"/>
              </a:rPr>
              <a:t>NSA-level cryptographic algorithms</a:t>
            </a:r>
          </a:p>
          <a:p>
            <a:pPr marL="91440" marR="0" lvl="0" indent="-91440" algn="l" rtl="0">
              <a:spcBef>
                <a:spcPts val="0"/>
              </a:spcBef>
              <a:buClr>
                <a:srgbClr val="000000"/>
              </a:buClr>
              <a:buFont typeface="Arial"/>
              <a:buNone/>
            </a:pPr>
            <a:endParaRPr sz="1200">
              <a:solidFill>
                <a:srgbClr val="7F7F7F"/>
              </a:solidFill>
              <a:latin typeface="Arial"/>
              <a:ea typeface="Arial"/>
              <a:cs typeface="Arial"/>
              <a:sym typeface="Arial"/>
            </a:endParaRPr>
          </a:p>
          <a:p>
            <a:pPr marL="548640" marR="0" lvl="1" indent="-91440" algn="l" rtl="0">
              <a:spcBef>
                <a:spcPts val="0"/>
              </a:spcBef>
              <a:buClr>
                <a:srgbClr val="000000"/>
              </a:buClr>
              <a:buFont typeface="Arial"/>
              <a:buNone/>
            </a:pPr>
            <a:endParaRPr sz="1200" b="0" i="0" u="none" strike="noStrike" cap="none">
              <a:solidFill>
                <a:srgbClr val="4D4F53"/>
              </a:solidFill>
              <a:latin typeface="Arial"/>
              <a:ea typeface="Arial"/>
              <a:cs typeface="Arial"/>
              <a:sym typeface="Arial"/>
            </a:endParaRPr>
          </a:p>
        </p:txBody>
      </p:sp>
      <p:sp>
        <p:nvSpPr>
          <p:cNvPr id="742" name="Shape 742"/>
          <p:cNvSpPr/>
          <p:nvPr/>
        </p:nvSpPr>
        <p:spPr>
          <a:xfrm>
            <a:off x="5536665" y="3211833"/>
            <a:ext cx="1074600" cy="1074900"/>
          </a:xfrm>
          <a:prstGeom prst="ellipse">
            <a:avLst/>
          </a:prstGeom>
          <a:solidFill>
            <a:srgbClr val="A6C7DA"/>
          </a:solidFill>
          <a:ln w="2857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cxnSp>
        <p:nvCxnSpPr>
          <p:cNvPr id="743" name="Shape 743"/>
          <p:cNvCxnSpPr>
            <a:stCxn id="742" idx="0"/>
          </p:cNvCxnSpPr>
          <p:nvPr/>
        </p:nvCxnSpPr>
        <p:spPr>
          <a:xfrm>
            <a:off x="6073965" y="3211833"/>
            <a:ext cx="0" cy="1074900"/>
          </a:xfrm>
          <a:prstGeom prst="straightConnector1">
            <a:avLst/>
          </a:prstGeom>
          <a:solidFill>
            <a:srgbClr val="3B6E8E"/>
          </a:solidFill>
          <a:ln w="25400" cap="flat" cmpd="sng">
            <a:solidFill>
              <a:srgbClr val="FFFFFF"/>
            </a:solidFill>
            <a:prstDash val="solid"/>
            <a:round/>
            <a:headEnd type="none" w="med" len="med"/>
            <a:tailEnd type="none" w="med" len="med"/>
          </a:ln>
        </p:spPr>
      </p:cxnSp>
      <p:cxnSp>
        <p:nvCxnSpPr>
          <p:cNvPr id="744" name="Shape 744"/>
          <p:cNvCxnSpPr>
            <a:stCxn id="742" idx="6"/>
          </p:cNvCxnSpPr>
          <p:nvPr/>
        </p:nvCxnSpPr>
        <p:spPr>
          <a:xfrm rot="10800000">
            <a:off x="5536665" y="3749283"/>
            <a:ext cx="1074600" cy="0"/>
          </a:xfrm>
          <a:prstGeom prst="straightConnector1">
            <a:avLst/>
          </a:prstGeom>
          <a:solidFill>
            <a:srgbClr val="3B6E8E"/>
          </a:solidFill>
          <a:ln w="25400" cap="flat" cmpd="sng">
            <a:solidFill>
              <a:srgbClr val="FFFFFF"/>
            </a:solidFill>
            <a:prstDash val="solid"/>
            <a:round/>
            <a:headEnd type="none" w="med" len="med"/>
            <a:tailEnd type="none" w="med" len="med"/>
          </a:ln>
        </p:spPr>
      </p:cxnSp>
      <p:sp>
        <p:nvSpPr>
          <p:cNvPr id="745" name="Shape 745"/>
          <p:cNvSpPr txBox="1"/>
          <p:nvPr/>
        </p:nvSpPr>
        <p:spPr>
          <a:xfrm>
            <a:off x="6136200" y="3395053"/>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sp>
        <p:nvSpPr>
          <p:cNvPr id="746" name="Shape 746"/>
          <p:cNvSpPr txBox="1"/>
          <p:nvPr/>
        </p:nvSpPr>
        <p:spPr>
          <a:xfrm>
            <a:off x="5655364" y="3399308"/>
            <a:ext cx="4308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DP</a:t>
            </a:r>
          </a:p>
        </p:txBody>
      </p:sp>
      <p:sp>
        <p:nvSpPr>
          <p:cNvPr id="747" name="Shape 747"/>
          <p:cNvSpPr txBox="1"/>
          <p:nvPr/>
        </p:nvSpPr>
        <p:spPr>
          <a:xfrm>
            <a:off x="6119154" y="379888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sp>
        <p:nvSpPr>
          <p:cNvPr id="748" name="Shape 748"/>
          <p:cNvSpPr txBox="1"/>
          <p:nvPr/>
        </p:nvSpPr>
        <p:spPr>
          <a:xfrm>
            <a:off x="5712860" y="379888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grpSp>
        <p:nvGrpSpPr>
          <p:cNvPr id="749" name="Shape 749"/>
          <p:cNvGrpSpPr/>
          <p:nvPr/>
        </p:nvGrpSpPr>
        <p:grpSpPr>
          <a:xfrm>
            <a:off x="6401643" y="3987353"/>
            <a:ext cx="617815" cy="802666"/>
            <a:chOff x="1269177" y="1231319"/>
            <a:chExt cx="618000" cy="802666"/>
          </a:xfrm>
        </p:grpSpPr>
        <p:sp>
          <p:nvSpPr>
            <p:cNvPr id="750" name="Shape 750"/>
            <p:cNvSpPr txBox="1"/>
            <p:nvPr/>
          </p:nvSpPr>
          <p:spPr>
            <a:xfrm>
              <a:off x="1434301" y="1231319"/>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4</a:t>
              </a:r>
            </a:p>
          </p:txBody>
        </p:sp>
        <p:pic>
          <p:nvPicPr>
            <p:cNvPr id="751" name="Shape 751" descr="Icons_PPT_White_Column.png"/>
            <p:cNvPicPr preferRelativeResize="0"/>
            <p:nvPr/>
          </p:nvPicPr>
          <p:blipFill rotWithShape="1">
            <a:blip r:embed="rId4">
              <a:alphaModFix/>
            </a:blip>
            <a:srcRect/>
            <a:stretch/>
          </p:blipFill>
          <p:spPr>
            <a:xfrm>
              <a:off x="1269177" y="1415985"/>
              <a:ext cx="618000" cy="618000"/>
            </a:xfrm>
            <a:prstGeom prst="rect">
              <a:avLst/>
            </a:prstGeom>
            <a:noFill/>
            <a:ln>
              <a:noFill/>
            </a:ln>
          </p:spPr>
        </p:pic>
      </p:grpSp>
      <p:sp>
        <p:nvSpPr>
          <p:cNvPr id="752" name="Shape 752"/>
          <p:cNvSpPr txBox="1"/>
          <p:nvPr/>
        </p:nvSpPr>
        <p:spPr>
          <a:xfrm>
            <a:off x="6566776" y="1690658"/>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2</a:t>
            </a:r>
          </a:p>
        </p:txBody>
      </p:sp>
      <p:pic>
        <p:nvPicPr>
          <p:cNvPr id="753" name="Shape 753" descr="Icons_PPT_White_Column.png"/>
          <p:cNvPicPr preferRelativeResize="0"/>
          <p:nvPr/>
        </p:nvPicPr>
        <p:blipFill rotWithShape="1">
          <a:blip r:embed="rId4">
            <a:alphaModFix/>
          </a:blip>
          <a:srcRect/>
          <a:stretch/>
        </p:blipFill>
        <p:spPr>
          <a:xfrm>
            <a:off x="6401694" y="1875324"/>
            <a:ext cx="618000" cy="618000"/>
          </a:xfrm>
          <a:prstGeom prst="rect">
            <a:avLst/>
          </a:prstGeom>
          <a:noFill/>
          <a:ln>
            <a:noFill/>
          </a:ln>
        </p:spPr>
      </p:pic>
      <p:sp>
        <p:nvSpPr>
          <p:cNvPr id="754" name="Shape 754"/>
          <p:cNvSpPr txBox="1"/>
          <p:nvPr/>
        </p:nvSpPr>
        <p:spPr>
          <a:xfrm>
            <a:off x="5297072" y="1690658"/>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1</a:t>
            </a:r>
          </a:p>
        </p:txBody>
      </p:sp>
      <p:sp>
        <p:nvSpPr>
          <p:cNvPr id="755" name="Shape 755"/>
          <p:cNvSpPr txBox="1"/>
          <p:nvPr/>
        </p:nvSpPr>
        <p:spPr>
          <a:xfrm>
            <a:off x="5310416" y="3958564"/>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3</a:t>
            </a:r>
          </a:p>
        </p:txBody>
      </p:sp>
      <p:pic>
        <p:nvPicPr>
          <p:cNvPr id="756" name="Shape 756" descr="Icons_PPT_White_Column.png"/>
          <p:cNvPicPr preferRelativeResize="0"/>
          <p:nvPr/>
        </p:nvPicPr>
        <p:blipFill rotWithShape="1">
          <a:blip r:embed="rId4">
            <a:alphaModFix/>
          </a:blip>
          <a:srcRect/>
          <a:stretch/>
        </p:blipFill>
        <p:spPr>
          <a:xfrm>
            <a:off x="5145335" y="4176220"/>
            <a:ext cx="618000" cy="618000"/>
          </a:xfrm>
          <a:prstGeom prst="rect">
            <a:avLst/>
          </a:prstGeom>
          <a:noFill/>
          <a:ln>
            <a:noFill/>
          </a:ln>
        </p:spPr>
      </p:pic>
      <p:pic>
        <p:nvPicPr>
          <p:cNvPr id="757" name="Shape 757" descr="Icons_PPT_White_Column.png"/>
          <p:cNvPicPr preferRelativeResize="0"/>
          <p:nvPr/>
        </p:nvPicPr>
        <p:blipFill rotWithShape="1">
          <a:blip r:embed="rId4">
            <a:alphaModFix/>
          </a:blip>
          <a:srcRect/>
          <a:stretch/>
        </p:blipFill>
        <p:spPr>
          <a:xfrm>
            <a:off x="5118483" y="1882509"/>
            <a:ext cx="618000" cy="618000"/>
          </a:xfrm>
          <a:prstGeom prst="rect">
            <a:avLst/>
          </a:prstGeom>
          <a:noFill/>
          <a:ln>
            <a:noFill/>
          </a:ln>
        </p:spPr>
      </p:pic>
      <p:sp>
        <p:nvSpPr>
          <p:cNvPr id="758" name="Shape 758"/>
          <p:cNvSpPr/>
          <p:nvPr/>
        </p:nvSpPr>
        <p:spPr>
          <a:xfrm>
            <a:off x="3576559" y="2433810"/>
            <a:ext cx="2366700" cy="759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2400">
                <a:solidFill>
                  <a:srgbClr val="1D3747"/>
                </a:solidFill>
                <a:latin typeface="Arial"/>
                <a:ea typeface="Arial"/>
                <a:cs typeface="Arial"/>
                <a:sym typeface="Arial"/>
              </a:rPr>
              <a:t>Ubiquitous</a:t>
            </a:r>
          </a:p>
          <a:p>
            <a:pPr marL="0" marR="0" lvl="0" indent="0" algn="r" rtl="0">
              <a:spcBef>
                <a:spcPts val="0"/>
              </a:spcBef>
              <a:buSzPct val="25000"/>
              <a:buNone/>
            </a:pPr>
            <a:r>
              <a:rPr lang="en-US" sz="2400" b="1">
                <a:solidFill>
                  <a:srgbClr val="1D3747"/>
                </a:solidFill>
                <a:latin typeface="Arial"/>
                <a:ea typeface="Arial"/>
                <a:cs typeface="Arial"/>
                <a:sym typeface="Arial"/>
              </a:rPr>
              <a:t>Data Protection</a:t>
            </a:r>
          </a:p>
        </p:txBody>
      </p:sp>
      <p:sp>
        <p:nvSpPr>
          <p:cNvPr id="759" name="Shape 759"/>
          <p:cNvSpPr/>
          <p:nvPr/>
        </p:nvSpPr>
        <p:spPr>
          <a:xfrm>
            <a:off x="4271862" y="4639286"/>
            <a:ext cx="1640400" cy="759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2400">
                <a:solidFill>
                  <a:srgbClr val="1D3747"/>
                </a:solidFill>
                <a:latin typeface="Arial"/>
                <a:ea typeface="Arial"/>
                <a:cs typeface="Arial"/>
                <a:sym typeface="Arial"/>
              </a:rPr>
              <a:t>Robust</a:t>
            </a:r>
          </a:p>
          <a:p>
            <a:pPr marL="0" marR="0" lvl="0" indent="0" algn="r" rtl="0">
              <a:spcBef>
                <a:spcPts val="0"/>
              </a:spcBef>
              <a:buSzPct val="25000"/>
              <a:buNone/>
            </a:pPr>
            <a:r>
              <a:rPr lang="en-US" sz="2400" b="1">
                <a:solidFill>
                  <a:srgbClr val="1D3747"/>
                </a:solidFill>
                <a:latin typeface="Arial"/>
                <a:ea typeface="Arial"/>
                <a:cs typeface="Arial"/>
                <a:sym typeface="Arial"/>
              </a:rPr>
              <a:t>Auditing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Core</a:t>
            </a:r>
            <a:r>
              <a:rPr lang="en-US" sz="4070"/>
              <a:t/>
            </a:r>
            <a:br>
              <a:rPr lang="en-US" sz="4070"/>
            </a:br>
            <a:r>
              <a:rPr lang="en-US" sz="4070"/>
              <a:t>Maprlogin utility</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3252772" y="3894667"/>
            <a:ext cx="8936100" cy="2308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4800">
                <a:solidFill>
                  <a:srgbClr val="FFFFFF"/>
                </a:solidFill>
                <a:latin typeface="Arial"/>
                <a:ea typeface="Arial"/>
                <a:cs typeface="Arial"/>
                <a:sym typeface="Arial"/>
              </a:rPr>
              <a:t>1010101001001</a:t>
            </a:r>
            <a:br>
              <a:rPr lang="en-US" sz="4800">
                <a:solidFill>
                  <a:srgbClr val="FFFFFF"/>
                </a:solidFill>
                <a:latin typeface="Arial"/>
                <a:ea typeface="Arial"/>
                <a:cs typeface="Arial"/>
                <a:sym typeface="Arial"/>
              </a:rPr>
            </a:br>
            <a:r>
              <a:rPr lang="en-US" sz="4800">
                <a:solidFill>
                  <a:srgbClr val="FFFFFF"/>
                </a:solidFill>
                <a:latin typeface="Arial"/>
                <a:ea typeface="Arial"/>
                <a:cs typeface="Arial"/>
                <a:sym typeface="Arial"/>
              </a:rPr>
              <a:t>10001000100101101001010100101001010101010101100</a:t>
            </a:r>
          </a:p>
        </p:txBody>
      </p:sp>
      <p:sp>
        <p:nvSpPr>
          <p:cNvPr id="130" name="Shape 130"/>
          <p:cNvSpPr/>
          <p:nvPr/>
        </p:nvSpPr>
        <p:spPr>
          <a:xfrm>
            <a:off x="6915838" y="1634707"/>
            <a:ext cx="4578900" cy="19209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131" name="Shape 131"/>
          <p:cNvSpPr/>
          <p:nvPr/>
        </p:nvSpPr>
        <p:spPr>
          <a:xfrm>
            <a:off x="6888822" y="3971934"/>
            <a:ext cx="4619700" cy="18780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sp>
        <p:nvSpPr>
          <p:cNvPr id="132" name="Shape 132"/>
          <p:cNvSpPr/>
          <p:nvPr/>
        </p:nvSpPr>
        <p:spPr>
          <a:xfrm>
            <a:off x="850973" y="1634707"/>
            <a:ext cx="4308900" cy="19590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cxnSp>
        <p:nvCxnSpPr>
          <p:cNvPr id="133" name="Shape 133"/>
          <p:cNvCxnSpPr/>
          <p:nvPr/>
        </p:nvCxnSpPr>
        <p:spPr>
          <a:xfrm>
            <a:off x="6092947" y="3569397"/>
            <a:ext cx="0" cy="567000"/>
          </a:xfrm>
          <a:prstGeom prst="straightConnector1">
            <a:avLst/>
          </a:prstGeom>
          <a:noFill/>
          <a:ln w="25400" cap="flat" cmpd="sng">
            <a:solidFill>
              <a:srgbClr val="00274C"/>
            </a:solidFill>
            <a:prstDash val="solid"/>
            <a:round/>
            <a:headEnd type="none" w="med" len="med"/>
            <a:tailEnd type="none" w="med" len="med"/>
          </a:ln>
        </p:spPr>
      </p:cxnSp>
      <p:cxnSp>
        <p:nvCxnSpPr>
          <p:cNvPr id="134" name="Shape 134"/>
          <p:cNvCxnSpPr/>
          <p:nvPr/>
        </p:nvCxnSpPr>
        <p:spPr>
          <a:xfrm>
            <a:off x="6073995" y="3211833"/>
            <a:ext cx="0" cy="537600"/>
          </a:xfrm>
          <a:prstGeom prst="straightConnector1">
            <a:avLst/>
          </a:prstGeom>
          <a:solidFill>
            <a:srgbClr val="3B6E8E"/>
          </a:solidFill>
          <a:ln w="25400" cap="flat" cmpd="sng">
            <a:solidFill>
              <a:srgbClr val="FFFFFF"/>
            </a:solidFill>
            <a:prstDash val="solid"/>
            <a:round/>
            <a:headEnd type="none" w="med" len="med"/>
            <a:tailEnd type="none" w="med" len="med"/>
          </a:ln>
        </p:spPr>
      </p:cxnSp>
      <p:cxnSp>
        <p:nvCxnSpPr>
          <p:cNvPr id="135" name="Shape 135"/>
          <p:cNvCxnSpPr/>
          <p:nvPr/>
        </p:nvCxnSpPr>
        <p:spPr>
          <a:xfrm>
            <a:off x="6073995" y="3749300"/>
            <a:ext cx="537300" cy="0"/>
          </a:xfrm>
          <a:prstGeom prst="straightConnector1">
            <a:avLst/>
          </a:prstGeom>
          <a:solidFill>
            <a:srgbClr val="3B6E8E"/>
          </a:solidFill>
          <a:ln w="25400" cap="flat" cmpd="sng">
            <a:solidFill>
              <a:srgbClr val="FFFFFF"/>
            </a:solidFill>
            <a:prstDash val="solid"/>
            <a:round/>
            <a:headEnd type="none" w="med" len="med"/>
            <a:tailEnd type="none" w="med" len="med"/>
          </a:ln>
        </p:spPr>
      </p:cxnSp>
      <p:sp>
        <p:nvSpPr>
          <p:cNvPr id="136" name="Shape 136"/>
          <p:cNvSpPr txBox="1"/>
          <p:nvPr/>
        </p:nvSpPr>
        <p:spPr>
          <a:xfrm>
            <a:off x="5697343" y="374875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FFFFFF"/>
                </a:solidFill>
                <a:latin typeface="Arial"/>
                <a:ea typeface="Arial"/>
                <a:cs typeface="Arial"/>
                <a:sym typeface="Arial"/>
              </a:rPr>
              <a:t>A</a:t>
            </a:r>
          </a:p>
        </p:txBody>
      </p:sp>
      <p:cxnSp>
        <p:nvCxnSpPr>
          <p:cNvPr id="137" name="Shape 137"/>
          <p:cNvCxnSpPr/>
          <p:nvPr/>
        </p:nvCxnSpPr>
        <p:spPr>
          <a:xfrm rot="10800000">
            <a:off x="4615545" y="2513953"/>
            <a:ext cx="1078500" cy="855300"/>
          </a:xfrm>
          <a:prstGeom prst="straightConnector1">
            <a:avLst/>
          </a:prstGeom>
          <a:noFill/>
          <a:ln w="38100" cap="flat" cmpd="sng">
            <a:solidFill>
              <a:srgbClr val="7F7F7F"/>
            </a:solidFill>
            <a:prstDash val="solid"/>
            <a:round/>
            <a:headEnd type="none" w="med" len="med"/>
            <a:tailEnd type="stealth" w="lg" len="lg"/>
          </a:ln>
        </p:spPr>
      </p:cxnSp>
      <p:cxnSp>
        <p:nvCxnSpPr>
          <p:cNvPr id="138" name="Shape 138"/>
          <p:cNvCxnSpPr/>
          <p:nvPr/>
        </p:nvCxnSpPr>
        <p:spPr>
          <a:xfrm rot="10800000" flipH="1">
            <a:off x="6476931" y="2513966"/>
            <a:ext cx="1165500" cy="853500"/>
          </a:xfrm>
          <a:prstGeom prst="straightConnector1">
            <a:avLst/>
          </a:prstGeom>
          <a:noFill/>
          <a:ln w="38100" cap="flat" cmpd="sng">
            <a:solidFill>
              <a:srgbClr val="7F7F7F"/>
            </a:solidFill>
            <a:prstDash val="solid"/>
            <a:round/>
            <a:headEnd type="none" w="med" len="med"/>
            <a:tailEnd type="stealth" w="lg" len="lg"/>
          </a:ln>
        </p:spPr>
      </p:cxnSp>
      <p:cxnSp>
        <p:nvCxnSpPr>
          <p:cNvPr id="139" name="Shape 139"/>
          <p:cNvCxnSpPr/>
          <p:nvPr/>
        </p:nvCxnSpPr>
        <p:spPr>
          <a:xfrm flipH="1">
            <a:off x="4615545" y="4129351"/>
            <a:ext cx="1078500" cy="915300"/>
          </a:xfrm>
          <a:prstGeom prst="straightConnector1">
            <a:avLst/>
          </a:prstGeom>
          <a:noFill/>
          <a:ln w="38100" cap="flat" cmpd="sng">
            <a:solidFill>
              <a:srgbClr val="7F7F7F"/>
            </a:solidFill>
            <a:prstDash val="solid"/>
            <a:round/>
            <a:headEnd type="none" w="med" len="med"/>
            <a:tailEnd type="stealth" w="lg" len="lg"/>
          </a:ln>
        </p:spPr>
      </p:cxnSp>
      <p:cxnSp>
        <p:nvCxnSpPr>
          <p:cNvPr id="140" name="Shape 140"/>
          <p:cNvCxnSpPr/>
          <p:nvPr/>
        </p:nvCxnSpPr>
        <p:spPr>
          <a:xfrm>
            <a:off x="6453944" y="4129350"/>
            <a:ext cx="1212000" cy="901200"/>
          </a:xfrm>
          <a:prstGeom prst="straightConnector1">
            <a:avLst/>
          </a:prstGeom>
          <a:noFill/>
          <a:ln w="38100" cap="flat" cmpd="sng">
            <a:solidFill>
              <a:srgbClr val="7F7F7F"/>
            </a:solidFill>
            <a:prstDash val="solid"/>
            <a:round/>
            <a:headEnd type="none" w="med" len="med"/>
            <a:tailEnd type="stealth" w="lg" len="lg"/>
          </a:ln>
        </p:spPr>
      </p:cxnSp>
      <p:sp>
        <p:nvSpPr>
          <p:cNvPr id="141" name="Shape 141"/>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 Security Summary</a:t>
            </a:r>
          </a:p>
        </p:txBody>
      </p:sp>
      <p:sp>
        <p:nvSpPr>
          <p:cNvPr id="142" name="Shape 142"/>
          <p:cNvSpPr/>
          <p:nvPr/>
        </p:nvSpPr>
        <p:spPr>
          <a:xfrm>
            <a:off x="850972" y="3944913"/>
            <a:ext cx="4294500" cy="1796700"/>
          </a:xfrm>
          <a:prstGeom prst="rect">
            <a:avLst/>
          </a:prstGeom>
          <a:solidFill>
            <a:srgbClr val="FFFFFF"/>
          </a:solidFill>
          <a:ln w="38100" cap="flat" cmpd="sng">
            <a:solidFill>
              <a:srgbClr val="1D3747"/>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pic>
        <p:nvPicPr>
          <p:cNvPr id="143" name="Shape 143"/>
          <p:cNvPicPr preferRelativeResize="0"/>
          <p:nvPr/>
        </p:nvPicPr>
        <p:blipFill rotWithShape="1">
          <a:blip r:embed="rId3">
            <a:alphaModFix/>
          </a:blip>
          <a:srcRect/>
          <a:stretch/>
        </p:blipFill>
        <p:spPr>
          <a:xfrm>
            <a:off x="2951512" y="1214894"/>
            <a:ext cx="6260700" cy="5168100"/>
          </a:xfrm>
          <a:prstGeom prst="rect">
            <a:avLst/>
          </a:prstGeom>
          <a:noFill/>
          <a:ln>
            <a:noFill/>
          </a:ln>
        </p:spPr>
      </p:pic>
      <p:sp>
        <p:nvSpPr>
          <p:cNvPr id="144" name="Shape 144"/>
          <p:cNvSpPr/>
          <p:nvPr/>
        </p:nvSpPr>
        <p:spPr>
          <a:xfrm>
            <a:off x="6073996" y="2414331"/>
            <a:ext cx="2462700" cy="7599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a:solidFill>
                  <a:srgbClr val="1D3747"/>
                </a:solidFill>
                <a:latin typeface="Arial"/>
                <a:ea typeface="Arial"/>
                <a:cs typeface="Arial"/>
                <a:sym typeface="Arial"/>
              </a:rPr>
              <a:t>Flexible</a:t>
            </a:r>
            <a:r>
              <a:rPr lang="en-US" sz="2400" b="1">
                <a:solidFill>
                  <a:srgbClr val="1D3747"/>
                </a:solidFill>
                <a:latin typeface="Arial"/>
                <a:ea typeface="Arial"/>
                <a:cs typeface="Arial"/>
                <a:sym typeface="Arial"/>
              </a:rPr>
              <a:t> </a:t>
            </a:r>
            <a:br>
              <a:rPr lang="en-US" sz="2400" b="1">
                <a:solidFill>
                  <a:srgbClr val="1D3747"/>
                </a:solidFill>
                <a:latin typeface="Arial"/>
                <a:ea typeface="Arial"/>
                <a:cs typeface="Arial"/>
                <a:sym typeface="Arial"/>
              </a:rPr>
            </a:br>
            <a:r>
              <a:rPr lang="en-US" sz="2400" b="1">
                <a:solidFill>
                  <a:srgbClr val="1D3747"/>
                </a:solidFill>
                <a:latin typeface="Arial"/>
                <a:ea typeface="Arial"/>
                <a:cs typeface="Arial"/>
                <a:sym typeface="Arial"/>
              </a:rPr>
              <a:t>Authentication</a:t>
            </a:r>
          </a:p>
        </p:txBody>
      </p:sp>
      <p:sp>
        <p:nvSpPr>
          <p:cNvPr id="145" name="Shape 145"/>
          <p:cNvSpPr/>
          <p:nvPr/>
        </p:nvSpPr>
        <p:spPr>
          <a:xfrm>
            <a:off x="6086079" y="4425706"/>
            <a:ext cx="2259600" cy="12006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a:solidFill>
                  <a:srgbClr val="1D3747"/>
                </a:solidFill>
                <a:latin typeface="Arial"/>
                <a:ea typeface="Arial"/>
                <a:cs typeface="Arial"/>
                <a:sym typeface="Arial"/>
              </a:rPr>
              <a:t>Granular</a:t>
            </a:r>
          </a:p>
          <a:p>
            <a:pPr marL="0" marR="0" lvl="0" indent="0" algn="l" rtl="0">
              <a:spcBef>
                <a:spcPts val="0"/>
              </a:spcBef>
              <a:buSzPct val="25000"/>
              <a:buNone/>
            </a:pPr>
            <a:r>
              <a:rPr lang="en-US" sz="2400" b="1">
                <a:solidFill>
                  <a:srgbClr val="1D3747"/>
                </a:solidFill>
                <a:latin typeface="Arial"/>
                <a:ea typeface="Arial"/>
                <a:cs typeface="Arial"/>
                <a:sym typeface="Arial"/>
              </a:rPr>
              <a:t>Authorization</a:t>
            </a:r>
          </a:p>
        </p:txBody>
      </p:sp>
      <p:sp>
        <p:nvSpPr>
          <p:cNvPr id="146" name="Shape 146"/>
          <p:cNvSpPr txBox="1"/>
          <p:nvPr/>
        </p:nvSpPr>
        <p:spPr>
          <a:xfrm>
            <a:off x="8536736" y="1653003"/>
            <a:ext cx="2661000" cy="18621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Wire-level authentication for all services in the cluster</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Integration with LDAP, Active Directory and other third party directory services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Kerberos or username/password authentication</a:t>
            </a:r>
          </a:p>
          <a:p>
            <a:pPr marL="91440" marR="0" lvl="0" indent="-91440" algn="l" rtl="0">
              <a:spcBef>
                <a:spcPts val="600"/>
              </a:spcBef>
              <a:spcAft>
                <a:spcPts val="0"/>
              </a:spcAft>
              <a:buClr>
                <a:srgbClr val="000000"/>
              </a:buClr>
              <a:buFont typeface="Arial"/>
              <a:buNone/>
            </a:pPr>
            <a:endParaRPr sz="1200">
              <a:solidFill>
                <a:srgbClr val="4D4F53"/>
              </a:solidFill>
              <a:latin typeface="Arial"/>
              <a:ea typeface="Arial"/>
              <a:cs typeface="Arial"/>
              <a:sym typeface="Arial"/>
            </a:endParaRPr>
          </a:p>
        </p:txBody>
      </p:sp>
      <p:sp>
        <p:nvSpPr>
          <p:cNvPr id="147" name="Shape 147"/>
          <p:cNvSpPr txBox="1"/>
          <p:nvPr/>
        </p:nvSpPr>
        <p:spPr>
          <a:xfrm>
            <a:off x="8604274" y="4053122"/>
            <a:ext cx="2942700" cy="1492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Access Control Expressions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Protect files, tables, column families, columns, and management objects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Extend to role-based access control (RBAC) with custom role functions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Drill Views</a:t>
            </a:r>
          </a:p>
        </p:txBody>
      </p:sp>
      <p:sp>
        <p:nvSpPr>
          <p:cNvPr id="148" name="Shape 148"/>
          <p:cNvSpPr txBox="1"/>
          <p:nvPr/>
        </p:nvSpPr>
        <p:spPr>
          <a:xfrm>
            <a:off x="1148137" y="4023349"/>
            <a:ext cx="2566500" cy="16005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4D4F53"/>
              </a:solidFill>
              <a:latin typeface="Arial"/>
              <a:ea typeface="Arial"/>
              <a:cs typeface="Arial"/>
              <a:sym typeface="Arial"/>
            </a:endParaRPr>
          </a:p>
          <a:p>
            <a:pPr marL="91440" marR="0" lvl="0" indent="-91440" algn="l" rtl="0">
              <a:spcBef>
                <a:spcPts val="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All events recorded immediately in JSON log files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Includes data access and administrative actions</a:t>
            </a:r>
          </a:p>
          <a:p>
            <a:pPr marL="91440" marR="0" lvl="0" indent="-91440" algn="l" rtl="0">
              <a:spcBef>
                <a:spcPts val="600"/>
              </a:spcBef>
              <a:spcAft>
                <a:spcPts val="0"/>
              </a:spcAft>
              <a:buClr>
                <a:srgbClr val="7F7F7F"/>
              </a:buClr>
              <a:buSzPct val="100000"/>
              <a:buFont typeface="Arial"/>
              <a:buChar char="•"/>
            </a:pPr>
            <a:r>
              <a:rPr lang="en-US" sz="1200">
                <a:solidFill>
                  <a:srgbClr val="7F7F7F"/>
                </a:solidFill>
                <a:latin typeface="Arial"/>
                <a:ea typeface="Arial"/>
                <a:cs typeface="Arial"/>
                <a:sym typeface="Arial"/>
              </a:rPr>
              <a:t>Ad-hoc queries and custom reports on audit logs via SQL and standard BI tools</a:t>
            </a:r>
          </a:p>
        </p:txBody>
      </p:sp>
      <p:sp>
        <p:nvSpPr>
          <p:cNvPr id="149" name="Shape 149"/>
          <p:cNvSpPr txBox="1"/>
          <p:nvPr/>
        </p:nvSpPr>
        <p:spPr>
          <a:xfrm>
            <a:off x="1103767" y="1727935"/>
            <a:ext cx="3824700" cy="23391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400">
              <a:solidFill>
                <a:srgbClr val="7F7F7F"/>
              </a:solidFill>
              <a:latin typeface="Arial"/>
              <a:ea typeface="Arial"/>
              <a:cs typeface="Arial"/>
              <a:sym typeface="Arial"/>
            </a:endParaRPr>
          </a:p>
          <a:p>
            <a:pPr marL="91440" marR="0" lvl="0" indent="-91440" algn="l" rtl="0">
              <a:spcBef>
                <a:spcPts val="0"/>
              </a:spcBef>
              <a:buClr>
                <a:srgbClr val="7F7F7F"/>
              </a:buClr>
              <a:buSzPct val="100000"/>
              <a:buFont typeface="Arial"/>
              <a:buChar char="•"/>
            </a:pPr>
            <a:r>
              <a:rPr lang="en-US" sz="1200">
                <a:solidFill>
                  <a:srgbClr val="7F7F7F"/>
                </a:solidFill>
                <a:latin typeface="Arial"/>
                <a:ea typeface="Arial"/>
                <a:cs typeface="Arial"/>
                <a:sym typeface="Arial"/>
              </a:rPr>
              <a:t>Encryption for Data in Motion</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Within a Cluster</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Between Clusters</a:t>
            </a:r>
          </a:p>
          <a:p>
            <a:pPr marL="548640" marR="0" lvl="1" indent="-91440" algn="l" rtl="0">
              <a:spcBef>
                <a:spcPts val="0"/>
              </a:spcBef>
              <a:spcAft>
                <a:spcPts val="0"/>
              </a:spcAft>
              <a:buClr>
                <a:srgbClr val="7F7F7F"/>
              </a:buClr>
              <a:buSzPct val="100000"/>
              <a:buFont typeface="Arial"/>
              <a:buChar char="•"/>
            </a:pPr>
            <a:r>
              <a:rPr lang="en-US" sz="1200" b="0" i="0" u="none" strike="noStrike" cap="none">
                <a:solidFill>
                  <a:srgbClr val="7F7F7F"/>
                </a:solidFill>
                <a:latin typeface="Arial"/>
                <a:ea typeface="Arial"/>
                <a:cs typeface="Arial"/>
                <a:sym typeface="Arial"/>
              </a:rPr>
              <a:t>Between Client and Cluster</a:t>
            </a:r>
          </a:p>
          <a:p>
            <a:pPr marL="91440" marR="0" lvl="0" indent="-91440" algn="l" rtl="0">
              <a:spcBef>
                <a:spcPts val="600"/>
              </a:spcBef>
              <a:buClr>
                <a:srgbClr val="7F7F7F"/>
              </a:buClr>
              <a:buSzPct val="100000"/>
              <a:buFont typeface="Arial"/>
              <a:buChar char="•"/>
            </a:pPr>
            <a:r>
              <a:rPr lang="en-US" sz="1200">
                <a:solidFill>
                  <a:srgbClr val="7F7F7F"/>
                </a:solidFill>
                <a:latin typeface="Arial"/>
                <a:ea typeface="Arial"/>
                <a:cs typeface="Arial"/>
                <a:sym typeface="Arial"/>
              </a:rPr>
              <a:t>Encryption for Data </a:t>
            </a:r>
            <a:r>
              <a:rPr lang="en-US" sz="1200">
                <a:solidFill>
                  <a:srgbClr val="7F7F7F"/>
                </a:solidFill>
              </a:rPr>
              <a:t>on</a:t>
            </a:r>
            <a:r>
              <a:rPr lang="en-US" sz="1200">
                <a:solidFill>
                  <a:srgbClr val="7F7F7F"/>
                </a:solidFill>
                <a:latin typeface="Arial"/>
                <a:ea typeface="Arial"/>
                <a:cs typeface="Arial"/>
                <a:sym typeface="Arial"/>
              </a:rPr>
              <a:t> </a:t>
            </a:r>
            <a:r>
              <a:rPr lang="en-US" sz="1200">
                <a:solidFill>
                  <a:srgbClr val="7F7F7F"/>
                </a:solidFill>
              </a:rPr>
              <a:t>Discs</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LUKS</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Self-Encrypting Disk</a:t>
            </a:r>
          </a:p>
          <a:p>
            <a:pPr marL="548640" marR="0" lvl="1" indent="-91440" algn="l" rtl="0">
              <a:spcBef>
                <a:spcPts val="0"/>
              </a:spcBef>
              <a:buClr>
                <a:srgbClr val="7F7F7F"/>
              </a:buClr>
              <a:buSzPct val="100000"/>
              <a:buFont typeface="Arial"/>
              <a:buChar char="•"/>
            </a:pPr>
            <a:r>
              <a:rPr lang="en-US" sz="1200" b="0" i="0" u="none" strike="noStrike" cap="none">
                <a:solidFill>
                  <a:srgbClr val="7F7F7F"/>
                </a:solidFill>
                <a:latin typeface="Arial"/>
                <a:ea typeface="Arial"/>
                <a:cs typeface="Arial"/>
                <a:sym typeface="Arial"/>
              </a:rPr>
              <a:t>Partners</a:t>
            </a:r>
          </a:p>
          <a:p>
            <a:pPr marL="91440" marR="0" lvl="0" indent="-91440" algn="l" rtl="0">
              <a:spcBef>
                <a:spcPts val="0"/>
              </a:spcBef>
              <a:buClr>
                <a:srgbClr val="7F7F7F"/>
              </a:buClr>
              <a:buSzPct val="100000"/>
              <a:buFont typeface="Arial"/>
              <a:buChar char="•"/>
            </a:pPr>
            <a:r>
              <a:rPr lang="en-US" sz="1200">
                <a:solidFill>
                  <a:srgbClr val="7F7F7F"/>
                </a:solidFill>
                <a:latin typeface="Arial"/>
                <a:ea typeface="Arial"/>
                <a:cs typeface="Arial"/>
                <a:sym typeface="Arial"/>
              </a:rPr>
              <a:t>NSA-level cryptographic algorithms</a:t>
            </a:r>
          </a:p>
          <a:p>
            <a:pPr marL="91440" marR="0" lvl="0" indent="-91440" algn="l" rtl="0">
              <a:spcBef>
                <a:spcPts val="0"/>
              </a:spcBef>
              <a:buClr>
                <a:srgbClr val="000000"/>
              </a:buClr>
              <a:buFont typeface="Arial"/>
              <a:buNone/>
            </a:pPr>
            <a:endParaRPr sz="1200">
              <a:solidFill>
                <a:srgbClr val="7F7F7F"/>
              </a:solidFill>
              <a:latin typeface="Arial"/>
              <a:ea typeface="Arial"/>
              <a:cs typeface="Arial"/>
              <a:sym typeface="Arial"/>
            </a:endParaRPr>
          </a:p>
          <a:p>
            <a:pPr marL="548640" marR="0" lvl="1" indent="-91440" algn="l" rtl="0">
              <a:spcBef>
                <a:spcPts val="0"/>
              </a:spcBef>
              <a:buClr>
                <a:srgbClr val="000000"/>
              </a:buClr>
              <a:buFont typeface="Arial"/>
              <a:buNone/>
            </a:pPr>
            <a:endParaRPr sz="1200" b="0" i="0" u="none" strike="noStrike" cap="none">
              <a:solidFill>
                <a:srgbClr val="4D4F53"/>
              </a:solidFill>
              <a:latin typeface="Arial"/>
              <a:ea typeface="Arial"/>
              <a:cs typeface="Arial"/>
              <a:sym typeface="Arial"/>
            </a:endParaRPr>
          </a:p>
        </p:txBody>
      </p:sp>
      <p:sp>
        <p:nvSpPr>
          <p:cNvPr id="150" name="Shape 150"/>
          <p:cNvSpPr/>
          <p:nvPr/>
        </p:nvSpPr>
        <p:spPr>
          <a:xfrm>
            <a:off x="5536665" y="3211833"/>
            <a:ext cx="1074600" cy="1074900"/>
          </a:xfrm>
          <a:prstGeom prst="ellipse">
            <a:avLst/>
          </a:prstGeom>
          <a:solidFill>
            <a:srgbClr val="A6C7DA"/>
          </a:solidFill>
          <a:ln w="2857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2400">
              <a:solidFill>
                <a:srgbClr val="FFFFFF"/>
              </a:solidFill>
              <a:latin typeface="Arial"/>
              <a:ea typeface="Arial"/>
              <a:cs typeface="Arial"/>
              <a:sym typeface="Arial"/>
            </a:endParaRPr>
          </a:p>
        </p:txBody>
      </p:sp>
      <p:cxnSp>
        <p:nvCxnSpPr>
          <p:cNvPr id="151" name="Shape 151"/>
          <p:cNvCxnSpPr>
            <a:stCxn id="150" idx="0"/>
          </p:cNvCxnSpPr>
          <p:nvPr/>
        </p:nvCxnSpPr>
        <p:spPr>
          <a:xfrm>
            <a:off x="6073965" y="3211833"/>
            <a:ext cx="0" cy="1074900"/>
          </a:xfrm>
          <a:prstGeom prst="straightConnector1">
            <a:avLst/>
          </a:prstGeom>
          <a:solidFill>
            <a:srgbClr val="3B6E8E"/>
          </a:solidFill>
          <a:ln w="25400" cap="flat" cmpd="sng">
            <a:solidFill>
              <a:srgbClr val="FFFFFF"/>
            </a:solidFill>
            <a:prstDash val="solid"/>
            <a:round/>
            <a:headEnd type="none" w="med" len="med"/>
            <a:tailEnd type="none" w="med" len="med"/>
          </a:ln>
        </p:spPr>
      </p:cxnSp>
      <p:cxnSp>
        <p:nvCxnSpPr>
          <p:cNvPr id="152" name="Shape 152"/>
          <p:cNvCxnSpPr>
            <a:stCxn id="150" idx="6"/>
          </p:cNvCxnSpPr>
          <p:nvPr/>
        </p:nvCxnSpPr>
        <p:spPr>
          <a:xfrm rot="10800000">
            <a:off x="5536665" y="3749283"/>
            <a:ext cx="1074600" cy="0"/>
          </a:xfrm>
          <a:prstGeom prst="straightConnector1">
            <a:avLst/>
          </a:prstGeom>
          <a:solidFill>
            <a:srgbClr val="3B6E8E"/>
          </a:solidFill>
          <a:ln w="25400" cap="flat" cmpd="sng">
            <a:solidFill>
              <a:srgbClr val="FFFFFF"/>
            </a:solidFill>
            <a:prstDash val="solid"/>
            <a:round/>
            <a:headEnd type="none" w="med" len="med"/>
            <a:tailEnd type="none" w="med" len="med"/>
          </a:ln>
        </p:spPr>
      </p:cxnSp>
      <p:sp>
        <p:nvSpPr>
          <p:cNvPr id="153" name="Shape 153"/>
          <p:cNvSpPr txBox="1"/>
          <p:nvPr/>
        </p:nvSpPr>
        <p:spPr>
          <a:xfrm>
            <a:off x="6136200" y="3395053"/>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sp>
        <p:nvSpPr>
          <p:cNvPr id="154" name="Shape 154"/>
          <p:cNvSpPr txBox="1"/>
          <p:nvPr/>
        </p:nvSpPr>
        <p:spPr>
          <a:xfrm>
            <a:off x="5655364" y="3399308"/>
            <a:ext cx="4308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DP</a:t>
            </a:r>
          </a:p>
        </p:txBody>
      </p:sp>
      <p:sp>
        <p:nvSpPr>
          <p:cNvPr id="155" name="Shape 155"/>
          <p:cNvSpPr txBox="1"/>
          <p:nvPr/>
        </p:nvSpPr>
        <p:spPr>
          <a:xfrm>
            <a:off x="6119154" y="379888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sp>
        <p:nvSpPr>
          <p:cNvPr id="156" name="Shape 156"/>
          <p:cNvSpPr txBox="1"/>
          <p:nvPr/>
        </p:nvSpPr>
        <p:spPr>
          <a:xfrm>
            <a:off x="5712860" y="3798888"/>
            <a:ext cx="3075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rgbClr val="00274C"/>
                </a:solidFill>
                <a:latin typeface="Arial"/>
                <a:ea typeface="Arial"/>
                <a:cs typeface="Arial"/>
                <a:sym typeface="Arial"/>
              </a:rPr>
              <a:t>A</a:t>
            </a:r>
          </a:p>
        </p:txBody>
      </p:sp>
      <p:grpSp>
        <p:nvGrpSpPr>
          <p:cNvPr id="157" name="Shape 157"/>
          <p:cNvGrpSpPr/>
          <p:nvPr/>
        </p:nvGrpSpPr>
        <p:grpSpPr>
          <a:xfrm>
            <a:off x="6401643" y="3987353"/>
            <a:ext cx="617815" cy="802666"/>
            <a:chOff x="1269177" y="1231319"/>
            <a:chExt cx="618000" cy="802666"/>
          </a:xfrm>
        </p:grpSpPr>
        <p:sp>
          <p:nvSpPr>
            <p:cNvPr id="158" name="Shape 158"/>
            <p:cNvSpPr txBox="1"/>
            <p:nvPr/>
          </p:nvSpPr>
          <p:spPr>
            <a:xfrm>
              <a:off x="1434301" y="1231319"/>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4</a:t>
              </a:r>
            </a:p>
          </p:txBody>
        </p:sp>
        <p:pic>
          <p:nvPicPr>
            <p:cNvPr id="159" name="Shape 159" descr="Icons_PPT_White_Column.png"/>
            <p:cNvPicPr preferRelativeResize="0"/>
            <p:nvPr/>
          </p:nvPicPr>
          <p:blipFill rotWithShape="1">
            <a:blip r:embed="rId4">
              <a:alphaModFix/>
            </a:blip>
            <a:srcRect/>
            <a:stretch/>
          </p:blipFill>
          <p:spPr>
            <a:xfrm>
              <a:off x="1269177" y="1415985"/>
              <a:ext cx="618000" cy="618000"/>
            </a:xfrm>
            <a:prstGeom prst="rect">
              <a:avLst/>
            </a:prstGeom>
            <a:noFill/>
            <a:ln>
              <a:noFill/>
            </a:ln>
          </p:spPr>
        </p:pic>
      </p:grpSp>
      <p:sp>
        <p:nvSpPr>
          <p:cNvPr id="160" name="Shape 160"/>
          <p:cNvSpPr txBox="1"/>
          <p:nvPr/>
        </p:nvSpPr>
        <p:spPr>
          <a:xfrm>
            <a:off x="6566776" y="1690658"/>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2</a:t>
            </a:r>
          </a:p>
        </p:txBody>
      </p:sp>
      <p:pic>
        <p:nvPicPr>
          <p:cNvPr id="161" name="Shape 161" descr="Icons_PPT_White_Column.png"/>
          <p:cNvPicPr preferRelativeResize="0"/>
          <p:nvPr/>
        </p:nvPicPr>
        <p:blipFill rotWithShape="1">
          <a:blip r:embed="rId4">
            <a:alphaModFix/>
          </a:blip>
          <a:srcRect/>
          <a:stretch/>
        </p:blipFill>
        <p:spPr>
          <a:xfrm>
            <a:off x="6401694" y="1875324"/>
            <a:ext cx="618000" cy="618000"/>
          </a:xfrm>
          <a:prstGeom prst="rect">
            <a:avLst/>
          </a:prstGeom>
          <a:noFill/>
          <a:ln>
            <a:noFill/>
          </a:ln>
        </p:spPr>
      </p:pic>
      <p:sp>
        <p:nvSpPr>
          <p:cNvPr id="162" name="Shape 162"/>
          <p:cNvSpPr txBox="1"/>
          <p:nvPr/>
        </p:nvSpPr>
        <p:spPr>
          <a:xfrm>
            <a:off x="5297072" y="1690658"/>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1</a:t>
            </a:r>
          </a:p>
        </p:txBody>
      </p:sp>
      <p:sp>
        <p:nvSpPr>
          <p:cNvPr id="163" name="Shape 163"/>
          <p:cNvSpPr txBox="1"/>
          <p:nvPr/>
        </p:nvSpPr>
        <p:spPr>
          <a:xfrm>
            <a:off x="5310416" y="3958564"/>
            <a:ext cx="312300" cy="4617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a:solidFill>
                  <a:srgbClr val="FFFFFF"/>
                </a:solidFill>
                <a:latin typeface="Arial"/>
                <a:ea typeface="Arial"/>
                <a:cs typeface="Arial"/>
                <a:sym typeface="Arial"/>
              </a:rPr>
              <a:t>3</a:t>
            </a:r>
          </a:p>
        </p:txBody>
      </p:sp>
      <p:pic>
        <p:nvPicPr>
          <p:cNvPr id="164" name="Shape 164" descr="Icons_PPT_White_Column.png"/>
          <p:cNvPicPr preferRelativeResize="0"/>
          <p:nvPr/>
        </p:nvPicPr>
        <p:blipFill rotWithShape="1">
          <a:blip r:embed="rId4">
            <a:alphaModFix/>
          </a:blip>
          <a:srcRect/>
          <a:stretch/>
        </p:blipFill>
        <p:spPr>
          <a:xfrm>
            <a:off x="5145335" y="4176220"/>
            <a:ext cx="618000" cy="618000"/>
          </a:xfrm>
          <a:prstGeom prst="rect">
            <a:avLst/>
          </a:prstGeom>
          <a:noFill/>
          <a:ln>
            <a:noFill/>
          </a:ln>
        </p:spPr>
      </p:pic>
      <p:pic>
        <p:nvPicPr>
          <p:cNvPr id="165" name="Shape 165" descr="Icons_PPT_White_Column.png"/>
          <p:cNvPicPr preferRelativeResize="0"/>
          <p:nvPr/>
        </p:nvPicPr>
        <p:blipFill rotWithShape="1">
          <a:blip r:embed="rId4">
            <a:alphaModFix/>
          </a:blip>
          <a:srcRect/>
          <a:stretch/>
        </p:blipFill>
        <p:spPr>
          <a:xfrm>
            <a:off x="5118483" y="1882509"/>
            <a:ext cx="618000" cy="618000"/>
          </a:xfrm>
          <a:prstGeom prst="rect">
            <a:avLst/>
          </a:prstGeom>
          <a:noFill/>
          <a:ln>
            <a:noFill/>
          </a:ln>
        </p:spPr>
      </p:pic>
      <p:sp>
        <p:nvSpPr>
          <p:cNvPr id="166" name="Shape 166"/>
          <p:cNvSpPr/>
          <p:nvPr/>
        </p:nvSpPr>
        <p:spPr>
          <a:xfrm>
            <a:off x="3576559" y="2433810"/>
            <a:ext cx="2366700" cy="759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2400">
                <a:solidFill>
                  <a:srgbClr val="1D3747"/>
                </a:solidFill>
                <a:latin typeface="Arial"/>
                <a:ea typeface="Arial"/>
                <a:cs typeface="Arial"/>
                <a:sym typeface="Arial"/>
              </a:rPr>
              <a:t>Ubiquitous</a:t>
            </a:r>
          </a:p>
          <a:p>
            <a:pPr marL="0" marR="0" lvl="0" indent="0" algn="r" rtl="0">
              <a:spcBef>
                <a:spcPts val="0"/>
              </a:spcBef>
              <a:buSzPct val="25000"/>
              <a:buNone/>
            </a:pPr>
            <a:r>
              <a:rPr lang="en-US" sz="2400" b="1">
                <a:solidFill>
                  <a:srgbClr val="1D3747"/>
                </a:solidFill>
                <a:latin typeface="Arial"/>
                <a:ea typeface="Arial"/>
                <a:cs typeface="Arial"/>
                <a:sym typeface="Arial"/>
              </a:rPr>
              <a:t>Data Protection</a:t>
            </a:r>
          </a:p>
        </p:txBody>
      </p:sp>
      <p:sp>
        <p:nvSpPr>
          <p:cNvPr id="167" name="Shape 167"/>
          <p:cNvSpPr/>
          <p:nvPr/>
        </p:nvSpPr>
        <p:spPr>
          <a:xfrm>
            <a:off x="4271862" y="4639286"/>
            <a:ext cx="1640400" cy="759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2400">
                <a:solidFill>
                  <a:srgbClr val="1D3747"/>
                </a:solidFill>
                <a:latin typeface="Arial"/>
                <a:ea typeface="Arial"/>
                <a:cs typeface="Arial"/>
                <a:sym typeface="Arial"/>
              </a:rPr>
              <a:t>Robust</a:t>
            </a:r>
          </a:p>
          <a:p>
            <a:pPr marL="0" marR="0" lvl="0" indent="0" algn="r" rtl="0">
              <a:spcBef>
                <a:spcPts val="0"/>
              </a:spcBef>
              <a:buSzPct val="25000"/>
              <a:buNone/>
            </a:pPr>
            <a:r>
              <a:rPr lang="en-US" sz="2400" b="1">
                <a:solidFill>
                  <a:srgbClr val="1D3747"/>
                </a:solidFill>
                <a:latin typeface="Arial"/>
                <a:ea typeface="Arial"/>
                <a:cs typeface="Arial"/>
                <a:sym typeface="Arial"/>
              </a:rPr>
              <a:t>Auditing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Maprlogin</a:t>
            </a:r>
          </a:p>
        </p:txBody>
      </p:sp>
      <p:sp>
        <p:nvSpPr>
          <p:cNvPr id="771" name="Shape 771"/>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Primary user visible security tool</a:t>
            </a:r>
          </a:p>
          <a:p>
            <a:pPr marL="457119" lvl="0" indent="-457119" rtl="0">
              <a:spcBef>
                <a:spcPts val="560"/>
              </a:spcBef>
              <a:buClr>
                <a:srgbClr val="4D4F53"/>
              </a:buClr>
              <a:buSzPct val="100000"/>
              <a:buChar char="•"/>
            </a:pPr>
            <a:r>
              <a:rPr lang="en-US" sz="2800">
                <a:solidFill>
                  <a:srgbClr val="4D4F53"/>
                </a:solidFill>
              </a:rPr>
              <a:t>Actions are</a:t>
            </a:r>
          </a:p>
          <a:p>
            <a:pPr marL="990427" lvl="1" indent="-393527" rtl="0">
              <a:spcBef>
                <a:spcPts val="480"/>
              </a:spcBef>
              <a:buClr>
                <a:srgbClr val="4D4F53"/>
              </a:buClr>
              <a:buSzPct val="100000"/>
              <a:buChar char="–"/>
            </a:pPr>
            <a:r>
              <a:rPr lang="en-US" sz="2400" b="1">
                <a:solidFill>
                  <a:srgbClr val="4D4F53"/>
                </a:solidFill>
              </a:rPr>
              <a:t>password</a:t>
            </a:r>
            <a:r>
              <a:rPr lang="en-US" sz="2400">
                <a:solidFill>
                  <a:srgbClr val="4D4F53"/>
                </a:solidFill>
              </a:rPr>
              <a:t> - authenticate to a MapR cluster using a valid password</a:t>
            </a:r>
          </a:p>
          <a:p>
            <a:pPr marL="990427" lvl="1" indent="-393527" rtl="0">
              <a:spcBef>
                <a:spcPts val="480"/>
              </a:spcBef>
              <a:buClr>
                <a:srgbClr val="4D4F53"/>
              </a:buClr>
              <a:buSzPct val="100000"/>
              <a:buChar char="–"/>
            </a:pPr>
            <a:r>
              <a:rPr lang="en-US" sz="2400" b="1">
                <a:solidFill>
                  <a:srgbClr val="4D4F53"/>
                </a:solidFill>
              </a:rPr>
              <a:t>kerberos</a:t>
            </a:r>
            <a:r>
              <a:rPr lang="en-US" sz="2400">
                <a:solidFill>
                  <a:srgbClr val="4D4F53"/>
                </a:solidFill>
              </a:rPr>
              <a:t> - authenticate to a MapR cluster using Kerberos</a:t>
            </a:r>
          </a:p>
          <a:p>
            <a:pPr marL="990427" lvl="1" indent="-393527" rtl="0">
              <a:spcBef>
                <a:spcPts val="480"/>
              </a:spcBef>
              <a:buClr>
                <a:srgbClr val="4D4F53"/>
              </a:buClr>
              <a:buSzPct val="100000"/>
              <a:buChar char="–"/>
            </a:pPr>
            <a:r>
              <a:rPr lang="en-US" sz="2400" b="1">
                <a:solidFill>
                  <a:srgbClr val="4D4F53"/>
                </a:solidFill>
              </a:rPr>
              <a:t>print</a:t>
            </a:r>
            <a:r>
              <a:rPr lang="en-US" sz="2400">
                <a:solidFill>
                  <a:srgbClr val="4D4F53"/>
                </a:solidFill>
              </a:rPr>
              <a:t> - print information on your existing credentials</a:t>
            </a:r>
          </a:p>
          <a:p>
            <a:pPr marL="990427" lvl="1" indent="-393527" rtl="0">
              <a:spcBef>
                <a:spcPts val="480"/>
              </a:spcBef>
              <a:buClr>
                <a:srgbClr val="4D4F53"/>
              </a:buClr>
              <a:buSzPct val="100000"/>
              <a:buChar char="–"/>
            </a:pPr>
            <a:r>
              <a:rPr lang="en-US" sz="2400" b="1">
                <a:solidFill>
                  <a:srgbClr val="4D4F53"/>
                </a:solidFill>
              </a:rPr>
              <a:t>authtest</a:t>
            </a:r>
            <a:r>
              <a:rPr lang="en-US" sz="2400">
                <a:solidFill>
                  <a:srgbClr val="4D4F53"/>
                </a:solidFill>
              </a:rPr>
              <a:t> - test authentication as a generic client</a:t>
            </a:r>
          </a:p>
          <a:p>
            <a:pPr marL="990427" lvl="1" indent="-393527" rtl="0">
              <a:spcBef>
                <a:spcPts val="480"/>
              </a:spcBef>
              <a:buClr>
                <a:srgbClr val="4D4F53"/>
              </a:buClr>
              <a:buSzPct val="100000"/>
              <a:buChar char="–"/>
            </a:pPr>
            <a:r>
              <a:rPr lang="en-US" sz="2400" b="1">
                <a:solidFill>
                  <a:srgbClr val="4D4F53"/>
                </a:solidFill>
              </a:rPr>
              <a:t>end</a:t>
            </a:r>
            <a:r>
              <a:rPr lang="en-US" sz="2400">
                <a:solidFill>
                  <a:srgbClr val="4D4F53"/>
                </a:solidFill>
              </a:rPr>
              <a:t> / </a:t>
            </a:r>
            <a:r>
              <a:rPr lang="en-US" sz="2400" b="1">
                <a:solidFill>
                  <a:srgbClr val="4D4F53"/>
                </a:solidFill>
              </a:rPr>
              <a:t>logout</a:t>
            </a:r>
            <a:r>
              <a:rPr lang="en-US" sz="2400">
                <a:solidFill>
                  <a:srgbClr val="4D4F53"/>
                </a:solidFill>
              </a:rPr>
              <a:t>	- logout of cluster</a:t>
            </a:r>
          </a:p>
          <a:p>
            <a:pPr marL="990427" lvl="1" indent="-393527" rtl="0">
              <a:spcBef>
                <a:spcPts val="480"/>
              </a:spcBef>
              <a:buClr>
                <a:srgbClr val="4D4F53"/>
              </a:buClr>
              <a:buSzPct val="100000"/>
              <a:buChar char="–"/>
            </a:pPr>
            <a:r>
              <a:rPr lang="en-US" sz="2400" b="1">
                <a:solidFill>
                  <a:srgbClr val="4D4F53"/>
                </a:solidFill>
              </a:rPr>
              <a:t>renew</a:t>
            </a:r>
            <a:r>
              <a:rPr lang="en-US" sz="2400">
                <a:solidFill>
                  <a:srgbClr val="4D4F53"/>
                </a:solidFill>
              </a:rPr>
              <a:t>  - renew existing ticket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Maprlogin – Under the Covers</a:t>
            </a:r>
          </a:p>
        </p:txBody>
      </p:sp>
      <p:grpSp>
        <p:nvGrpSpPr>
          <p:cNvPr id="778" name="Shape 778"/>
          <p:cNvGrpSpPr/>
          <p:nvPr/>
        </p:nvGrpSpPr>
        <p:grpSpPr>
          <a:xfrm>
            <a:off x="2298704" y="1417128"/>
            <a:ext cx="7591461" cy="4368635"/>
            <a:chOff x="564708" y="1417128"/>
            <a:chExt cx="7591461" cy="4368635"/>
          </a:xfrm>
        </p:grpSpPr>
        <p:sp>
          <p:nvSpPr>
            <p:cNvPr id="779" name="Shape 779"/>
            <p:cNvSpPr txBox="1"/>
            <p:nvPr/>
          </p:nvSpPr>
          <p:spPr>
            <a:xfrm>
              <a:off x="1168915" y="1763409"/>
              <a:ext cx="1325700" cy="708000"/>
            </a:xfrm>
            <a:prstGeom prst="rect">
              <a:avLst/>
            </a:prstGeom>
            <a:noFill/>
            <a:ln w="12700"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2000">
                  <a:solidFill>
                    <a:srgbClr val="4D4F53"/>
                  </a:solidFill>
                  <a:latin typeface="Calibri"/>
                  <a:ea typeface="Calibri"/>
                  <a:cs typeface="Calibri"/>
                  <a:sym typeface="Calibri"/>
                </a:rPr>
                <a:t>maprlogin</a:t>
              </a:r>
              <a:br>
                <a:rPr lang="en-US" sz="2000">
                  <a:solidFill>
                    <a:srgbClr val="4D4F53"/>
                  </a:solidFill>
                  <a:latin typeface="Calibri"/>
                  <a:ea typeface="Calibri"/>
                  <a:cs typeface="Calibri"/>
                  <a:sym typeface="Calibri"/>
                </a:rPr>
              </a:br>
              <a:endParaRPr lang="en-US" sz="2000">
                <a:solidFill>
                  <a:srgbClr val="4D4F53"/>
                </a:solidFill>
                <a:latin typeface="Calibri"/>
                <a:ea typeface="Calibri"/>
                <a:cs typeface="Calibri"/>
                <a:sym typeface="Calibri"/>
              </a:endParaRPr>
            </a:p>
          </p:txBody>
        </p:sp>
        <p:sp>
          <p:nvSpPr>
            <p:cNvPr id="780" name="Shape 780"/>
            <p:cNvSpPr txBox="1"/>
            <p:nvPr/>
          </p:nvSpPr>
          <p:spPr>
            <a:xfrm>
              <a:off x="4167815" y="1729956"/>
              <a:ext cx="930900" cy="708000"/>
            </a:xfrm>
            <a:prstGeom prst="rect">
              <a:avLst/>
            </a:prstGeom>
            <a:noFill/>
            <a:ln w="12700"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2000">
                  <a:solidFill>
                    <a:srgbClr val="4D4F53"/>
                  </a:solidFill>
                  <a:latin typeface="Calibri"/>
                  <a:ea typeface="Calibri"/>
                  <a:cs typeface="Calibri"/>
                  <a:sym typeface="Calibri"/>
                </a:rPr>
                <a:t>MapR</a:t>
              </a:r>
              <a:br>
                <a:rPr lang="en-US" sz="2000">
                  <a:solidFill>
                    <a:srgbClr val="4D4F53"/>
                  </a:solidFill>
                  <a:latin typeface="Calibri"/>
                  <a:ea typeface="Calibri"/>
                  <a:cs typeface="Calibri"/>
                  <a:sym typeface="Calibri"/>
                </a:rPr>
              </a:br>
              <a:r>
                <a:rPr lang="en-US" sz="2000">
                  <a:solidFill>
                    <a:srgbClr val="4D4F53"/>
                  </a:solidFill>
                  <a:latin typeface="Calibri"/>
                  <a:ea typeface="Calibri"/>
                  <a:cs typeface="Calibri"/>
                  <a:sym typeface="Calibri"/>
                </a:rPr>
                <a:t>CLDB</a:t>
              </a:r>
            </a:p>
          </p:txBody>
        </p:sp>
        <p:cxnSp>
          <p:nvCxnSpPr>
            <p:cNvPr id="781" name="Shape 781"/>
            <p:cNvCxnSpPr/>
            <p:nvPr/>
          </p:nvCxnSpPr>
          <p:spPr>
            <a:xfrm>
              <a:off x="2494722" y="1949288"/>
              <a:ext cx="1662000" cy="6300"/>
            </a:xfrm>
            <a:prstGeom prst="straightConnector1">
              <a:avLst/>
            </a:prstGeom>
            <a:noFill/>
            <a:ln w="25400" cap="flat" cmpd="sng">
              <a:solidFill>
                <a:srgbClr val="C60C30"/>
              </a:solidFill>
              <a:prstDash val="solid"/>
              <a:round/>
              <a:headEnd type="none" w="med" len="med"/>
              <a:tailEnd type="stealth" w="lg" len="lg"/>
            </a:ln>
          </p:spPr>
        </p:cxnSp>
        <p:sp>
          <p:nvSpPr>
            <p:cNvPr id="782" name="Shape 782"/>
            <p:cNvSpPr txBox="1"/>
            <p:nvPr/>
          </p:nvSpPr>
          <p:spPr>
            <a:xfrm>
              <a:off x="2510500" y="1424183"/>
              <a:ext cx="1703400"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1. username/passwd</a:t>
              </a:r>
              <a:br>
                <a:rPr lang="en-US" sz="1400">
                  <a:solidFill>
                    <a:srgbClr val="4D4F53"/>
                  </a:solidFill>
                  <a:latin typeface="Calibri"/>
                  <a:ea typeface="Calibri"/>
                  <a:cs typeface="Calibri"/>
                  <a:sym typeface="Calibri"/>
                </a:rPr>
              </a:br>
              <a:r>
                <a:rPr lang="en-US" sz="1400">
                  <a:solidFill>
                    <a:srgbClr val="4D4F53"/>
                  </a:solidFill>
                  <a:latin typeface="Calibri"/>
                  <a:ea typeface="Calibri"/>
                  <a:cs typeface="Calibri"/>
                  <a:sym typeface="Calibri"/>
                </a:rPr>
                <a:t>sent on https</a:t>
              </a:r>
            </a:p>
          </p:txBody>
        </p:sp>
        <p:sp>
          <p:nvSpPr>
            <p:cNvPr id="783" name="Shape 783"/>
            <p:cNvSpPr txBox="1"/>
            <p:nvPr/>
          </p:nvSpPr>
          <p:spPr>
            <a:xfrm>
              <a:off x="6705601" y="1577146"/>
              <a:ext cx="1152900" cy="1015800"/>
            </a:xfrm>
            <a:prstGeom prst="rect">
              <a:avLst/>
            </a:prstGeom>
            <a:noFill/>
            <a:ln w="12700"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2000">
                  <a:solidFill>
                    <a:srgbClr val="4D4F53"/>
                  </a:solidFill>
                  <a:latin typeface="Calibri"/>
                  <a:ea typeface="Calibri"/>
                  <a:cs typeface="Calibri"/>
                  <a:sym typeface="Calibri"/>
                </a:rPr>
                <a:t>LDAP/</a:t>
              </a:r>
              <a:br>
                <a:rPr lang="en-US" sz="2000">
                  <a:solidFill>
                    <a:srgbClr val="4D4F53"/>
                  </a:solidFill>
                  <a:latin typeface="Calibri"/>
                  <a:ea typeface="Calibri"/>
                  <a:cs typeface="Calibri"/>
                  <a:sym typeface="Calibri"/>
                </a:rPr>
              </a:br>
              <a:r>
                <a:rPr lang="en-US" sz="2000">
                  <a:solidFill>
                    <a:srgbClr val="4D4F53"/>
                  </a:solidFill>
                  <a:latin typeface="Calibri"/>
                  <a:ea typeface="Calibri"/>
                  <a:cs typeface="Calibri"/>
                  <a:sym typeface="Calibri"/>
                </a:rPr>
                <a:t>Kerberos/NIS</a:t>
              </a:r>
            </a:p>
          </p:txBody>
        </p:sp>
        <p:cxnSp>
          <p:nvCxnSpPr>
            <p:cNvPr id="784" name="Shape 784"/>
            <p:cNvCxnSpPr>
              <a:stCxn id="780" idx="3"/>
              <a:endCxn id="783" idx="1"/>
            </p:cNvCxnSpPr>
            <p:nvPr/>
          </p:nvCxnSpPr>
          <p:spPr>
            <a:xfrm>
              <a:off x="5098715" y="2083956"/>
              <a:ext cx="1606800" cy="1200"/>
            </a:xfrm>
            <a:prstGeom prst="straightConnector1">
              <a:avLst/>
            </a:prstGeom>
            <a:noFill/>
            <a:ln w="25400" cap="flat" cmpd="sng">
              <a:solidFill>
                <a:srgbClr val="C60C30"/>
              </a:solidFill>
              <a:prstDash val="solid"/>
              <a:round/>
              <a:headEnd type="none" w="med" len="med"/>
              <a:tailEnd type="stealth" w="lg" len="lg"/>
            </a:ln>
          </p:spPr>
        </p:cxnSp>
        <p:sp>
          <p:nvSpPr>
            <p:cNvPr id="785" name="Shape 785"/>
            <p:cNvSpPr txBox="1"/>
            <p:nvPr/>
          </p:nvSpPr>
          <p:spPr>
            <a:xfrm>
              <a:off x="5317433" y="1417128"/>
              <a:ext cx="1271700"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2. uses PAM to</a:t>
              </a:r>
              <a:br>
                <a:rPr lang="en-US" sz="1400">
                  <a:solidFill>
                    <a:srgbClr val="4D4F53"/>
                  </a:solidFill>
                  <a:latin typeface="Calibri"/>
                  <a:ea typeface="Calibri"/>
                  <a:cs typeface="Calibri"/>
                  <a:sym typeface="Calibri"/>
                </a:rPr>
              </a:br>
              <a:r>
                <a:rPr lang="en-US" sz="1400">
                  <a:solidFill>
                    <a:srgbClr val="4D4F53"/>
                  </a:solidFill>
                  <a:latin typeface="Calibri"/>
                  <a:ea typeface="Calibri"/>
                  <a:cs typeface="Calibri"/>
                  <a:sym typeface="Calibri"/>
                </a:rPr>
                <a:t>authenticate</a:t>
              </a:r>
            </a:p>
          </p:txBody>
        </p:sp>
        <p:cxnSp>
          <p:nvCxnSpPr>
            <p:cNvPr id="786" name="Shape 786"/>
            <p:cNvCxnSpPr/>
            <p:nvPr/>
          </p:nvCxnSpPr>
          <p:spPr>
            <a:xfrm rot="10800000">
              <a:off x="2494854" y="2256188"/>
              <a:ext cx="1662000" cy="0"/>
            </a:xfrm>
            <a:prstGeom prst="straightConnector1">
              <a:avLst/>
            </a:prstGeom>
            <a:noFill/>
            <a:ln w="25400" cap="flat" cmpd="sng">
              <a:solidFill>
                <a:srgbClr val="C60C30"/>
              </a:solidFill>
              <a:prstDash val="solid"/>
              <a:round/>
              <a:headEnd type="none" w="med" len="med"/>
              <a:tailEnd type="stealth" w="lg" len="lg"/>
            </a:ln>
          </p:spPr>
        </p:cxnSp>
        <p:sp>
          <p:nvSpPr>
            <p:cNvPr id="787" name="Shape 787"/>
            <p:cNvSpPr txBox="1"/>
            <p:nvPr/>
          </p:nvSpPr>
          <p:spPr>
            <a:xfrm>
              <a:off x="3966861" y="2626344"/>
              <a:ext cx="1562700"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3.  ticket + user key returned</a:t>
              </a:r>
            </a:p>
          </p:txBody>
        </p:sp>
        <p:sp>
          <p:nvSpPr>
            <p:cNvPr id="788" name="Shape 788"/>
            <p:cNvSpPr txBox="1"/>
            <p:nvPr/>
          </p:nvSpPr>
          <p:spPr>
            <a:xfrm>
              <a:off x="6372994" y="4142038"/>
              <a:ext cx="1319700" cy="708000"/>
            </a:xfrm>
            <a:prstGeom prst="rect">
              <a:avLst/>
            </a:prstGeom>
            <a:noFill/>
            <a:ln w="12700"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2000">
                  <a:solidFill>
                    <a:srgbClr val="4D4F53"/>
                  </a:solidFill>
                  <a:latin typeface="Calibri"/>
                  <a:ea typeface="Calibri"/>
                  <a:cs typeface="Calibri"/>
                  <a:sym typeface="Calibri"/>
                </a:rPr>
                <a:t>FileServer/</a:t>
              </a:r>
              <a:br>
                <a:rPr lang="en-US" sz="2000">
                  <a:solidFill>
                    <a:srgbClr val="4D4F53"/>
                  </a:solidFill>
                  <a:latin typeface="Calibri"/>
                  <a:ea typeface="Calibri"/>
                  <a:cs typeface="Calibri"/>
                  <a:sym typeface="Calibri"/>
                </a:rPr>
              </a:br>
              <a:r>
                <a:rPr lang="en-US" sz="2000">
                  <a:solidFill>
                    <a:srgbClr val="4D4F53"/>
                  </a:solidFill>
                  <a:latin typeface="Calibri"/>
                  <a:ea typeface="Calibri"/>
                  <a:cs typeface="Calibri"/>
                  <a:sym typeface="Calibri"/>
                </a:rPr>
                <a:t>CLDB</a:t>
              </a:r>
            </a:p>
          </p:txBody>
        </p:sp>
        <p:cxnSp>
          <p:nvCxnSpPr>
            <p:cNvPr id="789" name="Shape 789"/>
            <p:cNvCxnSpPr>
              <a:stCxn id="790" idx="3"/>
              <a:endCxn id="788" idx="1"/>
            </p:cNvCxnSpPr>
            <p:nvPr/>
          </p:nvCxnSpPr>
          <p:spPr>
            <a:xfrm rot="10800000" flipH="1">
              <a:off x="3466695" y="4496080"/>
              <a:ext cx="2906400" cy="2700"/>
            </a:xfrm>
            <a:prstGeom prst="straightConnector1">
              <a:avLst/>
            </a:prstGeom>
            <a:noFill/>
            <a:ln w="25400" cap="flat" cmpd="sng">
              <a:solidFill>
                <a:srgbClr val="C60C30"/>
              </a:solidFill>
              <a:prstDash val="solid"/>
              <a:round/>
              <a:headEnd type="none" w="med" len="med"/>
              <a:tailEnd type="stealth" w="lg" len="lg"/>
            </a:ln>
          </p:spPr>
        </p:cxnSp>
        <p:sp>
          <p:nvSpPr>
            <p:cNvPr id="791" name="Shape 791"/>
            <p:cNvSpPr txBox="1"/>
            <p:nvPr/>
          </p:nvSpPr>
          <p:spPr>
            <a:xfrm>
              <a:off x="564708" y="2922350"/>
              <a:ext cx="2801700" cy="307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4.  ticket + key saved in file in /tmp</a:t>
              </a:r>
            </a:p>
          </p:txBody>
        </p:sp>
        <p:cxnSp>
          <p:nvCxnSpPr>
            <p:cNvPr id="792" name="Shape 792"/>
            <p:cNvCxnSpPr/>
            <p:nvPr/>
          </p:nvCxnSpPr>
          <p:spPr>
            <a:xfrm>
              <a:off x="1861930" y="2454502"/>
              <a:ext cx="0" cy="402000"/>
            </a:xfrm>
            <a:prstGeom prst="straightConnector1">
              <a:avLst/>
            </a:prstGeom>
            <a:noFill/>
            <a:ln w="25400" cap="flat" cmpd="sng">
              <a:solidFill>
                <a:srgbClr val="C60C30"/>
              </a:solidFill>
              <a:prstDash val="solid"/>
              <a:round/>
              <a:headEnd type="none" w="med" len="med"/>
              <a:tailEnd type="stealth" w="lg" len="lg"/>
            </a:ln>
          </p:spPr>
        </p:cxnSp>
        <p:sp>
          <p:nvSpPr>
            <p:cNvPr id="790" name="Shape 790"/>
            <p:cNvSpPr txBox="1"/>
            <p:nvPr/>
          </p:nvSpPr>
          <p:spPr>
            <a:xfrm>
              <a:off x="899895" y="4298680"/>
              <a:ext cx="2566800" cy="400200"/>
            </a:xfrm>
            <a:prstGeom prst="rect">
              <a:avLst/>
            </a:prstGeom>
            <a:noFill/>
            <a:ln w="12700"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2000">
                  <a:solidFill>
                    <a:srgbClr val="4D4F53"/>
                  </a:solidFill>
                  <a:latin typeface="Calibri"/>
                  <a:ea typeface="Calibri"/>
                  <a:cs typeface="Calibri"/>
                  <a:sym typeface="Calibri"/>
                </a:rPr>
                <a:t>hadoop fs –ls /</a:t>
              </a:r>
            </a:p>
          </p:txBody>
        </p:sp>
        <p:cxnSp>
          <p:nvCxnSpPr>
            <p:cNvPr id="793" name="Shape 793"/>
            <p:cNvCxnSpPr/>
            <p:nvPr/>
          </p:nvCxnSpPr>
          <p:spPr>
            <a:xfrm>
              <a:off x="2183290" y="3230127"/>
              <a:ext cx="0" cy="1068600"/>
            </a:xfrm>
            <a:prstGeom prst="straightConnector1">
              <a:avLst/>
            </a:prstGeom>
            <a:noFill/>
            <a:ln w="25400" cap="flat" cmpd="sng">
              <a:solidFill>
                <a:srgbClr val="C60C30"/>
              </a:solidFill>
              <a:prstDash val="solid"/>
              <a:round/>
              <a:headEnd type="none" w="med" len="med"/>
              <a:tailEnd type="stealth" w="lg" len="lg"/>
            </a:ln>
          </p:spPr>
        </p:cxnSp>
        <p:sp>
          <p:nvSpPr>
            <p:cNvPr id="794" name="Shape 794"/>
            <p:cNvSpPr txBox="1"/>
            <p:nvPr/>
          </p:nvSpPr>
          <p:spPr>
            <a:xfrm>
              <a:off x="1341783" y="4806511"/>
              <a:ext cx="1579500" cy="738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5.  cmd picks up ticket + key from file</a:t>
              </a:r>
            </a:p>
          </p:txBody>
        </p:sp>
        <p:sp>
          <p:nvSpPr>
            <p:cNvPr id="795" name="Shape 795"/>
            <p:cNvSpPr txBox="1"/>
            <p:nvPr/>
          </p:nvSpPr>
          <p:spPr>
            <a:xfrm>
              <a:off x="3873642" y="3678179"/>
              <a:ext cx="1579500" cy="738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6.  client sends RPC encrypted with user-key + ticket </a:t>
              </a:r>
            </a:p>
          </p:txBody>
        </p:sp>
        <p:sp>
          <p:nvSpPr>
            <p:cNvPr id="796" name="Shape 796"/>
            <p:cNvSpPr txBox="1"/>
            <p:nvPr/>
          </p:nvSpPr>
          <p:spPr>
            <a:xfrm>
              <a:off x="5909469" y="5047163"/>
              <a:ext cx="2246700" cy="738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rgbClr val="4D4F53"/>
                  </a:solidFill>
                  <a:latin typeface="Calibri"/>
                  <a:ea typeface="Calibri"/>
                  <a:cs typeface="Calibri"/>
                  <a:sym typeface="Calibri"/>
                </a:rPr>
                <a:t>7.  server decrypts ticket to authenticate user and checks permissions</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CLI Example</a:t>
            </a:r>
          </a:p>
        </p:txBody>
      </p:sp>
      <p:sp>
        <p:nvSpPr>
          <p:cNvPr id="803" name="Shape 803"/>
          <p:cNvSpPr txBox="1"/>
          <p:nvPr/>
        </p:nvSpPr>
        <p:spPr>
          <a:xfrm>
            <a:off x="609441" y="1198166"/>
            <a:ext cx="10969800" cy="4928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hadoop fs -ls /</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Bad connection to FS. command aborted. exception: failure to login: Unable to obtain MapR credentials</a:t>
            </a:r>
          </a:p>
          <a:p>
            <a:pPr lvl="0" rtl="0">
              <a:lnSpc>
                <a:spcPct val="90000"/>
              </a:lnSpc>
              <a:spcBef>
                <a:spcPts val="480"/>
              </a:spcBef>
              <a:buNone/>
            </a:pPr>
            <a:r>
              <a:rPr lang="en-US" sz="2000" b="1">
                <a:solidFill>
                  <a:srgbClr val="4D4F53"/>
                </a:solidFill>
                <a:latin typeface="Consolas"/>
                <a:ea typeface="Consolas"/>
                <a:cs typeface="Consolas"/>
                <a:sym typeface="Consolas"/>
              </a:rPr>
              <a:t>$ maprlogin password</a:t>
            </a:r>
          </a:p>
          <a:p>
            <a:pPr marL="210312" lvl="1" indent="-7111" rtl="0">
              <a:lnSpc>
                <a:spcPct val="90000"/>
              </a:lnSpc>
              <a:spcBef>
                <a:spcPts val="480"/>
              </a:spcBef>
              <a:buNone/>
            </a:pPr>
            <a:r>
              <a:rPr lang="en-US" sz="2000">
                <a:solidFill>
                  <a:srgbClr val="4D4F53"/>
                </a:solidFill>
                <a:latin typeface="Consolas"/>
                <a:ea typeface="Consolas"/>
                <a:cs typeface="Consolas"/>
                <a:sym typeface="Consolas"/>
              </a:rPr>
              <a:t>[Password for user 'fred' at cluster 'my.cluster.com': ] </a:t>
            </a:r>
          </a:p>
          <a:p>
            <a:pPr marL="210312" lvl="1" indent="-7111" rtl="0">
              <a:lnSpc>
                <a:spcPct val="90000"/>
              </a:lnSpc>
              <a:spcBef>
                <a:spcPts val="480"/>
              </a:spcBef>
              <a:buNone/>
            </a:pPr>
            <a:r>
              <a:rPr lang="en-US" sz="2000">
                <a:solidFill>
                  <a:srgbClr val="4D4F53"/>
                </a:solidFill>
                <a:latin typeface="Consolas"/>
                <a:ea typeface="Consolas"/>
                <a:cs typeface="Consolas"/>
                <a:sym typeface="Consolas"/>
              </a:rPr>
              <a:t>MapR credentials of user 'fred' for cluster 'my.cluster.com' are written to</a:t>
            </a:r>
            <a:br>
              <a:rPr lang="en-US" sz="2000">
                <a:solidFill>
                  <a:srgbClr val="4D4F53"/>
                </a:solidFill>
                <a:latin typeface="Consolas"/>
                <a:ea typeface="Consolas"/>
                <a:cs typeface="Consolas"/>
                <a:sym typeface="Consolas"/>
              </a:rPr>
            </a:br>
            <a:r>
              <a:rPr lang="en-US" sz="2000">
                <a:solidFill>
                  <a:srgbClr val="4D4F53"/>
                </a:solidFill>
                <a:latin typeface="Consolas"/>
                <a:ea typeface="Consolas"/>
                <a:cs typeface="Consolas"/>
                <a:sym typeface="Consolas"/>
              </a:rPr>
              <a:t>‘/tmp/maprticket_1001'</a:t>
            </a:r>
          </a:p>
          <a:p>
            <a:pPr lvl="0" rtl="0">
              <a:lnSpc>
                <a:spcPct val="90000"/>
              </a:lnSpc>
              <a:spcBef>
                <a:spcPts val="480"/>
              </a:spcBef>
              <a:buNone/>
            </a:pPr>
            <a:r>
              <a:rPr lang="en-US" sz="2000" b="1">
                <a:solidFill>
                  <a:srgbClr val="4D4F53"/>
                </a:solidFill>
                <a:latin typeface="Consolas"/>
                <a:ea typeface="Consolas"/>
                <a:cs typeface="Consolas"/>
                <a:sym typeface="Consolas"/>
              </a:rPr>
              <a:t>$ hadoop fs -ls /</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Found 3 items</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-rwxr-xr-x   3 mapr mapr          0 2013-12-10 13:25 /hbase</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drwxr-xr-x   - mapr mapr          1 2013-12-10 13:25 /user</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drwxr-xr-x   - mapr mapr          1 2013-12-10 13:25 /var</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Core</a:t>
            </a:r>
            <a:r>
              <a:rPr lang="en-US" sz="4070"/>
              <a:t/>
            </a:r>
            <a:br>
              <a:rPr lang="en-US" sz="4070"/>
            </a:br>
            <a:r>
              <a:rPr lang="en-US" sz="4070"/>
              <a:t>MapR-FS Access Control Expressions</a:t>
            </a: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Access Control Expressions (ACEs)</a:t>
            </a:r>
          </a:p>
        </p:txBody>
      </p:sp>
      <p:sp>
        <p:nvSpPr>
          <p:cNvPr id="815" name="Shape 815"/>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rtl="0">
              <a:spcBef>
                <a:spcPts val="0"/>
              </a:spcBef>
            </a:pPr>
            <a:r>
              <a:rPr lang="en-US"/>
              <a:t>ACE = Authorisation</a:t>
            </a:r>
          </a:p>
          <a:p>
            <a:pPr marL="457200" lvl="0" indent="-228600" rtl="0">
              <a:spcBef>
                <a:spcPts val="0"/>
              </a:spcBef>
            </a:pPr>
            <a:r>
              <a:rPr lang="en-US"/>
              <a:t>Can be set on</a:t>
            </a:r>
          </a:p>
          <a:p>
            <a:pPr marL="914400" lvl="1" indent="-228600" rtl="0">
              <a:spcBef>
                <a:spcPts val="0"/>
              </a:spcBef>
            </a:pPr>
            <a:r>
              <a:rPr lang="en-US"/>
              <a:t>At the cluster level</a:t>
            </a:r>
          </a:p>
          <a:p>
            <a:pPr marL="1371600" lvl="2" indent="-228600" rtl="0">
              <a:spcBef>
                <a:spcPts val="0"/>
              </a:spcBef>
            </a:pPr>
            <a:r>
              <a:rPr lang="en-US"/>
              <a:t>MapR cluster operation permissions</a:t>
            </a:r>
          </a:p>
          <a:p>
            <a:pPr marL="914400" lvl="1" indent="-228600" rtl="0">
              <a:spcBef>
                <a:spcPts val="0"/>
              </a:spcBef>
            </a:pPr>
            <a:r>
              <a:rPr lang="en-US"/>
              <a:t>At the volume level</a:t>
            </a:r>
          </a:p>
          <a:p>
            <a:pPr marL="1371600" lvl="2" indent="-228600" rtl="0">
              <a:spcBef>
                <a:spcPts val="0"/>
              </a:spcBef>
            </a:pPr>
            <a:r>
              <a:rPr lang="en-US"/>
              <a:t>MapR volume operation permissions</a:t>
            </a:r>
          </a:p>
          <a:p>
            <a:pPr marL="1371600" lvl="2" indent="-228600" rtl="0">
              <a:spcBef>
                <a:spcPts val="0"/>
              </a:spcBef>
            </a:pPr>
            <a:r>
              <a:rPr lang="en-US"/>
              <a:t>Root directory permissions</a:t>
            </a:r>
          </a:p>
          <a:p>
            <a:pPr marL="1371600" lvl="2" indent="-228600" rtl="0">
              <a:spcBef>
                <a:spcPts val="0"/>
              </a:spcBef>
            </a:pPr>
            <a:r>
              <a:rPr lang="en-US"/>
              <a:t>ACEs to access volume data</a:t>
            </a:r>
          </a:p>
          <a:p>
            <a:pPr marL="914400" lvl="1" indent="-228600" rtl="0">
              <a:spcBef>
                <a:spcPts val="0"/>
              </a:spcBef>
            </a:pPr>
            <a:r>
              <a:rPr lang="en-US"/>
              <a:t>At the file /directory level</a:t>
            </a:r>
          </a:p>
          <a:p>
            <a:pPr marL="1371600" lvl="2" indent="-228600" rtl="0">
              <a:spcBef>
                <a:spcPts val="0"/>
              </a:spcBef>
            </a:pPr>
            <a:r>
              <a:rPr lang="en-US"/>
              <a:t>UNIX mode bits (POSIX)</a:t>
            </a:r>
          </a:p>
          <a:p>
            <a:pPr marL="1371600" lvl="2" indent="-228600" rtl="0">
              <a:spcBef>
                <a:spcPts val="0"/>
              </a:spcBef>
            </a:pPr>
            <a:r>
              <a:rPr lang="en-US"/>
              <a:t>MapR ACEs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Ways to set ACEs</a:t>
            </a:r>
          </a:p>
        </p:txBody>
      </p:sp>
      <p:sp>
        <p:nvSpPr>
          <p:cNvPr id="822" name="Shape 822"/>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0" marR="0" lvl="0" indent="0" algn="l" rtl="0">
              <a:lnSpc>
                <a:spcPct val="100000"/>
              </a:lnSpc>
              <a:spcBef>
                <a:spcPts val="560"/>
              </a:spcBef>
              <a:spcAft>
                <a:spcPts val="0"/>
              </a:spcAft>
              <a:buNone/>
            </a:pPr>
            <a:r>
              <a:rPr lang="en-US" sz="2000"/>
              <a:t>Via command line</a:t>
            </a:r>
          </a:p>
        </p:txBody>
      </p:sp>
      <p:sp>
        <p:nvSpPr>
          <p:cNvPr id="823" name="Shape 823"/>
          <p:cNvSpPr txBox="1"/>
          <p:nvPr/>
        </p:nvSpPr>
        <p:spPr>
          <a:xfrm>
            <a:off x="462150" y="1831475"/>
            <a:ext cx="10890300" cy="1843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endParaRPr sz="2000" b="1">
              <a:solidFill>
                <a:srgbClr val="4D4F53"/>
              </a:solidFill>
              <a:latin typeface="Consolas"/>
              <a:ea typeface="Consolas"/>
              <a:cs typeface="Consolas"/>
              <a:sym typeface="Consolas"/>
            </a:endParaRPr>
          </a:p>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acl [show|set|edit] -type [cluster|volume] -name &lt;volume name&gt;</a:t>
            </a:r>
          </a:p>
          <a:p>
            <a:pPr marL="274320" lvl="1" indent="-7620" rtl="0">
              <a:lnSpc>
                <a:spcPct val="90000"/>
              </a:lnSpc>
              <a:spcBef>
                <a:spcPts val="480"/>
              </a:spcBef>
              <a:buNone/>
            </a:pPr>
            <a:r>
              <a:rPr lang="en-US" sz="2000">
                <a:solidFill>
                  <a:srgbClr val="4D4F53"/>
                </a:solidFill>
                <a:latin typeface="Consolas"/>
                <a:ea typeface="Consolas"/>
                <a:cs typeface="Consolas"/>
                <a:sym typeface="Consolas"/>
              </a:rPr>
              <a:t>or </a:t>
            </a:r>
          </a:p>
          <a:p>
            <a:pPr lvl="0" rtl="0">
              <a:lnSpc>
                <a:spcPct val="90000"/>
              </a:lnSpc>
              <a:spcBef>
                <a:spcPts val="48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hadoop mfs -setace -R -readdir ‘u:mapr’ /sampledir</a:t>
            </a:r>
          </a:p>
          <a:p>
            <a:pPr lvl="0" rtl="0">
              <a:lnSpc>
                <a:spcPct val="90000"/>
              </a:lnSpc>
              <a:spcBef>
                <a:spcPts val="480"/>
              </a:spcBef>
              <a:buNone/>
            </a:pPr>
            <a:endParaRPr sz="2000" b="1">
              <a:solidFill>
                <a:srgbClr val="4D4F53"/>
              </a:solidFill>
              <a:latin typeface="Consolas"/>
              <a:ea typeface="Consolas"/>
              <a:cs typeface="Consolas"/>
              <a:sym typeface="Consolas"/>
            </a:endParaRPr>
          </a:p>
          <a:p>
            <a:pPr marL="266700" lvl="1" indent="0" rtl="0">
              <a:lnSpc>
                <a:spcPct val="90000"/>
              </a:lnSpc>
              <a:spcBef>
                <a:spcPts val="480"/>
              </a:spcBef>
              <a:buNone/>
            </a:pPr>
            <a:endParaRPr sz="2000" b="1">
              <a:solidFill>
                <a:srgbClr val="FF0000"/>
              </a:solidFill>
              <a:latin typeface="Consolas"/>
              <a:ea typeface="Consolas"/>
              <a:cs typeface="Consolas"/>
              <a:sym typeface="Consolas"/>
            </a:endParaRP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Ways to set ACEs </a:t>
            </a:r>
          </a:p>
        </p:txBody>
      </p:sp>
      <p:pic>
        <p:nvPicPr>
          <p:cNvPr id="830" name="Shape 830"/>
          <p:cNvPicPr preferRelativeResize="0"/>
          <p:nvPr/>
        </p:nvPicPr>
        <p:blipFill>
          <a:blip r:embed="rId3">
            <a:alphaModFix/>
          </a:blip>
          <a:stretch>
            <a:fillRect/>
          </a:stretch>
        </p:blipFill>
        <p:spPr>
          <a:xfrm>
            <a:off x="508550" y="1444500"/>
            <a:ext cx="5943600" cy="3152775"/>
          </a:xfrm>
          <a:prstGeom prst="rect">
            <a:avLst/>
          </a:prstGeom>
          <a:noFill/>
          <a:ln>
            <a:noFill/>
          </a:ln>
        </p:spPr>
      </p:pic>
      <p:pic>
        <p:nvPicPr>
          <p:cNvPr id="831" name="Shape 831"/>
          <p:cNvPicPr preferRelativeResize="0"/>
          <p:nvPr/>
        </p:nvPicPr>
        <p:blipFill>
          <a:blip r:embed="rId4">
            <a:alphaModFix/>
          </a:blip>
          <a:stretch>
            <a:fillRect/>
          </a:stretch>
        </p:blipFill>
        <p:spPr>
          <a:xfrm>
            <a:off x="5181875" y="2067275"/>
            <a:ext cx="5943600" cy="3038475"/>
          </a:xfrm>
          <a:prstGeom prst="rect">
            <a:avLst/>
          </a:prstGeom>
          <a:noFill/>
          <a:ln>
            <a:noFill/>
          </a:ln>
        </p:spPr>
      </p:pic>
      <p:pic>
        <p:nvPicPr>
          <p:cNvPr id="832" name="Shape 832"/>
          <p:cNvPicPr preferRelativeResize="0"/>
          <p:nvPr/>
        </p:nvPicPr>
        <p:blipFill>
          <a:blip r:embed="rId5">
            <a:alphaModFix/>
          </a:blip>
          <a:stretch>
            <a:fillRect/>
          </a:stretch>
        </p:blipFill>
        <p:spPr>
          <a:xfrm>
            <a:off x="1456275" y="3933550"/>
            <a:ext cx="4048125" cy="2705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Access Control Expressions</a:t>
            </a:r>
          </a:p>
        </p:txBody>
      </p:sp>
      <p:sp>
        <p:nvSpPr>
          <p:cNvPr id="839" name="Shape 839"/>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a:spcBef>
                <a:spcPts val="0"/>
              </a:spcBef>
            </a:pPr>
            <a:r>
              <a:rPr lang="en-US"/>
              <a:t>Whitelist or blacklist users, groups and roles</a:t>
            </a:r>
          </a:p>
          <a:p>
            <a:pPr marL="457200" lvl="0" indent="-228600">
              <a:spcBef>
                <a:spcPts val="0"/>
              </a:spcBef>
            </a:pPr>
            <a:r>
              <a:rPr lang="en-US"/>
              <a:t>Boolean expressions and sub-expressions</a:t>
            </a:r>
          </a:p>
          <a:p>
            <a:pPr marL="457200" lvl="0" indent="-228600">
              <a:spcBef>
                <a:spcPts val="0"/>
              </a:spcBef>
            </a:pPr>
            <a:r>
              <a:rPr lang="en-US"/>
              <a:t>More configurable than UNIX mode bits</a:t>
            </a:r>
          </a:p>
          <a:p>
            <a:pPr marL="914400" lvl="1" indent="-228600">
              <a:spcBef>
                <a:spcPts val="0"/>
              </a:spcBef>
            </a:pPr>
            <a:r>
              <a:rPr lang="en-US"/>
              <a:t>Grant access to everyone in a group except for specific user</a:t>
            </a:r>
          </a:p>
          <a:p>
            <a:pPr marL="914400" lvl="1" indent="-228600">
              <a:spcBef>
                <a:spcPts val="0"/>
              </a:spcBef>
            </a:pPr>
            <a:r>
              <a:rPr lang="en-US"/>
              <a:t>Grant permission to custom roles</a:t>
            </a:r>
          </a:p>
          <a:p>
            <a:pPr marL="457200" lvl="0" indent="-228600">
              <a:spcBef>
                <a:spcPts val="0"/>
              </a:spcBef>
            </a:pPr>
            <a:r>
              <a:rPr lang="en-US"/>
              <a:t>Can be set on volumes and other entities</a:t>
            </a:r>
          </a:p>
          <a:p>
            <a:pPr marL="914400" lvl="1" indent="-228600">
              <a:spcBef>
                <a:spcPts val="0"/>
              </a:spcBef>
            </a:pPr>
            <a:r>
              <a:rPr lang="en-US"/>
              <a:t>Files, directories</a:t>
            </a:r>
          </a:p>
          <a:p>
            <a:pPr marL="914400" lvl="1" indent="-228600">
              <a:spcBef>
                <a:spcPts val="0"/>
              </a:spcBef>
            </a:pPr>
            <a:r>
              <a:rPr lang="en-US"/>
              <a:t>Tables, column families, columns</a:t>
            </a:r>
          </a:p>
          <a:p>
            <a:pPr marL="914400" lvl="1" indent="-228600">
              <a:spcBef>
                <a:spcPts val="0"/>
              </a:spcBef>
            </a:pPr>
            <a:r>
              <a:rPr lang="en-US"/>
              <a:t>Streams</a:t>
            </a:r>
          </a:p>
          <a:p>
            <a:pPr lvl="0">
              <a:spcBef>
                <a:spcPts val="0"/>
              </a:spcBef>
              <a:buClr>
                <a:schemeClr val="dk1"/>
              </a:buClr>
              <a:buSzPct val="39285"/>
              <a:buFont typeface="Arial"/>
              <a:buNone/>
            </a:pPr>
            <a:endParaRPr/>
          </a:p>
          <a:p>
            <a:pPr lvl="0">
              <a:spcBef>
                <a:spcPts val="0"/>
              </a:spcBef>
              <a:buClr>
                <a:schemeClr val="dk1"/>
              </a:buClr>
              <a:buSzPct val="39285"/>
              <a:buFont typeface="Arial"/>
              <a:buNone/>
            </a:pPr>
            <a:endParaRPr/>
          </a:p>
          <a:p>
            <a:pPr lvl="0" rtl="0">
              <a:spcBef>
                <a:spcPts val="0"/>
              </a:spcBef>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ACE Entities</a:t>
            </a:r>
          </a:p>
        </p:txBody>
      </p:sp>
      <p:graphicFrame>
        <p:nvGraphicFramePr>
          <p:cNvPr id="846" name="Shape 846"/>
          <p:cNvGraphicFramePr/>
          <p:nvPr/>
        </p:nvGraphicFramePr>
        <p:xfrm>
          <a:off x="511550" y="1312650"/>
          <a:ext cx="3000000" cy="3000000"/>
        </p:xfrm>
        <a:graphic>
          <a:graphicData uri="http://schemas.openxmlformats.org/drawingml/2006/table">
            <a:tbl>
              <a:tblPr>
                <a:noFill/>
                <a:tableStyleId>{2D87717F-2A7F-4EC6-8660-5C6152039BA4}</a:tableStyleId>
              </a:tblPr>
              <a:tblGrid>
                <a:gridCol w="2476475"/>
                <a:gridCol w="2002725"/>
                <a:gridCol w="6413125"/>
              </a:tblGrid>
              <a:tr h="602125">
                <a:tc>
                  <a:txBody>
                    <a:bodyPr/>
                    <a:lstStyle/>
                    <a:p>
                      <a:pPr lvl="0" rtl="0">
                        <a:spcBef>
                          <a:spcPts val="0"/>
                        </a:spcBef>
                        <a:buNone/>
                      </a:pPr>
                      <a:r>
                        <a:rPr lang="en-US" sz="2000" b="1">
                          <a:solidFill>
                            <a:srgbClr val="E6ECF5"/>
                          </a:solidFill>
                        </a:rPr>
                        <a:t>Entity</a:t>
                      </a:r>
                    </a:p>
                  </a:txBody>
                  <a:tcPr marL="63500" marR="63500" marT="63500" marB="63500" anchor="ctr">
                    <a:solidFill>
                      <a:srgbClr val="666666"/>
                    </a:solidFill>
                  </a:tcPr>
                </a:tc>
                <a:tc>
                  <a:txBody>
                    <a:bodyPr/>
                    <a:lstStyle/>
                    <a:p>
                      <a:pPr lvl="0" rtl="0">
                        <a:spcBef>
                          <a:spcPts val="0"/>
                        </a:spcBef>
                        <a:buNone/>
                      </a:pPr>
                      <a:r>
                        <a:rPr lang="en-US" sz="2000" b="1">
                          <a:solidFill>
                            <a:srgbClr val="E6ECF5"/>
                          </a:solidFill>
                        </a:rPr>
                        <a:t>Designator</a:t>
                      </a:r>
                    </a:p>
                  </a:txBody>
                  <a:tcPr marL="63500" marR="63500" marT="63500" marB="63500" anchor="ctr">
                    <a:solidFill>
                      <a:srgbClr val="666666"/>
                    </a:solidFill>
                  </a:tcPr>
                </a:tc>
                <a:tc>
                  <a:txBody>
                    <a:bodyPr/>
                    <a:lstStyle/>
                    <a:p>
                      <a:pPr lvl="0" rtl="0">
                        <a:spcBef>
                          <a:spcPts val="0"/>
                        </a:spcBef>
                        <a:buNone/>
                      </a:pPr>
                      <a:r>
                        <a:rPr lang="en-US" sz="2000" b="1">
                          <a:solidFill>
                            <a:srgbClr val="E6ECF5"/>
                          </a:solidFill>
                        </a:rPr>
                        <a:t>Description</a:t>
                      </a:r>
                    </a:p>
                  </a:txBody>
                  <a:tcPr marL="63500" marR="63500" marT="63500" marB="63500" anchor="ctr">
                    <a:solidFill>
                      <a:srgbClr val="666666"/>
                    </a:solidFill>
                  </a:tcPr>
                </a:tc>
              </a:tr>
              <a:tr h="930550">
                <a:tc>
                  <a:txBody>
                    <a:bodyPr/>
                    <a:lstStyle/>
                    <a:p>
                      <a:pPr lvl="0" rtl="0">
                        <a:spcBef>
                          <a:spcPts val="0"/>
                        </a:spcBef>
                        <a:buNone/>
                      </a:pPr>
                      <a:r>
                        <a:rPr lang="en-US" sz="1800"/>
                        <a:t>user</a:t>
                      </a:r>
                    </a:p>
                  </a:txBody>
                  <a:tcPr marL="63500" marR="63500" marT="63500" marB="63500" anchor="ctr"/>
                </a:tc>
                <a:tc>
                  <a:txBody>
                    <a:bodyPr/>
                    <a:lstStyle/>
                    <a:p>
                      <a:pPr lvl="0" rtl="0">
                        <a:spcBef>
                          <a:spcPts val="0"/>
                        </a:spcBef>
                        <a:buNone/>
                      </a:pPr>
                      <a:r>
                        <a:rPr lang="en-US" sz="1800"/>
                        <a:t>u:&lt;user&gt;</a:t>
                      </a:r>
                    </a:p>
                  </a:txBody>
                  <a:tcPr marL="63500" marR="63500" marT="63500" marB="63500" anchor="ctr"/>
                </a:tc>
                <a:tc>
                  <a:txBody>
                    <a:bodyPr/>
                    <a:lstStyle/>
                    <a:p>
                      <a:pPr lvl="0" rtl="0">
                        <a:spcBef>
                          <a:spcPts val="0"/>
                        </a:spcBef>
                        <a:buNone/>
                      </a:pPr>
                      <a:r>
                        <a:rPr lang="en-US" sz="1800"/>
                        <a:t>Applies to a user defined at the OS level</a:t>
                      </a:r>
                    </a:p>
                  </a:txBody>
                  <a:tcPr marL="63500" marR="63500" marT="63500" marB="63500" anchor="ctr"/>
                </a:tc>
              </a:tr>
              <a:tr h="930550">
                <a:tc>
                  <a:txBody>
                    <a:bodyPr/>
                    <a:lstStyle/>
                    <a:p>
                      <a:pPr lvl="0" rtl="0">
                        <a:spcBef>
                          <a:spcPts val="0"/>
                        </a:spcBef>
                        <a:buNone/>
                      </a:pPr>
                      <a:r>
                        <a:rPr lang="en-US" sz="1800"/>
                        <a:t>group</a:t>
                      </a:r>
                    </a:p>
                  </a:txBody>
                  <a:tcPr marL="63500" marR="63500" marT="63500" marB="63500" anchor="ctr"/>
                </a:tc>
                <a:tc>
                  <a:txBody>
                    <a:bodyPr/>
                    <a:lstStyle/>
                    <a:p>
                      <a:pPr lvl="0" rtl="0">
                        <a:spcBef>
                          <a:spcPts val="0"/>
                        </a:spcBef>
                        <a:buNone/>
                      </a:pPr>
                      <a:r>
                        <a:rPr lang="en-US" sz="1800"/>
                        <a:t>g:&lt;group&gt;</a:t>
                      </a:r>
                    </a:p>
                  </a:txBody>
                  <a:tcPr marL="63500" marR="63500" marT="63500" marB="63500" anchor="ctr"/>
                </a:tc>
                <a:tc>
                  <a:txBody>
                    <a:bodyPr/>
                    <a:lstStyle/>
                    <a:p>
                      <a:pPr lvl="0" rtl="0">
                        <a:spcBef>
                          <a:spcPts val="0"/>
                        </a:spcBef>
                        <a:buNone/>
                      </a:pPr>
                      <a:r>
                        <a:rPr lang="en-US" sz="1800"/>
                        <a:t>Applies to a group defined at the OS level</a:t>
                      </a:r>
                    </a:p>
                  </a:txBody>
                  <a:tcPr marL="63500" marR="63500" marT="63500" marB="63500" anchor="ctr"/>
                </a:tc>
              </a:tr>
              <a:tr h="930550">
                <a:tc>
                  <a:txBody>
                    <a:bodyPr/>
                    <a:lstStyle/>
                    <a:p>
                      <a:pPr lvl="0" rtl="0">
                        <a:spcBef>
                          <a:spcPts val="0"/>
                        </a:spcBef>
                        <a:buNone/>
                      </a:pPr>
                      <a:r>
                        <a:rPr lang="en-US" sz="1800"/>
                        <a:t>role</a:t>
                      </a:r>
                    </a:p>
                  </a:txBody>
                  <a:tcPr marL="63500" marR="63500" marT="63500" marB="63500" anchor="ctr"/>
                </a:tc>
                <a:tc>
                  <a:txBody>
                    <a:bodyPr/>
                    <a:lstStyle/>
                    <a:p>
                      <a:pPr lvl="0" rtl="0">
                        <a:spcBef>
                          <a:spcPts val="0"/>
                        </a:spcBef>
                        <a:buNone/>
                      </a:pPr>
                      <a:r>
                        <a:rPr lang="en-US" sz="1800"/>
                        <a:t>r:&lt;role&gt;</a:t>
                      </a:r>
                    </a:p>
                  </a:txBody>
                  <a:tcPr marL="63500" marR="63500" marT="63500" marB="63500" anchor="ctr"/>
                </a:tc>
                <a:tc>
                  <a:txBody>
                    <a:bodyPr/>
                    <a:lstStyle/>
                    <a:p>
                      <a:pPr lvl="0" rtl="0">
                        <a:spcBef>
                          <a:spcPts val="0"/>
                        </a:spcBef>
                        <a:buNone/>
                      </a:pPr>
                      <a:r>
                        <a:rPr lang="en-US" sz="1800"/>
                        <a:t>Applies to a custom-defined MapR role</a:t>
                      </a:r>
                    </a:p>
                  </a:txBody>
                  <a:tcPr marL="63500" marR="63500" marT="63500" marB="63500" anchor="ctr"/>
                </a:tc>
              </a:tr>
              <a:tr h="1258975">
                <a:tc>
                  <a:txBody>
                    <a:bodyPr/>
                    <a:lstStyle/>
                    <a:p>
                      <a:pPr lvl="0" rtl="0">
                        <a:spcBef>
                          <a:spcPts val="0"/>
                        </a:spcBef>
                        <a:buNone/>
                      </a:pPr>
                      <a:r>
                        <a:rPr lang="en-US" sz="1800"/>
                        <a:t>public</a:t>
                      </a:r>
                    </a:p>
                  </a:txBody>
                  <a:tcPr marL="63500" marR="63500" marT="63500" marB="63500" anchor="ctr"/>
                </a:tc>
                <a:tc>
                  <a:txBody>
                    <a:bodyPr/>
                    <a:lstStyle/>
                    <a:p>
                      <a:pPr lvl="0" rtl="0">
                        <a:spcBef>
                          <a:spcPts val="0"/>
                        </a:spcBef>
                        <a:buNone/>
                      </a:pPr>
                      <a:r>
                        <a:rPr lang="en-US" sz="1800"/>
                        <a:t>p</a:t>
                      </a:r>
                    </a:p>
                  </a:txBody>
                  <a:tcPr marL="63500" marR="63500" marT="63500" marB="63500" anchor="ctr"/>
                </a:tc>
                <a:tc>
                  <a:txBody>
                    <a:bodyPr/>
                    <a:lstStyle/>
                    <a:p>
                      <a:pPr lvl="0" rtl="0">
                        <a:spcBef>
                          <a:spcPts val="0"/>
                        </a:spcBef>
                        <a:buNone/>
                      </a:pPr>
                      <a:r>
                        <a:rPr lang="en-US" sz="1800"/>
                        <a:t>Applies to the public (all members of all users, groups and roles</a:t>
                      </a:r>
                    </a:p>
                  </a:txBody>
                  <a:tcPr marL="63500" marR="63500" marT="63500" marB="63500"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Shape 852"/>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Simple ACE examples</a:t>
            </a:r>
          </a:p>
        </p:txBody>
      </p:sp>
      <p:graphicFrame>
        <p:nvGraphicFramePr>
          <p:cNvPr id="853" name="Shape 853"/>
          <p:cNvGraphicFramePr/>
          <p:nvPr/>
        </p:nvGraphicFramePr>
        <p:xfrm>
          <a:off x="522825" y="1358375"/>
          <a:ext cx="3000000" cy="3000000"/>
        </p:xfrm>
        <a:graphic>
          <a:graphicData uri="http://schemas.openxmlformats.org/drawingml/2006/table">
            <a:tbl>
              <a:tblPr>
                <a:noFill/>
                <a:tableStyleId>{2D87717F-2A7F-4EC6-8660-5C6152039BA4}</a:tableStyleId>
              </a:tblPr>
              <a:tblGrid>
                <a:gridCol w="3109200"/>
                <a:gridCol w="7852075"/>
              </a:tblGrid>
              <a:tr h="640575">
                <a:tc>
                  <a:txBody>
                    <a:bodyPr/>
                    <a:lstStyle/>
                    <a:p>
                      <a:pPr lvl="0" rtl="0">
                        <a:spcBef>
                          <a:spcPts val="0"/>
                        </a:spcBef>
                        <a:buNone/>
                      </a:pPr>
                      <a:r>
                        <a:rPr lang="en-US" sz="1800" b="1">
                          <a:solidFill>
                            <a:srgbClr val="FFFFFF"/>
                          </a:solidFill>
                        </a:rPr>
                        <a:t>ACE </a:t>
                      </a:r>
                    </a:p>
                  </a:txBody>
                  <a:tcPr marL="63500" marR="63500" marT="63500" marB="63500" anchor="ctr">
                    <a:solidFill>
                      <a:srgbClr val="666666"/>
                    </a:solidFill>
                  </a:tcPr>
                </a:tc>
                <a:tc>
                  <a:txBody>
                    <a:bodyPr/>
                    <a:lstStyle/>
                    <a:p>
                      <a:pPr lvl="0" rtl="0">
                        <a:spcBef>
                          <a:spcPts val="0"/>
                        </a:spcBef>
                        <a:buNone/>
                      </a:pPr>
                      <a:r>
                        <a:rPr lang="en-US" sz="1800" b="1">
                          <a:solidFill>
                            <a:srgbClr val="FFFFFF"/>
                          </a:solidFill>
                        </a:rPr>
                        <a:t>What it matches</a:t>
                      </a:r>
                    </a:p>
                  </a:txBody>
                  <a:tcPr marL="63500" marR="63500" marT="63500" marB="63500" anchor="ctr">
                    <a:solidFill>
                      <a:srgbClr val="666666"/>
                    </a:solidFill>
                  </a:tcPr>
                </a:tc>
              </a:tr>
              <a:tr h="640575">
                <a:tc>
                  <a:txBody>
                    <a:bodyPr/>
                    <a:lstStyle/>
                    <a:p>
                      <a:pPr lvl="0" rtl="0">
                        <a:spcBef>
                          <a:spcPts val="0"/>
                        </a:spcBef>
                        <a:buNone/>
                      </a:pPr>
                      <a:r>
                        <a:rPr lang="en-US" sz="1800"/>
                        <a:t>p</a:t>
                      </a:r>
                    </a:p>
                  </a:txBody>
                  <a:tcPr marL="63500" marR="63500" marT="63500" marB="63500" anchor="ctr"/>
                </a:tc>
                <a:tc>
                  <a:txBody>
                    <a:bodyPr/>
                    <a:lstStyle/>
                    <a:p>
                      <a:pPr lvl="0" rtl="0">
                        <a:spcBef>
                          <a:spcPts val="0"/>
                        </a:spcBef>
                        <a:buNone/>
                      </a:pPr>
                      <a:r>
                        <a:rPr lang="en-US" sz="1800"/>
                        <a:t>All members of all users, groups and roles</a:t>
                      </a:r>
                    </a:p>
                  </a:txBody>
                  <a:tcPr marL="63500" marR="63500" marT="63500" marB="63500" anchor="ctr"/>
                </a:tc>
              </a:tr>
              <a:tr h="640575">
                <a:tc>
                  <a:txBody>
                    <a:bodyPr/>
                    <a:lstStyle/>
                    <a:p>
                      <a:pPr lvl="0" rtl="0">
                        <a:spcBef>
                          <a:spcPts val="0"/>
                        </a:spcBef>
                        <a:buNone/>
                      </a:pPr>
                      <a:r>
                        <a:rPr lang="en-US" sz="1800"/>
                        <a:t>u:jasmine</a:t>
                      </a:r>
                    </a:p>
                  </a:txBody>
                  <a:tcPr marL="63500" marR="63500" marT="63500" marB="63500" anchor="ctr"/>
                </a:tc>
                <a:tc>
                  <a:txBody>
                    <a:bodyPr/>
                    <a:lstStyle/>
                    <a:p>
                      <a:pPr lvl="0" rtl="0">
                        <a:spcBef>
                          <a:spcPts val="0"/>
                        </a:spcBef>
                        <a:buNone/>
                      </a:pPr>
                      <a:r>
                        <a:rPr lang="en-US" sz="1800"/>
                        <a:t>The user </a:t>
                      </a:r>
                      <a:r>
                        <a:rPr lang="en-US" sz="1800" i="1"/>
                        <a:t>jasmine</a:t>
                      </a:r>
                    </a:p>
                  </a:txBody>
                  <a:tcPr marL="63500" marR="63500" marT="63500" marB="63500" anchor="ctr"/>
                </a:tc>
              </a:tr>
              <a:tr h="640575">
                <a:tc>
                  <a:txBody>
                    <a:bodyPr/>
                    <a:lstStyle/>
                    <a:p>
                      <a:pPr lvl="0" rtl="0">
                        <a:spcBef>
                          <a:spcPts val="0"/>
                        </a:spcBef>
                        <a:buNone/>
                      </a:pPr>
                      <a:r>
                        <a:rPr lang="en-US" sz="1800"/>
                        <a:t>g:dev | g:mkt</a:t>
                      </a:r>
                    </a:p>
                  </a:txBody>
                  <a:tcPr marL="63500" marR="63500" marT="63500" marB="63500" anchor="ctr"/>
                </a:tc>
                <a:tc>
                  <a:txBody>
                    <a:bodyPr/>
                    <a:lstStyle/>
                    <a:p>
                      <a:pPr lvl="0" rtl="0">
                        <a:spcBef>
                          <a:spcPts val="0"/>
                        </a:spcBef>
                        <a:buNone/>
                      </a:pPr>
                      <a:r>
                        <a:rPr lang="en-US" sz="1800"/>
                        <a:t>Anyone who is in the group </a:t>
                      </a:r>
                      <a:r>
                        <a:rPr lang="en-US" sz="1800" i="1"/>
                        <a:t>dev</a:t>
                      </a:r>
                      <a:r>
                        <a:rPr lang="en-US" sz="1800"/>
                        <a:t> or </a:t>
                      </a:r>
                      <a:r>
                        <a:rPr lang="en-US" sz="1800" i="1"/>
                        <a:t>mkt</a:t>
                      </a:r>
                    </a:p>
                  </a:txBody>
                  <a:tcPr marL="63500" marR="63500" marT="63500" marB="63500" anchor="ctr"/>
                </a:tc>
              </a:tr>
              <a:tr h="640575">
                <a:tc>
                  <a:txBody>
                    <a:bodyPr/>
                    <a:lstStyle/>
                    <a:p>
                      <a:pPr lvl="0" rtl="0">
                        <a:spcBef>
                          <a:spcPts val="0"/>
                        </a:spcBef>
                        <a:buNone/>
                      </a:pPr>
                      <a:r>
                        <a:rPr lang="en-US" sz="1800"/>
                        <a:t>g:dev &amp; g:mkt</a:t>
                      </a:r>
                    </a:p>
                  </a:txBody>
                  <a:tcPr marL="63500" marR="63500" marT="63500" marB="63500" anchor="ctr"/>
                </a:tc>
                <a:tc>
                  <a:txBody>
                    <a:bodyPr/>
                    <a:lstStyle/>
                    <a:p>
                      <a:pPr lvl="0" rtl="0">
                        <a:spcBef>
                          <a:spcPts val="0"/>
                        </a:spcBef>
                        <a:buNone/>
                      </a:pPr>
                      <a:r>
                        <a:rPr lang="en-US" sz="1800"/>
                        <a:t>Anyone who is both groups </a:t>
                      </a:r>
                      <a:r>
                        <a:rPr lang="en-US" sz="1800" i="1"/>
                        <a:t>dev</a:t>
                      </a:r>
                      <a:r>
                        <a:rPr lang="en-US" sz="1800"/>
                        <a:t> and </a:t>
                      </a:r>
                      <a:r>
                        <a:rPr lang="en-US" sz="1800" i="1"/>
                        <a:t>mkt</a:t>
                      </a:r>
                    </a:p>
                  </a:txBody>
                  <a:tcPr marL="63500" marR="63500" marT="63500" marB="63500" anchor="ctr"/>
                </a:tc>
              </a:tr>
              <a:tr h="640575">
                <a:tc>
                  <a:txBody>
                    <a:bodyPr/>
                    <a:lstStyle/>
                    <a:p>
                      <a:pPr lvl="0" rtl="0">
                        <a:spcBef>
                          <a:spcPts val="0"/>
                        </a:spcBef>
                        <a:buNone/>
                      </a:pPr>
                      <a:r>
                        <a:rPr lang="en-US" sz="1800"/>
                        <a:t>!u:donald</a:t>
                      </a:r>
                    </a:p>
                  </a:txBody>
                  <a:tcPr marL="63500" marR="63500" marT="63500" marB="63500" anchor="ctr"/>
                </a:tc>
                <a:tc>
                  <a:txBody>
                    <a:bodyPr/>
                    <a:lstStyle/>
                    <a:p>
                      <a:pPr lvl="0" rtl="0">
                        <a:spcBef>
                          <a:spcPts val="0"/>
                        </a:spcBef>
                        <a:buNone/>
                      </a:pPr>
                      <a:r>
                        <a:rPr lang="en-US" sz="1800"/>
                        <a:t>Anyone except donald</a:t>
                      </a:r>
                    </a:p>
                  </a:txBody>
                  <a:tcPr marL="63500" marR="63500" marT="63500" marB="63500" anchor="ctr"/>
                </a:tc>
              </a:tr>
              <a:tr h="640575">
                <a:tc>
                  <a:txBody>
                    <a:bodyPr/>
                    <a:lstStyle/>
                    <a:p>
                      <a:pPr lvl="0" rtl="0">
                        <a:spcBef>
                          <a:spcPts val="0"/>
                        </a:spcBef>
                        <a:buNone/>
                      </a:pPr>
                      <a:r>
                        <a:rPr lang="en-US" sz="1800"/>
                        <a:t>U:aruna &amp; !g:grp1</a:t>
                      </a:r>
                    </a:p>
                  </a:txBody>
                  <a:tcPr marL="63500" marR="63500" marT="63500" marB="63500" anchor="ctr"/>
                </a:tc>
                <a:tc>
                  <a:txBody>
                    <a:bodyPr/>
                    <a:lstStyle/>
                    <a:p>
                      <a:pPr lvl="0" rtl="0">
                        <a:spcBef>
                          <a:spcPts val="0"/>
                        </a:spcBef>
                        <a:buNone/>
                      </a:pPr>
                      <a:r>
                        <a:rPr lang="en-US" sz="1800"/>
                        <a:t>The user </a:t>
                      </a:r>
                      <a:r>
                        <a:rPr lang="en-US" sz="1800" i="1"/>
                        <a:t>aruna</a:t>
                      </a:r>
                      <a:r>
                        <a:rPr lang="en-US" sz="1800"/>
                        <a:t> who is not member of the group </a:t>
                      </a:r>
                      <a:r>
                        <a:rPr lang="en-US" sz="1800" i="1"/>
                        <a:t>grp1</a:t>
                      </a:r>
                    </a:p>
                  </a:txBody>
                  <a:tcPr marL="63500" marR="63500" marT="63500" marB="635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Shape 172"/>
          <p:cNvGrpSpPr/>
          <p:nvPr/>
        </p:nvGrpSpPr>
        <p:grpSpPr>
          <a:xfrm>
            <a:off x="474059" y="1404786"/>
            <a:ext cx="11052251" cy="4505679"/>
            <a:chOff x="474200" y="1479482"/>
            <a:chExt cx="11055568" cy="4505679"/>
          </a:xfrm>
        </p:grpSpPr>
        <p:sp>
          <p:nvSpPr>
            <p:cNvPr id="173" name="Shape 173"/>
            <p:cNvSpPr/>
            <p:nvPr/>
          </p:nvSpPr>
          <p:spPr>
            <a:xfrm>
              <a:off x="474200" y="1479482"/>
              <a:ext cx="11043900" cy="2187600"/>
            </a:xfrm>
            <a:prstGeom prst="rect">
              <a:avLst/>
            </a:prstGeom>
            <a:solidFill>
              <a:srgbClr val="F1F1F2"/>
            </a:solidFill>
            <a:ln>
              <a:noFill/>
            </a:ln>
          </p:spPr>
          <p:txBody>
            <a:bodyPr wrap="square"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74" name="Shape 174"/>
            <p:cNvSpPr/>
            <p:nvPr/>
          </p:nvSpPr>
          <p:spPr>
            <a:xfrm>
              <a:off x="485868" y="3797561"/>
              <a:ext cx="11043900" cy="2187600"/>
            </a:xfrm>
            <a:prstGeom prst="rect">
              <a:avLst/>
            </a:prstGeom>
            <a:solidFill>
              <a:srgbClr val="F1F1F2"/>
            </a:solidFill>
            <a:ln>
              <a:noFill/>
            </a:ln>
          </p:spPr>
          <p:txBody>
            <a:bodyPr wrap="square"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75" name="Shape 175"/>
            <p:cNvSpPr/>
            <p:nvPr/>
          </p:nvSpPr>
          <p:spPr>
            <a:xfrm>
              <a:off x="10584687" y="2603462"/>
              <a:ext cx="934200" cy="2187600"/>
            </a:xfrm>
            <a:prstGeom prst="rect">
              <a:avLst/>
            </a:prstGeom>
            <a:solidFill>
              <a:srgbClr val="F1F1F2"/>
            </a:solidFill>
            <a:ln>
              <a:noFill/>
            </a:ln>
          </p:spPr>
          <p:txBody>
            <a:bodyPr wrap="square"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grpSp>
      <p:sp>
        <p:nvSpPr>
          <p:cNvPr id="176" name="Shape 176"/>
          <p:cNvSpPr/>
          <p:nvPr/>
        </p:nvSpPr>
        <p:spPr>
          <a:xfrm>
            <a:off x="1440192" y="4256617"/>
            <a:ext cx="9021600" cy="1097100"/>
          </a:xfrm>
          <a:prstGeom prst="rect">
            <a:avLst/>
          </a:prstGeom>
          <a:solidFill>
            <a:schemeClr val="lt1"/>
          </a:solidFill>
          <a:ln w="114300" cap="flat" cmpd="sng">
            <a:solidFill>
              <a:srgbClr val="C82133"/>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77" name="Shape 177"/>
          <p:cNvSpPr/>
          <p:nvPr/>
        </p:nvSpPr>
        <p:spPr>
          <a:xfrm>
            <a:off x="1448734" y="1957016"/>
            <a:ext cx="1091400" cy="1097100"/>
          </a:xfrm>
          <a:prstGeom prst="rect">
            <a:avLst/>
          </a:prstGeom>
          <a:solidFill>
            <a:schemeClr val="lt1"/>
          </a:solidFill>
          <a:ln w="114300" cap="flat" cmpd="sng">
            <a:solidFill>
              <a:srgbClr val="275781"/>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78" name="Shape 178"/>
          <p:cNvSpPr/>
          <p:nvPr/>
        </p:nvSpPr>
        <p:spPr>
          <a:xfrm>
            <a:off x="2770404" y="1957016"/>
            <a:ext cx="1091400" cy="1097100"/>
          </a:xfrm>
          <a:prstGeom prst="rect">
            <a:avLst/>
          </a:prstGeom>
          <a:solidFill>
            <a:schemeClr val="lt1"/>
          </a:solidFill>
          <a:ln w="114300" cap="flat" cmpd="sng">
            <a:solidFill>
              <a:srgbClr val="275781"/>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79" name="Shape 179"/>
          <p:cNvSpPr/>
          <p:nvPr/>
        </p:nvSpPr>
        <p:spPr>
          <a:xfrm>
            <a:off x="4092073" y="1957016"/>
            <a:ext cx="1091400" cy="1097100"/>
          </a:xfrm>
          <a:prstGeom prst="rect">
            <a:avLst/>
          </a:prstGeom>
          <a:solidFill>
            <a:schemeClr val="lt1"/>
          </a:solidFill>
          <a:ln w="114300" cap="flat" cmpd="sng">
            <a:solidFill>
              <a:srgbClr val="275781"/>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80" name="Shape 180"/>
          <p:cNvSpPr/>
          <p:nvPr/>
        </p:nvSpPr>
        <p:spPr>
          <a:xfrm>
            <a:off x="5413740" y="1957016"/>
            <a:ext cx="1091400" cy="1097100"/>
          </a:xfrm>
          <a:prstGeom prst="rect">
            <a:avLst/>
          </a:prstGeom>
          <a:solidFill>
            <a:schemeClr val="lt1"/>
          </a:solidFill>
          <a:ln w="114300" cap="flat" cmpd="sng">
            <a:solidFill>
              <a:srgbClr val="275781"/>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81" name="Shape 181"/>
          <p:cNvSpPr/>
          <p:nvPr/>
        </p:nvSpPr>
        <p:spPr>
          <a:xfrm>
            <a:off x="6735409" y="1957016"/>
            <a:ext cx="1091400" cy="1097100"/>
          </a:xfrm>
          <a:prstGeom prst="rect">
            <a:avLst/>
          </a:prstGeom>
          <a:solidFill>
            <a:schemeClr val="lt1"/>
          </a:solidFill>
          <a:ln w="114300" cap="flat" cmpd="sng">
            <a:solidFill>
              <a:srgbClr val="76797C"/>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82" name="Shape 182"/>
          <p:cNvSpPr/>
          <p:nvPr/>
        </p:nvSpPr>
        <p:spPr>
          <a:xfrm>
            <a:off x="8057078" y="1957016"/>
            <a:ext cx="1091400" cy="1097100"/>
          </a:xfrm>
          <a:prstGeom prst="rect">
            <a:avLst/>
          </a:prstGeom>
          <a:solidFill>
            <a:schemeClr val="lt1"/>
          </a:solidFill>
          <a:ln w="114300" cap="flat" cmpd="sng">
            <a:solidFill>
              <a:srgbClr val="76797C"/>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83" name="Shape 183"/>
          <p:cNvSpPr/>
          <p:nvPr/>
        </p:nvSpPr>
        <p:spPr>
          <a:xfrm>
            <a:off x="9378747" y="1957016"/>
            <a:ext cx="1091400" cy="1097100"/>
          </a:xfrm>
          <a:prstGeom prst="rect">
            <a:avLst/>
          </a:prstGeom>
          <a:solidFill>
            <a:schemeClr val="lt1"/>
          </a:solidFill>
          <a:ln w="114300" cap="flat" cmpd="sng">
            <a:solidFill>
              <a:srgbClr val="76797C"/>
            </a:solidFill>
            <a:prstDash val="solid"/>
            <a:miter lim="8000"/>
            <a:headEnd type="none" w="med" len="med"/>
            <a:tailEnd type="none" w="med" len="med"/>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84" name="Shape 184"/>
          <p:cNvSpPr txBox="1"/>
          <p:nvPr/>
        </p:nvSpPr>
        <p:spPr>
          <a:xfrm>
            <a:off x="609442" y="448895"/>
            <a:ext cx="8266500" cy="584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3200">
                <a:solidFill>
                  <a:schemeClr val="accent1"/>
                </a:solidFill>
                <a:latin typeface="Arial"/>
                <a:ea typeface="Arial"/>
                <a:cs typeface="Arial"/>
                <a:sym typeface="Arial"/>
              </a:rPr>
              <a:t>MapR Converged Data Platform</a:t>
            </a:r>
          </a:p>
        </p:txBody>
      </p:sp>
      <p:sp>
        <p:nvSpPr>
          <p:cNvPr id="185" name="Shape 185"/>
          <p:cNvSpPr txBox="1"/>
          <p:nvPr/>
        </p:nvSpPr>
        <p:spPr>
          <a:xfrm>
            <a:off x="1319806" y="1510954"/>
            <a:ext cx="31275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b="1">
                <a:solidFill>
                  <a:srgbClr val="275781"/>
                </a:solidFill>
                <a:latin typeface="Arial"/>
                <a:ea typeface="Arial"/>
                <a:cs typeface="Arial"/>
                <a:sym typeface="Arial"/>
              </a:rPr>
              <a:t>Open Source Engines &amp; Tools</a:t>
            </a:r>
          </a:p>
        </p:txBody>
      </p:sp>
      <p:sp>
        <p:nvSpPr>
          <p:cNvPr id="186" name="Shape 186"/>
          <p:cNvSpPr txBox="1"/>
          <p:nvPr/>
        </p:nvSpPr>
        <p:spPr>
          <a:xfrm>
            <a:off x="6602619" y="1505394"/>
            <a:ext cx="45390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b="1">
                <a:solidFill>
                  <a:srgbClr val="76797C"/>
                </a:solidFill>
                <a:latin typeface="Arial"/>
                <a:ea typeface="Arial"/>
                <a:cs typeface="Arial"/>
                <a:sym typeface="Arial"/>
              </a:rPr>
              <a:t>Commercial Engines &amp; Applications</a:t>
            </a:r>
          </a:p>
        </p:txBody>
      </p:sp>
      <p:sp>
        <p:nvSpPr>
          <p:cNvPr id="187" name="Shape 187"/>
          <p:cNvSpPr txBox="1"/>
          <p:nvPr/>
        </p:nvSpPr>
        <p:spPr>
          <a:xfrm>
            <a:off x="1300761" y="3792799"/>
            <a:ext cx="33693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b="1">
                <a:solidFill>
                  <a:srgbClr val="C82133"/>
                </a:solidFill>
                <a:latin typeface="Arial"/>
                <a:ea typeface="Arial"/>
                <a:cs typeface="Arial"/>
                <a:sym typeface="Arial"/>
              </a:rPr>
              <a:t>Utility-Grade Platform Services</a:t>
            </a:r>
          </a:p>
        </p:txBody>
      </p:sp>
      <p:sp>
        <p:nvSpPr>
          <p:cNvPr id="188" name="Shape 188"/>
          <p:cNvSpPr txBox="1"/>
          <p:nvPr/>
        </p:nvSpPr>
        <p:spPr>
          <a:xfrm rot="-5400000">
            <a:off x="657156" y="4597484"/>
            <a:ext cx="6093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a:solidFill>
                  <a:srgbClr val="76797C"/>
                </a:solidFill>
                <a:latin typeface="Arial"/>
                <a:ea typeface="Arial"/>
                <a:cs typeface="Arial"/>
                <a:sym typeface="Arial"/>
              </a:rPr>
              <a:t>Data</a:t>
            </a:r>
          </a:p>
        </p:txBody>
      </p:sp>
      <p:sp>
        <p:nvSpPr>
          <p:cNvPr id="189" name="Shape 189"/>
          <p:cNvSpPr txBox="1"/>
          <p:nvPr/>
        </p:nvSpPr>
        <p:spPr>
          <a:xfrm rot="-5400000">
            <a:off x="154359" y="2041273"/>
            <a:ext cx="16149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a:solidFill>
                  <a:srgbClr val="76797C"/>
                </a:solidFill>
                <a:latin typeface="Arial"/>
                <a:ea typeface="Arial"/>
                <a:cs typeface="Arial"/>
                <a:sym typeface="Arial"/>
              </a:rPr>
              <a:t>Processing</a:t>
            </a:r>
          </a:p>
        </p:txBody>
      </p:sp>
      <p:sp>
        <p:nvSpPr>
          <p:cNvPr id="190" name="Shape 190"/>
          <p:cNvSpPr txBox="1"/>
          <p:nvPr/>
        </p:nvSpPr>
        <p:spPr>
          <a:xfrm>
            <a:off x="1754949" y="4468999"/>
            <a:ext cx="2835000" cy="4002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2000" b="1">
                <a:solidFill>
                  <a:srgbClr val="C82133"/>
                </a:solidFill>
                <a:latin typeface="Arial"/>
                <a:ea typeface="Arial"/>
                <a:cs typeface="Arial"/>
                <a:sym typeface="Arial"/>
              </a:rPr>
              <a:t>Enterprise Storage</a:t>
            </a:r>
          </a:p>
        </p:txBody>
      </p:sp>
      <p:sp>
        <p:nvSpPr>
          <p:cNvPr id="191" name="Shape 191"/>
          <p:cNvSpPr txBox="1"/>
          <p:nvPr/>
        </p:nvSpPr>
        <p:spPr>
          <a:xfrm>
            <a:off x="2557044" y="4775091"/>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C82133"/>
                </a:solidFill>
                <a:latin typeface="Arial"/>
                <a:ea typeface="Arial"/>
                <a:cs typeface="Arial"/>
                <a:sym typeface="Arial"/>
              </a:rPr>
              <a:t>MapR-FS</a:t>
            </a:r>
          </a:p>
        </p:txBody>
      </p:sp>
      <p:sp>
        <p:nvSpPr>
          <p:cNvPr id="192" name="Shape 192"/>
          <p:cNvSpPr txBox="1"/>
          <p:nvPr/>
        </p:nvSpPr>
        <p:spPr>
          <a:xfrm>
            <a:off x="5602644" y="4770691"/>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C82133"/>
                </a:solidFill>
                <a:latin typeface="Arial"/>
                <a:ea typeface="Arial"/>
                <a:cs typeface="Arial"/>
                <a:sym typeface="Arial"/>
              </a:rPr>
              <a:t>MapR-DB</a:t>
            </a:r>
          </a:p>
        </p:txBody>
      </p:sp>
      <p:sp>
        <p:nvSpPr>
          <p:cNvPr id="193" name="Shape 193"/>
          <p:cNvSpPr txBox="1"/>
          <p:nvPr/>
        </p:nvSpPr>
        <p:spPr>
          <a:xfrm>
            <a:off x="8462044" y="4779225"/>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C82133"/>
                </a:solidFill>
                <a:latin typeface="Arial"/>
                <a:ea typeface="Arial"/>
                <a:cs typeface="Arial"/>
                <a:sym typeface="Arial"/>
              </a:rPr>
              <a:t>MapR Streams</a:t>
            </a:r>
          </a:p>
        </p:txBody>
      </p:sp>
      <p:sp>
        <p:nvSpPr>
          <p:cNvPr id="194" name="Shape 194"/>
          <p:cNvSpPr txBox="1"/>
          <p:nvPr/>
        </p:nvSpPr>
        <p:spPr>
          <a:xfrm>
            <a:off x="5352641" y="4460425"/>
            <a:ext cx="2835000" cy="4002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2000" b="1">
                <a:solidFill>
                  <a:srgbClr val="C82133"/>
                </a:solidFill>
                <a:latin typeface="Arial"/>
                <a:ea typeface="Arial"/>
                <a:cs typeface="Arial"/>
                <a:sym typeface="Arial"/>
              </a:rPr>
              <a:t>Database</a:t>
            </a:r>
          </a:p>
        </p:txBody>
      </p:sp>
      <p:sp>
        <p:nvSpPr>
          <p:cNvPr id="195" name="Shape 195"/>
          <p:cNvSpPr txBox="1"/>
          <p:nvPr/>
        </p:nvSpPr>
        <p:spPr>
          <a:xfrm>
            <a:off x="7970118" y="4473405"/>
            <a:ext cx="2835000" cy="4002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2000" b="1">
                <a:solidFill>
                  <a:srgbClr val="C82133"/>
                </a:solidFill>
                <a:latin typeface="Arial"/>
                <a:ea typeface="Arial"/>
                <a:cs typeface="Arial"/>
                <a:sym typeface="Arial"/>
              </a:rPr>
              <a:t>Event Streaming</a:t>
            </a:r>
          </a:p>
        </p:txBody>
      </p:sp>
      <p:sp>
        <p:nvSpPr>
          <p:cNvPr id="196" name="Shape 196"/>
          <p:cNvSpPr txBox="1"/>
          <p:nvPr/>
        </p:nvSpPr>
        <p:spPr>
          <a:xfrm>
            <a:off x="1302876" y="5510122"/>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Global Namespace</a:t>
            </a:r>
          </a:p>
        </p:txBody>
      </p:sp>
      <p:sp>
        <p:nvSpPr>
          <p:cNvPr id="197" name="Shape 197"/>
          <p:cNvSpPr txBox="1"/>
          <p:nvPr/>
        </p:nvSpPr>
        <p:spPr>
          <a:xfrm>
            <a:off x="2937527" y="5532613"/>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High Availability</a:t>
            </a:r>
          </a:p>
        </p:txBody>
      </p:sp>
      <p:sp>
        <p:nvSpPr>
          <p:cNvPr id="198" name="Shape 198"/>
          <p:cNvSpPr txBox="1"/>
          <p:nvPr/>
        </p:nvSpPr>
        <p:spPr>
          <a:xfrm>
            <a:off x="4418180" y="5532613"/>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Data Protection</a:t>
            </a:r>
          </a:p>
        </p:txBody>
      </p:sp>
      <p:sp>
        <p:nvSpPr>
          <p:cNvPr id="199" name="Shape 199"/>
          <p:cNvSpPr txBox="1"/>
          <p:nvPr/>
        </p:nvSpPr>
        <p:spPr>
          <a:xfrm>
            <a:off x="5853169" y="5531466"/>
            <a:ext cx="13755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Self-healing</a:t>
            </a:r>
          </a:p>
        </p:txBody>
      </p:sp>
      <p:sp>
        <p:nvSpPr>
          <p:cNvPr id="200" name="Shape 200"/>
          <p:cNvSpPr txBox="1"/>
          <p:nvPr/>
        </p:nvSpPr>
        <p:spPr>
          <a:xfrm>
            <a:off x="7060396" y="5532613"/>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Unified Security</a:t>
            </a:r>
          </a:p>
        </p:txBody>
      </p:sp>
      <p:sp>
        <p:nvSpPr>
          <p:cNvPr id="201" name="Shape 201"/>
          <p:cNvSpPr txBox="1"/>
          <p:nvPr/>
        </p:nvSpPr>
        <p:spPr>
          <a:xfrm>
            <a:off x="8518751" y="5531466"/>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Real-time</a:t>
            </a:r>
          </a:p>
        </p:txBody>
      </p:sp>
      <p:sp>
        <p:nvSpPr>
          <p:cNvPr id="202" name="Shape 202"/>
          <p:cNvSpPr txBox="1"/>
          <p:nvPr/>
        </p:nvSpPr>
        <p:spPr>
          <a:xfrm>
            <a:off x="9589537" y="5531466"/>
            <a:ext cx="1535100" cy="2667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100">
                <a:solidFill>
                  <a:srgbClr val="76797C"/>
                </a:solidFill>
                <a:latin typeface="Arial"/>
                <a:ea typeface="Arial"/>
                <a:cs typeface="Arial"/>
                <a:sym typeface="Arial"/>
              </a:rPr>
              <a:t>Multi-tenancy</a:t>
            </a:r>
          </a:p>
        </p:txBody>
      </p:sp>
      <p:pic>
        <p:nvPicPr>
          <p:cNvPr id="203" name="Shape 203" descr="http://geekfluent.com/wp-content/uploads/2013/05/Hadoop.png"/>
          <p:cNvPicPr preferRelativeResize="0"/>
          <p:nvPr/>
        </p:nvPicPr>
        <p:blipFill rotWithShape="1">
          <a:blip r:embed="rId3">
            <a:alphaModFix/>
          </a:blip>
          <a:srcRect/>
          <a:stretch/>
        </p:blipFill>
        <p:spPr>
          <a:xfrm>
            <a:off x="1689100" y="2274271"/>
            <a:ext cx="646500" cy="434100"/>
          </a:xfrm>
          <a:prstGeom prst="rect">
            <a:avLst/>
          </a:prstGeom>
          <a:noFill/>
          <a:ln>
            <a:noFill/>
          </a:ln>
        </p:spPr>
      </p:pic>
      <p:pic>
        <p:nvPicPr>
          <p:cNvPr id="204" name="Shape 204" descr="https://www.mapr.com/sites/default/files/apache-drill-image.png"/>
          <p:cNvPicPr preferRelativeResize="0"/>
          <p:nvPr/>
        </p:nvPicPr>
        <p:blipFill rotWithShape="1">
          <a:blip r:embed="rId4">
            <a:alphaModFix/>
          </a:blip>
          <a:srcRect/>
          <a:stretch/>
        </p:blipFill>
        <p:spPr>
          <a:xfrm>
            <a:off x="4235659" y="2271021"/>
            <a:ext cx="782700" cy="452700"/>
          </a:xfrm>
          <a:prstGeom prst="rect">
            <a:avLst/>
          </a:prstGeom>
          <a:noFill/>
          <a:ln>
            <a:noFill/>
          </a:ln>
        </p:spPr>
      </p:pic>
      <p:sp>
        <p:nvSpPr>
          <p:cNvPr id="205" name="Shape 205"/>
          <p:cNvSpPr/>
          <p:nvPr/>
        </p:nvSpPr>
        <p:spPr>
          <a:xfrm>
            <a:off x="4398960" y="4432215"/>
            <a:ext cx="104400" cy="777900"/>
          </a:xfrm>
          <a:prstGeom prst="rect">
            <a:avLst/>
          </a:prstGeom>
          <a:solidFill>
            <a:srgbClr val="C82133"/>
          </a:solidFill>
          <a:ln>
            <a:noFill/>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06" name="Shape 206"/>
          <p:cNvSpPr/>
          <p:nvPr/>
        </p:nvSpPr>
        <p:spPr>
          <a:xfrm>
            <a:off x="7420063" y="4447866"/>
            <a:ext cx="104400" cy="777900"/>
          </a:xfrm>
          <a:prstGeom prst="rect">
            <a:avLst/>
          </a:prstGeom>
          <a:solidFill>
            <a:srgbClr val="C82133"/>
          </a:solidFill>
          <a:ln>
            <a:noFill/>
          </a:ln>
        </p:spPr>
        <p:txBody>
          <a:bodyPr wrap="square" lIns="91400" tIns="45700" rIns="91400"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07" name="Shape 207"/>
          <p:cNvSpPr txBox="1"/>
          <p:nvPr/>
        </p:nvSpPr>
        <p:spPr>
          <a:xfrm>
            <a:off x="5445381" y="2279729"/>
            <a:ext cx="1050900" cy="441000"/>
          </a:xfrm>
          <a:prstGeom prst="rect">
            <a:avLst/>
          </a:prstGeom>
          <a:noFill/>
          <a:ln>
            <a:noFill/>
          </a:ln>
        </p:spPr>
        <p:txBody>
          <a:bodyPr wrap="square" lIns="91400" tIns="45700" rIns="91400" bIns="45700" anchor="t" anchorCtr="0">
            <a:noAutofit/>
          </a:bodyPr>
          <a:lstStyle/>
          <a:p>
            <a:pPr marL="0" marR="0" lvl="0" indent="0" algn="ctr" rtl="0">
              <a:spcBef>
                <a:spcPts val="0"/>
              </a:spcBef>
              <a:buSzPct val="25000"/>
              <a:buNone/>
            </a:pPr>
            <a:r>
              <a:rPr lang="en-US" sz="1100" b="1">
                <a:solidFill>
                  <a:srgbClr val="275781"/>
                </a:solidFill>
                <a:latin typeface="Arial"/>
                <a:ea typeface="Arial"/>
                <a:cs typeface="Arial"/>
                <a:sym typeface="Arial"/>
              </a:rPr>
              <a:t>Search &amp; </a:t>
            </a:r>
          </a:p>
          <a:p>
            <a:pPr marL="0" marR="0" lvl="0" indent="0" algn="ctr" rtl="0">
              <a:spcBef>
                <a:spcPts val="0"/>
              </a:spcBef>
              <a:buSzPct val="25000"/>
              <a:buNone/>
            </a:pPr>
            <a:r>
              <a:rPr lang="en-US" sz="1100" b="1">
                <a:solidFill>
                  <a:srgbClr val="275781"/>
                </a:solidFill>
                <a:latin typeface="Arial"/>
                <a:ea typeface="Arial"/>
                <a:cs typeface="Arial"/>
                <a:sym typeface="Arial"/>
              </a:rPr>
              <a:t>Others</a:t>
            </a:r>
          </a:p>
        </p:txBody>
      </p:sp>
      <p:sp>
        <p:nvSpPr>
          <p:cNvPr id="208" name="Shape 208"/>
          <p:cNvSpPr txBox="1"/>
          <p:nvPr/>
        </p:nvSpPr>
        <p:spPr>
          <a:xfrm>
            <a:off x="6774783" y="2189593"/>
            <a:ext cx="1050900" cy="615600"/>
          </a:xfrm>
          <a:prstGeom prst="rect">
            <a:avLst/>
          </a:prstGeom>
          <a:noFill/>
          <a:ln>
            <a:noFill/>
          </a:ln>
        </p:spPr>
        <p:txBody>
          <a:bodyPr wrap="square" lIns="91400" tIns="45700" rIns="91400" bIns="45700" anchor="t" anchorCtr="0">
            <a:noAutofit/>
          </a:bodyPr>
          <a:lstStyle/>
          <a:p>
            <a:pPr marL="0" marR="0" lvl="0" indent="0" algn="ctr" rtl="0">
              <a:spcBef>
                <a:spcPts val="0"/>
              </a:spcBef>
              <a:buSzPct val="25000"/>
              <a:buNone/>
            </a:pPr>
            <a:r>
              <a:rPr lang="en-US" sz="1100" b="1">
                <a:solidFill>
                  <a:srgbClr val="76797C"/>
                </a:solidFill>
                <a:latin typeface="Arial"/>
                <a:ea typeface="Arial"/>
                <a:cs typeface="Arial"/>
                <a:sym typeface="Arial"/>
              </a:rPr>
              <a:t>Cloud &amp; Managed Services</a:t>
            </a:r>
          </a:p>
        </p:txBody>
      </p:sp>
      <p:sp>
        <p:nvSpPr>
          <p:cNvPr id="209" name="Shape 209"/>
          <p:cNvSpPr txBox="1"/>
          <p:nvPr/>
        </p:nvSpPr>
        <p:spPr>
          <a:xfrm>
            <a:off x="9408597" y="2260219"/>
            <a:ext cx="1050900" cy="441000"/>
          </a:xfrm>
          <a:prstGeom prst="rect">
            <a:avLst/>
          </a:prstGeom>
          <a:noFill/>
          <a:ln>
            <a:noFill/>
          </a:ln>
        </p:spPr>
        <p:txBody>
          <a:bodyPr wrap="square" lIns="91400" tIns="45700" rIns="91400" bIns="45700" anchor="t" anchorCtr="0">
            <a:noAutofit/>
          </a:bodyPr>
          <a:lstStyle/>
          <a:p>
            <a:pPr marL="0" marR="0" lvl="0" indent="0" algn="ctr" rtl="0">
              <a:spcBef>
                <a:spcPts val="0"/>
              </a:spcBef>
              <a:buSzPct val="25000"/>
              <a:buNone/>
            </a:pPr>
            <a:r>
              <a:rPr lang="en-US" sz="1100" b="1">
                <a:solidFill>
                  <a:srgbClr val="76797C"/>
                </a:solidFill>
                <a:latin typeface="Arial"/>
                <a:ea typeface="Arial"/>
                <a:cs typeface="Arial"/>
                <a:sym typeface="Arial"/>
              </a:rPr>
              <a:t>Custom Apps</a:t>
            </a:r>
          </a:p>
        </p:txBody>
      </p:sp>
      <p:sp>
        <p:nvSpPr>
          <p:cNvPr id="210" name="Shape 210"/>
          <p:cNvSpPr txBox="1"/>
          <p:nvPr/>
        </p:nvSpPr>
        <p:spPr>
          <a:xfrm rot="5400000">
            <a:off x="9269937" y="3613933"/>
            <a:ext cx="3469500" cy="323100"/>
          </a:xfrm>
          <a:prstGeom prst="rect">
            <a:avLst/>
          </a:prstGeom>
          <a:noFill/>
          <a:ln>
            <a:noFill/>
          </a:ln>
        </p:spPr>
        <p:txBody>
          <a:bodyPr wrap="square" lIns="91400" tIns="45700" rIns="91400" bIns="45700" anchor="t" anchorCtr="0">
            <a:noAutofit/>
          </a:bodyPr>
          <a:lstStyle/>
          <a:p>
            <a:pPr marL="0" marR="0" lvl="0" indent="0" algn="l" rtl="0">
              <a:spcBef>
                <a:spcPts val="0"/>
              </a:spcBef>
              <a:buSzPct val="25000"/>
              <a:buNone/>
            </a:pPr>
            <a:r>
              <a:rPr lang="en-US" sz="1500">
                <a:solidFill>
                  <a:srgbClr val="76797C"/>
                </a:solidFill>
                <a:latin typeface="Arial"/>
                <a:ea typeface="Arial"/>
                <a:cs typeface="Arial"/>
                <a:sym typeface="Arial"/>
              </a:rPr>
              <a:t>Unified Management and Monitoring</a:t>
            </a:r>
          </a:p>
        </p:txBody>
      </p:sp>
      <p:pic>
        <p:nvPicPr>
          <p:cNvPr id="211" name="Shape 211" descr="http://www.nevis.it/images/slides/vertica-logo.png"/>
          <p:cNvPicPr preferRelativeResize="0"/>
          <p:nvPr/>
        </p:nvPicPr>
        <p:blipFill rotWithShape="1">
          <a:blip r:embed="rId5">
            <a:alphaModFix/>
          </a:blip>
          <a:srcRect/>
          <a:stretch/>
        </p:blipFill>
        <p:spPr>
          <a:xfrm>
            <a:off x="8346338" y="2405162"/>
            <a:ext cx="568500" cy="190500"/>
          </a:xfrm>
          <a:prstGeom prst="rect">
            <a:avLst/>
          </a:prstGeom>
          <a:noFill/>
          <a:ln>
            <a:noFill/>
          </a:ln>
        </p:spPr>
      </p:pic>
      <p:pic>
        <p:nvPicPr>
          <p:cNvPr id="212" name="Shape 212" descr="http://vignette4.wikia.nocookie.net/logopedia/images/1/13/SAP-Logo.png/revision/latest?cb=20141014003217"/>
          <p:cNvPicPr preferRelativeResize="0"/>
          <p:nvPr/>
        </p:nvPicPr>
        <p:blipFill rotWithShape="1">
          <a:blip r:embed="rId6">
            <a:alphaModFix/>
          </a:blip>
          <a:srcRect/>
          <a:stretch/>
        </p:blipFill>
        <p:spPr>
          <a:xfrm>
            <a:off x="8291885" y="2711073"/>
            <a:ext cx="394500" cy="195300"/>
          </a:xfrm>
          <a:prstGeom prst="rect">
            <a:avLst/>
          </a:prstGeom>
          <a:noFill/>
          <a:ln>
            <a:noFill/>
          </a:ln>
        </p:spPr>
      </p:pic>
      <p:pic>
        <p:nvPicPr>
          <p:cNvPr id="213" name="Shape 213" descr="http://cdn.osxdaily.com/wp-content/uploads/2009/02/finder.png"/>
          <p:cNvPicPr preferRelativeResize="0"/>
          <p:nvPr/>
        </p:nvPicPr>
        <p:blipFill rotWithShape="1">
          <a:blip r:embed="rId7">
            <a:alphaModFix/>
          </a:blip>
          <a:srcRect/>
          <a:stretch/>
        </p:blipFill>
        <p:spPr>
          <a:xfrm>
            <a:off x="8689290" y="2080877"/>
            <a:ext cx="269700" cy="269700"/>
          </a:xfrm>
          <a:prstGeom prst="rect">
            <a:avLst/>
          </a:prstGeom>
          <a:noFill/>
          <a:ln>
            <a:noFill/>
          </a:ln>
        </p:spPr>
      </p:pic>
      <p:pic>
        <p:nvPicPr>
          <p:cNvPr id="214" name="Shape 214" descr="http://findicons.com/files/icons/1637/file_icons_vs_2/256/zip.png"/>
          <p:cNvPicPr preferRelativeResize="0"/>
          <p:nvPr/>
        </p:nvPicPr>
        <p:blipFill rotWithShape="1">
          <a:blip r:embed="rId8">
            <a:alphaModFix/>
          </a:blip>
          <a:srcRect/>
          <a:stretch/>
        </p:blipFill>
        <p:spPr>
          <a:xfrm>
            <a:off x="8702612" y="2665547"/>
            <a:ext cx="275400" cy="275700"/>
          </a:xfrm>
          <a:prstGeom prst="rect">
            <a:avLst/>
          </a:prstGeom>
          <a:noFill/>
          <a:ln>
            <a:noFill/>
          </a:ln>
        </p:spPr>
      </p:pic>
      <p:pic>
        <p:nvPicPr>
          <p:cNvPr id="215" name="Shape 215" descr="http://snowplowanalytics.com/assets/img/blog/2015/05/spark_logo.png"/>
          <p:cNvPicPr preferRelativeResize="0"/>
          <p:nvPr/>
        </p:nvPicPr>
        <p:blipFill rotWithShape="1">
          <a:blip r:embed="rId9">
            <a:alphaModFix/>
          </a:blip>
          <a:srcRect/>
          <a:stretch/>
        </p:blipFill>
        <p:spPr>
          <a:xfrm>
            <a:off x="3064813" y="2364834"/>
            <a:ext cx="519000" cy="270300"/>
          </a:xfrm>
          <a:prstGeom prst="rect">
            <a:avLst/>
          </a:prstGeom>
          <a:noFill/>
          <a:ln>
            <a:noFill/>
          </a:ln>
        </p:spPr>
      </p:pic>
      <p:pic>
        <p:nvPicPr>
          <p:cNvPr id="216" name="Shape 216" descr="https://upload.wikimedia.org/wikipedia/commons/thumb/8/86/Microsoft_Excel_2013_logo.svg/2000px-Microsoft_Excel_2013_logo.svg.png"/>
          <p:cNvPicPr preferRelativeResize="0"/>
          <p:nvPr/>
        </p:nvPicPr>
        <p:blipFill rotWithShape="1">
          <a:blip r:embed="rId10">
            <a:alphaModFix/>
          </a:blip>
          <a:srcRect/>
          <a:stretch/>
        </p:blipFill>
        <p:spPr>
          <a:xfrm>
            <a:off x="8288816" y="2088789"/>
            <a:ext cx="258900" cy="254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Whole volume ACEs</a:t>
            </a:r>
          </a:p>
        </p:txBody>
      </p:sp>
      <p:sp>
        <p:nvSpPr>
          <p:cNvPr id="860" name="Shape 860"/>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a:spcBef>
                <a:spcPts val="0"/>
              </a:spcBef>
            </a:pPr>
            <a:r>
              <a:rPr lang="en-US"/>
              <a:t>One way in which ACEs can be used</a:t>
            </a:r>
          </a:p>
          <a:p>
            <a:pPr marL="457200" lvl="0" indent="-228600">
              <a:spcBef>
                <a:spcPts val="0"/>
              </a:spcBef>
            </a:pPr>
            <a:r>
              <a:rPr lang="en-US"/>
              <a:t>Affect read and write access to volume data</a:t>
            </a:r>
          </a:p>
          <a:p>
            <a:pPr marL="914400" lvl="1" indent="-228600">
              <a:spcBef>
                <a:spcPts val="0"/>
              </a:spcBef>
            </a:pPr>
            <a:r>
              <a:rPr lang="en-US"/>
              <a:t>Read and write set separately</a:t>
            </a:r>
          </a:p>
          <a:p>
            <a:pPr marL="457200" lvl="0" indent="-228600">
              <a:spcBef>
                <a:spcPts val="0"/>
              </a:spcBef>
            </a:pPr>
            <a:r>
              <a:rPr lang="en-US"/>
              <a:t>If the ACE disallows access, entity is denied access</a:t>
            </a:r>
          </a:p>
          <a:p>
            <a:pPr marL="457200" lvl="0" indent="-228600">
              <a:spcBef>
                <a:spcPts val="0"/>
              </a:spcBef>
            </a:pPr>
            <a:r>
              <a:rPr lang="en-US"/>
              <a:t>If the ACE allows access, entity’s access may still be denied</a:t>
            </a:r>
          </a:p>
          <a:p>
            <a:pPr marL="914400" lvl="1" indent="-228600">
              <a:spcBef>
                <a:spcPts val="0"/>
              </a:spcBef>
            </a:pPr>
            <a:r>
              <a:rPr lang="en-US"/>
              <a:t>Depends on how POSIX mode bits are set on files and directories</a:t>
            </a:r>
          </a:p>
          <a:p>
            <a:pPr lvl="0">
              <a:spcBef>
                <a:spcPts val="0"/>
              </a:spcBef>
              <a:buClr>
                <a:schemeClr val="dk1"/>
              </a:buClr>
              <a:buSzPct val="39285"/>
              <a:buFont typeface="Arial"/>
              <a:buNone/>
            </a:pPr>
            <a:endParaRPr/>
          </a:p>
          <a:p>
            <a:pPr lvl="0">
              <a:spcBef>
                <a:spcPts val="0"/>
              </a:spcBef>
              <a:buClr>
                <a:schemeClr val="dk1"/>
              </a:buClr>
              <a:buSzPct val="39285"/>
              <a:buFont typeface="Arial"/>
              <a:buNone/>
            </a:pPr>
            <a:endParaRPr/>
          </a:p>
          <a:p>
            <a:pPr lvl="0" rtl="0">
              <a:spcBef>
                <a:spcPts val="0"/>
              </a:spcBef>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ACE Operators</a:t>
            </a:r>
          </a:p>
        </p:txBody>
      </p:sp>
      <p:graphicFrame>
        <p:nvGraphicFramePr>
          <p:cNvPr id="867" name="Shape 867"/>
          <p:cNvGraphicFramePr/>
          <p:nvPr/>
        </p:nvGraphicFramePr>
        <p:xfrm>
          <a:off x="422400" y="1740700"/>
          <a:ext cx="3000000" cy="3000000"/>
        </p:xfrm>
        <a:graphic>
          <a:graphicData uri="http://schemas.openxmlformats.org/drawingml/2006/table">
            <a:tbl>
              <a:tblPr>
                <a:noFill/>
                <a:tableStyleId>{2D87717F-2A7F-4EC6-8660-5C6152039BA4}</a:tableStyleId>
              </a:tblPr>
              <a:tblGrid>
                <a:gridCol w="2080275"/>
                <a:gridCol w="1973600"/>
                <a:gridCol w="7040925"/>
              </a:tblGrid>
              <a:tr h="714150">
                <a:tc>
                  <a:txBody>
                    <a:bodyPr/>
                    <a:lstStyle/>
                    <a:p>
                      <a:pPr lvl="0" rtl="0">
                        <a:spcBef>
                          <a:spcPts val="0"/>
                        </a:spcBef>
                        <a:buNone/>
                      </a:pPr>
                      <a:r>
                        <a:rPr lang="en-US" sz="1800" b="1">
                          <a:solidFill>
                            <a:srgbClr val="FFFFFF"/>
                          </a:solidFill>
                        </a:rPr>
                        <a:t>Operators</a:t>
                      </a:r>
                    </a:p>
                  </a:txBody>
                  <a:tcPr marL="63500" marR="63500" marT="63500" marB="63500" anchor="ctr">
                    <a:lnL w="12700" cap="flat" cmpd="sng">
                      <a:solidFill>
                        <a:srgbClr val="666666"/>
                      </a:solidFill>
                      <a:prstDash val="solid"/>
                      <a:round/>
                      <a:headEnd type="none" w="med" len="med"/>
                      <a:tailEnd type="none" w="med" len="med"/>
                    </a:lnL>
                    <a:lnR w="12700" cap="flat" cmpd="sng">
                      <a:solidFill>
                        <a:srgbClr val="666666"/>
                      </a:solidFill>
                      <a:prstDash val="solid"/>
                      <a:round/>
                      <a:headEnd type="none" w="med" len="med"/>
                      <a:tailEnd type="none" w="med" len="med"/>
                    </a:lnR>
                    <a:lnT w="12700" cap="flat" cmpd="sng">
                      <a:solidFill>
                        <a:srgbClr val="666666"/>
                      </a:solidFill>
                      <a:prstDash val="solid"/>
                      <a:round/>
                      <a:headEnd type="none" w="med" len="med"/>
                      <a:tailEnd type="none" w="med" len="med"/>
                    </a:lnT>
                    <a:lnB w="12700" cap="flat" cmpd="sng">
                      <a:solidFill>
                        <a:srgbClr val="666666"/>
                      </a:solidFill>
                      <a:prstDash val="solid"/>
                      <a:round/>
                      <a:headEnd type="none" w="med" len="med"/>
                      <a:tailEnd type="none" w="med" len="med"/>
                    </a:lnB>
                    <a:solidFill>
                      <a:srgbClr val="666666"/>
                    </a:solidFill>
                  </a:tcPr>
                </a:tc>
                <a:tc>
                  <a:txBody>
                    <a:bodyPr/>
                    <a:lstStyle/>
                    <a:p>
                      <a:pPr lvl="0" rtl="0">
                        <a:spcBef>
                          <a:spcPts val="0"/>
                        </a:spcBef>
                        <a:buNone/>
                      </a:pPr>
                      <a:r>
                        <a:rPr lang="en-US" sz="1800" b="1">
                          <a:solidFill>
                            <a:srgbClr val="FFFFFF"/>
                          </a:solidFill>
                        </a:rPr>
                        <a:t>Symbol</a:t>
                      </a:r>
                    </a:p>
                  </a:txBody>
                  <a:tcPr marL="63500" marR="63500" marT="63500" marB="63500" anchor="ctr">
                    <a:lnL w="12700" cap="flat" cmpd="sng">
                      <a:solidFill>
                        <a:srgbClr val="666666"/>
                      </a:solidFill>
                      <a:prstDash val="solid"/>
                      <a:round/>
                      <a:headEnd type="none" w="med" len="med"/>
                      <a:tailEnd type="none" w="med" len="med"/>
                    </a:lnL>
                    <a:lnR w="12700" cap="flat" cmpd="sng">
                      <a:solidFill>
                        <a:srgbClr val="666666"/>
                      </a:solidFill>
                      <a:prstDash val="solid"/>
                      <a:round/>
                      <a:headEnd type="none" w="med" len="med"/>
                      <a:tailEnd type="none" w="med" len="med"/>
                    </a:lnR>
                    <a:lnT w="12700" cap="flat" cmpd="sng">
                      <a:solidFill>
                        <a:srgbClr val="666666"/>
                      </a:solidFill>
                      <a:prstDash val="solid"/>
                      <a:round/>
                      <a:headEnd type="none" w="med" len="med"/>
                      <a:tailEnd type="none" w="med" len="med"/>
                    </a:lnT>
                    <a:lnB w="12700" cap="flat" cmpd="sng">
                      <a:solidFill>
                        <a:srgbClr val="666666"/>
                      </a:solidFill>
                      <a:prstDash val="solid"/>
                      <a:round/>
                      <a:headEnd type="none" w="med" len="med"/>
                      <a:tailEnd type="none" w="med" len="med"/>
                    </a:lnB>
                    <a:solidFill>
                      <a:srgbClr val="666666"/>
                    </a:solidFill>
                  </a:tcPr>
                </a:tc>
                <a:tc>
                  <a:txBody>
                    <a:bodyPr/>
                    <a:lstStyle/>
                    <a:p>
                      <a:pPr lvl="0" rtl="0">
                        <a:spcBef>
                          <a:spcPts val="0"/>
                        </a:spcBef>
                        <a:buNone/>
                      </a:pPr>
                      <a:r>
                        <a:rPr lang="en-US" sz="1800" b="1">
                          <a:solidFill>
                            <a:srgbClr val="FFFFFF"/>
                          </a:solidFill>
                        </a:rPr>
                        <a:t>Description</a:t>
                      </a:r>
                    </a:p>
                  </a:txBody>
                  <a:tcPr marL="63500" marR="63500" marT="63500" marB="63500" anchor="ctr">
                    <a:lnL w="12700" cap="flat" cmpd="sng">
                      <a:solidFill>
                        <a:srgbClr val="666666"/>
                      </a:solidFill>
                      <a:prstDash val="solid"/>
                      <a:round/>
                      <a:headEnd type="none" w="med" len="med"/>
                      <a:tailEnd type="none" w="med" len="med"/>
                    </a:lnL>
                    <a:lnR w="12700" cap="flat" cmpd="sng">
                      <a:solidFill>
                        <a:srgbClr val="666666"/>
                      </a:solidFill>
                      <a:prstDash val="solid"/>
                      <a:round/>
                      <a:headEnd type="none" w="med" len="med"/>
                      <a:tailEnd type="none" w="med" len="med"/>
                    </a:lnR>
                    <a:lnT w="12700" cap="flat" cmpd="sng">
                      <a:solidFill>
                        <a:srgbClr val="666666"/>
                      </a:solidFill>
                      <a:prstDash val="solid"/>
                      <a:round/>
                      <a:headEnd type="none" w="med" len="med"/>
                      <a:tailEnd type="none" w="med" len="med"/>
                    </a:lnT>
                    <a:lnB w="12700" cap="flat" cmpd="sng">
                      <a:solidFill>
                        <a:srgbClr val="666666"/>
                      </a:solidFill>
                      <a:prstDash val="solid"/>
                      <a:round/>
                      <a:headEnd type="none" w="med" len="med"/>
                      <a:tailEnd type="none" w="med" len="med"/>
                    </a:lnB>
                    <a:solidFill>
                      <a:srgbClr val="666666"/>
                    </a:solidFill>
                  </a:tcPr>
                </a:tc>
              </a:tr>
              <a:tr h="714150">
                <a:tc>
                  <a:txBody>
                    <a:bodyPr/>
                    <a:lstStyle/>
                    <a:p>
                      <a:pPr lvl="0" rtl="0">
                        <a:spcBef>
                          <a:spcPts val="0"/>
                        </a:spcBef>
                        <a:buNone/>
                      </a:pPr>
                      <a:r>
                        <a:rPr lang="en-US" sz="1800"/>
                        <a:t>AND</a:t>
                      </a:r>
                    </a:p>
                  </a:txBody>
                  <a:tcPr marL="63500" marR="63500" marT="63500" marB="63500" anchor="ctr">
                    <a:lnT w="12700" cap="flat" cmpd="sng">
                      <a:solidFill>
                        <a:srgbClr val="666666"/>
                      </a:solidFill>
                      <a:prstDash val="solid"/>
                      <a:round/>
                      <a:headEnd type="none" w="med" len="med"/>
                      <a:tailEnd type="none" w="med" len="med"/>
                    </a:lnT>
                  </a:tcPr>
                </a:tc>
                <a:tc>
                  <a:txBody>
                    <a:bodyPr/>
                    <a:lstStyle/>
                    <a:p>
                      <a:pPr lvl="0" rtl="0">
                        <a:spcBef>
                          <a:spcPts val="0"/>
                        </a:spcBef>
                        <a:buNone/>
                      </a:pPr>
                      <a:r>
                        <a:rPr lang="en-US" sz="1800"/>
                        <a:t>&amp;</a:t>
                      </a:r>
                    </a:p>
                  </a:txBody>
                  <a:tcPr marL="63500" marR="63500" marT="63500" marB="63500" anchor="ctr">
                    <a:lnT w="12700" cap="flat" cmpd="sng">
                      <a:solidFill>
                        <a:srgbClr val="666666"/>
                      </a:solidFill>
                      <a:prstDash val="solid"/>
                      <a:round/>
                      <a:headEnd type="none" w="med" len="med"/>
                      <a:tailEnd type="none" w="med" len="med"/>
                    </a:lnT>
                  </a:tcPr>
                </a:tc>
                <a:tc>
                  <a:txBody>
                    <a:bodyPr/>
                    <a:lstStyle/>
                    <a:p>
                      <a:pPr lvl="0" rtl="0">
                        <a:spcBef>
                          <a:spcPts val="0"/>
                        </a:spcBef>
                        <a:buNone/>
                      </a:pPr>
                      <a:r>
                        <a:rPr lang="en-US" sz="1800"/>
                        <a:t>Grants access if </a:t>
                      </a:r>
                      <a:r>
                        <a:rPr lang="en-US" sz="1800" i="1"/>
                        <a:t>both</a:t>
                      </a:r>
                      <a:r>
                        <a:rPr lang="en-US" sz="1800"/>
                        <a:t> conditions are met</a:t>
                      </a:r>
                    </a:p>
                  </a:txBody>
                  <a:tcPr marL="63500" marR="63500" marT="63500" marB="63500" anchor="ctr">
                    <a:lnT w="12700" cap="flat" cmpd="sng">
                      <a:solidFill>
                        <a:srgbClr val="666666"/>
                      </a:solidFill>
                      <a:prstDash val="solid"/>
                      <a:round/>
                      <a:headEnd type="none" w="med" len="med"/>
                      <a:tailEnd type="none" w="med" len="med"/>
                    </a:lnT>
                  </a:tcPr>
                </a:tc>
              </a:tr>
              <a:tr h="714150">
                <a:tc>
                  <a:txBody>
                    <a:bodyPr/>
                    <a:lstStyle/>
                    <a:p>
                      <a:pPr lvl="0" rtl="0">
                        <a:spcBef>
                          <a:spcPts val="0"/>
                        </a:spcBef>
                        <a:buNone/>
                      </a:pPr>
                      <a:r>
                        <a:rPr lang="en-US" sz="1800"/>
                        <a:t>OR</a:t>
                      </a:r>
                    </a:p>
                  </a:txBody>
                  <a:tcPr marL="63500" marR="63500" marT="63500" marB="63500" anchor="ctr"/>
                </a:tc>
                <a:tc>
                  <a:txBody>
                    <a:bodyPr/>
                    <a:lstStyle/>
                    <a:p>
                      <a:pPr lvl="0" rtl="0">
                        <a:spcBef>
                          <a:spcPts val="0"/>
                        </a:spcBef>
                        <a:buNone/>
                      </a:pPr>
                      <a:r>
                        <a:rPr lang="en-US" sz="1800"/>
                        <a:t>|</a:t>
                      </a:r>
                    </a:p>
                  </a:txBody>
                  <a:tcPr marL="63500" marR="63500" marT="63500" marB="63500" anchor="ctr"/>
                </a:tc>
                <a:tc>
                  <a:txBody>
                    <a:bodyPr/>
                    <a:lstStyle/>
                    <a:p>
                      <a:pPr lvl="0" rtl="0">
                        <a:spcBef>
                          <a:spcPts val="0"/>
                        </a:spcBef>
                        <a:buNone/>
                      </a:pPr>
                      <a:r>
                        <a:rPr lang="en-US" sz="1800"/>
                        <a:t>Grants access if </a:t>
                      </a:r>
                      <a:r>
                        <a:rPr lang="en-US" sz="1800" i="1"/>
                        <a:t>either</a:t>
                      </a:r>
                      <a:r>
                        <a:rPr lang="en-US" sz="1800"/>
                        <a:t> condition is met</a:t>
                      </a:r>
                    </a:p>
                  </a:txBody>
                  <a:tcPr marL="63500" marR="63500" marT="63500" marB="63500" anchor="ctr"/>
                </a:tc>
              </a:tr>
              <a:tr h="714150">
                <a:tc>
                  <a:txBody>
                    <a:bodyPr/>
                    <a:lstStyle/>
                    <a:p>
                      <a:pPr lvl="0" rtl="0">
                        <a:spcBef>
                          <a:spcPts val="0"/>
                        </a:spcBef>
                        <a:buNone/>
                      </a:pPr>
                      <a:r>
                        <a:rPr lang="en-US" sz="1800"/>
                        <a:t>NOT</a:t>
                      </a:r>
                    </a:p>
                  </a:txBody>
                  <a:tcPr marL="63500" marR="63500" marT="63500" marB="63500" anchor="ctr"/>
                </a:tc>
                <a:tc>
                  <a:txBody>
                    <a:bodyPr/>
                    <a:lstStyle/>
                    <a:p>
                      <a:pPr lvl="0" rtl="0">
                        <a:spcBef>
                          <a:spcPts val="0"/>
                        </a:spcBef>
                        <a:buNone/>
                      </a:pPr>
                      <a:r>
                        <a:rPr lang="en-US" sz="1800"/>
                        <a:t>!</a:t>
                      </a:r>
                    </a:p>
                  </a:txBody>
                  <a:tcPr marL="63500" marR="63500" marT="63500" marB="63500" anchor="ctr"/>
                </a:tc>
                <a:tc>
                  <a:txBody>
                    <a:bodyPr/>
                    <a:lstStyle/>
                    <a:p>
                      <a:pPr lvl="0" rtl="0">
                        <a:spcBef>
                          <a:spcPts val="0"/>
                        </a:spcBef>
                        <a:buNone/>
                      </a:pPr>
                      <a:r>
                        <a:rPr lang="en-US" sz="1800"/>
                        <a:t>Grants access if the condition is </a:t>
                      </a:r>
                      <a:r>
                        <a:rPr lang="en-US" sz="1800" i="1"/>
                        <a:t>NOT</a:t>
                      </a:r>
                      <a:r>
                        <a:rPr lang="en-US" sz="1800"/>
                        <a:t> true</a:t>
                      </a:r>
                    </a:p>
                  </a:txBody>
                  <a:tcPr marL="63500" marR="63500" marT="63500" marB="63500" anchor="ctr"/>
                </a:tc>
              </a:tr>
              <a:tr h="1061600">
                <a:tc>
                  <a:txBody>
                    <a:bodyPr/>
                    <a:lstStyle/>
                    <a:p>
                      <a:pPr lvl="0" rtl="0">
                        <a:spcBef>
                          <a:spcPts val="0"/>
                        </a:spcBef>
                        <a:buNone/>
                      </a:pPr>
                      <a:r>
                        <a:rPr lang="en-US" sz="1800"/>
                        <a:t>Sub-expression</a:t>
                      </a:r>
                    </a:p>
                  </a:txBody>
                  <a:tcPr marL="63500" marR="63500" marT="63500" marB="63500" anchor="ctr"/>
                </a:tc>
                <a:tc>
                  <a:txBody>
                    <a:bodyPr/>
                    <a:lstStyle/>
                    <a:p>
                      <a:pPr lvl="0" rtl="0">
                        <a:spcBef>
                          <a:spcPts val="0"/>
                        </a:spcBef>
                        <a:buNone/>
                      </a:pPr>
                      <a:r>
                        <a:rPr lang="en-US" sz="1800"/>
                        <a:t>()</a:t>
                      </a:r>
                    </a:p>
                  </a:txBody>
                  <a:tcPr marL="63500" marR="63500" marT="63500" marB="63500" anchor="ctr"/>
                </a:tc>
                <a:tc>
                  <a:txBody>
                    <a:bodyPr/>
                    <a:lstStyle/>
                    <a:p>
                      <a:pPr lvl="0" rtl="0">
                        <a:spcBef>
                          <a:spcPts val="0"/>
                        </a:spcBef>
                        <a:buNone/>
                      </a:pPr>
                      <a:r>
                        <a:rPr lang="en-US" sz="1800"/>
                        <a:t>Creates sub-expressions that are evaluated separately before being combined with other conditions</a:t>
                      </a:r>
                    </a:p>
                  </a:txBody>
                  <a:tcPr marL="63500" marR="63500" marT="63500" marB="63500" anchor="ct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Shape 873"/>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ACE with subexpressions</a:t>
            </a:r>
          </a:p>
        </p:txBody>
      </p:sp>
      <p:graphicFrame>
        <p:nvGraphicFramePr>
          <p:cNvPr id="874" name="Shape 874"/>
          <p:cNvGraphicFramePr/>
          <p:nvPr/>
        </p:nvGraphicFramePr>
        <p:xfrm>
          <a:off x="531425" y="1480925"/>
          <a:ext cx="3000000" cy="3000000"/>
        </p:xfrm>
        <a:graphic>
          <a:graphicData uri="http://schemas.openxmlformats.org/drawingml/2006/table">
            <a:tbl>
              <a:tblPr>
                <a:noFill/>
                <a:tableStyleId>{2D87717F-2A7F-4EC6-8660-5C6152039BA4}</a:tableStyleId>
              </a:tblPr>
              <a:tblGrid>
                <a:gridCol w="4304975"/>
                <a:gridCol w="6841500"/>
              </a:tblGrid>
              <a:tr h="603250">
                <a:tc>
                  <a:txBody>
                    <a:bodyPr/>
                    <a:lstStyle/>
                    <a:p>
                      <a:pPr lvl="0" rtl="0">
                        <a:spcBef>
                          <a:spcPts val="0"/>
                        </a:spcBef>
                        <a:buNone/>
                      </a:pPr>
                      <a:r>
                        <a:rPr lang="en-US" sz="1800" b="1">
                          <a:solidFill>
                            <a:srgbClr val="FFFFFF"/>
                          </a:solidFill>
                        </a:rPr>
                        <a:t>ACE</a:t>
                      </a:r>
                    </a:p>
                  </a:txBody>
                  <a:tcPr marL="63500" marR="63500" marT="63500" marB="63500" anchor="ctr">
                    <a:lnL w="12700" cap="flat" cmpd="sng">
                      <a:solidFill>
                        <a:srgbClr val="666666"/>
                      </a:solidFill>
                      <a:prstDash val="solid"/>
                      <a:round/>
                      <a:headEnd type="none" w="med" len="med"/>
                      <a:tailEnd type="none" w="med" len="med"/>
                    </a:lnL>
                    <a:lnR w="12700" cap="flat" cmpd="sng">
                      <a:solidFill>
                        <a:srgbClr val="666666"/>
                      </a:solidFill>
                      <a:prstDash val="solid"/>
                      <a:round/>
                      <a:headEnd type="none" w="med" len="med"/>
                      <a:tailEnd type="none" w="med" len="med"/>
                    </a:lnR>
                    <a:lnT w="12700" cap="flat" cmpd="sng">
                      <a:solidFill>
                        <a:srgbClr val="666666"/>
                      </a:solidFill>
                      <a:prstDash val="solid"/>
                      <a:round/>
                      <a:headEnd type="none" w="med" len="med"/>
                      <a:tailEnd type="none" w="med" len="med"/>
                    </a:lnT>
                    <a:lnB w="12700" cap="flat" cmpd="sng">
                      <a:solidFill>
                        <a:srgbClr val="666666"/>
                      </a:solidFill>
                      <a:prstDash val="solid"/>
                      <a:round/>
                      <a:headEnd type="none" w="med" len="med"/>
                      <a:tailEnd type="none" w="med" len="med"/>
                    </a:lnB>
                    <a:solidFill>
                      <a:srgbClr val="666666"/>
                    </a:solidFill>
                  </a:tcPr>
                </a:tc>
                <a:tc>
                  <a:txBody>
                    <a:bodyPr/>
                    <a:lstStyle/>
                    <a:p>
                      <a:pPr lvl="0" rtl="0">
                        <a:spcBef>
                          <a:spcPts val="0"/>
                        </a:spcBef>
                        <a:buNone/>
                      </a:pPr>
                      <a:r>
                        <a:rPr lang="en-US" sz="1800" b="1">
                          <a:solidFill>
                            <a:srgbClr val="FFFFFF"/>
                          </a:solidFill>
                        </a:rPr>
                        <a:t>What it Matches</a:t>
                      </a:r>
                    </a:p>
                  </a:txBody>
                  <a:tcPr marL="63500" marR="63500" marT="63500" marB="63500" anchor="ctr">
                    <a:lnL w="12700" cap="flat" cmpd="sng">
                      <a:solidFill>
                        <a:srgbClr val="666666"/>
                      </a:solidFill>
                      <a:prstDash val="solid"/>
                      <a:round/>
                      <a:headEnd type="none" w="med" len="med"/>
                      <a:tailEnd type="none" w="med" len="med"/>
                    </a:lnL>
                    <a:lnR w="12700" cap="flat" cmpd="sng">
                      <a:solidFill>
                        <a:srgbClr val="666666"/>
                      </a:solidFill>
                      <a:prstDash val="solid"/>
                      <a:round/>
                      <a:headEnd type="none" w="med" len="med"/>
                      <a:tailEnd type="none" w="med" len="med"/>
                    </a:lnR>
                    <a:lnT w="12700" cap="flat" cmpd="sng">
                      <a:solidFill>
                        <a:srgbClr val="666666"/>
                      </a:solidFill>
                      <a:prstDash val="solid"/>
                      <a:round/>
                      <a:headEnd type="none" w="med" len="med"/>
                      <a:tailEnd type="none" w="med" len="med"/>
                    </a:lnT>
                    <a:lnB w="12700" cap="flat" cmpd="sng">
                      <a:solidFill>
                        <a:srgbClr val="666666"/>
                      </a:solidFill>
                      <a:prstDash val="solid"/>
                      <a:round/>
                      <a:headEnd type="none" w="med" len="med"/>
                      <a:tailEnd type="none" w="med" len="med"/>
                    </a:lnB>
                    <a:solidFill>
                      <a:srgbClr val="666666"/>
                    </a:solidFill>
                  </a:tcPr>
                </a:tc>
              </a:tr>
              <a:tr h="932275">
                <a:tc>
                  <a:txBody>
                    <a:bodyPr/>
                    <a:lstStyle/>
                    <a:p>
                      <a:pPr lvl="0" rtl="0">
                        <a:spcBef>
                          <a:spcPts val="0"/>
                        </a:spcBef>
                        <a:buNone/>
                      </a:pPr>
                      <a:r>
                        <a:rPr lang="en-US" sz="1800"/>
                        <a:t>u:amy &amp; (r:mkt | g:dev)</a:t>
                      </a:r>
                    </a:p>
                  </a:txBody>
                  <a:tcPr marL="63500" marR="63500" marT="63500" marB="63500" anchor="ctr">
                    <a:lnT w="12700" cap="flat" cmpd="sng">
                      <a:solidFill>
                        <a:srgbClr val="666666"/>
                      </a:solidFill>
                      <a:prstDash val="solid"/>
                      <a:round/>
                      <a:headEnd type="none" w="med" len="med"/>
                      <a:tailEnd type="none" w="med" len="med"/>
                    </a:lnT>
                  </a:tcPr>
                </a:tc>
                <a:tc>
                  <a:txBody>
                    <a:bodyPr/>
                    <a:lstStyle/>
                    <a:p>
                      <a:pPr lvl="0" rtl="0">
                        <a:spcBef>
                          <a:spcPts val="0"/>
                        </a:spcBef>
                        <a:buNone/>
                      </a:pPr>
                      <a:r>
                        <a:rPr lang="en-US" sz="1800"/>
                        <a:t>The user </a:t>
                      </a:r>
                      <a:r>
                        <a:rPr lang="en-US" sz="1800" i="1"/>
                        <a:t>amy</a:t>
                      </a:r>
                      <a:r>
                        <a:rPr lang="en-US" sz="1800"/>
                        <a:t> who is member of either the </a:t>
                      </a:r>
                      <a:r>
                        <a:rPr lang="en-US" sz="1800" i="1"/>
                        <a:t>mkt</a:t>
                      </a:r>
                      <a:r>
                        <a:rPr lang="en-US" sz="1800"/>
                        <a:t> role or the group </a:t>
                      </a:r>
                      <a:r>
                        <a:rPr lang="en-US" sz="1800" i="1"/>
                        <a:t>dev</a:t>
                      </a:r>
                      <a:r>
                        <a:rPr lang="en-US" sz="1800"/>
                        <a:t>)</a:t>
                      </a:r>
                    </a:p>
                  </a:txBody>
                  <a:tcPr marL="63500" marR="63500" marT="63500" marB="63500" anchor="ctr">
                    <a:lnT w="12700" cap="flat" cmpd="sng">
                      <a:solidFill>
                        <a:srgbClr val="666666"/>
                      </a:solidFill>
                      <a:prstDash val="solid"/>
                      <a:round/>
                      <a:headEnd type="none" w="med" len="med"/>
                      <a:tailEnd type="none" w="med" len="med"/>
                    </a:lnT>
                  </a:tcPr>
                </a:tc>
              </a:tr>
              <a:tr h="932275">
                <a:tc>
                  <a:txBody>
                    <a:bodyPr/>
                    <a:lstStyle/>
                    <a:p>
                      <a:pPr lvl="0" rtl="0">
                        <a:spcBef>
                          <a:spcPts val="0"/>
                        </a:spcBef>
                        <a:buNone/>
                      </a:pPr>
                      <a:r>
                        <a:rPr lang="en-US" sz="1800"/>
                        <a:t>(u:amy &amp; r:mkt) | g:dev</a:t>
                      </a:r>
                    </a:p>
                  </a:txBody>
                  <a:tcPr marL="63500" marR="63500" marT="63500" marB="63500" anchor="ctr"/>
                </a:tc>
                <a:tc>
                  <a:txBody>
                    <a:bodyPr/>
                    <a:lstStyle/>
                    <a:p>
                      <a:pPr lvl="0" rtl="0">
                        <a:spcBef>
                          <a:spcPts val="0"/>
                        </a:spcBef>
                        <a:buNone/>
                      </a:pPr>
                      <a:r>
                        <a:rPr lang="en-US" sz="1800"/>
                        <a:t>The user </a:t>
                      </a:r>
                      <a:r>
                        <a:rPr lang="en-US" sz="1800" i="1"/>
                        <a:t>amy</a:t>
                      </a:r>
                      <a:r>
                        <a:rPr lang="en-US" sz="1800"/>
                        <a:t> who is member of the </a:t>
                      </a:r>
                      <a:r>
                        <a:rPr lang="en-US" sz="1800" i="1"/>
                        <a:t>mkt</a:t>
                      </a:r>
                      <a:r>
                        <a:rPr lang="en-US" sz="1800"/>
                        <a:t> role, as well as anyone who is in the group </a:t>
                      </a:r>
                      <a:r>
                        <a:rPr lang="en-US" sz="1800" i="1"/>
                        <a:t>dev</a:t>
                      </a:r>
                    </a:p>
                  </a:txBody>
                  <a:tcPr marL="63500" marR="63500" marT="63500" marB="63500" anchor="ctr"/>
                </a:tc>
              </a:tr>
              <a:tr h="932275">
                <a:tc>
                  <a:txBody>
                    <a:bodyPr/>
                    <a:lstStyle/>
                    <a:p>
                      <a:pPr lvl="0" rtl="0">
                        <a:spcBef>
                          <a:spcPts val="0"/>
                        </a:spcBef>
                        <a:buNone/>
                      </a:pPr>
                      <a:r>
                        <a:rPr lang="en-US" sz="1800"/>
                        <a:t>(u:amy | g:mkt) &amp; g:admin</a:t>
                      </a:r>
                    </a:p>
                  </a:txBody>
                  <a:tcPr marL="63500" marR="63500" marT="63500" marB="63500" anchor="ctr"/>
                </a:tc>
                <a:tc>
                  <a:txBody>
                    <a:bodyPr/>
                    <a:lstStyle/>
                    <a:p>
                      <a:pPr lvl="0" rtl="0">
                        <a:spcBef>
                          <a:spcPts val="0"/>
                        </a:spcBef>
                        <a:buNone/>
                      </a:pPr>
                      <a:r>
                        <a:rPr lang="en-US" sz="1800"/>
                        <a:t>Users who are in either the group </a:t>
                      </a:r>
                      <a:r>
                        <a:rPr lang="en-US" sz="1800" i="1"/>
                        <a:t>dev</a:t>
                      </a:r>
                      <a:r>
                        <a:rPr lang="en-US" sz="1800"/>
                        <a:t> or </a:t>
                      </a:r>
                      <a:r>
                        <a:rPr lang="en-US" sz="1800" i="1"/>
                        <a:t>mkt</a:t>
                      </a:r>
                      <a:r>
                        <a:rPr lang="en-US" sz="1800"/>
                        <a:t>, and also in the group </a:t>
                      </a:r>
                      <a:r>
                        <a:rPr lang="en-US" sz="1800" i="1"/>
                        <a:t>admin</a:t>
                      </a:r>
                      <a:r>
                        <a:rPr lang="en-US" sz="1800"/>
                        <a:t>.</a:t>
                      </a:r>
                    </a:p>
                  </a:txBody>
                  <a:tcPr marL="63500" marR="63500" marT="63500" marB="63500" anchor="ctr"/>
                </a:tc>
              </a:tr>
              <a:tr h="932275">
                <a:tc>
                  <a:txBody>
                    <a:bodyPr/>
                    <a:lstStyle/>
                    <a:p>
                      <a:pPr lvl="0" rtl="0">
                        <a:spcBef>
                          <a:spcPts val="0"/>
                        </a:spcBef>
                        <a:buNone/>
                      </a:pPr>
                      <a:r>
                        <a:rPr lang="en-US" sz="1800"/>
                        <a:t>g:dev | (g:mkt &amp; g:admin)</a:t>
                      </a:r>
                    </a:p>
                  </a:txBody>
                  <a:tcPr marL="63500" marR="63500" marT="63500" marB="63500" anchor="ctr"/>
                </a:tc>
                <a:tc>
                  <a:txBody>
                    <a:bodyPr/>
                    <a:lstStyle/>
                    <a:p>
                      <a:pPr lvl="0" rtl="0">
                        <a:spcBef>
                          <a:spcPts val="0"/>
                        </a:spcBef>
                        <a:buNone/>
                      </a:pPr>
                      <a:r>
                        <a:rPr lang="en-US" sz="1800"/>
                        <a:t>Users who are either in the group </a:t>
                      </a:r>
                      <a:r>
                        <a:rPr lang="en-US" sz="1800" i="1"/>
                        <a:t>dev</a:t>
                      </a:r>
                      <a:r>
                        <a:rPr lang="en-US" sz="1800"/>
                        <a:t>, or who are in both the groups </a:t>
                      </a:r>
                      <a:r>
                        <a:rPr lang="en-US" sz="1800" i="1"/>
                        <a:t>mkt</a:t>
                      </a:r>
                      <a:r>
                        <a:rPr lang="en-US" sz="1800"/>
                        <a:t> and </a:t>
                      </a:r>
                      <a:r>
                        <a:rPr lang="en-US" sz="1800" i="1"/>
                        <a:t>admin</a:t>
                      </a:r>
                    </a:p>
                  </a:txBody>
                  <a:tcPr marL="63500" marR="63500" marT="63500" marB="63500"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Shape 880"/>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Assign Whole Volume ACEs Through CLI</a:t>
            </a:r>
          </a:p>
        </p:txBody>
      </p:sp>
      <p:sp>
        <p:nvSpPr>
          <p:cNvPr id="881" name="Shape 881"/>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lvl="0">
              <a:spcBef>
                <a:spcPts val="0"/>
              </a:spcBef>
              <a:buNone/>
            </a:pPr>
            <a:r>
              <a:rPr lang="en-US" sz="2000"/>
              <a:t>To set a read ACE</a:t>
            </a:r>
          </a:p>
          <a:p>
            <a:pPr lvl="0">
              <a:spcBef>
                <a:spcPts val="0"/>
              </a:spcBef>
              <a:buNone/>
            </a:pPr>
            <a:endParaRPr/>
          </a:p>
          <a:p>
            <a:pPr lvl="0">
              <a:spcBef>
                <a:spcPts val="0"/>
              </a:spcBef>
              <a:buNone/>
            </a:pPr>
            <a:endParaRPr/>
          </a:p>
          <a:p>
            <a:pPr lvl="0">
              <a:spcBef>
                <a:spcPts val="0"/>
              </a:spcBef>
              <a:buNone/>
            </a:pPr>
            <a:endParaRPr/>
          </a:p>
          <a:p>
            <a:pPr marL="177800" lvl="0" indent="0" rtl="0">
              <a:spcBef>
                <a:spcPts val="0"/>
              </a:spcBef>
              <a:buNone/>
            </a:pPr>
            <a:endParaRPr/>
          </a:p>
          <a:p>
            <a:pPr marL="177800" lvl="0" indent="0" rtl="0">
              <a:spcBef>
                <a:spcPts val="0"/>
              </a:spcBef>
              <a:buNone/>
            </a:pPr>
            <a:r>
              <a:rPr lang="en-US" sz="2000"/>
              <a:t>To set a write ACE</a:t>
            </a:r>
          </a:p>
        </p:txBody>
      </p:sp>
      <p:sp>
        <p:nvSpPr>
          <p:cNvPr id="882" name="Shape 882"/>
          <p:cNvSpPr txBox="1"/>
          <p:nvPr/>
        </p:nvSpPr>
        <p:spPr>
          <a:xfrm>
            <a:off x="732350" y="1826175"/>
            <a:ext cx="10612200" cy="1490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a:solidFill>
                  <a:srgbClr val="4D4F53"/>
                </a:solidFill>
                <a:latin typeface="Consolas"/>
                <a:ea typeface="Consolas"/>
                <a:cs typeface="Consolas"/>
                <a:sym typeface="Consolas"/>
              </a:rPr>
              <a:t># Create</a:t>
            </a:r>
          </a:p>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volume create -name myvol -readAce ‘u:mark | u:deborah’</a:t>
            </a:r>
          </a:p>
          <a:p>
            <a:pPr marL="0" lvl="1" indent="0" rtl="0">
              <a:lnSpc>
                <a:spcPct val="90000"/>
              </a:lnSpc>
              <a:spcBef>
                <a:spcPts val="480"/>
              </a:spcBef>
              <a:buNone/>
            </a:pPr>
            <a:r>
              <a:rPr lang="en-US" sz="2000">
                <a:solidFill>
                  <a:srgbClr val="4D4F53"/>
                </a:solidFill>
                <a:latin typeface="Consolas"/>
                <a:ea typeface="Consolas"/>
                <a:cs typeface="Consolas"/>
                <a:sym typeface="Consolas"/>
              </a:rPr>
              <a:t># Modify </a:t>
            </a:r>
          </a:p>
          <a:p>
            <a:pPr lvl="0" rtl="0">
              <a:lnSpc>
                <a:spcPct val="90000"/>
              </a:lnSpc>
              <a:spcBef>
                <a:spcPts val="48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volume modify -name volA -readAce ‘(g:dev | u:rajesh) &amp; r:adm’</a:t>
            </a:r>
          </a:p>
        </p:txBody>
      </p:sp>
      <p:sp>
        <p:nvSpPr>
          <p:cNvPr id="883" name="Shape 883"/>
          <p:cNvSpPr txBox="1"/>
          <p:nvPr/>
        </p:nvSpPr>
        <p:spPr>
          <a:xfrm>
            <a:off x="732350" y="4163225"/>
            <a:ext cx="10612200" cy="16107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a:solidFill>
                  <a:schemeClr val="dk2"/>
                </a:solidFill>
                <a:latin typeface="Consolas"/>
                <a:ea typeface="Consolas"/>
                <a:cs typeface="Consolas"/>
                <a:sym typeface="Consolas"/>
              </a:rPr>
              <a:t># Create</a:t>
            </a:r>
          </a:p>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volume create -name myvol -writeAce ‘u:mark | u:deborah’</a:t>
            </a:r>
          </a:p>
          <a:p>
            <a:pPr marL="0" lvl="1" indent="0" rtl="0">
              <a:lnSpc>
                <a:spcPct val="90000"/>
              </a:lnSpc>
              <a:spcBef>
                <a:spcPts val="480"/>
              </a:spcBef>
              <a:buNone/>
            </a:pPr>
            <a:r>
              <a:rPr lang="en-US" sz="2000">
                <a:solidFill>
                  <a:schemeClr val="dk2"/>
                </a:solidFill>
                <a:latin typeface="Consolas"/>
                <a:ea typeface="Consolas"/>
                <a:cs typeface="Consolas"/>
                <a:sym typeface="Consolas"/>
              </a:rPr>
              <a:t># Modify </a:t>
            </a:r>
          </a:p>
          <a:p>
            <a:pPr lvl="0" rtl="0">
              <a:lnSpc>
                <a:spcPct val="90000"/>
              </a:lnSpc>
              <a:spcBef>
                <a:spcPts val="48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volume modify -name projectA -writeAce ‘(g:dev | u:rajesh)’</a:t>
            </a:r>
          </a:p>
          <a:p>
            <a:pPr lvl="0" rtl="0">
              <a:lnSpc>
                <a:spcPct val="90000"/>
              </a:lnSpc>
              <a:spcBef>
                <a:spcPts val="480"/>
              </a:spcBef>
              <a:buNone/>
            </a:pPr>
            <a:endParaRPr sz="2000" b="1">
              <a:solidFill>
                <a:schemeClr val="dk2"/>
              </a:solidFill>
              <a:latin typeface="Consolas"/>
              <a:ea typeface="Consolas"/>
              <a:cs typeface="Consolas"/>
              <a:sym typeface="Consolas"/>
            </a:endParaRPr>
          </a:p>
          <a:p>
            <a:pPr marL="266700" lvl="1" indent="0" rtl="0">
              <a:lnSpc>
                <a:spcPct val="90000"/>
              </a:lnSpc>
              <a:spcBef>
                <a:spcPts val="480"/>
              </a:spcBef>
              <a:buNone/>
            </a:pPr>
            <a:endParaRPr sz="2000" b="1">
              <a:solidFill>
                <a:schemeClr val="dk2"/>
              </a:solidFill>
              <a:latin typeface="Consolas"/>
              <a:ea typeface="Consolas"/>
              <a:cs typeface="Consolas"/>
              <a:sym typeface="Consolas"/>
            </a:endParaRPr>
          </a:p>
          <a:p>
            <a:pPr lvl="0" rtl="0">
              <a:lnSpc>
                <a:spcPct val="90000"/>
              </a:lnSpc>
              <a:spcBef>
                <a:spcPts val="480"/>
              </a:spcBef>
              <a:buNone/>
            </a:pPr>
            <a:endParaRPr sz="2400" b="1">
              <a:solidFill>
                <a:schemeClr val="dk2"/>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a:spcBef>
                <a:spcPts val="0"/>
              </a:spcBef>
              <a:buNone/>
            </a:pPr>
            <a:r>
              <a:rPr lang="en-US"/>
              <a:t>Modify or Remove Whole Volume ACEs</a:t>
            </a:r>
          </a:p>
        </p:txBody>
      </p:sp>
      <p:sp>
        <p:nvSpPr>
          <p:cNvPr id="890" name="Shape 890"/>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rtl="0">
              <a:spcBef>
                <a:spcPts val="0"/>
              </a:spcBef>
            </a:pPr>
            <a:r>
              <a:rPr lang="en-US"/>
              <a:t>Use the MapR Control System</a:t>
            </a:r>
          </a:p>
          <a:p>
            <a:pPr marL="457200" lvl="0" indent="-228600" rtl="0">
              <a:spcBef>
                <a:spcPts val="0"/>
              </a:spcBef>
            </a:pPr>
            <a:r>
              <a:rPr lang="en-US"/>
              <a:t>Use maprcli volume modify to overwrite the previous ACE</a:t>
            </a:r>
          </a:p>
          <a:p>
            <a:pPr marL="457200" lvl="0" indent="-228600">
              <a:spcBef>
                <a:spcPts val="0"/>
              </a:spcBef>
            </a:pPr>
            <a:r>
              <a:rPr lang="en-US"/>
              <a:t>To remove an ACE through the command line use the empty string</a:t>
            </a:r>
          </a:p>
        </p:txBody>
      </p:sp>
      <p:sp>
        <p:nvSpPr>
          <p:cNvPr id="891" name="Shape 891"/>
          <p:cNvSpPr txBox="1"/>
          <p:nvPr/>
        </p:nvSpPr>
        <p:spPr>
          <a:xfrm>
            <a:off x="601200" y="3364100"/>
            <a:ext cx="10631400" cy="4392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volume modify -name myvol -writeAce ‘’ -readAce ‘’</a:t>
            </a:r>
          </a:p>
          <a:p>
            <a:pPr marL="266700" lvl="1" indent="0" rtl="0">
              <a:lnSpc>
                <a:spcPct val="90000"/>
              </a:lnSpc>
              <a:spcBef>
                <a:spcPts val="480"/>
              </a:spcBef>
              <a:buNone/>
            </a:pPr>
            <a:endParaRPr sz="2000" b="1">
              <a:solidFill>
                <a:schemeClr val="dk2"/>
              </a:solidFill>
              <a:latin typeface="Consolas"/>
              <a:ea typeface="Consolas"/>
              <a:cs typeface="Consolas"/>
              <a:sym typeface="Consolas"/>
            </a:endParaRPr>
          </a:p>
          <a:p>
            <a:pPr lvl="0" rtl="0">
              <a:lnSpc>
                <a:spcPct val="90000"/>
              </a:lnSpc>
              <a:spcBef>
                <a:spcPts val="480"/>
              </a:spcBef>
              <a:buNone/>
            </a:pPr>
            <a:endParaRPr sz="2400" b="1">
              <a:solidFill>
                <a:schemeClr val="dk2"/>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a:spcBef>
                <a:spcPts val="0"/>
              </a:spcBef>
              <a:buNone/>
            </a:pPr>
            <a:r>
              <a:rPr lang="en-US"/>
              <a:t>Inheritance of Whole Volume ACEs</a:t>
            </a:r>
          </a:p>
        </p:txBody>
      </p:sp>
      <p:sp>
        <p:nvSpPr>
          <p:cNvPr id="898" name="Shape 898"/>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457200" lvl="0" indent="-228600">
              <a:spcBef>
                <a:spcPts val="0"/>
              </a:spcBef>
            </a:pPr>
            <a:r>
              <a:rPr lang="en-US"/>
              <a:t>Snapshots reflect the ACEs of the volume when the snapshot is taken</a:t>
            </a:r>
          </a:p>
          <a:p>
            <a:pPr marL="914400" lvl="1" indent="-228600">
              <a:spcBef>
                <a:spcPts val="0"/>
              </a:spcBef>
            </a:pPr>
            <a:r>
              <a:rPr lang="en-US"/>
              <a:t>Updated ACEs do not propagate to older snapshots!</a:t>
            </a:r>
          </a:p>
          <a:p>
            <a:pPr marL="457200" lvl="0" indent="-228600">
              <a:spcBef>
                <a:spcPts val="0"/>
              </a:spcBef>
            </a:pPr>
            <a:r>
              <a:rPr lang="en-US"/>
              <a:t>Volume ACEs are propagated to mirror volumes on synchronization</a:t>
            </a:r>
          </a:p>
          <a:p>
            <a:pPr marL="914400" lvl="1" indent="-228600">
              <a:spcBef>
                <a:spcPts val="0"/>
              </a:spcBef>
            </a:pPr>
            <a:r>
              <a:rPr lang="en-US"/>
              <a:t>ACEs on promoted mirrors can be different from the source volume</a:t>
            </a:r>
          </a:p>
          <a:p>
            <a:pPr marL="457200" lvl="0" indent="-228600">
              <a:spcBef>
                <a:spcPts val="0"/>
              </a:spcBef>
            </a:pPr>
            <a:r>
              <a:rPr lang="en-US"/>
              <a:t>Sub-volumes do not inherit ACEs</a:t>
            </a:r>
          </a:p>
          <a:p>
            <a:pPr marL="914400" lvl="1" indent="-228600">
              <a:spcBef>
                <a:spcPts val="0"/>
              </a:spcBef>
            </a:pPr>
            <a:r>
              <a:rPr lang="en-US"/>
              <a:t>Sub-volume: a volume mounted in sub directory of an already mounted volume</a:t>
            </a:r>
          </a:p>
          <a:p>
            <a:pPr lvl="0">
              <a:spcBef>
                <a:spcPts val="0"/>
              </a:spcBef>
              <a:buClr>
                <a:schemeClr val="dk1"/>
              </a:buClr>
              <a:buSzPct val="39285"/>
              <a:buFont typeface="Arial"/>
              <a:buNone/>
            </a:pPr>
            <a:endParaRPr/>
          </a:p>
          <a:p>
            <a:pPr lvl="0">
              <a:spcBef>
                <a:spcPts val="0"/>
              </a:spcBef>
              <a:buClr>
                <a:schemeClr val="dk1"/>
              </a:buClr>
              <a:buSzPct val="39285"/>
              <a:buFont typeface="Arial"/>
              <a:buNone/>
            </a:pPr>
            <a:endParaRPr/>
          </a:p>
          <a:p>
            <a:pPr lvl="0">
              <a:spcBef>
                <a:spcPts val="0"/>
              </a:spcBef>
              <a:buClr>
                <a:schemeClr val="dk1"/>
              </a:buClr>
              <a:buSzPct val="39285"/>
              <a:buFont typeface="Arial"/>
              <a:buNone/>
            </a:pPr>
            <a:endParaRPr/>
          </a:p>
          <a:p>
            <a:pPr lvl="0">
              <a:spcBef>
                <a:spcPts val="0"/>
              </a:spcBef>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Core</a:t>
            </a:r>
            <a:r>
              <a:rPr lang="en-US" sz="4070"/>
              <a:t/>
            </a:r>
            <a:br>
              <a:rPr lang="en-US" sz="4070"/>
            </a:br>
            <a:r>
              <a:rPr lang="en-US" sz="4070"/>
              <a:t>Auditing for MapR-FS and Cluster</a:t>
            </a: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Shape 909"/>
          <p:cNvSpPr/>
          <p:nvPr/>
        </p:nvSpPr>
        <p:spPr>
          <a:xfrm>
            <a:off x="6052528" y="1692254"/>
            <a:ext cx="5351400" cy="4305900"/>
          </a:xfrm>
          <a:prstGeom prst="rect">
            <a:avLst/>
          </a:prstGeom>
          <a:solidFill>
            <a:srgbClr val="7F7F7F">
              <a:alpha val="10980"/>
            </a:srgbClr>
          </a:solidFill>
          <a:ln>
            <a:noFill/>
          </a:ln>
        </p:spPr>
        <p:txBody>
          <a:bodyPr wrap="square" lIns="91425" tIns="45700" rIns="91425" bIns="45700" anchor="t" anchorCtr="0">
            <a:noAutofit/>
          </a:bodyPr>
          <a:lstStyle/>
          <a:p>
            <a:pPr marL="457200" lvl="0" indent="-381000" rtl="0">
              <a:spcBef>
                <a:spcPts val="0"/>
              </a:spcBef>
              <a:buClr>
                <a:schemeClr val="dk2"/>
              </a:buClr>
              <a:buChar char="●"/>
            </a:pPr>
            <a:endParaRPr sz="2400">
              <a:solidFill>
                <a:schemeClr val="dk2"/>
              </a:solidFill>
            </a:endParaRPr>
          </a:p>
          <a:p>
            <a:pPr lvl="0" rtl="0">
              <a:spcBef>
                <a:spcPts val="0"/>
              </a:spcBef>
              <a:buNone/>
            </a:pPr>
            <a:endParaRPr sz="2400">
              <a:solidFill>
                <a:schemeClr val="dk2"/>
              </a:solidFill>
            </a:endParaRPr>
          </a:p>
          <a:p>
            <a:pPr marL="457200" lvl="0" indent="-381000" rtl="0">
              <a:spcBef>
                <a:spcPts val="0"/>
              </a:spcBef>
              <a:buClr>
                <a:schemeClr val="dk2"/>
              </a:buClr>
              <a:buSzPct val="100000"/>
              <a:buChar char="●"/>
            </a:pPr>
            <a:r>
              <a:rPr lang="en-US" sz="2400">
                <a:solidFill>
                  <a:schemeClr val="dk2"/>
                </a:solidFill>
              </a:rPr>
              <a:t>Auditing on data</a:t>
            </a:r>
          </a:p>
          <a:p>
            <a:pPr marL="457200" lvl="0" indent="-381000" rtl="0">
              <a:spcBef>
                <a:spcPts val="0"/>
              </a:spcBef>
              <a:buClr>
                <a:schemeClr val="dk2"/>
              </a:buClr>
              <a:buSzPct val="100000"/>
              <a:buChar char="●"/>
            </a:pPr>
            <a:r>
              <a:rPr lang="en-US" sz="2400">
                <a:solidFill>
                  <a:schemeClr val="dk2"/>
                </a:solidFill>
              </a:rPr>
              <a:t>Read actions</a:t>
            </a:r>
          </a:p>
          <a:p>
            <a:pPr marL="457200" lvl="0" indent="-381000" rtl="0">
              <a:spcBef>
                <a:spcPts val="0"/>
              </a:spcBef>
              <a:buClr>
                <a:schemeClr val="dk2"/>
              </a:buClr>
              <a:buSzPct val="100000"/>
              <a:buChar char="●"/>
            </a:pPr>
            <a:r>
              <a:rPr lang="en-US" sz="2400">
                <a:solidFill>
                  <a:schemeClr val="dk2"/>
                </a:solidFill>
              </a:rPr>
              <a:t>File and folder </a:t>
            </a:r>
          </a:p>
          <a:p>
            <a:pPr marL="914400" lvl="1" indent="-342900" rtl="0">
              <a:spcBef>
                <a:spcPts val="0"/>
              </a:spcBef>
              <a:buClr>
                <a:schemeClr val="dk2"/>
              </a:buClr>
              <a:buSzPct val="100000"/>
              <a:buChar char="○"/>
            </a:pPr>
            <a:r>
              <a:rPr lang="en-US" sz="1800">
                <a:solidFill>
                  <a:schemeClr val="dk2"/>
                </a:solidFill>
              </a:rPr>
              <a:t>Creations</a:t>
            </a:r>
          </a:p>
          <a:p>
            <a:pPr marL="914400" lvl="1" indent="-342900" rtl="0">
              <a:spcBef>
                <a:spcPts val="0"/>
              </a:spcBef>
              <a:buClr>
                <a:schemeClr val="dk2"/>
              </a:buClr>
              <a:buSzPct val="100000"/>
              <a:buChar char="○"/>
            </a:pPr>
            <a:r>
              <a:rPr lang="en-US" sz="1800">
                <a:solidFill>
                  <a:schemeClr val="dk2"/>
                </a:solidFill>
              </a:rPr>
              <a:t>Modifications</a:t>
            </a:r>
          </a:p>
          <a:p>
            <a:pPr marL="914400" lvl="1" indent="-342900" rtl="0">
              <a:spcBef>
                <a:spcPts val="0"/>
              </a:spcBef>
              <a:buClr>
                <a:schemeClr val="dk2"/>
              </a:buClr>
              <a:buSzPct val="100000"/>
              <a:buChar char="○"/>
            </a:pPr>
            <a:r>
              <a:rPr lang="en-US" sz="1800">
                <a:solidFill>
                  <a:schemeClr val="dk2"/>
                </a:solidFill>
              </a:rPr>
              <a:t>Deletions</a:t>
            </a:r>
          </a:p>
        </p:txBody>
      </p:sp>
      <p:sp>
        <p:nvSpPr>
          <p:cNvPr id="910" name="Shape 910"/>
          <p:cNvSpPr txBox="1">
            <a:spLocks noGrp="1"/>
          </p:cNvSpPr>
          <p:nvPr>
            <p:ph type="title"/>
          </p:nvPr>
        </p:nvSpPr>
        <p:spPr>
          <a:xfrm>
            <a:off x="385603" y="287339"/>
            <a:ext cx="10969800" cy="923400"/>
          </a:xfrm>
          <a:prstGeom prst="rect">
            <a:avLst/>
          </a:prstGeom>
          <a:noFill/>
          <a:ln>
            <a:noFill/>
          </a:ln>
        </p:spPr>
        <p:txBody>
          <a:bodyPr wrap="square" lIns="121875" tIns="60925" rIns="121875" bIns="60925" anchor="ctr" anchorCtr="0">
            <a:noAutofit/>
          </a:bodyPr>
          <a:lstStyle/>
          <a:p>
            <a:pPr marL="0" marR="0" lvl="0" indent="0" algn="l" rtl="0">
              <a:spcBef>
                <a:spcPts val="0"/>
              </a:spcBef>
              <a:buClr>
                <a:schemeClr val="accent1"/>
              </a:buClr>
              <a:buSzPct val="25000"/>
              <a:buFont typeface="Arial"/>
              <a:buNone/>
            </a:pPr>
            <a:r>
              <a:rPr lang="en-US"/>
              <a:t>Two types of auditing</a:t>
            </a:r>
          </a:p>
        </p:txBody>
      </p:sp>
      <p:sp>
        <p:nvSpPr>
          <p:cNvPr id="911" name="Shape 911"/>
          <p:cNvSpPr/>
          <p:nvPr/>
        </p:nvSpPr>
        <p:spPr>
          <a:xfrm>
            <a:off x="520700" y="1692254"/>
            <a:ext cx="5351400" cy="4305900"/>
          </a:xfrm>
          <a:prstGeom prst="rect">
            <a:avLst/>
          </a:prstGeom>
          <a:solidFill>
            <a:srgbClr val="7F7F7F">
              <a:alpha val="10980"/>
            </a:srgbClr>
          </a:solidFill>
          <a:ln>
            <a:noFill/>
          </a:ln>
        </p:spPr>
        <p:txBody>
          <a:bodyPr wrap="square" lIns="91425" tIns="45700" rIns="91425" bIns="45700" anchor="t" anchorCtr="0">
            <a:noAutofit/>
          </a:bodyPr>
          <a:lstStyle/>
          <a:p>
            <a:pPr marL="457200" lvl="0" indent="-381000" rtl="0">
              <a:spcBef>
                <a:spcPts val="0"/>
              </a:spcBef>
              <a:buClr>
                <a:schemeClr val="dk2"/>
              </a:buClr>
              <a:buChar char="●"/>
            </a:pPr>
            <a:endParaRPr sz="2400">
              <a:solidFill>
                <a:schemeClr val="dk2"/>
              </a:solidFill>
            </a:endParaRPr>
          </a:p>
          <a:p>
            <a:pPr lvl="0" rtl="0">
              <a:spcBef>
                <a:spcPts val="0"/>
              </a:spcBef>
              <a:buNone/>
            </a:pPr>
            <a:endParaRPr sz="2400">
              <a:solidFill>
                <a:schemeClr val="dk2"/>
              </a:solidFill>
            </a:endParaRPr>
          </a:p>
          <a:p>
            <a:pPr marL="457200" lvl="0" indent="-381000" rtl="0">
              <a:spcBef>
                <a:spcPts val="0"/>
              </a:spcBef>
              <a:buClr>
                <a:schemeClr val="dk2"/>
              </a:buClr>
              <a:buSzPct val="100000"/>
              <a:buChar char="●"/>
            </a:pPr>
            <a:r>
              <a:rPr lang="en-US" sz="2400">
                <a:solidFill>
                  <a:schemeClr val="dk2"/>
                </a:solidFill>
              </a:rPr>
              <a:t>Cluster Operations</a:t>
            </a:r>
          </a:p>
          <a:p>
            <a:pPr marL="457200" lvl="0" indent="-381000" rtl="0">
              <a:spcBef>
                <a:spcPts val="0"/>
              </a:spcBef>
              <a:buClr>
                <a:schemeClr val="dk2"/>
              </a:buClr>
              <a:buSzPct val="100000"/>
              <a:buChar char="●"/>
            </a:pPr>
            <a:r>
              <a:rPr lang="en-US" sz="2400">
                <a:solidFill>
                  <a:schemeClr val="dk2"/>
                </a:solidFill>
              </a:rPr>
              <a:t>Administrative Commands</a:t>
            </a:r>
          </a:p>
          <a:p>
            <a:pPr marL="457200" lvl="0" indent="-381000" rtl="0">
              <a:spcBef>
                <a:spcPts val="0"/>
              </a:spcBef>
              <a:buClr>
                <a:schemeClr val="dk2"/>
              </a:buClr>
              <a:buSzPct val="100000"/>
              <a:buChar char="●"/>
            </a:pPr>
            <a:r>
              <a:rPr lang="en-US" sz="2400">
                <a:solidFill>
                  <a:schemeClr val="dk2"/>
                </a:solidFill>
              </a:rPr>
              <a:t>Maprcli Command</a:t>
            </a:r>
          </a:p>
        </p:txBody>
      </p:sp>
      <p:pic>
        <p:nvPicPr>
          <p:cNvPr id="912" name="Shape 912"/>
          <p:cNvPicPr preferRelativeResize="0"/>
          <p:nvPr/>
        </p:nvPicPr>
        <p:blipFill rotWithShape="1">
          <a:blip r:embed="rId3">
            <a:alphaModFix/>
          </a:blip>
          <a:srcRect/>
          <a:stretch/>
        </p:blipFill>
        <p:spPr>
          <a:xfrm>
            <a:off x="779845" y="1798943"/>
            <a:ext cx="228600" cy="223200"/>
          </a:xfrm>
          <a:prstGeom prst="rect">
            <a:avLst/>
          </a:prstGeom>
          <a:noFill/>
          <a:ln>
            <a:noFill/>
          </a:ln>
        </p:spPr>
      </p:pic>
      <p:grpSp>
        <p:nvGrpSpPr>
          <p:cNvPr id="913" name="Shape 913"/>
          <p:cNvGrpSpPr/>
          <p:nvPr/>
        </p:nvGrpSpPr>
        <p:grpSpPr>
          <a:xfrm>
            <a:off x="531461" y="2124745"/>
            <a:ext cx="5340225" cy="190455"/>
            <a:chOff x="6683165" y="1971643"/>
            <a:chExt cx="4910100" cy="169474"/>
          </a:xfrm>
        </p:grpSpPr>
        <p:sp>
          <p:nvSpPr>
            <p:cNvPr id="914" name="Shape 914"/>
            <p:cNvSpPr/>
            <p:nvPr/>
          </p:nvSpPr>
          <p:spPr>
            <a:xfrm rot="5400000">
              <a:off x="9096965" y="-442157"/>
              <a:ext cx="82500" cy="4910100"/>
            </a:xfrm>
            <a:prstGeom prst="rect">
              <a:avLst/>
            </a:prstGeom>
            <a:solidFill>
              <a:srgbClr val="7F7F7F"/>
            </a:solidFill>
            <a:ln>
              <a:noFill/>
            </a:ln>
          </p:spPr>
          <p:txBody>
            <a:bodyPr wrap="square" lIns="0" tIns="0" rIns="0" bIns="0" anchor="ctr" anchorCtr="0">
              <a:noAutofit/>
            </a:bodyPr>
            <a:lstStyle/>
            <a:p>
              <a:pPr marL="0" marR="0" lvl="0" indent="0" algn="ctr" rtl="0">
                <a:lnSpc>
                  <a:spcPct val="95000"/>
                </a:lnSpc>
                <a:spcBef>
                  <a:spcPts val="0"/>
                </a:spcBef>
                <a:buNone/>
              </a:pPr>
              <a:endParaRPr sz="2000" b="1">
                <a:solidFill>
                  <a:schemeClr val="lt1"/>
                </a:solidFill>
                <a:latin typeface="Arial"/>
                <a:ea typeface="Arial"/>
                <a:cs typeface="Arial"/>
                <a:sym typeface="Arial"/>
              </a:endParaRPr>
            </a:p>
          </p:txBody>
        </p:sp>
        <p:sp>
          <p:nvSpPr>
            <p:cNvPr id="915" name="Shape 915"/>
            <p:cNvSpPr/>
            <p:nvPr/>
          </p:nvSpPr>
          <p:spPr>
            <a:xfrm rot="10800000">
              <a:off x="9076647" y="2016317"/>
              <a:ext cx="291000" cy="124800"/>
            </a:xfrm>
            <a:prstGeom prst="triangle">
              <a:avLst>
                <a:gd name="adj" fmla="val 50000"/>
              </a:avLst>
            </a:prstGeom>
            <a:solidFill>
              <a:srgbClr val="7F7F7F"/>
            </a:solidFill>
            <a:ln>
              <a:noFill/>
            </a:ln>
          </p:spPr>
          <p:txBody>
            <a:bodyPr wrap="square" lIns="0" tIns="0" rIns="0" bIns="0" anchor="ctr" anchorCtr="0">
              <a:noAutofit/>
            </a:bodyPr>
            <a:lstStyle/>
            <a:p>
              <a:pPr marL="0" marR="0" lvl="0" indent="0" algn="ctr" rtl="0">
                <a:lnSpc>
                  <a:spcPct val="95000"/>
                </a:lnSpc>
                <a:spcBef>
                  <a:spcPts val="0"/>
                </a:spcBef>
                <a:buNone/>
              </a:pPr>
              <a:endParaRPr sz="2000" b="1">
                <a:solidFill>
                  <a:schemeClr val="lt1"/>
                </a:solidFill>
                <a:latin typeface="Arial"/>
                <a:ea typeface="Arial"/>
                <a:cs typeface="Arial"/>
                <a:sym typeface="Arial"/>
              </a:endParaRPr>
            </a:p>
          </p:txBody>
        </p:sp>
      </p:grpSp>
      <p:sp>
        <p:nvSpPr>
          <p:cNvPr id="916" name="Shape 916"/>
          <p:cNvSpPr/>
          <p:nvPr/>
        </p:nvSpPr>
        <p:spPr>
          <a:xfrm>
            <a:off x="531847" y="1696445"/>
            <a:ext cx="5340300" cy="428100"/>
          </a:xfrm>
          <a:prstGeom prst="round1Rect">
            <a:avLst>
              <a:gd name="adj" fmla="val 0"/>
            </a:avLst>
          </a:prstGeom>
          <a:gradFill>
            <a:gsLst>
              <a:gs pos="0">
                <a:schemeClr val="dk2"/>
              </a:gs>
              <a:gs pos="50000">
                <a:schemeClr val="dk2"/>
              </a:gs>
              <a:gs pos="51000">
                <a:srgbClr val="444649"/>
              </a:gs>
              <a:gs pos="100000">
                <a:srgbClr val="444649"/>
              </a:gs>
            </a:gsLst>
            <a:lin ang="5400012" scaled="0"/>
          </a:gradFill>
          <a:ln>
            <a:noFill/>
          </a:ln>
        </p:spPr>
        <p:txBody>
          <a:bodyPr wrap="square" lIns="0" tIns="0" rIns="0" bIns="0" anchor="ctr" anchorCtr="0">
            <a:noAutofit/>
          </a:bodyPr>
          <a:lstStyle/>
          <a:p>
            <a:pPr marL="0" marR="0" lvl="0" indent="0" algn="ctr" rtl="0">
              <a:lnSpc>
                <a:spcPct val="95000"/>
              </a:lnSpc>
              <a:spcBef>
                <a:spcPts val="0"/>
              </a:spcBef>
              <a:buSzPct val="25000"/>
              <a:buNone/>
            </a:pPr>
            <a:r>
              <a:rPr lang="en-US" sz="2000" b="1">
                <a:solidFill>
                  <a:schemeClr val="lt1"/>
                </a:solidFill>
              </a:rPr>
              <a:t>Cluster Auditing</a:t>
            </a:r>
          </a:p>
        </p:txBody>
      </p:sp>
      <p:pic>
        <p:nvPicPr>
          <p:cNvPr id="917" name="Shape 917"/>
          <p:cNvPicPr preferRelativeResize="0"/>
          <p:nvPr/>
        </p:nvPicPr>
        <p:blipFill rotWithShape="1">
          <a:blip r:embed="rId3">
            <a:alphaModFix/>
          </a:blip>
          <a:srcRect/>
          <a:stretch/>
        </p:blipFill>
        <p:spPr>
          <a:xfrm>
            <a:off x="692092" y="1798943"/>
            <a:ext cx="228600" cy="223200"/>
          </a:xfrm>
          <a:prstGeom prst="rect">
            <a:avLst/>
          </a:prstGeom>
          <a:noFill/>
          <a:ln>
            <a:noFill/>
          </a:ln>
        </p:spPr>
      </p:pic>
      <p:pic>
        <p:nvPicPr>
          <p:cNvPr id="918" name="Shape 918"/>
          <p:cNvPicPr preferRelativeResize="0"/>
          <p:nvPr/>
        </p:nvPicPr>
        <p:blipFill rotWithShape="1">
          <a:blip r:embed="rId3">
            <a:alphaModFix/>
          </a:blip>
          <a:srcRect/>
          <a:stretch/>
        </p:blipFill>
        <p:spPr>
          <a:xfrm>
            <a:off x="6300526" y="1798943"/>
            <a:ext cx="228600" cy="223200"/>
          </a:xfrm>
          <a:prstGeom prst="rect">
            <a:avLst/>
          </a:prstGeom>
          <a:noFill/>
          <a:ln>
            <a:noFill/>
          </a:ln>
        </p:spPr>
      </p:pic>
      <p:grpSp>
        <p:nvGrpSpPr>
          <p:cNvPr id="919" name="Shape 919"/>
          <p:cNvGrpSpPr/>
          <p:nvPr/>
        </p:nvGrpSpPr>
        <p:grpSpPr>
          <a:xfrm>
            <a:off x="6052142" y="2124745"/>
            <a:ext cx="5340225" cy="190455"/>
            <a:chOff x="6683165" y="1971643"/>
            <a:chExt cx="4910100" cy="169474"/>
          </a:xfrm>
        </p:grpSpPr>
        <p:sp>
          <p:nvSpPr>
            <p:cNvPr id="920" name="Shape 920"/>
            <p:cNvSpPr/>
            <p:nvPr/>
          </p:nvSpPr>
          <p:spPr>
            <a:xfrm rot="5400000">
              <a:off x="9096965" y="-442157"/>
              <a:ext cx="82500" cy="4910100"/>
            </a:xfrm>
            <a:prstGeom prst="rect">
              <a:avLst/>
            </a:prstGeom>
            <a:solidFill>
              <a:srgbClr val="7F7F7F"/>
            </a:solidFill>
            <a:ln>
              <a:noFill/>
            </a:ln>
          </p:spPr>
          <p:txBody>
            <a:bodyPr wrap="square" lIns="0" tIns="0" rIns="0" bIns="0" anchor="ctr" anchorCtr="0">
              <a:noAutofit/>
            </a:bodyPr>
            <a:lstStyle/>
            <a:p>
              <a:pPr marL="0" marR="0" lvl="0" indent="0" algn="ctr" rtl="0">
                <a:lnSpc>
                  <a:spcPct val="95000"/>
                </a:lnSpc>
                <a:spcBef>
                  <a:spcPts val="0"/>
                </a:spcBef>
                <a:buNone/>
              </a:pPr>
              <a:endParaRPr sz="2000" b="1">
                <a:solidFill>
                  <a:schemeClr val="lt1"/>
                </a:solidFill>
                <a:latin typeface="Arial"/>
                <a:ea typeface="Arial"/>
                <a:cs typeface="Arial"/>
                <a:sym typeface="Arial"/>
              </a:endParaRPr>
            </a:p>
          </p:txBody>
        </p:sp>
        <p:sp>
          <p:nvSpPr>
            <p:cNvPr id="921" name="Shape 921"/>
            <p:cNvSpPr/>
            <p:nvPr/>
          </p:nvSpPr>
          <p:spPr>
            <a:xfrm rot="10800000">
              <a:off x="9076647" y="2016317"/>
              <a:ext cx="291000" cy="124800"/>
            </a:xfrm>
            <a:prstGeom prst="triangle">
              <a:avLst>
                <a:gd name="adj" fmla="val 50000"/>
              </a:avLst>
            </a:prstGeom>
            <a:solidFill>
              <a:srgbClr val="7F7F7F"/>
            </a:solidFill>
            <a:ln>
              <a:noFill/>
            </a:ln>
          </p:spPr>
          <p:txBody>
            <a:bodyPr wrap="square" lIns="0" tIns="0" rIns="0" bIns="0" anchor="ctr" anchorCtr="0">
              <a:noAutofit/>
            </a:bodyPr>
            <a:lstStyle/>
            <a:p>
              <a:pPr marL="0" marR="0" lvl="0" indent="0" algn="ctr" rtl="0">
                <a:lnSpc>
                  <a:spcPct val="95000"/>
                </a:lnSpc>
                <a:spcBef>
                  <a:spcPts val="0"/>
                </a:spcBef>
                <a:buNone/>
              </a:pPr>
              <a:endParaRPr sz="2000" b="1">
                <a:solidFill>
                  <a:schemeClr val="lt1"/>
                </a:solidFill>
                <a:latin typeface="Arial"/>
                <a:ea typeface="Arial"/>
                <a:cs typeface="Arial"/>
                <a:sym typeface="Arial"/>
              </a:endParaRPr>
            </a:p>
          </p:txBody>
        </p:sp>
      </p:grpSp>
      <p:sp>
        <p:nvSpPr>
          <p:cNvPr id="922" name="Shape 922"/>
          <p:cNvSpPr/>
          <p:nvPr/>
        </p:nvSpPr>
        <p:spPr>
          <a:xfrm>
            <a:off x="6052528" y="1696445"/>
            <a:ext cx="5340300" cy="428100"/>
          </a:xfrm>
          <a:prstGeom prst="round1Rect">
            <a:avLst>
              <a:gd name="adj" fmla="val 0"/>
            </a:avLst>
          </a:prstGeom>
          <a:gradFill>
            <a:gsLst>
              <a:gs pos="0">
                <a:schemeClr val="dk2"/>
              </a:gs>
              <a:gs pos="50000">
                <a:schemeClr val="dk2"/>
              </a:gs>
              <a:gs pos="51000">
                <a:srgbClr val="444649"/>
              </a:gs>
              <a:gs pos="100000">
                <a:srgbClr val="444649"/>
              </a:gs>
            </a:gsLst>
            <a:lin ang="5400012" scaled="0"/>
          </a:gradFill>
          <a:ln>
            <a:noFill/>
          </a:ln>
        </p:spPr>
        <p:txBody>
          <a:bodyPr wrap="square" lIns="0" tIns="0" rIns="0" bIns="0" anchor="ctr" anchorCtr="0">
            <a:noAutofit/>
          </a:bodyPr>
          <a:lstStyle/>
          <a:p>
            <a:pPr marL="0" marR="0" lvl="0" indent="0" algn="ctr" rtl="0">
              <a:lnSpc>
                <a:spcPct val="95000"/>
              </a:lnSpc>
              <a:spcBef>
                <a:spcPts val="0"/>
              </a:spcBef>
              <a:buSzPct val="25000"/>
              <a:buNone/>
            </a:pPr>
            <a:r>
              <a:rPr lang="en-US" sz="2000" b="1">
                <a:solidFill>
                  <a:schemeClr val="lt1"/>
                </a:solidFill>
              </a:rPr>
              <a:t>Data Auditing</a:t>
            </a:r>
          </a:p>
        </p:txBody>
      </p:sp>
      <p:pic>
        <p:nvPicPr>
          <p:cNvPr id="923" name="Shape 923"/>
          <p:cNvPicPr preferRelativeResize="0"/>
          <p:nvPr/>
        </p:nvPicPr>
        <p:blipFill rotWithShape="1">
          <a:blip r:embed="rId3">
            <a:alphaModFix/>
          </a:blip>
          <a:srcRect/>
          <a:stretch/>
        </p:blipFill>
        <p:spPr>
          <a:xfrm>
            <a:off x="6212773" y="1798943"/>
            <a:ext cx="228600" cy="223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Shape 929"/>
          <p:cNvSpPr txBox="1">
            <a:spLocks noGrp="1"/>
          </p:cNvSpPr>
          <p:nvPr>
            <p:ph type="body" idx="4294967295"/>
          </p:nvPr>
        </p:nvSpPr>
        <p:spPr>
          <a:xfrm>
            <a:off x="422394" y="1198166"/>
            <a:ext cx="10969800" cy="4928100"/>
          </a:xfrm>
          <a:prstGeom prst="rect">
            <a:avLst/>
          </a:prstGeom>
        </p:spPr>
        <p:txBody>
          <a:bodyPr wrap="square" lIns="91425" tIns="91425" rIns="91425" bIns="91425" anchor="t" anchorCtr="0">
            <a:noAutofit/>
          </a:bodyPr>
          <a:lstStyle/>
          <a:p>
            <a:pPr marL="0" lvl="0" indent="0" rtl="0">
              <a:spcBef>
                <a:spcPts val="0"/>
              </a:spcBef>
              <a:buNone/>
            </a:pPr>
            <a:r>
              <a:rPr lang="en-US" sz="2000"/>
              <a:t>Verify that feature auditing is enabled</a:t>
            </a: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r>
              <a:rPr lang="en-US" sz="2000"/>
              <a:t>If disabled, execute</a:t>
            </a:r>
          </a:p>
        </p:txBody>
      </p:sp>
      <p:sp>
        <p:nvSpPr>
          <p:cNvPr id="930" name="Shape 930"/>
          <p:cNvSpPr txBox="1">
            <a:spLocks noGrp="1"/>
          </p:cNvSpPr>
          <p:nvPr>
            <p:ph type="title"/>
          </p:nvPr>
        </p:nvSpPr>
        <p:spPr>
          <a:xfrm>
            <a:off x="440059" y="274639"/>
            <a:ext cx="10969800" cy="923400"/>
          </a:xfrm>
          <a:prstGeom prst="rect">
            <a:avLst/>
          </a:prstGeom>
        </p:spPr>
        <p:txBody>
          <a:bodyPr wrap="square" lIns="91425" tIns="91425" rIns="91425" bIns="91425" anchor="ctr" anchorCtr="0">
            <a:noAutofit/>
          </a:bodyPr>
          <a:lstStyle/>
          <a:p>
            <a:pPr lvl="0">
              <a:spcBef>
                <a:spcPts val="0"/>
              </a:spcBef>
              <a:buNone/>
            </a:pPr>
            <a:r>
              <a:rPr lang="en-US"/>
              <a:t>Enable auditing</a:t>
            </a:r>
          </a:p>
        </p:txBody>
      </p:sp>
      <p:sp>
        <p:nvSpPr>
          <p:cNvPr id="931" name="Shape 931"/>
          <p:cNvSpPr txBox="1"/>
          <p:nvPr/>
        </p:nvSpPr>
        <p:spPr>
          <a:xfrm>
            <a:off x="503750" y="1902375"/>
            <a:ext cx="10612200" cy="8700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a:t>
            </a:r>
            <a:r>
              <a:rPr lang="en-US" sz="2000">
                <a:solidFill>
                  <a:schemeClr val="dk1"/>
                </a:solidFill>
                <a:latin typeface="Consolas"/>
                <a:ea typeface="Consolas"/>
                <a:cs typeface="Consolas"/>
                <a:sym typeface="Consolas"/>
              </a:rPr>
              <a:t>maprcli config load -json | grep "mfs.feature.audit.support"</a:t>
            </a:r>
          </a:p>
          <a:p>
            <a:pPr lvl="0" rtl="0">
              <a:lnSpc>
                <a:spcPct val="115000"/>
              </a:lnSpc>
              <a:spcBef>
                <a:spcPts val="0"/>
              </a:spcBef>
              <a:buClr>
                <a:schemeClr val="dk1"/>
              </a:buClr>
              <a:buSzPct val="55000"/>
              <a:buFont typeface="Arial"/>
              <a:buNone/>
            </a:pPr>
            <a:r>
              <a:rPr lang="en-US" sz="2000">
                <a:solidFill>
                  <a:schemeClr val="dk1"/>
                </a:solidFill>
                <a:latin typeface="Consolas"/>
                <a:ea typeface="Consolas"/>
                <a:cs typeface="Consolas"/>
                <a:sym typeface="Consolas"/>
              </a:rPr>
              <a:t>                        </a:t>
            </a:r>
            <a:r>
              <a:rPr lang="en-US" sz="2000">
                <a:solidFill>
                  <a:srgbClr val="4D4F53"/>
                </a:solidFill>
                <a:latin typeface="Consolas"/>
                <a:ea typeface="Consolas"/>
                <a:cs typeface="Consolas"/>
                <a:sym typeface="Consolas"/>
              </a:rPr>
              <a:t>"Mfs.feature.audit.support":"1",</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
        <p:nvSpPr>
          <p:cNvPr id="932" name="Shape 932"/>
          <p:cNvSpPr txBox="1"/>
          <p:nvPr/>
        </p:nvSpPr>
        <p:spPr>
          <a:xfrm>
            <a:off x="503750" y="371132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a:t>
            </a:r>
            <a:r>
              <a:rPr lang="en-US" sz="2000">
                <a:solidFill>
                  <a:schemeClr val="dk1"/>
                </a:solidFill>
                <a:latin typeface="Consolas"/>
                <a:ea typeface="Consolas"/>
                <a:cs typeface="Consolas"/>
                <a:sym typeface="Consolas"/>
              </a:rPr>
              <a:t>maprcli config save -values {"mfs.feature.audit.support": "1"}</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440059" y="274639"/>
            <a:ext cx="10969800" cy="923400"/>
          </a:xfrm>
          <a:prstGeom prst="rect">
            <a:avLst/>
          </a:prstGeom>
        </p:spPr>
        <p:txBody>
          <a:bodyPr wrap="square" lIns="91425" tIns="91425" rIns="91425" bIns="91425" anchor="ctr" anchorCtr="0">
            <a:noAutofit/>
          </a:bodyPr>
          <a:lstStyle/>
          <a:p>
            <a:pPr lvl="0">
              <a:spcBef>
                <a:spcPts val="0"/>
              </a:spcBef>
              <a:buNone/>
            </a:pPr>
            <a:r>
              <a:rPr lang="en-US"/>
              <a:t>Verify that auditing is enabled</a:t>
            </a:r>
          </a:p>
        </p:txBody>
      </p:sp>
      <p:sp>
        <p:nvSpPr>
          <p:cNvPr id="939" name="Shape 939"/>
          <p:cNvSpPr txBox="1"/>
          <p:nvPr/>
        </p:nvSpPr>
        <p:spPr>
          <a:xfrm>
            <a:off x="491000" y="1154275"/>
            <a:ext cx="10853400" cy="47121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audit info -json</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"timestamp":1463519053479,</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"timeofday":"2016-05-17 05:04:13.479 GMT-0400",</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"status":"OK",</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"total":1,</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"data":[</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"data":{</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"enabled":"0",</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"maxSizeGB":"32",</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"retentionDays":"30"</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"cluster":{</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"enabled":"0",</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"maxSizeGB":"NA",</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"retentionDays":"NA"</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        ]</a:t>
            </a:r>
          </a:p>
          <a:p>
            <a:pPr lvl="0" rtl="0">
              <a:lnSpc>
                <a:spcPct val="100000"/>
              </a:lnSpc>
              <a:spcBef>
                <a:spcPts val="0"/>
              </a:spcBef>
              <a:buClr>
                <a:schemeClr val="dk1"/>
              </a:buClr>
              <a:buFont typeface="Arial"/>
              <a:buNone/>
            </a:pPr>
            <a:r>
              <a:rPr lang="en-US">
                <a:solidFill>
                  <a:schemeClr val="dk2"/>
                </a:solidFill>
                <a:latin typeface="Consolas"/>
                <a:ea typeface="Consolas"/>
                <a:cs typeface="Consolas"/>
                <a:sym typeface="Consolas"/>
              </a:rPr>
              <a:t>}</a:t>
            </a:r>
          </a:p>
        </p:txBody>
      </p:sp>
      <p:cxnSp>
        <p:nvCxnSpPr>
          <p:cNvPr id="940" name="Shape 940"/>
          <p:cNvCxnSpPr/>
          <p:nvPr/>
        </p:nvCxnSpPr>
        <p:spPr>
          <a:xfrm flipH="1">
            <a:off x="5228825" y="2920175"/>
            <a:ext cx="1128300" cy="318600"/>
          </a:xfrm>
          <a:prstGeom prst="straightConnector1">
            <a:avLst/>
          </a:prstGeom>
          <a:noFill/>
          <a:ln w="28575" cap="flat" cmpd="sng">
            <a:solidFill>
              <a:srgbClr val="CC0000"/>
            </a:solidFill>
            <a:prstDash val="solid"/>
            <a:round/>
            <a:headEnd type="none" w="lg" len="lg"/>
            <a:tailEnd type="triangle" w="lg" len="lg"/>
          </a:ln>
        </p:spPr>
      </p:cxnSp>
      <p:cxnSp>
        <p:nvCxnSpPr>
          <p:cNvPr id="941" name="Shape 941"/>
          <p:cNvCxnSpPr/>
          <p:nvPr/>
        </p:nvCxnSpPr>
        <p:spPr>
          <a:xfrm flipH="1">
            <a:off x="5159900" y="3994275"/>
            <a:ext cx="1128300" cy="318600"/>
          </a:xfrm>
          <a:prstGeom prst="straightConnector1">
            <a:avLst/>
          </a:prstGeom>
          <a:noFill/>
          <a:ln w="28575" cap="flat" cmpd="sng">
            <a:solidFill>
              <a:srgbClr val="CC0000"/>
            </a:solidFill>
            <a:prstDash val="solid"/>
            <a:round/>
            <a:headEnd type="none" w="lg" len="lg"/>
            <a:tailEnd type="triangle" w="lg" len="lg"/>
          </a:ln>
        </p:spPr>
      </p:cxnSp>
      <p:sp>
        <p:nvSpPr>
          <p:cNvPr id="942" name="Shape 942"/>
          <p:cNvSpPr txBox="1"/>
          <p:nvPr/>
        </p:nvSpPr>
        <p:spPr>
          <a:xfrm>
            <a:off x="6408800" y="2704800"/>
            <a:ext cx="2162100" cy="344400"/>
          </a:xfrm>
          <a:prstGeom prst="rect">
            <a:avLst/>
          </a:prstGeom>
          <a:noFill/>
          <a:ln>
            <a:noFill/>
          </a:ln>
        </p:spPr>
        <p:txBody>
          <a:bodyPr wrap="square" lIns="91425" tIns="91425" rIns="91425" bIns="91425" anchor="t" anchorCtr="0">
            <a:noAutofit/>
          </a:bodyPr>
          <a:lstStyle/>
          <a:p>
            <a:pPr lvl="0">
              <a:spcBef>
                <a:spcPts val="0"/>
              </a:spcBef>
              <a:buNone/>
            </a:pPr>
            <a:r>
              <a:rPr lang="en-US"/>
              <a:t>Data auditing is disabled</a:t>
            </a:r>
          </a:p>
        </p:txBody>
      </p:sp>
      <p:sp>
        <p:nvSpPr>
          <p:cNvPr id="943" name="Shape 943"/>
          <p:cNvSpPr txBox="1"/>
          <p:nvPr/>
        </p:nvSpPr>
        <p:spPr>
          <a:xfrm>
            <a:off x="6357125" y="3796125"/>
            <a:ext cx="2661600" cy="344400"/>
          </a:xfrm>
          <a:prstGeom prst="rect">
            <a:avLst/>
          </a:prstGeom>
          <a:noFill/>
          <a:ln>
            <a:noFill/>
          </a:ln>
        </p:spPr>
        <p:txBody>
          <a:bodyPr wrap="square" lIns="91425" tIns="91425" rIns="91425" bIns="91425" anchor="t" anchorCtr="0">
            <a:noAutofit/>
          </a:bodyPr>
          <a:lstStyle/>
          <a:p>
            <a:pPr lvl="0" rtl="0">
              <a:spcBef>
                <a:spcPts val="0"/>
              </a:spcBef>
              <a:buNone/>
            </a:pPr>
            <a:r>
              <a:rPr lang="en-US"/>
              <a:t>Cluster auditing is disabled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Fundamentals</a:t>
            </a:r>
            <a:r>
              <a:rPr lang="en-US" sz="4070"/>
              <a:t/>
            </a:r>
            <a:br>
              <a:rPr lang="en-US" sz="4070"/>
            </a:br>
            <a:r>
              <a:rPr lang="en-US" sz="4070"/>
              <a:t>Authentication</a:t>
            </a: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Shape 949"/>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Data Auditing</a:t>
            </a:r>
          </a:p>
        </p:txBody>
      </p:sp>
      <p:sp>
        <p:nvSpPr>
          <p:cNvPr id="950" name="Shape 950"/>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0" lvl="0" indent="0">
              <a:spcBef>
                <a:spcPts val="0"/>
              </a:spcBef>
              <a:buNone/>
            </a:pPr>
            <a:r>
              <a:rPr lang="en-US" sz="2000"/>
              <a:t>If data auditing is disabled</a:t>
            </a:r>
          </a:p>
          <a:p>
            <a:pPr lvl="0">
              <a:spcBef>
                <a:spcPts val="0"/>
              </a:spcBef>
              <a:buNone/>
            </a:pPr>
            <a:endParaRPr sz="2000"/>
          </a:p>
          <a:p>
            <a:pPr marL="0" lvl="0" indent="0" rtl="0">
              <a:spcBef>
                <a:spcPts val="0"/>
              </a:spcBef>
              <a:buNone/>
            </a:pPr>
            <a:endParaRPr sz="2000"/>
          </a:p>
          <a:p>
            <a:pPr marL="0" lvl="0" indent="0">
              <a:spcBef>
                <a:spcPts val="0"/>
              </a:spcBef>
              <a:buNone/>
            </a:pPr>
            <a:r>
              <a:rPr lang="en-US" sz="2000"/>
              <a:t>Enable auditing for volume via CLI</a:t>
            </a:r>
          </a:p>
          <a:p>
            <a:pPr marL="0" lvl="0" indent="0" rtl="0">
              <a:spcBef>
                <a:spcPts val="0"/>
              </a:spcBef>
              <a:buNone/>
            </a:pPr>
            <a:endParaRPr sz="2000"/>
          </a:p>
          <a:p>
            <a:pPr marL="0" lvl="0" indent="0" rtl="0">
              <a:spcBef>
                <a:spcPts val="0"/>
              </a:spcBef>
              <a:buNone/>
            </a:pPr>
            <a:endParaRPr sz="2000"/>
          </a:p>
          <a:p>
            <a:pPr marL="0" lvl="0" indent="0" rtl="0">
              <a:spcBef>
                <a:spcPts val="0"/>
              </a:spcBef>
              <a:buNone/>
            </a:pPr>
            <a:r>
              <a:rPr lang="en-US" sz="2000"/>
              <a:t>Enable auditing for a folder or file</a:t>
            </a:r>
          </a:p>
          <a:p>
            <a:pPr marL="0" lvl="0" indent="0" rtl="0">
              <a:spcBef>
                <a:spcPts val="0"/>
              </a:spcBef>
              <a:buNone/>
            </a:pPr>
            <a:endParaRPr sz="2000"/>
          </a:p>
          <a:p>
            <a:pPr marL="0" lvl="0" indent="0" rtl="0">
              <a:spcBef>
                <a:spcPts val="0"/>
              </a:spcBef>
              <a:buNone/>
            </a:pPr>
            <a:endParaRPr sz="2000"/>
          </a:p>
          <a:p>
            <a:pPr marL="0" lvl="0" indent="0" rtl="0">
              <a:spcBef>
                <a:spcPts val="0"/>
              </a:spcBef>
              <a:buNone/>
            </a:pPr>
            <a:r>
              <a:rPr lang="en-US" sz="2000"/>
              <a:t>Audit file are located in MapR-FS</a:t>
            </a:r>
          </a:p>
        </p:txBody>
      </p:sp>
      <p:sp>
        <p:nvSpPr>
          <p:cNvPr id="951" name="Shape 951"/>
          <p:cNvSpPr txBox="1"/>
          <p:nvPr/>
        </p:nvSpPr>
        <p:spPr>
          <a:xfrm>
            <a:off x="538225" y="187852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a:t>
            </a:r>
            <a:r>
              <a:rPr lang="en-US" sz="2000">
                <a:solidFill>
                  <a:schemeClr val="dk1"/>
                </a:solidFill>
                <a:latin typeface="Consolas"/>
                <a:ea typeface="Consolas"/>
                <a:cs typeface="Consolas"/>
                <a:sym typeface="Consolas"/>
              </a:rPr>
              <a:t>maprcli audit data -enabled true</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
        <p:nvSpPr>
          <p:cNvPr id="952" name="Shape 952"/>
          <p:cNvSpPr txBox="1"/>
          <p:nvPr/>
        </p:nvSpPr>
        <p:spPr>
          <a:xfrm>
            <a:off x="538225" y="294532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a:t>
            </a:r>
            <a:r>
              <a:rPr lang="en-US" sz="2000">
                <a:solidFill>
                  <a:schemeClr val="dk1"/>
                </a:solidFill>
                <a:latin typeface="Consolas"/>
                <a:ea typeface="Consolas"/>
                <a:cs typeface="Consolas"/>
                <a:sym typeface="Consolas"/>
              </a:rPr>
              <a:t>maprcli volume audit -name &lt;my_volume&gt; -enable true</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
        <p:nvSpPr>
          <p:cNvPr id="953" name="Shape 953"/>
          <p:cNvSpPr txBox="1"/>
          <p:nvPr/>
        </p:nvSpPr>
        <p:spPr>
          <a:xfrm>
            <a:off x="538225" y="408832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rgbClr val="4D4F53"/>
                </a:solidFill>
                <a:latin typeface="Consolas"/>
                <a:ea typeface="Consolas"/>
                <a:cs typeface="Consolas"/>
                <a:sym typeface="Consolas"/>
              </a:rPr>
              <a:t>$ </a:t>
            </a:r>
            <a:r>
              <a:rPr lang="en-US" sz="2000">
                <a:solidFill>
                  <a:schemeClr val="dk1"/>
                </a:solidFill>
                <a:latin typeface="Consolas"/>
                <a:ea typeface="Consolas"/>
                <a:cs typeface="Consolas"/>
                <a:sym typeface="Consolas"/>
              </a:rPr>
              <a:t>hadoop mfs -setaudit &lt;on|off&gt; &lt;directory|file|table&gt;</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
        <p:nvSpPr>
          <p:cNvPr id="954" name="Shape 954"/>
          <p:cNvSpPr txBox="1"/>
          <p:nvPr/>
        </p:nvSpPr>
        <p:spPr>
          <a:xfrm>
            <a:off x="538225" y="5155125"/>
            <a:ext cx="10612200" cy="8403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115000"/>
              </a:lnSpc>
              <a:spcBef>
                <a:spcPts val="0"/>
              </a:spcBef>
              <a:buClr>
                <a:schemeClr val="dk1"/>
              </a:buClr>
              <a:buSzPct val="55000"/>
              <a:buFont typeface="Arial"/>
              <a:buNone/>
            </a:pPr>
            <a:r>
              <a:rPr lang="en-US" sz="2000">
                <a:solidFill>
                  <a:schemeClr val="dk1"/>
                </a:solidFill>
                <a:latin typeface="Consolas"/>
                <a:ea typeface="Consolas"/>
                <a:cs typeface="Consolas"/>
                <a:sym typeface="Consolas"/>
              </a:rPr>
              <a:t>/mapr/my.cluster.com/var/mapr/local/&lt;hostname&gt;/audit/&lt;seq_id&gt;/FSAudit.log-&lt;Date&gt;-&lt;seq_num&gt;.json</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a:spcBef>
                <a:spcPts val="0"/>
              </a:spcBef>
              <a:buNone/>
            </a:pPr>
            <a:r>
              <a:rPr lang="en-US"/>
              <a:t>Data Auditing in MCS</a:t>
            </a:r>
          </a:p>
        </p:txBody>
      </p:sp>
      <p:pic>
        <p:nvPicPr>
          <p:cNvPr id="961" name="Shape 961"/>
          <p:cNvPicPr preferRelativeResize="0"/>
          <p:nvPr/>
        </p:nvPicPr>
        <p:blipFill>
          <a:blip r:embed="rId3">
            <a:alphaModFix/>
          </a:blip>
          <a:stretch>
            <a:fillRect/>
          </a:stretch>
        </p:blipFill>
        <p:spPr>
          <a:xfrm>
            <a:off x="1535325" y="1332525"/>
            <a:ext cx="6326550" cy="4714500"/>
          </a:xfrm>
          <a:prstGeom prst="rect">
            <a:avLst/>
          </a:prstGeom>
          <a:noFill/>
          <a:ln>
            <a:noFill/>
          </a:ln>
        </p:spPr>
      </p:pic>
      <p:cxnSp>
        <p:nvCxnSpPr>
          <p:cNvPr id="962" name="Shape 962"/>
          <p:cNvCxnSpPr/>
          <p:nvPr/>
        </p:nvCxnSpPr>
        <p:spPr>
          <a:xfrm flipH="1">
            <a:off x="4255150" y="3256100"/>
            <a:ext cx="1188900" cy="1111200"/>
          </a:xfrm>
          <a:prstGeom prst="straightConnector1">
            <a:avLst/>
          </a:prstGeom>
          <a:noFill/>
          <a:ln w="28575" cap="flat" cmpd="sng">
            <a:solidFill>
              <a:srgbClr val="990000"/>
            </a:solidFill>
            <a:prstDash val="solid"/>
            <a:round/>
            <a:headEnd type="none" w="lg" len="lg"/>
            <a:tailEnd type="triangle" w="lg" len="lg"/>
          </a:ln>
        </p:spPr>
      </p:cxnSp>
      <p:sp>
        <p:nvSpPr>
          <p:cNvPr id="963" name="Shape 963"/>
          <p:cNvSpPr txBox="1"/>
          <p:nvPr/>
        </p:nvSpPr>
        <p:spPr>
          <a:xfrm>
            <a:off x="5444050" y="3040750"/>
            <a:ext cx="4961700" cy="579000"/>
          </a:xfrm>
          <a:prstGeom prst="rect">
            <a:avLst/>
          </a:prstGeom>
          <a:noFill/>
          <a:ln>
            <a:noFill/>
          </a:ln>
        </p:spPr>
        <p:txBody>
          <a:bodyPr wrap="square" lIns="91425" tIns="91425" rIns="91425" bIns="91425" anchor="t" anchorCtr="0">
            <a:noAutofit/>
          </a:bodyPr>
          <a:lstStyle/>
          <a:p>
            <a:pPr lvl="0">
              <a:spcBef>
                <a:spcPts val="0"/>
              </a:spcBef>
              <a:buNone/>
            </a:pPr>
            <a:r>
              <a:rPr lang="en-US"/>
              <a:t>Set checkbox</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Shape 969"/>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Sample File Audit Log Entries</a:t>
            </a:r>
          </a:p>
        </p:txBody>
      </p:sp>
      <p:sp>
        <p:nvSpPr>
          <p:cNvPr id="970" name="Shape 970"/>
          <p:cNvSpPr txBox="1"/>
          <p:nvPr/>
        </p:nvSpPr>
        <p:spPr>
          <a:xfrm>
            <a:off x="609442" y="1198166"/>
            <a:ext cx="9740100" cy="4928100"/>
          </a:xfrm>
          <a:prstGeom prst="rect">
            <a:avLst/>
          </a:prstGeom>
          <a:noFill/>
          <a:ln>
            <a:noFill/>
          </a:ln>
        </p:spPr>
        <p:txBody>
          <a:bodyPr wrap="square" lIns="121875" tIns="60925" rIns="121875" bIns="60925" anchor="t" anchorCtr="0">
            <a:noAutofit/>
          </a:bodyPr>
          <a:lstStyle/>
          <a:p>
            <a:pPr lvl="0" rtl="0">
              <a:lnSpc>
                <a:spcPct val="80000"/>
              </a:lnSpc>
              <a:spcBef>
                <a:spcPts val="0"/>
              </a:spcBef>
              <a:buNone/>
            </a:pPr>
            <a:r>
              <a:rPr lang="en-US" sz="2170">
                <a:solidFill>
                  <a:srgbClr val="4D4F53"/>
                </a:solidFill>
              </a:rPr>
              <a:t>{"timestamp":"{$date=2015-06-29T12:29:04.767Z}",</a:t>
            </a:r>
            <a:br>
              <a:rPr lang="en-US" sz="2170">
                <a:solidFill>
                  <a:srgbClr val="4D4F53"/>
                </a:solidFill>
              </a:rPr>
            </a:br>
            <a:r>
              <a:rPr lang="en-US" sz="2170">
                <a:solidFill>
                  <a:srgbClr val="4D4F53"/>
                </a:solidFill>
              </a:rPr>
              <a:t>"operation":"CREATE","user":"mapr","uid":"2147483632","ipAddress":"10.0.2.15","parentPath":"/foo2/","parentFid":"2119.16.2","childPath":"/foo2/file3","childFid":"2119.1330.133994","childName":"file3","VolumeName":"foo2","volumeId":"22788271","status":"0"}</a:t>
            </a:r>
          </a:p>
          <a:p>
            <a:pPr lvl="0" rtl="0">
              <a:lnSpc>
                <a:spcPct val="80000"/>
              </a:lnSpc>
              <a:spcBef>
                <a:spcPts val="434"/>
              </a:spcBef>
              <a:buNone/>
            </a:pPr>
            <a:r>
              <a:rPr lang="en-US" sz="2170">
                <a:solidFill>
                  <a:srgbClr val="4D4F53"/>
                </a:solidFill>
              </a:rPr>
              <a:t>{"timestamp":"{$date=2015-06-29T12:29:04.800Z}",</a:t>
            </a:r>
            <a:br>
              <a:rPr lang="en-US" sz="2170">
                <a:solidFill>
                  <a:srgbClr val="4D4F53"/>
                </a:solidFill>
              </a:rPr>
            </a:br>
            <a:r>
              <a:rPr lang="en-US" sz="2170">
                <a:solidFill>
                  <a:srgbClr val="4D4F53"/>
                </a:solidFill>
              </a:rPr>
              <a:t>"operation":"WRITE","user":"mapr","uid":"2147483632","ipAddress":"192.168.56.16","srcPath":"/foo2/file3","srcFid":"2119.1330.133994","VolumeName":"foo2","volumeId":"22788271","status":"0"}</a:t>
            </a:r>
          </a:p>
          <a:p>
            <a:pPr lvl="0" rtl="0">
              <a:lnSpc>
                <a:spcPct val="80000"/>
              </a:lnSpc>
              <a:spcBef>
                <a:spcPts val="434"/>
              </a:spcBef>
              <a:buNone/>
            </a:pPr>
            <a:r>
              <a:rPr lang="en-US" sz="2170">
                <a:solidFill>
                  <a:srgbClr val="4D4F53"/>
                </a:solidFill>
              </a:rPr>
              <a:t>{"timestamp":"{$date=2015-06-29T12:29:04.805Z}",</a:t>
            </a:r>
            <a:br>
              <a:rPr lang="en-US" sz="2170">
                <a:solidFill>
                  <a:srgbClr val="4D4F53"/>
                </a:solidFill>
              </a:rPr>
            </a:br>
            <a:r>
              <a:rPr lang="en-US" sz="2170">
                <a:solidFill>
                  <a:srgbClr val="4D4F53"/>
                </a:solidFill>
              </a:rPr>
              <a:t>"operation":"RENAME","user":"mapr","uid":"2147483632","ipAddress":"10.0.2.15","srcPath":"/foo2/","srcFid":"2119.16.2","dstPath":"/foo2/","dstFid":"2119.16.2","srcName":"file3","dstName":"file4","VolumeName":"foo2","volumeId":"22788271","status":"0"}</a:t>
            </a:r>
          </a:p>
          <a:p>
            <a:pPr marL="457119" lvl="0" indent="-319324" rtl="0">
              <a:lnSpc>
                <a:spcPct val="80000"/>
              </a:lnSpc>
              <a:spcBef>
                <a:spcPts val="434"/>
              </a:spcBef>
              <a:buNone/>
            </a:pPr>
            <a:endParaRPr sz="2170">
              <a:solidFill>
                <a:srgbClr val="4D4F53"/>
              </a:solidFill>
            </a:endParaRPr>
          </a:p>
        </p:txBody>
      </p:sp>
      <p:sp>
        <p:nvSpPr>
          <p:cNvPr id="971" name="Shape 971"/>
          <p:cNvSpPr/>
          <p:nvPr/>
        </p:nvSpPr>
        <p:spPr>
          <a:xfrm>
            <a:off x="10349553" y="1396067"/>
            <a:ext cx="1839300" cy="759300"/>
          </a:xfrm>
          <a:prstGeom prst="roundRect">
            <a:avLst>
              <a:gd name="adj" fmla="val 16667"/>
            </a:avLst>
          </a:prstGeom>
          <a:noFill/>
          <a:ln w="9525" cap="flat" cmpd="sng">
            <a:solidFill>
              <a:srgbClr val="3B6E8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Create file</a:t>
            </a:r>
          </a:p>
        </p:txBody>
      </p:sp>
      <p:sp>
        <p:nvSpPr>
          <p:cNvPr id="972" name="Shape 972"/>
          <p:cNvSpPr/>
          <p:nvPr/>
        </p:nvSpPr>
        <p:spPr>
          <a:xfrm>
            <a:off x="10349553" y="2917245"/>
            <a:ext cx="1839300" cy="759300"/>
          </a:xfrm>
          <a:prstGeom prst="roundRect">
            <a:avLst>
              <a:gd name="adj" fmla="val 16667"/>
            </a:avLst>
          </a:prstGeom>
          <a:noFill/>
          <a:ln w="9525" cap="flat" cmpd="sng">
            <a:solidFill>
              <a:srgbClr val="3B6E8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Write to file</a:t>
            </a:r>
          </a:p>
        </p:txBody>
      </p:sp>
      <p:sp>
        <p:nvSpPr>
          <p:cNvPr id="973" name="Shape 973"/>
          <p:cNvSpPr/>
          <p:nvPr/>
        </p:nvSpPr>
        <p:spPr>
          <a:xfrm>
            <a:off x="10349553" y="4170312"/>
            <a:ext cx="1839300" cy="759300"/>
          </a:xfrm>
          <a:prstGeom prst="roundRect">
            <a:avLst>
              <a:gd name="adj" fmla="val 16667"/>
            </a:avLst>
          </a:prstGeom>
          <a:noFill/>
          <a:ln w="9525" cap="flat" cmpd="sng">
            <a:solidFill>
              <a:srgbClr val="3B6E8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Rename file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Shape 979"/>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Cluster Auditing</a:t>
            </a:r>
          </a:p>
        </p:txBody>
      </p:sp>
      <p:sp>
        <p:nvSpPr>
          <p:cNvPr id="980" name="Shape 980"/>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0" lvl="0" indent="-69850">
              <a:spcBef>
                <a:spcPts val="0"/>
              </a:spcBef>
              <a:buClr>
                <a:schemeClr val="dk1"/>
              </a:buClr>
              <a:buSzPct val="55000"/>
              <a:buFont typeface="Arial"/>
              <a:buNone/>
            </a:pPr>
            <a:r>
              <a:rPr lang="en-US" sz="2000"/>
              <a:t>If data auditing is disabled</a:t>
            </a:r>
          </a:p>
          <a:p>
            <a:pPr lvl="0">
              <a:spcBef>
                <a:spcPts val="0"/>
              </a:spcBef>
              <a:buClr>
                <a:schemeClr val="dk1"/>
              </a:buClr>
              <a:buSzPct val="55000"/>
              <a:buFont typeface="Arial"/>
              <a:buNone/>
            </a:pPr>
            <a:endParaRPr sz="2000"/>
          </a:p>
          <a:p>
            <a:pPr marL="0" lvl="0" indent="-69850">
              <a:spcBef>
                <a:spcPts val="0"/>
              </a:spcBef>
              <a:buClr>
                <a:schemeClr val="dk1"/>
              </a:buClr>
              <a:buSzPct val="55000"/>
              <a:buFont typeface="Arial"/>
              <a:buNone/>
            </a:pPr>
            <a:endParaRPr sz="2000"/>
          </a:p>
          <a:p>
            <a:pPr marL="0" lvl="0" indent="-69850">
              <a:spcBef>
                <a:spcPts val="0"/>
              </a:spcBef>
              <a:buClr>
                <a:schemeClr val="dk1"/>
              </a:buClr>
              <a:buSzPct val="55000"/>
              <a:buFont typeface="Arial"/>
              <a:buNone/>
            </a:pPr>
            <a:r>
              <a:rPr lang="en-US" sz="2000"/>
              <a:t>Cluster audit files are located local file system on the node</a:t>
            </a:r>
          </a:p>
          <a:p>
            <a:pPr lvl="0" rtl="0">
              <a:spcBef>
                <a:spcPts val="0"/>
              </a:spcBef>
              <a:buNone/>
            </a:pPr>
            <a:endParaRPr/>
          </a:p>
        </p:txBody>
      </p:sp>
      <p:sp>
        <p:nvSpPr>
          <p:cNvPr id="981" name="Shape 981"/>
          <p:cNvSpPr txBox="1"/>
          <p:nvPr/>
        </p:nvSpPr>
        <p:spPr>
          <a:xfrm>
            <a:off x="538225" y="187852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maprcli audit cluster -enabled true</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
        <p:nvSpPr>
          <p:cNvPr id="982" name="Shape 982"/>
          <p:cNvSpPr txBox="1"/>
          <p:nvPr/>
        </p:nvSpPr>
        <p:spPr>
          <a:xfrm>
            <a:off x="538225" y="3097725"/>
            <a:ext cx="10612200" cy="4857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115000"/>
              </a:lnSpc>
              <a:spcBef>
                <a:spcPts val="0"/>
              </a:spcBef>
              <a:buNone/>
            </a:pPr>
            <a:r>
              <a:rPr lang="en-US" sz="2000">
                <a:solidFill>
                  <a:schemeClr val="dk2"/>
                </a:solidFill>
                <a:latin typeface="Consolas"/>
                <a:ea typeface="Consolas"/>
                <a:cs typeface="Consolas"/>
                <a:sym typeface="Consolas"/>
              </a:rPr>
              <a:t>/opt/mapr/mapr-cli-audit-log/</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Sample CLDB Audit Log Entries</a:t>
            </a:r>
          </a:p>
        </p:txBody>
      </p:sp>
      <p:sp>
        <p:nvSpPr>
          <p:cNvPr id="989" name="Shape 989"/>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lvl="0" rtl="0">
              <a:spcBef>
                <a:spcPts val="0"/>
              </a:spcBef>
              <a:buNone/>
            </a:pPr>
            <a:r>
              <a:rPr lang="en-US" sz="2400">
                <a:solidFill>
                  <a:srgbClr val="4D4F53"/>
                </a:solidFill>
              </a:rPr>
              <a:t>{"timestamp":{"$date":"2015-06-23T03:01:17.862Z"},"resource":"cluster","operation":"alarmView","uid":500,"clientip":"10.0.2.15","status":0}</a:t>
            </a:r>
          </a:p>
          <a:p>
            <a:pPr lvl="0" rtl="0">
              <a:spcBef>
                <a:spcPts val="560"/>
              </a:spcBef>
              <a:buNone/>
            </a:pPr>
            <a:r>
              <a:rPr lang="en-US" sz="2400">
                <a:solidFill>
                  <a:srgbClr val="4D4F53"/>
                </a:solidFill>
              </a:rPr>
              <a:t>{"timestamp":{"$date":"2015-06-23T03:01:17.888Z"},"resource":"cluster","operation":"volumeList","uid":500,"clientip":"10.0.2.15","status":0}</a:t>
            </a:r>
          </a:p>
          <a:p>
            <a:pPr lvl="0" rtl="0">
              <a:spcBef>
                <a:spcPts val="560"/>
              </a:spcBef>
              <a:buNone/>
            </a:pPr>
            <a:r>
              <a:rPr lang="en-US" sz="2400">
                <a:solidFill>
                  <a:srgbClr val="4D4F53"/>
                </a:solidFill>
              </a:rPr>
              <a:t>{"timestamp":{"$date":"2015-06-23T03:01:18.000Z"},"resource":"cluster","operation":"volumeList","uid":500,"clientip":"10.0.2.15","status":2}</a:t>
            </a:r>
          </a:p>
          <a:p>
            <a:pPr lvl="0" rtl="0">
              <a:spcBef>
                <a:spcPts val="560"/>
              </a:spcBef>
              <a:buNone/>
            </a:pPr>
            <a:endParaRPr sz="2800">
              <a:solidFill>
                <a:srgbClr val="4D4F53"/>
              </a:solidFill>
            </a:endParaRPr>
          </a:p>
          <a:p>
            <a:pPr marL="457119" lvl="0" indent="-279319" rtl="0">
              <a:spcBef>
                <a:spcPts val="560"/>
              </a:spcBef>
              <a:buNone/>
            </a:pPr>
            <a:endParaRPr sz="2800">
              <a:solidFill>
                <a:srgbClr val="4D4F53"/>
              </a:solidFill>
            </a:endParaRPr>
          </a:p>
        </p:txBody>
      </p:sp>
      <p:sp>
        <p:nvSpPr>
          <p:cNvPr id="990" name="Shape 990"/>
          <p:cNvSpPr/>
          <p:nvPr/>
        </p:nvSpPr>
        <p:spPr>
          <a:xfrm>
            <a:off x="9983182" y="394178"/>
            <a:ext cx="1839300" cy="759300"/>
          </a:xfrm>
          <a:prstGeom prst="roundRect">
            <a:avLst>
              <a:gd name="adj" fmla="val 16667"/>
            </a:avLst>
          </a:prstGeom>
          <a:noFill/>
          <a:ln w="9525" cap="flat" cmpd="sng">
            <a:solidFill>
              <a:srgbClr val="3B6E8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volume list</a:t>
            </a:r>
          </a:p>
        </p:txBody>
      </p:sp>
      <p:sp>
        <p:nvSpPr>
          <p:cNvPr id="991" name="Shape 991"/>
          <p:cNvSpPr/>
          <p:nvPr/>
        </p:nvSpPr>
        <p:spPr>
          <a:xfrm>
            <a:off x="6790240" y="4277728"/>
            <a:ext cx="1839300" cy="1329000"/>
          </a:xfrm>
          <a:prstGeom prst="roundRect">
            <a:avLst>
              <a:gd name="adj" fmla="val 16667"/>
            </a:avLst>
          </a:prstGeom>
          <a:noFill/>
          <a:ln w="50800" cap="flat" cmpd="sng">
            <a:solidFill>
              <a:srgbClr val="FFFF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status is unix errno value</a:t>
            </a:r>
          </a:p>
        </p:txBody>
      </p:sp>
      <p:sp>
        <p:nvSpPr>
          <p:cNvPr id="992" name="Shape 992"/>
          <p:cNvSpPr/>
          <p:nvPr/>
        </p:nvSpPr>
        <p:spPr>
          <a:xfrm>
            <a:off x="1487266" y="4143530"/>
            <a:ext cx="1839300" cy="1329000"/>
          </a:xfrm>
          <a:prstGeom prst="roundRect">
            <a:avLst>
              <a:gd name="adj" fmla="val 16667"/>
            </a:avLst>
          </a:prstGeom>
          <a:noFill/>
          <a:ln w="50800" cap="flat" cmpd="sng">
            <a:solidFill>
              <a:srgbClr val="FFFF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2400">
                <a:solidFill>
                  <a:srgbClr val="000000"/>
                </a:solidFill>
                <a:latin typeface="Arial"/>
                <a:ea typeface="Arial"/>
                <a:cs typeface="Arial"/>
                <a:sym typeface="Arial"/>
              </a:rPr>
              <a:t>uid is from MapR ticket id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body" idx="1"/>
          </p:nvPr>
        </p:nvSpPr>
        <p:spPr>
          <a:xfrm>
            <a:off x="451830" y="3107374"/>
            <a:ext cx="10027200" cy="643200"/>
          </a:xfrm>
          <a:prstGeom prst="rect">
            <a:avLst/>
          </a:prstGeom>
          <a:noFill/>
          <a:ln>
            <a:noFill/>
          </a:ln>
        </p:spPr>
        <p:txBody>
          <a:bodyPr wrap="square" lIns="121875" tIns="60925" rIns="121875" bIns="60925" anchor="ctr" anchorCtr="0">
            <a:noAutofit/>
          </a:bodyPr>
          <a:lstStyle/>
          <a:p>
            <a:pPr marL="0" marR="0" lvl="0" indent="0" algn="l" rtl="0">
              <a:lnSpc>
                <a:spcPct val="75000"/>
              </a:lnSpc>
              <a:spcBef>
                <a:spcPts val="0"/>
              </a:spcBef>
              <a:buClr>
                <a:schemeClr val="lt1"/>
              </a:buClr>
              <a:buSzPct val="25000"/>
              <a:buFont typeface="Arial"/>
              <a:buNone/>
            </a:pPr>
            <a:r>
              <a:rPr lang="en-US" sz="1800"/>
              <a:t>Core</a:t>
            </a:r>
            <a:r>
              <a:rPr lang="en-US" sz="4070"/>
              <a:t/>
            </a:r>
            <a:br>
              <a:rPr lang="en-US" sz="4070"/>
            </a:br>
            <a:r>
              <a:rPr lang="en-US" sz="4070"/>
              <a:t>Network encryption</a:t>
            </a: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Shape 1003"/>
          <p:cNvSpPr txBox="1">
            <a:spLocks noGrp="1"/>
          </p:cNvSpPr>
          <p:nvPr>
            <p:ph type="title"/>
          </p:nvPr>
        </p:nvSpPr>
        <p:spPr>
          <a:xfrm>
            <a:off x="422394" y="274639"/>
            <a:ext cx="10969800" cy="923400"/>
          </a:xfrm>
          <a:prstGeom prst="rect">
            <a:avLst/>
          </a:prstGeom>
        </p:spPr>
        <p:txBody>
          <a:bodyPr wrap="square" lIns="91425" tIns="91425" rIns="91425" bIns="91425" anchor="ctr" anchorCtr="0">
            <a:noAutofit/>
          </a:bodyPr>
          <a:lstStyle/>
          <a:p>
            <a:pPr lvl="0" rtl="0">
              <a:spcBef>
                <a:spcPts val="0"/>
              </a:spcBef>
              <a:buNone/>
            </a:pPr>
            <a:r>
              <a:rPr lang="en-US"/>
              <a:t>Network encryption for volumes</a:t>
            </a:r>
          </a:p>
        </p:txBody>
      </p:sp>
      <p:sp>
        <p:nvSpPr>
          <p:cNvPr id="1004" name="Shape 1004"/>
          <p:cNvSpPr txBox="1">
            <a:spLocks noGrp="1"/>
          </p:cNvSpPr>
          <p:nvPr>
            <p:ph type="body" idx="1"/>
          </p:nvPr>
        </p:nvSpPr>
        <p:spPr>
          <a:xfrm>
            <a:off x="422394" y="1198166"/>
            <a:ext cx="10969800" cy="4928100"/>
          </a:xfrm>
          <a:prstGeom prst="rect">
            <a:avLst/>
          </a:prstGeom>
        </p:spPr>
        <p:txBody>
          <a:bodyPr wrap="square" lIns="91425" tIns="91425" rIns="91425" bIns="91425" anchor="t" anchorCtr="0">
            <a:noAutofit/>
          </a:bodyPr>
          <a:lstStyle/>
          <a:p>
            <a:pPr marL="0" lvl="0" indent="0" rtl="0">
              <a:spcBef>
                <a:spcPts val="0"/>
              </a:spcBef>
              <a:buNone/>
            </a:pPr>
            <a:r>
              <a:rPr lang="en-US" sz="2400"/>
              <a:t>By default, only meta data traffic is encrypted in a secure cluster!</a:t>
            </a:r>
          </a:p>
          <a:p>
            <a:pPr marL="0" lvl="0" indent="0" rtl="0">
              <a:spcBef>
                <a:spcPts val="0"/>
              </a:spcBef>
              <a:buNone/>
            </a:pPr>
            <a:endParaRPr sz="2400"/>
          </a:p>
          <a:p>
            <a:pPr marL="0" lvl="0" indent="0" rtl="0">
              <a:spcBef>
                <a:spcPts val="0"/>
              </a:spcBef>
              <a:buNone/>
            </a:pPr>
            <a:r>
              <a:rPr lang="en-US" sz="2400"/>
              <a:t>To enforce an encryption for specific data just enter the command for a volume, folder or file. </a:t>
            </a:r>
          </a:p>
          <a:p>
            <a:pPr marL="0" lvl="0" indent="0" rtl="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rtl="0">
              <a:spcBef>
                <a:spcPts val="0"/>
              </a:spcBef>
              <a:buNone/>
            </a:pPr>
            <a:r>
              <a:rPr lang="en-US" sz="2400"/>
              <a:t>Keep in mind data encryption adds a lot of overhead!</a:t>
            </a:r>
          </a:p>
        </p:txBody>
      </p:sp>
      <p:sp>
        <p:nvSpPr>
          <p:cNvPr id="1005" name="Shape 1005"/>
          <p:cNvSpPr txBox="1"/>
          <p:nvPr/>
        </p:nvSpPr>
        <p:spPr>
          <a:xfrm>
            <a:off x="503775" y="3265375"/>
            <a:ext cx="10612200" cy="427500"/>
          </a:xfrm>
          <a:prstGeom prst="rect">
            <a:avLst/>
          </a:prstGeom>
          <a:solidFill>
            <a:srgbClr val="C6C8C9"/>
          </a:solidFill>
          <a:ln w="28575" cap="flat" cmpd="sng">
            <a:solidFill>
              <a:srgbClr val="4D4F53"/>
            </a:solidFill>
            <a:prstDash val="solid"/>
            <a:round/>
            <a:headEnd type="none" w="med" len="med"/>
            <a:tailEnd type="none" w="med" len="med"/>
          </a:ln>
        </p:spPr>
        <p:txBody>
          <a:bodyPr wrap="square" lIns="121875" tIns="60925" rIns="121875" bIns="60925" anchor="t" anchorCtr="0">
            <a:noAutofit/>
          </a:bodyPr>
          <a:lstStyle/>
          <a:p>
            <a:pPr lvl="0" rtl="0">
              <a:lnSpc>
                <a:spcPct val="90000"/>
              </a:lnSpc>
              <a:spcBef>
                <a:spcPts val="0"/>
              </a:spcBef>
              <a:buNone/>
            </a:pPr>
            <a:r>
              <a:rPr lang="en-US" sz="2000" b="1">
                <a:solidFill>
                  <a:schemeClr val="dk2"/>
                </a:solidFill>
                <a:latin typeface="Consolas"/>
                <a:ea typeface="Consolas"/>
                <a:cs typeface="Consolas"/>
                <a:sym typeface="Consolas"/>
              </a:rPr>
              <a:t>$ </a:t>
            </a:r>
            <a:r>
              <a:rPr lang="en-US" sz="2000">
                <a:solidFill>
                  <a:schemeClr val="dk2"/>
                </a:solidFill>
                <a:latin typeface="Consolas"/>
                <a:ea typeface="Consolas"/>
                <a:cs typeface="Consolas"/>
                <a:sym typeface="Consolas"/>
              </a:rPr>
              <a:t>hadoop mfs -setnetworkencryption on /user/&lt;my_user_home&gt;</a:t>
            </a:r>
          </a:p>
          <a:p>
            <a:pPr lvl="0" rtl="0">
              <a:lnSpc>
                <a:spcPct val="115000"/>
              </a:lnSpc>
              <a:spcBef>
                <a:spcPts val="0"/>
              </a:spcBef>
              <a:buNone/>
            </a:pPr>
            <a:r>
              <a:rPr lang="en-US" sz="2000">
                <a:solidFill>
                  <a:schemeClr val="dk1"/>
                </a:solidFill>
                <a:latin typeface="Consolas"/>
                <a:ea typeface="Consolas"/>
                <a:cs typeface="Consolas"/>
                <a:sym typeface="Consolas"/>
              </a:rPr>
              <a:t>      </a:t>
            </a:r>
          </a:p>
          <a:p>
            <a:pPr lvl="0" rtl="0">
              <a:lnSpc>
                <a:spcPct val="90000"/>
              </a:lnSpc>
              <a:spcBef>
                <a:spcPts val="480"/>
              </a:spcBef>
              <a:buNone/>
            </a:pPr>
            <a:endParaRPr sz="2400" b="1">
              <a:solidFill>
                <a:srgbClr val="4D4F53"/>
              </a:solidFill>
              <a:latin typeface="Courier New"/>
              <a:ea typeface="Courier New"/>
              <a:cs typeface="Courier New"/>
              <a:sym typeface="Courier New"/>
            </a:endParaRPr>
          </a:p>
          <a:p>
            <a:pPr lvl="0" rtl="0">
              <a:lnSpc>
                <a:spcPct val="90000"/>
              </a:lnSpc>
              <a:spcBef>
                <a:spcPts val="480"/>
              </a:spcBef>
              <a:buNone/>
            </a:pPr>
            <a:endParaRPr sz="2400" b="1">
              <a:solidFill>
                <a:srgbClr val="4D4F53"/>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Shape 1011"/>
          <p:cNvSpPr txBox="1"/>
          <p:nvPr/>
        </p:nvSpPr>
        <p:spPr>
          <a:xfrm>
            <a:off x="2980197" y="800101"/>
            <a:ext cx="5675400" cy="1152600"/>
          </a:xfrm>
          <a:prstGeom prst="rect">
            <a:avLst/>
          </a:prstGeom>
          <a:noFill/>
          <a:ln>
            <a:noFill/>
          </a:ln>
        </p:spPr>
        <p:txBody>
          <a:bodyPr wrap="square" lIns="91425" tIns="45700" rIns="91425" bIns="45700" anchor="ctr" anchorCtr="0">
            <a:noAutofit/>
          </a:bodyPr>
          <a:lstStyle/>
          <a:p>
            <a:pPr marL="0" marR="0" lvl="0" indent="0" algn="ctr" rtl="0">
              <a:spcBef>
                <a:spcPts val="0"/>
              </a:spcBef>
              <a:buClr>
                <a:srgbClr val="C60C30"/>
              </a:buClr>
              <a:buSzPct val="25000"/>
              <a:buFont typeface="Arial"/>
              <a:buNone/>
            </a:pPr>
            <a:r>
              <a:rPr lang="en-US" sz="8000" b="1">
                <a:solidFill>
                  <a:srgbClr val="C60C30"/>
                </a:solidFill>
                <a:latin typeface="Arial"/>
                <a:ea typeface="Arial"/>
                <a:cs typeface="Arial"/>
                <a:sym typeface="Arial"/>
              </a:rPr>
              <a:t>Q &amp; A</a:t>
            </a:r>
          </a:p>
        </p:txBody>
      </p:sp>
      <p:pic>
        <p:nvPicPr>
          <p:cNvPr id="1012" name="Shape 1012"/>
          <p:cNvPicPr preferRelativeResize="0"/>
          <p:nvPr/>
        </p:nvPicPr>
        <p:blipFill rotWithShape="1">
          <a:blip r:embed="rId3">
            <a:alphaModFix/>
          </a:blip>
          <a:srcRect/>
          <a:stretch/>
        </p:blipFill>
        <p:spPr>
          <a:xfrm>
            <a:off x="5305631" y="3024227"/>
            <a:ext cx="492000" cy="492000"/>
          </a:xfrm>
          <a:prstGeom prst="rect">
            <a:avLst/>
          </a:prstGeom>
          <a:noFill/>
          <a:ln>
            <a:noFill/>
          </a:ln>
        </p:spPr>
      </p:pic>
      <p:pic>
        <p:nvPicPr>
          <p:cNvPr id="1013" name="Shape 1013"/>
          <p:cNvPicPr preferRelativeResize="0"/>
          <p:nvPr/>
        </p:nvPicPr>
        <p:blipFill rotWithShape="1">
          <a:blip r:embed="rId4">
            <a:alphaModFix/>
          </a:blip>
          <a:srcRect/>
          <a:stretch/>
        </p:blipFill>
        <p:spPr>
          <a:xfrm>
            <a:off x="5305631" y="3950706"/>
            <a:ext cx="492000" cy="492000"/>
          </a:xfrm>
          <a:prstGeom prst="rect">
            <a:avLst/>
          </a:prstGeom>
          <a:noFill/>
          <a:ln>
            <a:noFill/>
          </a:ln>
        </p:spPr>
      </p:pic>
      <p:pic>
        <p:nvPicPr>
          <p:cNvPr id="1014" name="Shape 1014"/>
          <p:cNvPicPr preferRelativeResize="0"/>
          <p:nvPr/>
        </p:nvPicPr>
        <p:blipFill rotWithShape="1">
          <a:blip r:embed="rId5">
            <a:alphaModFix/>
          </a:blip>
          <a:srcRect/>
          <a:stretch/>
        </p:blipFill>
        <p:spPr>
          <a:xfrm>
            <a:off x="6364533" y="3024227"/>
            <a:ext cx="492000" cy="492000"/>
          </a:xfrm>
          <a:prstGeom prst="rect">
            <a:avLst/>
          </a:prstGeom>
          <a:noFill/>
          <a:ln>
            <a:noFill/>
          </a:ln>
        </p:spPr>
      </p:pic>
      <p:pic>
        <p:nvPicPr>
          <p:cNvPr id="1015" name="Shape 1015"/>
          <p:cNvPicPr preferRelativeResize="0"/>
          <p:nvPr/>
        </p:nvPicPr>
        <p:blipFill rotWithShape="1">
          <a:blip r:embed="rId6">
            <a:alphaModFix/>
          </a:blip>
          <a:srcRect/>
          <a:stretch/>
        </p:blipFill>
        <p:spPr>
          <a:xfrm>
            <a:off x="6383583" y="3950706"/>
            <a:ext cx="492000" cy="492000"/>
          </a:xfrm>
          <a:prstGeom prst="rect">
            <a:avLst/>
          </a:prstGeom>
          <a:noFill/>
          <a:ln>
            <a:noFill/>
          </a:ln>
        </p:spPr>
      </p:pic>
      <p:sp>
        <p:nvSpPr>
          <p:cNvPr id="1016" name="Shape 1016"/>
          <p:cNvSpPr txBox="1"/>
          <p:nvPr/>
        </p:nvSpPr>
        <p:spPr>
          <a:xfrm>
            <a:off x="1237279" y="3023400"/>
            <a:ext cx="3576300" cy="507000"/>
          </a:xfrm>
          <a:prstGeom prst="rect">
            <a:avLst/>
          </a:prstGeom>
          <a:noFill/>
          <a:ln>
            <a:noFill/>
          </a:ln>
        </p:spPr>
        <p:txBody>
          <a:bodyPr wrap="square" lIns="0" tIns="0" rIns="0" bIns="0" anchor="ctr" anchorCtr="0">
            <a:noAutofit/>
          </a:bodyPr>
          <a:lstStyle/>
          <a:p>
            <a:pPr marL="0" marR="0" lvl="0" indent="0" algn="r" rtl="0">
              <a:lnSpc>
                <a:spcPct val="90000"/>
              </a:lnSpc>
              <a:spcBef>
                <a:spcPts val="0"/>
              </a:spcBef>
              <a:buClr>
                <a:srgbClr val="595959"/>
              </a:buClr>
              <a:buSzPct val="25000"/>
              <a:buFont typeface="Arial"/>
              <a:buNone/>
            </a:pPr>
            <a:r>
              <a:rPr lang="en-US" sz="2400" b="0" i="0">
                <a:solidFill>
                  <a:srgbClr val="595959"/>
                </a:solidFill>
                <a:latin typeface="Arial"/>
                <a:ea typeface="Arial"/>
                <a:cs typeface="Arial"/>
                <a:sym typeface="Arial"/>
              </a:rPr>
              <a:t>@mapr</a:t>
            </a:r>
          </a:p>
        </p:txBody>
      </p:sp>
      <p:sp>
        <p:nvSpPr>
          <p:cNvPr id="1017" name="Shape 1017"/>
          <p:cNvSpPr txBox="1"/>
          <p:nvPr/>
        </p:nvSpPr>
        <p:spPr>
          <a:xfrm>
            <a:off x="7285019" y="3016505"/>
            <a:ext cx="2742600" cy="542700"/>
          </a:xfrm>
          <a:prstGeom prst="rect">
            <a:avLst/>
          </a:prstGeom>
          <a:noFill/>
          <a:ln>
            <a:noFill/>
          </a:ln>
        </p:spPr>
        <p:txBody>
          <a:bodyPr wrap="square" lIns="0" tIns="0" rIns="0" bIns="0" anchor="ctr" anchorCtr="0">
            <a:noAutofit/>
          </a:bodyPr>
          <a:lstStyle/>
          <a:p>
            <a:pPr marL="0" marR="0" lvl="0" indent="0" algn="l" rtl="0">
              <a:lnSpc>
                <a:spcPct val="90000"/>
              </a:lnSpc>
              <a:spcBef>
                <a:spcPts val="0"/>
              </a:spcBef>
              <a:buClr>
                <a:srgbClr val="595959"/>
              </a:buClr>
              <a:buSzPct val="25000"/>
              <a:buFont typeface="Arial"/>
              <a:buNone/>
            </a:pPr>
            <a:r>
              <a:rPr lang="en-US" sz="2400" b="0" i="0">
                <a:solidFill>
                  <a:srgbClr val="595959"/>
                </a:solidFill>
                <a:latin typeface="Arial"/>
                <a:ea typeface="Arial"/>
                <a:cs typeface="Arial"/>
                <a:sym typeface="Arial"/>
              </a:rPr>
              <a:t>maprtech</a:t>
            </a:r>
          </a:p>
        </p:txBody>
      </p:sp>
      <p:sp>
        <p:nvSpPr>
          <p:cNvPr id="1018" name="Shape 1018"/>
          <p:cNvSpPr txBox="1"/>
          <p:nvPr/>
        </p:nvSpPr>
        <p:spPr>
          <a:xfrm>
            <a:off x="654614" y="4841364"/>
            <a:ext cx="4151700" cy="548700"/>
          </a:xfrm>
          <a:prstGeom prst="rect">
            <a:avLst/>
          </a:prstGeom>
          <a:noFill/>
          <a:ln>
            <a:noFill/>
          </a:ln>
        </p:spPr>
        <p:txBody>
          <a:bodyPr wrap="square" lIns="0" tIns="0" rIns="0" bIns="0" anchor="ctr" anchorCtr="0">
            <a:noAutofit/>
          </a:bodyPr>
          <a:lstStyle/>
          <a:p>
            <a:pPr marL="0" marR="0" lvl="0" indent="0" algn="r" rtl="0">
              <a:lnSpc>
                <a:spcPct val="90000"/>
              </a:lnSpc>
              <a:spcBef>
                <a:spcPts val="0"/>
              </a:spcBef>
              <a:buClr>
                <a:srgbClr val="595959"/>
              </a:buClr>
              <a:buSzPct val="25000"/>
              <a:buFont typeface="Arial"/>
              <a:buNone/>
            </a:pPr>
            <a:r>
              <a:rPr lang="en-US" sz="2400">
                <a:solidFill>
                  <a:srgbClr val="595959"/>
                </a:solidFill>
              </a:rPr>
              <a:t>chufe</a:t>
            </a:r>
            <a:r>
              <a:rPr lang="en-US" sz="2400" b="0" i="0">
                <a:solidFill>
                  <a:srgbClr val="595959"/>
                </a:solidFill>
                <a:latin typeface="Arial"/>
                <a:ea typeface="Arial"/>
                <a:cs typeface="Arial"/>
                <a:sym typeface="Arial"/>
              </a:rPr>
              <a:t>@mapr.com</a:t>
            </a:r>
          </a:p>
        </p:txBody>
      </p:sp>
      <p:pic>
        <p:nvPicPr>
          <p:cNvPr id="1019" name="Shape 1019"/>
          <p:cNvPicPr preferRelativeResize="0"/>
          <p:nvPr/>
        </p:nvPicPr>
        <p:blipFill rotWithShape="1">
          <a:blip r:embed="rId7">
            <a:alphaModFix/>
          </a:blip>
          <a:srcRect/>
          <a:stretch/>
        </p:blipFill>
        <p:spPr>
          <a:xfrm>
            <a:off x="6333705" y="4830629"/>
            <a:ext cx="607500" cy="581700"/>
          </a:xfrm>
          <a:prstGeom prst="rect">
            <a:avLst/>
          </a:prstGeom>
          <a:noFill/>
          <a:ln>
            <a:noFill/>
          </a:ln>
        </p:spPr>
      </p:pic>
      <p:sp>
        <p:nvSpPr>
          <p:cNvPr id="1020" name="Shape 1020"/>
          <p:cNvSpPr txBox="1"/>
          <p:nvPr/>
        </p:nvSpPr>
        <p:spPr>
          <a:xfrm>
            <a:off x="3113547" y="1781721"/>
            <a:ext cx="5675400" cy="608400"/>
          </a:xfrm>
          <a:prstGeom prst="rect">
            <a:avLst/>
          </a:prstGeom>
          <a:noFill/>
          <a:ln>
            <a:noFill/>
          </a:ln>
        </p:spPr>
        <p:txBody>
          <a:bodyPr wrap="square" lIns="91425" tIns="45700" rIns="91425" bIns="45700" anchor="ctr" anchorCtr="0">
            <a:noAutofit/>
          </a:bodyPr>
          <a:lstStyle/>
          <a:p>
            <a:pPr marL="0" marR="0" lvl="0" indent="0" algn="ctr" rtl="0">
              <a:spcBef>
                <a:spcPts val="0"/>
              </a:spcBef>
              <a:buClr>
                <a:srgbClr val="00274C"/>
              </a:buClr>
              <a:buSzPct val="25000"/>
              <a:buFont typeface="Arial"/>
              <a:buNone/>
            </a:pPr>
            <a:r>
              <a:rPr lang="en-US" sz="2800">
                <a:solidFill>
                  <a:srgbClr val="00274C"/>
                </a:solidFill>
                <a:latin typeface="Arial"/>
                <a:ea typeface="Arial"/>
                <a:cs typeface="Arial"/>
                <a:sym typeface="Arial"/>
              </a:rPr>
              <a:t>Engage with us!</a:t>
            </a:r>
          </a:p>
        </p:txBody>
      </p:sp>
      <p:sp>
        <p:nvSpPr>
          <p:cNvPr id="1021" name="Shape 1021"/>
          <p:cNvSpPr txBox="1"/>
          <p:nvPr/>
        </p:nvSpPr>
        <p:spPr>
          <a:xfrm>
            <a:off x="7285019" y="3879211"/>
            <a:ext cx="2742600" cy="635100"/>
          </a:xfrm>
          <a:prstGeom prst="rect">
            <a:avLst/>
          </a:prstGeom>
          <a:noFill/>
          <a:ln>
            <a:noFill/>
          </a:ln>
        </p:spPr>
        <p:txBody>
          <a:bodyPr wrap="square" lIns="0" tIns="0" rIns="0" bIns="0" anchor="ctr" anchorCtr="0">
            <a:noAutofit/>
          </a:bodyPr>
          <a:lstStyle/>
          <a:p>
            <a:pPr marL="0" marR="0" lvl="0" indent="0" algn="l" rtl="0">
              <a:lnSpc>
                <a:spcPct val="90000"/>
              </a:lnSpc>
              <a:spcBef>
                <a:spcPts val="0"/>
              </a:spcBef>
              <a:buClr>
                <a:srgbClr val="595959"/>
              </a:buClr>
              <a:buSzPct val="25000"/>
              <a:buFont typeface="Arial"/>
              <a:buNone/>
            </a:pPr>
            <a:r>
              <a:rPr lang="en-US" sz="2400" b="0" i="0">
                <a:solidFill>
                  <a:srgbClr val="595959"/>
                </a:solidFill>
                <a:latin typeface="Arial"/>
                <a:ea typeface="Arial"/>
                <a:cs typeface="Arial"/>
                <a:sym typeface="Arial"/>
              </a:rPr>
              <a:t>MapR</a:t>
            </a:r>
          </a:p>
        </p:txBody>
      </p:sp>
      <p:sp>
        <p:nvSpPr>
          <p:cNvPr id="1022" name="Shape 1022"/>
          <p:cNvSpPr txBox="1"/>
          <p:nvPr/>
        </p:nvSpPr>
        <p:spPr>
          <a:xfrm>
            <a:off x="7285019" y="4810126"/>
            <a:ext cx="2742600" cy="690900"/>
          </a:xfrm>
          <a:prstGeom prst="rect">
            <a:avLst/>
          </a:prstGeom>
          <a:noFill/>
          <a:ln>
            <a:noFill/>
          </a:ln>
        </p:spPr>
        <p:txBody>
          <a:bodyPr wrap="square" lIns="0" tIns="0" rIns="0" bIns="0" anchor="ctr" anchorCtr="0">
            <a:noAutofit/>
          </a:bodyPr>
          <a:lstStyle/>
          <a:p>
            <a:pPr marL="0" marR="0" lvl="0" indent="0" algn="l" rtl="0">
              <a:lnSpc>
                <a:spcPct val="90000"/>
              </a:lnSpc>
              <a:spcBef>
                <a:spcPts val="0"/>
              </a:spcBef>
              <a:buClr>
                <a:srgbClr val="595959"/>
              </a:buClr>
              <a:buSzPct val="25000"/>
              <a:buFont typeface="Arial"/>
              <a:buNone/>
            </a:pPr>
            <a:r>
              <a:rPr lang="en-US" sz="2400" b="0" i="0">
                <a:solidFill>
                  <a:srgbClr val="595959"/>
                </a:solidFill>
                <a:latin typeface="Arial"/>
                <a:ea typeface="Arial"/>
                <a:cs typeface="Arial"/>
                <a:sym typeface="Arial"/>
              </a:rPr>
              <a:t>maprtech</a:t>
            </a:r>
          </a:p>
        </p:txBody>
      </p:sp>
      <p:sp>
        <p:nvSpPr>
          <p:cNvPr id="1023" name="Shape 1023"/>
          <p:cNvSpPr txBox="1"/>
          <p:nvPr/>
        </p:nvSpPr>
        <p:spPr>
          <a:xfrm>
            <a:off x="1249211" y="3848108"/>
            <a:ext cx="3576300" cy="602400"/>
          </a:xfrm>
          <a:prstGeom prst="rect">
            <a:avLst/>
          </a:prstGeom>
          <a:noFill/>
          <a:ln>
            <a:noFill/>
          </a:ln>
        </p:spPr>
        <p:txBody>
          <a:bodyPr wrap="square" lIns="0" tIns="0" rIns="0" bIns="0" anchor="ctr" anchorCtr="0">
            <a:noAutofit/>
          </a:bodyPr>
          <a:lstStyle/>
          <a:p>
            <a:pPr marL="0" marR="0" lvl="0" indent="0" algn="r" rtl="0">
              <a:lnSpc>
                <a:spcPct val="90000"/>
              </a:lnSpc>
              <a:spcBef>
                <a:spcPts val="0"/>
              </a:spcBef>
              <a:buClr>
                <a:srgbClr val="595959"/>
              </a:buClr>
              <a:buSzPct val="25000"/>
              <a:buFont typeface="Arial"/>
              <a:buNone/>
            </a:pPr>
            <a:r>
              <a:rPr lang="en-US" sz="2400" b="0" i="0">
                <a:solidFill>
                  <a:srgbClr val="595959"/>
                </a:solidFill>
                <a:latin typeface="Arial"/>
                <a:ea typeface="Arial"/>
                <a:cs typeface="Arial"/>
                <a:sym typeface="Arial"/>
              </a:rPr>
              <a:t>mapr-technologies</a:t>
            </a:r>
          </a:p>
        </p:txBody>
      </p:sp>
      <p:pic>
        <p:nvPicPr>
          <p:cNvPr id="1024" name="Shape 1024"/>
          <p:cNvPicPr preferRelativeResize="0"/>
          <p:nvPr/>
        </p:nvPicPr>
        <p:blipFill rotWithShape="1">
          <a:blip r:embed="rId8">
            <a:alphaModFix/>
          </a:blip>
          <a:srcRect l="14892" t="84610" r="14892"/>
          <a:stretch/>
        </p:blipFill>
        <p:spPr>
          <a:xfrm>
            <a:off x="599" y="2390229"/>
            <a:ext cx="12187500" cy="161400"/>
          </a:xfrm>
          <a:prstGeom prst="rect">
            <a:avLst/>
          </a:prstGeom>
          <a:noFill/>
          <a:ln>
            <a:noFill/>
          </a:ln>
        </p:spPr>
      </p:pic>
      <p:grpSp>
        <p:nvGrpSpPr>
          <p:cNvPr id="1025" name="Shape 1025"/>
          <p:cNvGrpSpPr/>
          <p:nvPr/>
        </p:nvGrpSpPr>
        <p:grpSpPr>
          <a:xfrm>
            <a:off x="5306302" y="4865874"/>
            <a:ext cx="494400" cy="496957"/>
            <a:chOff x="5230813" y="4865688"/>
            <a:chExt cx="638100" cy="641400"/>
          </a:xfrm>
        </p:grpSpPr>
        <p:sp>
          <p:nvSpPr>
            <p:cNvPr id="1026" name="Shape 1026"/>
            <p:cNvSpPr/>
            <p:nvPr/>
          </p:nvSpPr>
          <p:spPr>
            <a:xfrm>
              <a:off x="5230813" y="4865688"/>
              <a:ext cx="638100" cy="641400"/>
            </a:xfrm>
            <a:custGeom>
              <a:avLst/>
              <a:gdLst/>
              <a:ahLst/>
              <a:cxnLst/>
              <a:rect l="0" t="0" r="0" b="0"/>
              <a:pathLst>
                <a:path w="120000" h="120000" extrusionOk="0">
                  <a:moveTo>
                    <a:pt x="120000" y="117600"/>
                  </a:moveTo>
                  <a:cubicBezTo>
                    <a:pt x="120000" y="118800"/>
                    <a:pt x="118793" y="120000"/>
                    <a:pt x="117587" y="120000"/>
                  </a:cubicBezTo>
                  <a:cubicBezTo>
                    <a:pt x="2412" y="120000"/>
                    <a:pt x="2412" y="120000"/>
                    <a:pt x="2412" y="120000"/>
                  </a:cubicBezTo>
                  <a:cubicBezTo>
                    <a:pt x="603" y="120000"/>
                    <a:pt x="0" y="118800"/>
                    <a:pt x="0" y="117600"/>
                  </a:cubicBezTo>
                  <a:cubicBezTo>
                    <a:pt x="0" y="2400"/>
                    <a:pt x="0" y="2400"/>
                    <a:pt x="0" y="2400"/>
                  </a:cubicBezTo>
                  <a:cubicBezTo>
                    <a:pt x="0" y="1200"/>
                    <a:pt x="603" y="0"/>
                    <a:pt x="2412" y="0"/>
                  </a:cubicBezTo>
                  <a:cubicBezTo>
                    <a:pt x="117587" y="0"/>
                    <a:pt x="117587" y="0"/>
                    <a:pt x="117587" y="0"/>
                  </a:cubicBezTo>
                  <a:cubicBezTo>
                    <a:pt x="118793" y="0"/>
                    <a:pt x="120000" y="1200"/>
                    <a:pt x="120000" y="2400"/>
                  </a:cubicBezTo>
                  <a:lnTo>
                    <a:pt x="120000" y="117600"/>
                  </a:lnTo>
                  <a:close/>
                </a:path>
              </a:pathLst>
            </a:custGeom>
            <a:gradFill>
              <a:gsLst>
                <a:gs pos="0">
                  <a:srgbClr val="2B2C30"/>
                </a:gs>
                <a:gs pos="100000">
                  <a:srgbClr val="3F4145"/>
                </a:gs>
              </a:gsLst>
              <a:lin ang="16200038" scaled="0"/>
            </a:gradFill>
            <a:ln>
              <a:noFill/>
            </a:ln>
          </p:spPr>
          <p:txBody>
            <a:bodyPr wrap="square" lIns="91425" tIns="45700" rIns="91425" bIns="45700" anchor="t" anchorCtr="0">
              <a:noAutofit/>
            </a:bodyPr>
            <a:lstStyle/>
            <a:p>
              <a:pPr marL="0" marR="0" lvl="0" indent="0" algn="l" rtl="0">
                <a:spcBef>
                  <a:spcPts val="0"/>
                </a:spcBef>
                <a:buNone/>
              </a:pPr>
              <a:endParaRPr sz="2400">
                <a:solidFill>
                  <a:srgbClr val="000000"/>
                </a:solidFill>
                <a:latin typeface="Arial"/>
                <a:ea typeface="Arial"/>
                <a:cs typeface="Arial"/>
                <a:sym typeface="Arial"/>
              </a:endParaRPr>
            </a:p>
          </p:txBody>
        </p:sp>
        <p:sp>
          <p:nvSpPr>
            <p:cNvPr id="1027" name="Shape 1027"/>
            <p:cNvSpPr/>
            <p:nvPr/>
          </p:nvSpPr>
          <p:spPr>
            <a:xfrm>
              <a:off x="5291138" y="4991101"/>
              <a:ext cx="517500" cy="387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79006" y="70413"/>
                  </a:moveTo>
                  <a:cubicBezTo>
                    <a:pt x="77515" y="68429"/>
                    <a:pt x="76024" y="69421"/>
                    <a:pt x="74534" y="70413"/>
                  </a:cubicBezTo>
                  <a:cubicBezTo>
                    <a:pt x="73788" y="72396"/>
                    <a:pt x="73788" y="74380"/>
                    <a:pt x="75279" y="76363"/>
                  </a:cubicBezTo>
                  <a:cubicBezTo>
                    <a:pt x="108819" y="112066"/>
                    <a:pt x="108819" y="112066"/>
                    <a:pt x="108819" y="112066"/>
                  </a:cubicBezTo>
                  <a:cubicBezTo>
                    <a:pt x="11180" y="112066"/>
                    <a:pt x="11180" y="112066"/>
                    <a:pt x="11180" y="112066"/>
                  </a:cubicBezTo>
                  <a:cubicBezTo>
                    <a:pt x="44720" y="76363"/>
                    <a:pt x="44720" y="76363"/>
                    <a:pt x="44720" y="76363"/>
                  </a:cubicBezTo>
                  <a:cubicBezTo>
                    <a:pt x="46211" y="74380"/>
                    <a:pt x="46211" y="72396"/>
                    <a:pt x="45465" y="70413"/>
                  </a:cubicBezTo>
                  <a:cubicBezTo>
                    <a:pt x="43975" y="69421"/>
                    <a:pt x="42484" y="68429"/>
                    <a:pt x="40993" y="70413"/>
                  </a:cubicBezTo>
                  <a:cubicBezTo>
                    <a:pt x="5962" y="108099"/>
                    <a:pt x="5962" y="108099"/>
                    <a:pt x="5962" y="108099"/>
                  </a:cubicBezTo>
                  <a:cubicBezTo>
                    <a:pt x="5962" y="12892"/>
                    <a:pt x="5962" y="12892"/>
                    <a:pt x="5962" y="12892"/>
                  </a:cubicBezTo>
                  <a:cubicBezTo>
                    <a:pt x="46211" y="60495"/>
                    <a:pt x="46211" y="60495"/>
                    <a:pt x="46211" y="60495"/>
                  </a:cubicBezTo>
                  <a:cubicBezTo>
                    <a:pt x="49937" y="64462"/>
                    <a:pt x="55155" y="67438"/>
                    <a:pt x="60372" y="67438"/>
                  </a:cubicBezTo>
                  <a:cubicBezTo>
                    <a:pt x="64844" y="67438"/>
                    <a:pt x="70062" y="64462"/>
                    <a:pt x="73788" y="60495"/>
                  </a:cubicBezTo>
                  <a:cubicBezTo>
                    <a:pt x="114037" y="12892"/>
                    <a:pt x="114037" y="12892"/>
                    <a:pt x="114037" y="12892"/>
                  </a:cubicBezTo>
                  <a:cubicBezTo>
                    <a:pt x="114037" y="108099"/>
                    <a:pt x="114037" y="108099"/>
                    <a:pt x="114037" y="108099"/>
                  </a:cubicBezTo>
                  <a:lnTo>
                    <a:pt x="79006" y="70413"/>
                  </a:lnTo>
                  <a:close/>
                  <a:moveTo>
                    <a:pt x="11180" y="7933"/>
                  </a:moveTo>
                  <a:cubicBezTo>
                    <a:pt x="109565" y="7933"/>
                    <a:pt x="109565" y="7933"/>
                    <a:pt x="109565" y="7933"/>
                  </a:cubicBezTo>
                  <a:cubicBezTo>
                    <a:pt x="70062" y="54545"/>
                    <a:pt x="70062" y="54545"/>
                    <a:pt x="70062" y="54545"/>
                  </a:cubicBezTo>
                  <a:cubicBezTo>
                    <a:pt x="64844" y="60495"/>
                    <a:pt x="55155" y="60495"/>
                    <a:pt x="49937" y="54545"/>
                  </a:cubicBezTo>
                  <a:lnTo>
                    <a:pt x="11180" y="7933"/>
                  </a:lnTo>
                  <a:close/>
                </a:path>
              </a:pathLst>
            </a:custGeom>
            <a:solidFill>
              <a:srgbClr val="FFFFFF"/>
            </a:solidFill>
            <a:ln>
              <a:noFill/>
            </a:ln>
          </p:spPr>
          <p:txBody>
            <a:bodyPr wrap="square" lIns="91425" tIns="45700" rIns="91425" bIns="45700" anchor="t" anchorCtr="0">
              <a:noAutofit/>
            </a:bodyPr>
            <a:lstStyle/>
            <a:p>
              <a:pPr marL="0" marR="0" lvl="0" indent="0" algn="l" rtl="0">
                <a:spcBef>
                  <a:spcPts val="0"/>
                </a:spcBef>
                <a:buNone/>
              </a:pPr>
              <a:endParaRPr sz="2400">
                <a:solidFill>
                  <a:srgbClr val="000000"/>
                </a:solidFill>
                <a:latin typeface="Arial"/>
                <a:ea typeface="Arial"/>
                <a:cs typeface="Arial"/>
                <a:sym typeface="Arial"/>
              </a:endParaRPr>
            </a:p>
          </p:txBody>
        </p:sp>
      </p:grpSp>
      <p:cxnSp>
        <p:nvCxnSpPr>
          <p:cNvPr id="1028" name="Shape 1028"/>
          <p:cNvCxnSpPr/>
          <p:nvPr/>
        </p:nvCxnSpPr>
        <p:spPr>
          <a:xfrm>
            <a:off x="2393951" y="3743325"/>
            <a:ext cx="7401000" cy="0"/>
          </a:xfrm>
          <a:prstGeom prst="straightConnector1">
            <a:avLst/>
          </a:prstGeom>
          <a:noFill/>
          <a:ln w="9525" cap="flat" cmpd="sng">
            <a:solidFill>
              <a:srgbClr val="00274C">
                <a:alpha val="45880"/>
              </a:srgbClr>
            </a:solidFill>
            <a:prstDash val="solid"/>
            <a:round/>
            <a:headEnd type="none" w="med" len="med"/>
            <a:tailEnd type="none" w="med" len="med"/>
          </a:ln>
        </p:spPr>
      </p:cxnSp>
      <p:cxnSp>
        <p:nvCxnSpPr>
          <p:cNvPr id="1029" name="Shape 1029"/>
          <p:cNvCxnSpPr/>
          <p:nvPr/>
        </p:nvCxnSpPr>
        <p:spPr>
          <a:xfrm>
            <a:off x="2393951" y="4667250"/>
            <a:ext cx="7401000" cy="0"/>
          </a:xfrm>
          <a:prstGeom prst="straightConnector1">
            <a:avLst/>
          </a:prstGeom>
          <a:noFill/>
          <a:ln w="9525" cap="flat" cmpd="sng">
            <a:solidFill>
              <a:srgbClr val="00274C">
                <a:alpha val="45880"/>
              </a:srgbClr>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MapR Native Security</a:t>
            </a:r>
          </a:p>
        </p:txBody>
      </p:sp>
      <p:sp>
        <p:nvSpPr>
          <p:cNvPr id="228" name="Shape 228"/>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Platform security without Kerberos</a:t>
            </a:r>
          </a:p>
          <a:p>
            <a:pPr marL="990427" lvl="1" indent="-393527" rtl="0">
              <a:spcBef>
                <a:spcPts val="480"/>
              </a:spcBef>
              <a:buClr>
                <a:srgbClr val="4D4F53"/>
              </a:buClr>
              <a:buSzPct val="100000"/>
              <a:buChar char="–"/>
            </a:pPr>
            <a:r>
              <a:rPr lang="en-US" sz="2400">
                <a:solidFill>
                  <a:srgbClr val="4D4F53"/>
                </a:solidFill>
              </a:rPr>
              <a:t>But borrows heavily from Kerberos design</a:t>
            </a:r>
          </a:p>
          <a:p>
            <a:pPr marL="457119" lvl="0" indent="-457119" rtl="0">
              <a:spcBef>
                <a:spcPts val="560"/>
              </a:spcBef>
              <a:buClr>
                <a:srgbClr val="4D4F53"/>
              </a:buClr>
              <a:buSzPct val="100000"/>
              <a:buChar char="•"/>
            </a:pPr>
            <a:r>
              <a:rPr lang="en-US" sz="2800">
                <a:solidFill>
                  <a:srgbClr val="4D4F53"/>
                </a:solidFill>
              </a:rPr>
              <a:t>Password authentication is natively supported</a:t>
            </a:r>
          </a:p>
          <a:p>
            <a:pPr marL="457119" lvl="0" indent="-457119" rtl="0">
              <a:spcBef>
                <a:spcPts val="560"/>
              </a:spcBef>
              <a:buClr>
                <a:srgbClr val="4D4F53"/>
              </a:buClr>
              <a:buSzPct val="100000"/>
              <a:buChar char="•"/>
            </a:pPr>
            <a:r>
              <a:rPr lang="en-US" sz="2800">
                <a:solidFill>
                  <a:srgbClr val="4D4F53"/>
                </a:solidFill>
              </a:rPr>
              <a:t>Kerberos integration if desired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p:nvPr/>
        </p:nvSpPr>
        <p:spPr>
          <a:xfrm>
            <a:off x="609441" y="274639"/>
            <a:ext cx="10969800" cy="923400"/>
          </a:xfrm>
          <a:prstGeom prst="rect">
            <a:avLst/>
          </a:prstGeom>
          <a:noFill/>
          <a:ln>
            <a:noFill/>
          </a:ln>
        </p:spPr>
        <p:txBody>
          <a:bodyPr wrap="square" lIns="121875" tIns="60925" rIns="121875" bIns="60925" anchor="ctr" anchorCtr="0">
            <a:noAutofit/>
          </a:bodyPr>
          <a:lstStyle/>
          <a:p>
            <a:pPr lvl="0" rtl="0">
              <a:spcBef>
                <a:spcPts val="0"/>
              </a:spcBef>
              <a:buNone/>
            </a:pPr>
            <a:r>
              <a:rPr lang="en-US" sz="3600">
                <a:solidFill>
                  <a:srgbClr val="C60C30"/>
                </a:solidFill>
              </a:rPr>
              <a:t>Architecture</a:t>
            </a:r>
          </a:p>
        </p:txBody>
      </p:sp>
      <p:sp>
        <p:nvSpPr>
          <p:cNvPr id="235" name="Shape 235"/>
          <p:cNvSpPr txBox="1"/>
          <p:nvPr/>
        </p:nvSpPr>
        <p:spPr>
          <a:xfrm>
            <a:off x="609441" y="1198166"/>
            <a:ext cx="10969800" cy="4928100"/>
          </a:xfrm>
          <a:prstGeom prst="rect">
            <a:avLst/>
          </a:prstGeom>
          <a:noFill/>
          <a:ln>
            <a:noFill/>
          </a:ln>
        </p:spPr>
        <p:txBody>
          <a:bodyPr wrap="square" lIns="121875" tIns="60925" rIns="121875" bIns="60925" anchor="t" anchorCtr="0">
            <a:noAutofit/>
          </a:bodyPr>
          <a:lstStyle/>
          <a:p>
            <a:pPr marL="457119" lvl="0" indent="-457119" rtl="0">
              <a:spcBef>
                <a:spcPts val="0"/>
              </a:spcBef>
              <a:buClr>
                <a:srgbClr val="4D4F53"/>
              </a:buClr>
              <a:buSzPct val="100000"/>
              <a:buChar char="•"/>
            </a:pPr>
            <a:r>
              <a:rPr lang="en-US" sz="2800">
                <a:solidFill>
                  <a:srgbClr val="4D4F53"/>
                </a:solidFill>
              </a:rPr>
              <a:t>Shared secrets like Kerberos</a:t>
            </a:r>
          </a:p>
          <a:p>
            <a:pPr marL="990427" lvl="1" indent="-393527" rtl="0">
              <a:spcBef>
                <a:spcPts val="480"/>
              </a:spcBef>
              <a:buClr>
                <a:srgbClr val="4D4F53"/>
              </a:buClr>
              <a:buSzPct val="100000"/>
              <a:buChar char="–"/>
            </a:pPr>
            <a:r>
              <a:rPr lang="en-US" sz="2400">
                <a:solidFill>
                  <a:srgbClr val="4D4F53"/>
                </a:solidFill>
              </a:rPr>
              <a:t>Managed at cluster level</a:t>
            </a:r>
          </a:p>
          <a:p>
            <a:pPr marL="990427" lvl="1" indent="-393527" rtl="0">
              <a:spcBef>
                <a:spcPts val="480"/>
              </a:spcBef>
              <a:buClr>
                <a:srgbClr val="4D4F53"/>
              </a:buClr>
              <a:buSzPct val="100000"/>
              <a:buChar char="–"/>
            </a:pPr>
            <a:r>
              <a:rPr lang="en-US" sz="2400">
                <a:solidFill>
                  <a:srgbClr val="4D4F53"/>
                </a:solidFill>
              </a:rPr>
              <a:t>Two shared keys: cldb key and server key</a:t>
            </a:r>
          </a:p>
          <a:p>
            <a:pPr marL="457119" lvl="0" indent="-457119" rtl="0">
              <a:spcBef>
                <a:spcPts val="560"/>
              </a:spcBef>
              <a:buClr>
                <a:srgbClr val="4D4F53"/>
              </a:buClr>
              <a:buSzPct val="100000"/>
              <a:buChar char="•"/>
            </a:pPr>
            <a:r>
              <a:rPr lang="en-US" sz="2800">
                <a:solidFill>
                  <a:srgbClr val="4D4F53"/>
                </a:solidFill>
              </a:rPr>
              <a:t>Identity represented using a ticket which is issued by MapR CLDB servers</a:t>
            </a:r>
          </a:p>
        </p:txBody>
      </p:sp>
    </p:spTree>
  </p:cSld>
  <p:clrMapOvr>
    <a:masterClrMapping/>
  </p:clrMapOvr>
</p:sld>
</file>

<file path=ppt/theme/theme1.xml><?xml version="1.0" encoding="utf-8"?>
<a:theme xmlns:a="http://schemas.openxmlformats.org/drawingml/2006/main" name="MapR Template 2016_jt3">
  <a:themeElements>
    <a:clrScheme name="Custom 1">
      <a:dk1>
        <a:srgbClr val="000000"/>
      </a:dk1>
      <a:lt1>
        <a:srgbClr val="FFFFFF"/>
      </a:lt1>
      <a:dk2>
        <a:srgbClr val="4D4F53"/>
      </a:dk2>
      <a:lt2>
        <a:srgbClr val="00274C"/>
      </a:lt2>
      <a:accent1>
        <a:srgbClr val="C8102E"/>
      </a:accent1>
      <a:accent2>
        <a:srgbClr val="3B6E8E"/>
      </a:accent2>
      <a:accent3>
        <a:srgbClr val="627D77"/>
      </a:accent3>
      <a:accent4>
        <a:srgbClr val="747678"/>
      </a:accent4>
      <a:accent5>
        <a:srgbClr val="592226"/>
      </a:accent5>
      <a:accent6>
        <a:srgbClr val="FDC82F"/>
      </a:accent6>
      <a:hlink>
        <a:srgbClr val="0098DB"/>
      </a:hlink>
      <a:folHlink>
        <a:srgbClr val="5922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4515</Words>
  <Application>Microsoft Macintosh PowerPoint</Application>
  <PresentationFormat>Custom</PresentationFormat>
  <Paragraphs>924</Paragraphs>
  <Slides>77</Slides>
  <Notes>77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Courier New</vt:lpstr>
      <vt:lpstr>Caveat</vt:lpstr>
      <vt:lpstr>Georgia</vt:lpstr>
      <vt:lpstr>Consolas</vt:lpstr>
      <vt:lpstr>Arial</vt:lpstr>
      <vt:lpstr>Calibri</vt:lpstr>
      <vt:lpstr>MapR Template 2016_jt3</vt:lpstr>
      <vt:lpstr>PowerPoint Presentation</vt:lpstr>
      <vt:lpstr>Agenda</vt:lpstr>
      <vt:lpstr>PowerPoint Presentation</vt:lpstr>
      <vt:lpstr>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Impersonation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Auditing Use Cases</vt:lpstr>
      <vt:lpstr>PowerPoint Presentation</vt:lpstr>
      <vt:lpstr>Encryption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Control Expressions (ACEs)</vt:lpstr>
      <vt:lpstr>Ways to set ACEs</vt:lpstr>
      <vt:lpstr>Ways to set ACEs </vt:lpstr>
      <vt:lpstr>Access Control Expressions</vt:lpstr>
      <vt:lpstr>ACE Entities</vt:lpstr>
      <vt:lpstr>Simple ACE examples</vt:lpstr>
      <vt:lpstr>Whole volume ACEs</vt:lpstr>
      <vt:lpstr>ACE Operators</vt:lpstr>
      <vt:lpstr>ACE with subexpressions</vt:lpstr>
      <vt:lpstr>Assign Whole Volume ACEs Through CLI</vt:lpstr>
      <vt:lpstr>Modify or Remove Whole Volume ACEs</vt:lpstr>
      <vt:lpstr>Inheritance of Whole Volume ACEs</vt:lpstr>
      <vt:lpstr>PowerPoint Presentation</vt:lpstr>
      <vt:lpstr>Two types of auditing</vt:lpstr>
      <vt:lpstr>Enable auditing</vt:lpstr>
      <vt:lpstr>Verify that auditing is enabled</vt:lpstr>
      <vt:lpstr>Data Auditing</vt:lpstr>
      <vt:lpstr>Data Auditing in MCS</vt:lpstr>
      <vt:lpstr>PowerPoint Presentation</vt:lpstr>
      <vt:lpstr>Cluster Auditing</vt:lpstr>
      <vt:lpstr>PowerPoint Presentation</vt:lpstr>
      <vt:lpstr>PowerPoint Presentation</vt:lpstr>
      <vt:lpstr>Network encryption for volumes</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Carsten Hufe</cp:lastModifiedBy>
  <cp:revision>2</cp:revision>
  <dcterms:modified xsi:type="dcterms:W3CDTF">2017-10-05T14:56:00Z</dcterms:modified>
</cp:coreProperties>
</file>