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312" r:id="rId14"/>
    <p:sldId id="296" r:id="rId15"/>
    <p:sldId id="298" r:id="rId16"/>
    <p:sldId id="301" r:id="rId17"/>
    <p:sldId id="302" r:id="rId18"/>
    <p:sldId id="305" r:id="rId19"/>
    <p:sldId id="308" r:id="rId20"/>
    <p:sldId id="309" r:id="rId21"/>
    <p:sldId id="310" r:id="rId22"/>
    <p:sldId id="311" r:id="rId23"/>
    <p:sldId id="303" r:id="rId24"/>
    <p:sldId id="304" r:id="rId25"/>
    <p:sldId id="306" r:id="rId26"/>
    <p:sldId id="307" r:id="rId27"/>
    <p:sldId id="29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D3CB1-8E26-4D64-A9A1-DEB955F8279E}">
  <a:tblStyle styleId="{0EAD3CB1-8E26-4D64-A9A1-DEB955F827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B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0D3060-B63C-4257-8909-53A89C17F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306288" y="17976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5465" marR="0" lvl="1" indent="-5565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50932" marR="0" lvl="2" indent="-11131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6397" marR="0" lvl="3" indent="-3997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1863" marR="0" lvl="4" indent="-9562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77329" marR="0" lvl="5" indent="-2428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2794" marR="0" lvl="6" indent="-7994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28260" marR="0" lvl="7" indent="-86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03726" marR="0" lvl="8" indent="-6425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5465" marR="0" lvl="1" indent="-5565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50932" marR="0" lvl="2" indent="-11131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6397" marR="0" lvl="3" indent="-3997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1863" marR="0" lvl="4" indent="-9562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77329" marR="0" lvl="5" indent="-2428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2794" marR="0" lvl="6" indent="-7994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28260" marR="0" lvl="7" indent="-86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03726" marR="0" lvl="8" indent="-6425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 descr="Mapr_200-16-46_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545" y="243967"/>
            <a:ext cx="870455" cy="323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84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66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72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51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6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998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317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78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95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3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256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984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_5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pexels-photo-24495_filter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02248" y="1438812"/>
            <a:ext cx="5930991" cy="22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3802620"/>
            <a:ext cx="6725302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FFFFFF"/>
              </a:buClr>
              <a:buFont typeface="Arial"/>
              <a:buNone/>
              <a:defRPr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Shape 32" descr="Mapr_200-16-46_R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33"/>
          <p:cNvCxnSpPr/>
          <p:nvPr/>
        </p:nvCxnSpPr>
        <p:spPr>
          <a:xfrm>
            <a:off x="6729290" y="1332052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6725302" y="2242048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35"/>
          <p:cNvCxnSpPr/>
          <p:nvPr/>
        </p:nvCxnSpPr>
        <p:spPr>
          <a:xfrm>
            <a:off x="6725302" y="1"/>
            <a:ext cx="0" cy="518975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_Cover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architecture-185073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51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02248" y="1605644"/>
            <a:ext cx="5722297" cy="20276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6456676" y="0"/>
            <a:ext cx="0" cy="51435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0" y="3802620"/>
            <a:ext cx="6456676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>
            <a:off x="6456676" y="1300564"/>
            <a:ext cx="2692414" cy="1786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542912" y="1736834"/>
            <a:ext cx="279924" cy="364416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114" name="Shape 114" descr="Mapr_200-16-46_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622" y="1736834"/>
            <a:ext cx="1660100" cy="36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FFFFFF"/>
              </a:buClr>
              <a:buFont typeface="Arial"/>
              <a:buNone/>
              <a:defRPr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_Cover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building-1132207_fil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" y="-1"/>
            <a:ext cx="9143999" cy="5143501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456676" y="1300564"/>
            <a:ext cx="2692414" cy="1786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542912" y="1736834"/>
            <a:ext cx="279924" cy="364416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6456676" y="0"/>
            <a:ext cx="0" cy="51435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2246" y="4060206"/>
            <a:ext cx="5683728" cy="831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FFFFFF"/>
              </a:buClr>
              <a:buFont typeface="Arial"/>
              <a:buNone/>
              <a:defRPr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0" y="3802620"/>
            <a:ext cx="6456676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02246" y="1605644"/>
            <a:ext cx="5683728" cy="20548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25" name="Shape 125" descr="MapRLogo_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58" y="1736834"/>
            <a:ext cx="1660100" cy="3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_Cover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architecture-183993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6725302" y="1478826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02248" y="502532"/>
            <a:ext cx="5722297" cy="2222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000000"/>
              </a:buClr>
              <a:buFont typeface="Arial"/>
              <a:buNone/>
              <a:def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6456676" y="0"/>
            <a:ext cx="0" cy="51435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0" y="3802620"/>
            <a:ext cx="6456676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/>
          <p:nvPr/>
        </p:nvSpPr>
        <p:spPr>
          <a:xfrm>
            <a:off x="6456676" y="215886"/>
            <a:ext cx="2692414" cy="1786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542912" y="652155"/>
            <a:ext cx="279924" cy="364416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134" name="Shape 134" descr="Mapr_200-16-46_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622" y="652155"/>
            <a:ext cx="1660100" cy="36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6725302" y="1478826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6725302" y="1478826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_Cover4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descr="GettyImages-174917571_fil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02247" y="1605644"/>
            <a:ext cx="5722297" cy="2054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000000"/>
              </a:buClr>
              <a:buFont typeface="Arial"/>
              <a:buNone/>
              <a:def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0" y="3802620"/>
            <a:ext cx="6456676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/>
          <p:nvPr/>
        </p:nvSpPr>
        <p:spPr>
          <a:xfrm>
            <a:off x="6456676" y="1300564"/>
            <a:ext cx="2692414" cy="1786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 descr="MapRLogo_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58" y="1736834"/>
            <a:ext cx="1660100" cy="36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8542912" y="1736834"/>
            <a:ext cx="279924" cy="364416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6456676" y="0"/>
            <a:ext cx="0" cy="51435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_Cover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pexels-photo-24495_filter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02248" y="1605644"/>
            <a:ext cx="5722297" cy="20548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0" y="3802620"/>
            <a:ext cx="6456676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6456676" y="1300564"/>
            <a:ext cx="2692414" cy="1786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 descr="MapRLogo_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58" y="1736834"/>
            <a:ext cx="1660100" cy="36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8542912" y="1736834"/>
            <a:ext cx="279924" cy="364416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6456676" y="0"/>
            <a:ext cx="0" cy="51435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FFFFFF"/>
              </a:buClr>
              <a:buFont typeface="Arial"/>
              <a:buNone/>
              <a:defRPr sz="1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Item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5624" y="898625"/>
            <a:ext cx="8260400" cy="369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1138" marR="0" lvl="0" indent="-71438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5624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tems +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6359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0" y="1019125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A7A8A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4560973" y="1018778"/>
            <a:ext cx="0" cy="3850183"/>
          </a:xfrm>
          <a:prstGeom prst="straightConnector1">
            <a:avLst/>
          </a:prstGeom>
          <a:noFill/>
          <a:ln w="25400" cap="flat" cmpd="sng">
            <a:solidFill>
              <a:srgbClr val="A7A8A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>
            <a:off x="6769834" y="1019125"/>
            <a:ext cx="0" cy="3850183"/>
          </a:xfrm>
          <a:prstGeom prst="straightConnector1">
            <a:avLst/>
          </a:prstGeom>
          <a:noFill/>
          <a:ln w="25400" cap="flat" cmpd="sng">
            <a:solidFill>
              <a:srgbClr val="A7A8A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/>
          <p:nvPr/>
        </p:nvCxnSpPr>
        <p:spPr>
          <a:xfrm>
            <a:off x="2379981" y="1018778"/>
            <a:ext cx="0" cy="3850183"/>
          </a:xfrm>
          <a:prstGeom prst="straightConnector1">
            <a:avLst/>
          </a:prstGeom>
          <a:noFill/>
          <a:ln w="25400" cap="flat" cmpd="sng">
            <a:solidFill>
              <a:srgbClr val="A7A8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41663" y="1272780"/>
            <a:ext cx="1868821" cy="330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603182" y="1272780"/>
            <a:ext cx="1836416" cy="330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4757701" y="1272780"/>
            <a:ext cx="1836416" cy="330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4"/>
          </p:nvPr>
        </p:nvSpPr>
        <p:spPr>
          <a:xfrm>
            <a:off x="7015859" y="1272780"/>
            <a:ext cx="1836416" cy="330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5"/>
          </p:nvPr>
        </p:nvSpPr>
        <p:spPr>
          <a:xfrm>
            <a:off x="341578" y="1764507"/>
            <a:ext cx="1868905" cy="2892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8255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1313" marR="0" lvl="1" indent="-87313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64039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72266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6"/>
          </p:nvPr>
        </p:nvSpPr>
        <p:spPr>
          <a:xfrm>
            <a:off x="2603182" y="1764507"/>
            <a:ext cx="1868905" cy="2892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8255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1313" marR="0" lvl="1" indent="-87313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64039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72266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7"/>
          </p:nvPr>
        </p:nvSpPr>
        <p:spPr>
          <a:xfrm>
            <a:off x="4757701" y="1764507"/>
            <a:ext cx="1868905" cy="2892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8255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1313" marR="0" lvl="1" indent="-87313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64039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72266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8"/>
          </p:nvPr>
        </p:nvSpPr>
        <p:spPr>
          <a:xfrm>
            <a:off x="7015859" y="1764507"/>
            <a:ext cx="1868905" cy="2892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8255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1313" marR="0" lvl="1" indent="-87313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64039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72266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ansition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9144002" cy="48745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070783" y="1448432"/>
            <a:ext cx="1073217" cy="1093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64540" y="2181927"/>
            <a:ext cx="5780440" cy="482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6246291" y="0"/>
            <a:ext cx="0" cy="487454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6246292" y="1448432"/>
            <a:ext cx="289770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1" y="3738373"/>
            <a:ext cx="6246291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8070783" y="1448433"/>
            <a:ext cx="0" cy="342610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8070785" y="2542228"/>
            <a:ext cx="107321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>
            <a:off x="0" y="4874540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Examp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6359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65149" y="1042977"/>
            <a:ext cx="8007351" cy="3818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11138" marR="0" lvl="0" indent="-71438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Example with Bylin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6359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6359" y="832473"/>
            <a:ext cx="8383283" cy="331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5465" marR="0" lvl="1" indent="-5565" algn="l" rtl="0">
              <a:spcBef>
                <a:spcPts val="420"/>
              </a:spcBef>
              <a:buClr>
                <a:srgbClr val="000000"/>
              </a:buClr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0932" marR="0" lvl="2" indent="-11131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26397" marR="0" lvl="3" indent="-3997" algn="l" rtl="0">
              <a:spcBef>
                <a:spcPts val="320"/>
              </a:spcBef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1863" marR="0" lvl="4" indent="-9562" algn="l" rtl="0">
              <a:spcBef>
                <a:spcPts val="320"/>
              </a:spcBef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7329" marR="0" lvl="5" indent="-2428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52794" marR="0" lvl="6" indent="-7994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28260" marR="0" lvl="7" indent="-86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03726" marR="0" lvl="8" indent="-6425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565149" y="1301749"/>
            <a:ext cx="8015289" cy="3567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11138" marR="0" lvl="0" indent="-71438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1732" y="205980"/>
            <a:ext cx="7968722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Byline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6359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6359" y="1217241"/>
            <a:ext cx="7980488" cy="3377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0375" marR="0" lvl="1" indent="-98425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6359" y="825563"/>
            <a:ext cx="7980488" cy="331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5465" marR="0" lvl="1" indent="-5565" algn="l" rtl="0">
              <a:spcBef>
                <a:spcPts val="420"/>
              </a:spcBef>
              <a:buClr>
                <a:srgbClr val="000000"/>
              </a:buClr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0932" marR="0" lvl="2" indent="-11131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26397" marR="0" lvl="3" indent="-3997" algn="l" rtl="0">
              <a:spcBef>
                <a:spcPts val="320"/>
              </a:spcBef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1863" marR="0" lvl="4" indent="-9562" algn="l" rtl="0">
              <a:spcBef>
                <a:spcPts val="320"/>
              </a:spcBef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7329" marR="0" lvl="5" indent="-2428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52794" marR="0" lvl="6" indent="-7994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28260" marR="0" lvl="7" indent="-86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03726" marR="0" lvl="8" indent="-6425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 descr="GettyImages-164456141_Red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94" y="-1"/>
            <a:ext cx="9144000" cy="48745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40273" y="2181927"/>
            <a:ext cx="5806020" cy="482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6246291" y="0"/>
            <a:ext cx="0" cy="487454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6246292" y="1448432"/>
            <a:ext cx="289770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hape 59"/>
          <p:cNvCxnSpPr/>
          <p:nvPr/>
        </p:nvCxnSpPr>
        <p:spPr>
          <a:xfrm>
            <a:off x="1" y="3738373"/>
            <a:ext cx="6246291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60"/>
          <p:cNvCxnSpPr/>
          <p:nvPr/>
        </p:nvCxnSpPr>
        <p:spPr>
          <a:xfrm>
            <a:off x="8070783" y="1448433"/>
            <a:ext cx="0" cy="342610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hape 61"/>
          <p:cNvCxnSpPr/>
          <p:nvPr/>
        </p:nvCxnSpPr>
        <p:spPr>
          <a:xfrm>
            <a:off x="8070785" y="2542228"/>
            <a:ext cx="107321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0" y="4874540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architecture-185073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-1"/>
            <a:ext cx="9143999" cy="51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02248" y="1438812"/>
            <a:ext cx="5930991" cy="22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0" y="3802620"/>
            <a:ext cx="6725302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chemeClr val="lt1"/>
              </a:buClr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Shape 72" descr="Mapr_200-16-46_R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6729290" y="1332052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6725302" y="2242048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75"/>
          <p:cNvCxnSpPr/>
          <p:nvPr/>
        </p:nvCxnSpPr>
        <p:spPr>
          <a:xfrm>
            <a:off x="6725302" y="1"/>
            <a:ext cx="0" cy="518975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building-1132207_fil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1" y="-1"/>
            <a:ext cx="9143999" cy="5143501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0" y="3802620"/>
            <a:ext cx="6725302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02248" y="1438812"/>
            <a:ext cx="5930991" cy="22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chemeClr val="lt1"/>
              </a:buClr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2" name="Shape 82" descr="Mapr_200-16-46_R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6729290" y="1332052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>
            <a:off x="6725302" y="2242048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>
            <a:off x="6725302" y="1"/>
            <a:ext cx="0" cy="518975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architecture-183993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861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>
            <a:off x="0" y="3802620"/>
            <a:ext cx="6725302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2247" y="502532"/>
            <a:ext cx="5931186" cy="2222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000000"/>
              </a:buClr>
              <a:buFont typeface="Arial"/>
              <a:buNone/>
              <a:def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Shape 90" descr="MapR_white_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4339" y="1046775"/>
            <a:ext cx="1697920" cy="3699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2" name="Shape 92" descr="Mapr_200-16-46_R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6729290" y="1332052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6725302" y="2242048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hape 95"/>
          <p:cNvCxnSpPr/>
          <p:nvPr/>
        </p:nvCxnSpPr>
        <p:spPr>
          <a:xfrm>
            <a:off x="6725302" y="1"/>
            <a:ext cx="0" cy="518975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Shape 96" descr="Mapr_200-16-46_R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Mapr_200-16-46_R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_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GettyImages-174917571_fil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-25521" y="3801811"/>
            <a:ext cx="6750823" cy="809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02247" y="1438276"/>
            <a:ext cx="5931186" cy="22217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000000"/>
              </a:buClr>
              <a:buFont typeface="Arial"/>
              <a:buNone/>
              <a:def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0"/>
              </a:spcBef>
              <a:buClr>
                <a:srgbClr val="000000"/>
              </a:buClr>
              <a:buFont typeface="Arial"/>
              <a:buNone/>
              <a:defRPr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3" name="Shape 103" descr="Mapr_200-16-46_R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290" y="1339924"/>
            <a:ext cx="2414710" cy="89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>
            <a:off x="6729290" y="1332052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05"/>
          <p:cNvCxnSpPr/>
          <p:nvPr/>
        </p:nvCxnSpPr>
        <p:spPr>
          <a:xfrm>
            <a:off x="6725302" y="1"/>
            <a:ext cx="0" cy="518975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06"/>
          <p:cNvCxnSpPr/>
          <p:nvPr/>
        </p:nvCxnSpPr>
        <p:spPr>
          <a:xfrm>
            <a:off x="6725302" y="2242048"/>
            <a:ext cx="2418698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" y="4880489"/>
            <a:ext cx="9151146" cy="2630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6359" y="205980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0947" y="898625"/>
            <a:ext cx="8260400" cy="369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1138" marR="0" lvl="0" indent="-71438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100012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7939" marR="0" lvl="2" indent="-138639" algn="l" rtl="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2866" marR="0" lvl="3" indent="-159566" algn="l" rtl="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601" marR="0" lvl="4" indent="-161600" algn="l" rtl="0">
              <a:spcBef>
                <a:spcPts val="240"/>
              </a:spcBef>
              <a:buClr>
                <a:srgbClr val="000000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5061" marR="0" lvl="5" indent="-106810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0528" marR="0" lvl="6" indent="-112378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5993" marR="0" lvl="7" indent="-10524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41459" marR="0" lvl="8" indent="-110809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7032038" y="4960685"/>
            <a:ext cx="1527693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2017 MapR Technologies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5957426" y="4961727"/>
            <a:ext cx="103398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MapR Confidential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8711347" y="4902901"/>
            <a:ext cx="647869" cy="228600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7032037" y="4874540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8559731" y="4874540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Shape 17" descr="Mapr_200-16-46_R-01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7334" y="4880362"/>
            <a:ext cx="714113" cy="2655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8"/>
          <p:cNvCxnSpPr/>
          <p:nvPr/>
        </p:nvCxnSpPr>
        <p:spPr>
          <a:xfrm>
            <a:off x="1290973" y="4878943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558252" y="4878943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7032037" y="4874542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21"/>
          <p:cNvCxnSpPr/>
          <p:nvPr/>
        </p:nvCxnSpPr>
        <p:spPr>
          <a:xfrm>
            <a:off x="8559731" y="4874542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2"/>
          <p:cNvCxnSpPr/>
          <p:nvPr/>
        </p:nvCxnSpPr>
        <p:spPr>
          <a:xfrm>
            <a:off x="1290973" y="4878943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7032037" y="4874542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8559731" y="4874542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1290973" y="4878943"/>
            <a:ext cx="0" cy="26896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0" y="4874540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prdocs.mapr.com/52/ReferenceGuide/MapRLog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benninghoff/cluster-valid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2248" y="1438812"/>
            <a:ext cx="5930991" cy="2221700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Validation</a:t>
            </a:r>
            <a:br>
              <a:rPr lang="en-US" sz="28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Troubleshooting Tips</a:t>
            </a:r>
            <a:endParaRPr lang="en-US" sz="2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02246" y="3993426"/>
            <a:ext cx="5930992" cy="9861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9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Carsten Hufe</a:t>
            </a:r>
            <a:r>
              <a:rPr lang="en-US" sz="1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Senior Data Engineer</a:t>
            </a:r>
            <a:endParaRPr lang="en-US" sz="1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8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9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17. October 2017</a:t>
            </a:r>
            <a:endParaRPr lang="en-US" sz="1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happened when you tried to install?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7980488" cy="88029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error did you see/get?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important?</a:t>
            </a:r>
          </a:p>
          <a:p>
            <a:pPr marL="228600" marR="0" lvl="0" indent="-215900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91824" y="1779900"/>
            <a:ext cx="8298176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7462" marR="0" lvl="0" indent="-47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Proxy/firewall issues come up in larger account.  Watch out for:</a:t>
            </a: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proxy</a:t>
            </a: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lang="en-US" sz="19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proxy server or firewall configuration were we can get out an install packages from repositories</a:t>
            </a:r>
          </a:p>
          <a:p>
            <a:pPr marL="460375" marR="0" lvl="1" indent="-219075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RHEL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Satellite 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 are used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(internal package manager servers).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Examples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20136" y="931808"/>
            <a:ext cx="7105256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an example of poor disk write performance using the:</a:t>
            </a: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clush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–ab /root/cluster-validation/pre-install/disk-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test.sh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clush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-ab /root/cluster-validation/pre-install/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summIOzone.sh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generation (2012+) 7200 rpm SATA drives can produce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100-145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MB/sec sequential read and write performance.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5392" y="0"/>
            <a:ext cx="20186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6969760" y="414221"/>
            <a:ext cx="1114136" cy="375920"/>
          </a:xfrm>
          <a:prstGeom prst="ellipse">
            <a:avLst/>
          </a:prstGeom>
          <a:solidFill>
            <a:srgbClr val="FF0000">
              <a:alpha val="38823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83868" y="240286"/>
            <a:ext cx="5091522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Examples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383868" y="1123082"/>
            <a:ext cx="5059680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an example of poor network performance using the:</a:t>
            </a: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/root/cluster-validation/pre-install/network-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test.sh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tee network-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test.log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 about 90% of peak bandwidth for either 1GbE or 10GbE networks:</a:t>
            </a:r>
          </a:p>
          <a:p>
            <a:pPr marL="460375" marR="0" lvl="1" indent="-219075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GbE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==&gt; ~115 MB/sec </a:t>
            </a:r>
          </a:p>
          <a:p>
            <a:pPr marL="460375" marR="0" lvl="1" indent="-219075" algn="l" rtl="0">
              <a:spcBef>
                <a:spcPts val="38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GbE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==&gt; ~1150 MB/sec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1783" y="2247533"/>
            <a:ext cx="3715107" cy="27817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15" name="Shape 3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548" y="0"/>
            <a:ext cx="3683342" cy="257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83868" y="240286"/>
            <a:ext cx="8096744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5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Why is network speed important?</a:t>
            </a:r>
            <a:endParaRPr lang="en-US" sz="225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4067" y="243579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868" y="1013012"/>
            <a:ext cx="8410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Provide a good performance for non-local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Replication is a synchronous action, when data is written it gets directly written to two other nodes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2590801"/>
            <a:ext cx="1237129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  <a:p>
            <a:pPr algn="ctr"/>
            <a:r>
              <a:rPr lang="en-US" dirty="0" smtClean="0"/>
              <a:t>(Master)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69862" y="2589680"/>
            <a:ext cx="1237129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r>
              <a:rPr lang="en-US" dirty="0" smtClean="0"/>
              <a:t>(Replica)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216316" y="2589680"/>
            <a:ext cx="1237129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</a:p>
          <a:p>
            <a:pPr algn="ctr"/>
            <a:r>
              <a:rPr lang="en-US" dirty="0" smtClean="0"/>
              <a:t>(Replica)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10" idx="1"/>
          </p:cNvCxnSpPr>
          <p:nvPr/>
        </p:nvCxnSpPr>
        <p:spPr>
          <a:xfrm flipV="1">
            <a:off x="3523129" y="2952751"/>
            <a:ext cx="1246733" cy="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11" idx="1"/>
          </p:cNvCxnSpPr>
          <p:nvPr/>
        </p:nvCxnSpPr>
        <p:spPr>
          <a:xfrm>
            <a:off x="6006991" y="2952751"/>
            <a:ext cx="1209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234042" y="2589680"/>
            <a:ext cx="1002082" cy="72614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1236124" y="2952751"/>
            <a:ext cx="1049876" cy="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8735" y="2220348"/>
            <a:ext cx="603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</a:t>
            </a:r>
            <a:br>
              <a:rPr lang="en-US" dirty="0" smtClean="0"/>
            </a:br>
            <a:r>
              <a:rPr lang="en-US" dirty="0" smtClean="0"/>
              <a:t>local </a:t>
            </a:r>
          </a:p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59790" y="228190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NIC</a:t>
            </a:r>
          </a:p>
          <a:p>
            <a:r>
              <a:rPr lang="en-US" dirty="0" smtClean="0"/>
              <a:t>~ 110 MB/s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50166" y="228190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NIC</a:t>
            </a:r>
          </a:p>
          <a:p>
            <a:r>
              <a:rPr lang="en-US" smtClean="0"/>
              <a:t>~ 110 MB/s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1340" y="298852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81217" y="305835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Replicate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36" y="3667645"/>
            <a:ext cx="831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 A node has 12 disks inside with a cumulated write speed of 2000 MB/s.</a:t>
            </a:r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/>
              <a:t> </a:t>
            </a:r>
            <a:r>
              <a:rPr lang="en-US" dirty="0" smtClean="0"/>
              <a:t>NIC can only provide ~110MB/s, this means 95% of speed cannot be utilized when using replication higher than 1. Network should have 20 </a:t>
            </a:r>
            <a:r>
              <a:rPr lang="en-US" dirty="0" err="1" smtClean="0"/>
              <a:t>Gbit</a:t>
            </a:r>
            <a:r>
              <a:rPr lang="en-US" dirty="0" smtClean="0"/>
              <a:t> NICs, these can reach around 2200 MB/s.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7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440273" y="2181926"/>
            <a:ext cx="5801678" cy="8152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Post-validation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Performing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post-install cluster validation tests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1868" y="907864"/>
            <a:ext cx="7315047" cy="508560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used for validating all services are working</a:t>
            </a:r>
          </a:p>
          <a:p>
            <a:pPr marL="460375" marR="0" lvl="1" indent="-21907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de-DE" dirty="0"/>
          </a:p>
          <a:p>
            <a:pPr marL="460375" marR="0" lvl="1" indent="-21907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0825" marR="0" lvl="1" indent="-952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0825" marR="0" lvl="1" indent="-9525" algn="l" rtl="0">
              <a:lnSpc>
                <a:spcPct val="90000"/>
              </a:lnSpc>
              <a:spcBef>
                <a:spcPts val="380"/>
              </a:spcBef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7081"/>
              </p:ext>
            </p:extLst>
          </p:nvPr>
        </p:nvGraphicFramePr>
        <p:xfrm>
          <a:off x="550480" y="1519825"/>
          <a:ext cx="7939096" cy="2792198"/>
        </p:xfrm>
        <a:graphic>
          <a:graphicData uri="http://schemas.openxmlformats.org/drawingml/2006/table">
            <a:tbl>
              <a:tblPr firstRow="1" bandRow="1">
                <a:tableStyleId>{0EAD3CB1-8E26-4D64-A9A1-DEB955F8279E}</a:tableStyleId>
              </a:tblPr>
              <a:tblGrid>
                <a:gridCol w="2517100"/>
                <a:gridCol w="5421996"/>
              </a:tblGrid>
              <a:tr h="378867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88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TeraSort</a:t>
                      </a:r>
                      <a:r>
                        <a:rPr lang="en-US" dirty="0" smtClean="0"/>
                        <a:t>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MapReduce to generate and sort data</a:t>
                      </a:r>
                      <a:endParaRPr lang="en-US" dirty="0"/>
                    </a:p>
                  </a:txBody>
                  <a:tcPr/>
                </a:tc>
              </a:tr>
              <a:tr h="3788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TeraSort</a:t>
                      </a:r>
                      <a:r>
                        <a:rPr lang="en-US" dirty="0" smtClean="0"/>
                        <a:t>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Uses Spark to generate and sort data</a:t>
                      </a:r>
                    </a:p>
                  </a:txBody>
                  <a:tcPr/>
                </a:tc>
              </a:tr>
              <a:tr h="747354">
                <a:tc>
                  <a:txBody>
                    <a:bodyPr/>
                    <a:lstStyle/>
                    <a:p>
                      <a:r>
                        <a:rPr lang="en-US" dirty="0" smtClean="0"/>
                        <a:t>DFSIO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write and read performance measured with Map-Reduce. By default creates one file per cluster disk.</a:t>
                      </a:r>
                      <a:endParaRPr lang="en-US" dirty="0"/>
                    </a:p>
                  </a:txBody>
                  <a:tcPr/>
                </a:tc>
              </a:tr>
              <a:tr h="5293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RunRWSpeedtest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 performance of local and</a:t>
                      </a:r>
                      <a:r>
                        <a:rPr lang="en-US" baseline="0" dirty="0" smtClean="0"/>
                        <a:t> standard volumes from a local process.</a:t>
                      </a:r>
                      <a:endParaRPr lang="en-US" dirty="0"/>
                    </a:p>
                  </a:txBody>
                  <a:tcPr/>
                </a:tc>
              </a:tr>
              <a:tr h="378867">
                <a:tc>
                  <a:txBody>
                    <a:bodyPr/>
                    <a:lstStyle/>
                    <a:p>
                      <a:r>
                        <a:rPr lang="en-US" dirty="0" smtClean="0"/>
                        <a:t>YCSB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 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440273" y="2181926"/>
            <a:ext cx="5801678" cy="8152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files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1281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 Important Log files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83438"/>
              </p:ext>
            </p:extLst>
          </p:nvPr>
        </p:nvGraphicFramePr>
        <p:xfrm>
          <a:off x="451868" y="988546"/>
          <a:ext cx="8109426" cy="3603816"/>
        </p:xfrm>
        <a:graphic>
          <a:graphicData uri="http://schemas.openxmlformats.org/drawingml/2006/table">
            <a:tbl>
              <a:tblPr firstRow="1" bandRow="1">
                <a:tableStyleId>{0EAD3CB1-8E26-4D64-A9A1-DEB955F8279E}</a:tableStyleId>
              </a:tblPr>
              <a:tblGrid>
                <a:gridCol w="1977567"/>
                <a:gridCol w="2160494"/>
                <a:gridCol w="3971365"/>
              </a:tblGrid>
              <a:tr h="25396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CLDB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cldb.log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Warden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warden.log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-Fileserver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CLDB connection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/logs/mfs.log-0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-Fileserver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/logs/mfs.log-3</a:t>
                      </a:r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-Fileserver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-DB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/logs/mfs.log-5</a:t>
                      </a:r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NFS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nfsserver.log</a:t>
                      </a:r>
                      <a:endParaRPr lang="en-US" dirty="0" smtClean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gateway.log</a:t>
                      </a:r>
                      <a:endParaRPr lang="en-US" dirty="0" smtClean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Configure.sh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configure.log</a:t>
                      </a:r>
                      <a:endParaRPr lang="en-US" dirty="0" smtClean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disksetup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disksetup</a:t>
                      </a:r>
                      <a:r>
                        <a:rPr lang="en-US" dirty="0" smtClean="0"/>
                        <a:t>.&lt;</a:t>
                      </a:r>
                      <a:r>
                        <a:rPr lang="en-US" dirty="0" err="1" smtClean="0"/>
                        <a:t>uid</a:t>
                      </a:r>
                      <a:r>
                        <a:rPr lang="en-US" dirty="0" smtClean="0"/>
                        <a:t>&gt;.log</a:t>
                      </a:r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 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/opt/</a:t>
                      </a:r>
                      <a:r>
                        <a:rPr lang="en-US" dirty="0" err="1" smtClean="0"/>
                        <a:t>mapr</a:t>
                      </a:r>
                      <a:r>
                        <a:rPr lang="en-US" dirty="0" smtClean="0"/>
                        <a:t>/logs/</a:t>
                      </a:r>
                      <a:r>
                        <a:rPr lang="en-US" dirty="0" err="1" smtClean="0"/>
                        <a:t>faileddisk.log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2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 Important Log files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900"/>
              </p:ext>
            </p:extLst>
          </p:nvPr>
        </p:nvGraphicFramePr>
        <p:xfrm>
          <a:off x="451868" y="988546"/>
          <a:ext cx="8109426" cy="1869440"/>
        </p:xfrm>
        <a:graphic>
          <a:graphicData uri="http://schemas.openxmlformats.org/drawingml/2006/table">
            <a:tbl>
              <a:tblPr firstRow="1" bandRow="1">
                <a:tableStyleId>{0EAD3CB1-8E26-4D64-A9A1-DEB955F8279E}</a:tableStyleId>
              </a:tblPr>
              <a:tblGrid>
                <a:gridCol w="1977567"/>
                <a:gridCol w="2160494"/>
                <a:gridCol w="3971365"/>
              </a:tblGrid>
              <a:tr h="25396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ResourceManager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/opt/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hadoop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hadoop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-&lt;version&gt;/logs/yarn-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resourcemanager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-&lt;hostname&gt;.log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/opt/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hadoop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hadoop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-&lt;version&gt;/logs/yarn-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nodemanager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-&lt;hostname&gt;.log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Zookeeper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/opt/</a:t>
                      </a:r>
                      <a:r>
                        <a:rPr lang="en-US" dirty="0" err="1">
                          <a:effectLst/>
                        </a:rPr>
                        <a:t>mapr</a:t>
                      </a:r>
                      <a:r>
                        <a:rPr lang="en-US" dirty="0">
                          <a:effectLst/>
                        </a:rPr>
                        <a:t>/zookeeper/zookeeper-3.4.5/logs/</a:t>
                      </a:r>
                      <a:r>
                        <a:rPr lang="en-US" dirty="0" err="1">
                          <a:effectLst/>
                        </a:rPr>
                        <a:t>zookeeper.log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9953" y="3227294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list: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maprdocs.mapr.com/52/ReferenceGuide/MapRLogs.html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440273" y="2181926"/>
            <a:ext cx="5801678" cy="8152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YARN Log aggregation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72735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49868" y="205879"/>
            <a:ext cx="7988995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4294967295"/>
          </p:nvPr>
        </p:nvSpPr>
        <p:spPr>
          <a:xfrm>
            <a:off x="449868" y="882650"/>
            <a:ext cx="8500167" cy="3947795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validation script; performing pre-installation tests</a:t>
            </a:r>
          </a:p>
          <a:p>
            <a:pPr marL="461963" marR="0" lvl="1" indent="-220662" algn="l" rtl="0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ct val="96153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do this?</a:t>
            </a:r>
          </a:p>
          <a:p>
            <a:pPr marL="461963" marR="0" lvl="1" indent="-220662" algn="l" rtl="0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ct val="96153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should you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it?</a:t>
            </a:r>
          </a:p>
          <a:p>
            <a:pPr marL="461963" marR="0" lvl="1" indent="-220662" algn="l" rtl="0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ct val="96153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to look for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20662" algn="l" rtl="0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ct val="96153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sym typeface="Arial"/>
              </a:rPr>
              <a:t>Performing post-installation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sym typeface="Arial"/>
              </a:rPr>
              <a:t>tests</a:t>
            </a:r>
          </a:p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 smtClean="0"/>
              <a:t>Log files</a:t>
            </a:r>
          </a:p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sym typeface="Arial"/>
              </a:rPr>
              <a:t>GUTS</a:t>
            </a:r>
          </a:p>
          <a:p>
            <a:pPr marL="211138" marR="0" lvl="0" indent="-211138" algn="l" rtl="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 smtClean="0"/>
              <a:t>Log aggregation</a:t>
            </a:r>
            <a:endParaRPr lang="en-US" sz="2400" b="0" i="0" u="none" strike="noStrike" cap="none" dirty="0" smtClean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YARN Log aggregation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04800" y="907864"/>
            <a:ext cx="8407468" cy="3233830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YARN Log Aggregation option aggregates and moves log files for completed applications from the local file system to the </a:t>
            </a:r>
            <a:r>
              <a:rPr lang="en-US" dirty="0" err="1"/>
              <a:t>MapR</a:t>
            </a:r>
            <a:r>
              <a:rPr lang="en-US" dirty="0"/>
              <a:t>-FS. This allows users to view the entire set of logs for a particular application using the </a:t>
            </a:r>
            <a:r>
              <a:rPr lang="en-US" dirty="0" err="1"/>
              <a:t>HistoryServer</a:t>
            </a:r>
            <a:r>
              <a:rPr lang="en-US" dirty="0"/>
              <a:t> UI or by running the yarn logs command</a:t>
            </a:r>
            <a:r>
              <a:rPr lang="en-US" dirty="0" smtClean="0"/>
              <a:t>.</a:t>
            </a:r>
          </a:p>
          <a:p>
            <a:pPr marL="152400" indent="0">
              <a:buNone/>
            </a:pP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2000" dirty="0"/>
              <a:t>By default, YARN container logs are not aggregated on the </a:t>
            </a:r>
            <a:r>
              <a:rPr lang="en-US" sz="2000" dirty="0" err="1"/>
              <a:t>MapR</a:t>
            </a:r>
            <a:r>
              <a:rPr lang="en-US" sz="2000" dirty="0"/>
              <a:t>-FS. Instead, the logs are retained for 3 hours on the local file system before they are deleted.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Enable YARN Log aggregation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04800" y="907864"/>
            <a:ext cx="8407468" cy="481665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 smtClean="0"/>
              <a:t>Add following to /opt/</a:t>
            </a:r>
            <a:r>
              <a:rPr lang="en-US" sz="2000" dirty="0" err="1" smtClean="0"/>
              <a:t>mapr</a:t>
            </a:r>
            <a:r>
              <a:rPr lang="en-US" sz="2000" dirty="0" smtClean="0"/>
              <a:t>/hadoop-2.7.o/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hadoop</a:t>
            </a:r>
            <a:r>
              <a:rPr lang="en-US" sz="2000" dirty="0" smtClean="0"/>
              <a:t>/yarn-</a:t>
            </a:r>
            <a:r>
              <a:rPr lang="en-US" sz="2000" dirty="0" err="1" smtClean="0"/>
              <a:t>site.xml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953" y="1694330"/>
            <a:ext cx="636494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property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name</a:t>
            </a:r>
            <a:r>
              <a:rPr lang="en-US" dirty="0"/>
              <a:t>&gt;</a:t>
            </a:r>
            <a:r>
              <a:rPr lang="en-US" dirty="0" err="1"/>
              <a:t>yarn.log</a:t>
            </a:r>
            <a:r>
              <a:rPr lang="en-US" dirty="0"/>
              <a:t>-aggregation-enable&lt;/</a:t>
            </a:r>
            <a:r>
              <a:rPr lang="en-US" b="1" dirty="0"/>
              <a:t>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value</a:t>
            </a:r>
            <a:r>
              <a:rPr lang="en-US" dirty="0"/>
              <a:t>&gt;true&lt;/</a:t>
            </a:r>
            <a:r>
              <a:rPr lang="en-US" b="1" dirty="0"/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property</a:t>
            </a:r>
            <a:r>
              <a:rPr lang="en-US" dirty="0"/>
              <a:t>&gt;</a:t>
            </a:r>
          </a:p>
        </p:txBody>
      </p:sp>
      <p:sp>
        <p:nvSpPr>
          <p:cNvPr id="5" name="Shape 599"/>
          <p:cNvSpPr txBox="1">
            <a:spLocks noGrp="1"/>
          </p:cNvSpPr>
          <p:nvPr>
            <p:ph type="body" idx="1"/>
          </p:nvPr>
        </p:nvSpPr>
        <p:spPr>
          <a:xfrm>
            <a:off x="378334" y="3086288"/>
            <a:ext cx="8407468" cy="481665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 smtClean="0"/>
              <a:t>Restart YARN services.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51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View logs for completed applications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04800" y="907864"/>
            <a:ext cx="8407468" cy="481665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/>
              <a:t>Determine the application ID for the application that you want to view the logs for. For example, run the following command to list the applications</a:t>
            </a:r>
            <a:r>
              <a:rPr lang="en-US" sz="2000" dirty="0" smtClean="0"/>
              <a:t>: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480" y="2024845"/>
            <a:ext cx="636494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/>
              <a:t>yarn application </a:t>
            </a:r>
            <a:r>
              <a:rPr lang="en-US"/>
              <a:t>-</a:t>
            </a:r>
            <a:r>
              <a:rPr lang="en-US" smtClean="0"/>
              <a:t>list</a:t>
            </a:r>
            <a:endParaRPr lang="en-US" dirty="0"/>
          </a:p>
        </p:txBody>
      </p:sp>
      <p:sp>
        <p:nvSpPr>
          <p:cNvPr id="5" name="Shape 599"/>
          <p:cNvSpPr txBox="1">
            <a:spLocks noGrp="1"/>
          </p:cNvSpPr>
          <p:nvPr>
            <p:ph type="body" idx="1"/>
          </p:nvPr>
        </p:nvSpPr>
        <p:spPr>
          <a:xfrm>
            <a:off x="304800" y="2476094"/>
            <a:ext cx="8407468" cy="983688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sz="2000" dirty="0"/>
              <a:t>Run the yarn logs command to view the logs for the application. For example, run the following command to view the log files for application application_1415822090718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480" y="3594599"/>
            <a:ext cx="636494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/>
              <a:t>yarn logs -</a:t>
            </a:r>
            <a:r>
              <a:rPr lang="en-US" dirty="0" err="1"/>
              <a:t>applicationId</a:t>
            </a:r>
            <a:r>
              <a:rPr lang="en-US" dirty="0"/>
              <a:t> </a:t>
            </a:r>
            <a:r>
              <a:rPr lang="en-US" dirty="0" smtClean="0"/>
              <a:t>application_1415822090718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440273" y="2181926"/>
            <a:ext cx="5801678" cy="8152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GUTS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14721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GUTS tool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04800" y="907864"/>
            <a:ext cx="8407468" cy="1360207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52400" indent="0">
              <a:buNone/>
            </a:pPr>
            <a:r>
              <a:rPr lang="en-US" smtClean="0"/>
              <a:t>GUTS </a:t>
            </a:r>
            <a:r>
              <a:rPr lang="en-US" dirty="0"/>
              <a:t>tool can be found in /opt/</a:t>
            </a:r>
            <a:r>
              <a:rPr lang="en-US" dirty="0" err="1"/>
              <a:t>mapr</a:t>
            </a:r>
            <a:r>
              <a:rPr lang="en-US" dirty="0"/>
              <a:t>/bin/guts.  It can be executed on the node on which we wish to get performance stats. Running guts without any options will show a set of metrics as below.</a:t>
            </a:r>
          </a:p>
          <a:p>
            <a:pPr marL="250825" marR="0" lvl="1" indent="-9525" algn="l" rtl="0">
              <a:lnSpc>
                <a:spcPct val="90000"/>
              </a:lnSpc>
              <a:spcBef>
                <a:spcPts val="380"/>
              </a:spcBef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868" y="2644588"/>
            <a:ext cx="709641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s-IS" dirty="0"/>
              <a:t>$ /opt/mapr/bin/guts</a:t>
            </a:r>
          </a:p>
          <a:p>
            <a:r>
              <a:rPr lang="is-IS" b="1" dirty="0"/>
              <a:t>00 01 02 03   rpc </a:t>
            </a:r>
            <a:r>
              <a:rPr lang="is-IS" b="1" dirty="0" smtClean="0"/>
              <a:t> write </a:t>
            </a:r>
            <a:r>
              <a:rPr lang="is-IS" b="1" dirty="0"/>
              <a:t>  lwrite   read lread   </a:t>
            </a:r>
            <a:r>
              <a:rPr lang="is-IS" b="1" dirty="0" smtClean="0"/>
              <a:t>icache</a:t>
            </a:r>
            <a:r>
              <a:rPr lang="is-IS" dirty="0" smtClean="0"/>
              <a:t>  </a:t>
            </a:r>
            <a:r>
              <a:rPr lang="is-IS" b="1" dirty="0" smtClean="0"/>
              <a:t>dcache </a:t>
            </a:r>
            <a:r>
              <a:rPr lang="is-IS" b="1" dirty="0"/>
              <a:t>di  ic dd dc   ior   iow</a:t>
            </a:r>
            <a:endParaRPr lang="is-IS" dirty="0"/>
          </a:p>
          <a:p>
            <a:r>
              <a:rPr lang="is-IS" dirty="0"/>
              <a:t>61 40 61 59 </a:t>
            </a:r>
            <a:r>
              <a:rPr lang="is-IS" dirty="0" smtClean="0"/>
              <a:t>  9 </a:t>
            </a:r>
            <a:r>
              <a:rPr lang="is-IS" dirty="0"/>
              <a:t>0 </a:t>
            </a:r>
            <a:r>
              <a:rPr lang="is-IS" dirty="0" smtClean="0"/>
              <a:t> </a:t>
            </a:r>
            <a:r>
              <a:rPr lang="is-IS" dirty="0"/>
              <a:t> </a:t>
            </a:r>
            <a:r>
              <a:rPr lang="is-IS" dirty="0" smtClean="0"/>
              <a:t>0 </a:t>
            </a:r>
            <a:r>
              <a:rPr lang="is-IS" dirty="0"/>
              <a:t>0   </a:t>
            </a:r>
            <a:r>
              <a:rPr lang="is-IS" dirty="0" smtClean="0"/>
              <a:t>   0 </a:t>
            </a:r>
            <a:r>
              <a:rPr lang="is-IS" dirty="0"/>
              <a:t>0   </a:t>
            </a:r>
            <a:r>
              <a:rPr lang="is-IS" dirty="0" smtClean="0"/>
              <a:t>     0 </a:t>
            </a:r>
            <a:r>
              <a:rPr lang="is-IS" dirty="0"/>
              <a:t>0   0 0 </a:t>
            </a:r>
            <a:r>
              <a:rPr lang="is-IS" dirty="0" smtClean="0"/>
              <a:t>      0 0        0 </a:t>
            </a:r>
            <a:r>
              <a:rPr lang="is-IS" dirty="0"/>
              <a:t> </a:t>
            </a:r>
            <a:r>
              <a:rPr lang="is-IS" dirty="0" smtClean="0"/>
              <a:t>0 </a:t>
            </a:r>
            <a:r>
              <a:rPr lang="is-IS" dirty="0"/>
              <a:t>  </a:t>
            </a:r>
            <a:r>
              <a:rPr lang="is-IS" dirty="0" smtClean="0"/>
              <a:t>     0   0  41   0 </a:t>
            </a:r>
            <a:r>
              <a:rPr lang="is-IS" dirty="0"/>
              <a:t>  0 4   0</a:t>
            </a:r>
          </a:p>
          <a:p>
            <a:r>
              <a:rPr lang="is-IS" dirty="0"/>
              <a:t>78 30 74 73 </a:t>
            </a:r>
            <a:r>
              <a:rPr lang="is-IS" dirty="0" smtClean="0"/>
              <a:t>  21 0</a:t>
            </a:r>
            <a:r>
              <a:rPr lang="is-IS" dirty="0"/>
              <a:t> 0 0  </a:t>
            </a:r>
            <a:r>
              <a:rPr lang="is-IS" dirty="0" smtClean="0"/>
              <a:t>   </a:t>
            </a:r>
            <a:r>
              <a:rPr lang="is-IS" dirty="0"/>
              <a:t> 0 </a:t>
            </a:r>
            <a:r>
              <a:rPr lang="is-IS" dirty="0" smtClean="0"/>
              <a:t>0      </a:t>
            </a:r>
            <a:r>
              <a:rPr lang="is-IS" dirty="0"/>
              <a:t>  0 0   0 0 </a:t>
            </a:r>
            <a:r>
              <a:rPr lang="is-IS" dirty="0" smtClean="0"/>
              <a:t>      0 </a:t>
            </a:r>
            <a:r>
              <a:rPr lang="is-IS" dirty="0"/>
              <a:t>0  </a:t>
            </a:r>
            <a:r>
              <a:rPr lang="is-IS" dirty="0" smtClean="0"/>
              <a:t>      </a:t>
            </a:r>
            <a:r>
              <a:rPr lang="is-IS" dirty="0"/>
              <a:t>0  0 </a:t>
            </a:r>
            <a:r>
              <a:rPr lang="is-IS" dirty="0" smtClean="0"/>
              <a:t>       0 </a:t>
            </a:r>
            <a:r>
              <a:rPr lang="is-IS" dirty="0"/>
              <a:t>14 </a:t>
            </a:r>
            <a:r>
              <a:rPr lang="is-IS" dirty="0" smtClean="0"/>
              <a:t> 0 </a:t>
            </a:r>
            <a:r>
              <a:rPr lang="is-IS" dirty="0"/>
              <a:t> </a:t>
            </a:r>
            <a:r>
              <a:rPr lang="is-IS" dirty="0" smtClean="0"/>
              <a:t>  </a:t>
            </a:r>
            <a:r>
              <a:rPr lang="is-IS" dirty="0"/>
              <a:t> 0   24  </a:t>
            </a:r>
            <a:r>
              <a:rPr lang="is-IS" dirty="0" smtClean="0"/>
              <a:t> </a:t>
            </a:r>
            <a:r>
              <a:rPr lang="is-IS" dirty="0"/>
              <a:t> 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GUTS tool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78394"/>
              </p:ext>
            </p:extLst>
          </p:nvPr>
        </p:nvGraphicFramePr>
        <p:xfrm>
          <a:off x="451868" y="988546"/>
          <a:ext cx="8260400" cy="2985848"/>
        </p:xfrm>
        <a:graphic>
          <a:graphicData uri="http://schemas.openxmlformats.org/drawingml/2006/table">
            <a:tbl>
              <a:tblPr firstRow="1" bandRow="1">
                <a:tableStyleId>{0EAD3CB1-8E26-4D64-A9A1-DEB955F8279E}</a:tableStyleId>
              </a:tblPr>
              <a:tblGrid>
                <a:gridCol w="2745954"/>
                <a:gridCol w="5514446"/>
              </a:tblGrid>
              <a:tr h="25396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CPU 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line 00, 01, 02</a:t>
                      </a:r>
                      <a:r>
                        <a:rPr lang="en-US" baseline="0" dirty="0" smtClean="0"/>
                        <a:t> &amp; 03 are the CPU numbers, values are remaining CPU idle time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RPC calls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writes in</a:t>
                      </a:r>
                      <a:r>
                        <a:rPr lang="en-US" baseline="0" dirty="0" smtClean="0"/>
                        <a:t> #RPC and #MB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lwrite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writes in</a:t>
                      </a:r>
                      <a:r>
                        <a:rPr lang="en-US" baseline="0" dirty="0" smtClean="0"/>
                        <a:t> #RPC and #MB</a:t>
                      </a:r>
                      <a:endParaRPr lang="en-US" dirty="0" smtClean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reads in</a:t>
                      </a:r>
                      <a:r>
                        <a:rPr lang="en-US" baseline="0" dirty="0" smtClean="0"/>
                        <a:t> #RPC and #MB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lread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reads in</a:t>
                      </a:r>
                      <a:r>
                        <a:rPr lang="en-US" baseline="0" dirty="0" smtClean="0"/>
                        <a:t> #RPC and #MB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icache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 cache #lookups and #misses</a:t>
                      </a:r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dcache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cache #lookups and #misses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26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GUTS tool</a:t>
            </a:r>
            <a:endParaRPr lang="en-US"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20172"/>
              </p:ext>
            </p:extLst>
          </p:nvPr>
        </p:nvGraphicFramePr>
        <p:xfrm>
          <a:off x="451868" y="988546"/>
          <a:ext cx="8260400" cy="2158704"/>
        </p:xfrm>
        <a:graphic>
          <a:graphicData uri="http://schemas.openxmlformats.org/drawingml/2006/table">
            <a:tbl>
              <a:tblPr firstRow="1" bandRow="1">
                <a:tableStyleId>{0EAD3CB1-8E26-4D64-A9A1-DEB955F8279E}</a:tableStyleId>
              </a:tblPr>
              <a:tblGrid>
                <a:gridCol w="2745954"/>
                <a:gridCol w="5514446"/>
              </a:tblGrid>
              <a:tr h="25396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dirtied by update ops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cleaned by drainer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#blocks dirtied by update ops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#blocks cleaned by drainer</a:t>
                      </a:r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 reads</a:t>
                      </a:r>
                      <a:r>
                        <a:rPr lang="en-US" baseline="0" dirty="0" smtClean="0"/>
                        <a:t> #operations, #MB</a:t>
                      </a:r>
                      <a:endParaRPr lang="en-U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 writes </a:t>
                      </a:r>
                      <a:r>
                        <a:rPr lang="en-US" baseline="0" dirty="0" smtClean="0"/>
                        <a:t>#operations, #MB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4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Shape 605" descr="pexels-photo-24495_fil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" y="8818"/>
            <a:ext cx="9144000" cy="486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5520290" y="3493887"/>
            <a:ext cx="3623710" cy="138389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851374" y="1050709"/>
            <a:ext cx="3668916" cy="97260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wrap="square" lIns="71325" tIns="35650" rIns="71325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338961" y="2038301"/>
            <a:ext cx="1512413" cy="482440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cxnSp>
        <p:nvCxnSpPr>
          <p:cNvPr id="609" name="Shape 609"/>
          <p:cNvCxnSpPr/>
          <p:nvPr/>
        </p:nvCxnSpPr>
        <p:spPr>
          <a:xfrm>
            <a:off x="1851375" y="0"/>
            <a:ext cx="0" cy="486896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>
            <a:off x="1851378" y="1050708"/>
            <a:ext cx="3668915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5520290" y="0"/>
            <a:ext cx="0" cy="486896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>
            <a:off x="5520293" y="3487616"/>
            <a:ext cx="3629547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3" name="Shape 613" descr="Twitter_Logo_White_On_Blac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9704" y="3045619"/>
            <a:ext cx="365671" cy="36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Shape 614"/>
          <p:cNvGrpSpPr/>
          <p:nvPr/>
        </p:nvGrpSpPr>
        <p:grpSpPr>
          <a:xfrm>
            <a:off x="10371926" y="3045619"/>
            <a:ext cx="403102" cy="365576"/>
            <a:chOff x="6833697" y="4026270"/>
            <a:chExt cx="537329" cy="487434"/>
          </a:xfrm>
        </p:grpSpPr>
        <p:sp>
          <p:nvSpPr>
            <p:cNvPr id="615" name="Shape 615"/>
            <p:cNvSpPr/>
            <p:nvPr/>
          </p:nvSpPr>
          <p:spPr>
            <a:xfrm>
              <a:off x="6833697" y="4026270"/>
              <a:ext cx="494203" cy="4874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868252" y="4060825"/>
              <a:ext cx="418326" cy="418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7" name="Shape 617" descr="In-Black-128px-TM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33697" y="4026270"/>
              <a:ext cx="537329" cy="4874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8" name="Shape 618"/>
          <p:cNvSpPr txBox="1"/>
          <p:nvPr/>
        </p:nvSpPr>
        <p:spPr>
          <a:xfrm>
            <a:off x="2008407" y="1274147"/>
            <a:ext cx="3486983" cy="390164"/>
          </a:xfrm>
          <a:prstGeom prst="rect">
            <a:avLst/>
          </a:prstGeom>
          <a:noFill/>
          <a:ln>
            <a:noFill/>
          </a:ln>
        </p:spPr>
        <p:txBody>
          <a:bodyPr wrap="square" lIns="71325" tIns="35650" rIns="71325" bIns="3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cxnSp>
        <p:nvCxnSpPr>
          <p:cNvPr id="619" name="Shape 619"/>
          <p:cNvCxnSpPr/>
          <p:nvPr/>
        </p:nvCxnSpPr>
        <p:spPr>
          <a:xfrm>
            <a:off x="1860200" y="2023312"/>
            <a:ext cx="3660093" cy="1499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Shape 620"/>
          <p:cNvCxnSpPr/>
          <p:nvPr/>
        </p:nvCxnSpPr>
        <p:spPr>
          <a:xfrm>
            <a:off x="0" y="4874540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Shape 621"/>
          <p:cNvSpPr txBox="1"/>
          <p:nvPr/>
        </p:nvSpPr>
        <p:spPr>
          <a:xfrm>
            <a:off x="5635498" y="3911685"/>
            <a:ext cx="3288473" cy="957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5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Carsten Hufe</a:t>
            </a:r>
            <a:endParaRPr lang="en-US" sz="15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5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Senior Data Engineer</a:t>
            </a:r>
            <a:endParaRPr lang="en-US" sz="15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5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chufe@mapr.com</a:t>
            </a:r>
            <a:endParaRPr lang="en-US" sz="15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7980488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they?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use them?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should you use them?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to look for?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What are they?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8470896" cy="357269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17462" marR="0" lvl="0" indent="-47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validation means enumerating and measuring characteristics of the hardware and software in your cluster using standardized testing methodology, so that you can:</a:t>
            </a:r>
          </a:p>
          <a:p>
            <a:pPr marL="17462" marR="0" lvl="0" indent="-4762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/ record the characteristics of your cluster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whether the configuration is what you expect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whether the configuration is consistent across “identical” nodes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/ record baseline performance (providing a reference for later performance)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with other documented results from other clusters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and resolve any surprises or problems found by the tests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Char char="•"/>
            </a:pPr>
            <a:r>
              <a:rPr lang="en-US"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can be found at:  </a:t>
            </a:r>
            <a:r>
              <a:rPr lang="en-US" sz="187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https://github.com/jbenninghoff/cluster-validation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000000"/>
              </a:buClr>
              <a:buSzPct val="98421"/>
              <a:buFont typeface="Arial"/>
              <a:buNone/>
            </a:pPr>
            <a:endParaRPr sz="18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lnSpc>
                <a:spcPct val="80000"/>
              </a:lnSpc>
              <a:spcBef>
                <a:spcPts val="374"/>
              </a:spcBef>
              <a:buClr>
                <a:srgbClr val="000000"/>
              </a:buClr>
              <a:buSzPct val="98421"/>
              <a:buFont typeface="Arial"/>
              <a:buNone/>
            </a:pPr>
            <a:endParaRPr sz="18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Why do we use them?</a:t>
            </a:r>
          </a:p>
        </p:txBody>
      </p:sp>
      <p:sp>
        <p:nvSpPr>
          <p:cNvPr id="292" name="Shape 292"/>
          <p:cNvSpPr/>
          <p:nvPr/>
        </p:nvSpPr>
        <p:spPr>
          <a:xfrm>
            <a:off x="591824" y="907864"/>
            <a:ext cx="8369296" cy="42934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 to help identify any issues with the operating system, hardware or network.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helps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document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“state” of the cluster before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start an installation.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you’re doing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installation and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cluster validation, perhaps because you feel pressed for time. What if a disk is slow, unbeknownst to you? That slow disk will negatively affect your application-level test results, but you won’t know it, because you didn’t take a baseline measurement of disk performance.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data loaded, you can’t really do a disk write test, because that destroys data.</a:t>
            </a:r>
          </a:p>
          <a:p>
            <a:pPr marL="0" marR="0" lvl="0" indent="0" algn="l" rtl="0">
              <a:spcBef>
                <a:spcPts val="600"/>
              </a:spcBef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5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When should </a:t>
            </a:r>
            <a:r>
              <a:rPr lang="en-US" sz="225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use </a:t>
            </a:r>
            <a:r>
              <a:rPr lang="en-US" sz="225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them?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7980488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750"/>
              <a:buFont typeface="Arial"/>
              <a:buChar char="•"/>
            </a:pPr>
            <a: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validation should be done at the beginning of every </a:t>
            </a:r>
            <a:r>
              <a:rPr lang="en-US" sz="2035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</a:t>
            </a:r>
            <a: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part of every installation of a </a:t>
            </a:r>
            <a:r>
              <a:rPr lang="en-US" sz="2035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before any performance </a:t>
            </a:r>
            <a:r>
              <a:rPr lang="en-US" sz="2035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testing.</a:t>
            </a:r>
            <a:endParaRPr lang="en-US" sz="20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000000"/>
              </a:buClr>
              <a:buSzPct val="101750"/>
              <a:buFont typeface="Arial"/>
              <a:buChar char="•"/>
            </a:pPr>
            <a: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only time you probably don’t need to validate a cluster is when you’re working internally only, and no one will ever care about performance on this cluster. For example, when you’re spinning up an EC2 cluster for a couple of days to test out a solution architecture at a functional level only. Even here, validation might be helpful</a:t>
            </a:r>
            <a:r>
              <a:rPr lang="en-US" sz="2035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3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What to look for?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7980488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235"/>
              <a:buFont typeface="Arial"/>
              <a:buChar char="•"/>
            </a:pPr>
            <a:r>
              <a:rPr lang="en-US"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Mismatch of CPUs/COREs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CPU/CORE running at different speeds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CPU/CORE missing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rgbClr val="000000"/>
              </a:buClr>
              <a:buSzPct val="100235"/>
              <a:buFont typeface="Arial"/>
              <a:buChar char="•"/>
            </a:pPr>
            <a:r>
              <a:rPr lang="en-US"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Mismatch of memory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size differences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clock speed differences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bandwidth/performance differences</a:t>
            </a:r>
          </a:p>
          <a:p>
            <a:pPr marL="228600" marR="0" lvl="0" indent="-2159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rgbClr val="000000"/>
              </a:buClr>
              <a:buSzPct val="100235"/>
              <a:buFont typeface="Arial"/>
              <a:buChar char="•"/>
            </a:pPr>
            <a:r>
              <a:rPr lang="en-US"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Mismatch of disks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Disks with different sizes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Disks with different controllers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Raid configurations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Disks with bandwidth issues</a:t>
            </a:r>
          </a:p>
          <a:p>
            <a:pPr marL="460375" marR="0" lvl="1" indent="-219075" algn="l" rtl="0">
              <a:lnSpc>
                <a:spcPct val="80000"/>
              </a:lnSpc>
              <a:spcBef>
                <a:spcPts val="294"/>
              </a:spcBef>
              <a:buClr>
                <a:srgbClr val="000000"/>
              </a:buClr>
              <a:buSzPct val="98133"/>
              <a:buFont typeface="Arial"/>
              <a:buChar char="–"/>
            </a:pPr>
            <a: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Disks with different technologies (SATA, SAS, SSD, NVMe)</a:t>
            </a:r>
            <a:br>
              <a:rPr lang="en-US" sz="14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7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1868" y="215218"/>
            <a:ext cx="8260400" cy="692646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Cluster validation scripts – Installing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591824" y="907864"/>
            <a:ext cx="7980488" cy="3377384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t" anchorCtr="0">
            <a:noAutofit/>
          </a:bodyPr>
          <a:lstStyle/>
          <a:p>
            <a:pPr marL="2286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 cluster-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audit.sh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designed for physical servers. Virtual Instances in cloud environments (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Amazon, Google, or OpenStack) may generate confusing responses to some specific commands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dmidecode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In most cases, these anomalies are irrelevant.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customer have issues with installing from EPEL repositories, ask them if they do.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your own EC2 Instance following the lab exercise to install cluster validation scripts.</a:t>
            </a:r>
          </a:p>
          <a:p>
            <a:pPr marL="228600" marR="0" lvl="0" indent="-2159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spcBef>
                <a:spcPts val="44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40273" y="2181926"/>
            <a:ext cx="5801678" cy="815273"/>
          </a:xfrm>
          <a:prstGeom prst="rect">
            <a:avLst/>
          </a:prstGeom>
          <a:noFill/>
          <a:ln>
            <a:noFill/>
          </a:ln>
        </p:spPr>
        <p:txBody>
          <a:bodyPr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Pre-validation</a:t>
            </a:r>
            <a:endParaRPr lang="en-US"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PR Template 2017_jt4GW">
  <a:themeElements>
    <a:clrScheme name="Custom 1">
      <a:dk1>
        <a:srgbClr val="000000"/>
      </a:dk1>
      <a:lt1>
        <a:srgbClr val="FFFFFF"/>
      </a:lt1>
      <a:dk2>
        <a:srgbClr val="4D4F53"/>
      </a:dk2>
      <a:lt2>
        <a:srgbClr val="00274C"/>
      </a:lt2>
      <a:accent1>
        <a:srgbClr val="C8102E"/>
      </a:accent1>
      <a:accent2>
        <a:srgbClr val="3B6E8E"/>
      </a:accent2>
      <a:accent3>
        <a:srgbClr val="627D77"/>
      </a:accent3>
      <a:accent4>
        <a:srgbClr val="747678"/>
      </a:accent4>
      <a:accent5>
        <a:srgbClr val="592226"/>
      </a:accent5>
      <a:accent6>
        <a:srgbClr val="FDC82F"/>
      </a:accent6>
      <a:hlink>
        <a:srgbClr val="0098DB"/>
      </a:hlink>
      <a:folHlink>
        <a:srgbClr val="5922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1260</Words>
  <Application>Microsoft Macintosh PowerPoint</Application>
  <PresentationFormat>On-screen Show (16:9)</PresentationFormat>
  <Paragraphs>237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Courier</vt:lpstr>
      <vt:lpstr>Arial</vt:lpstr>
      <vt:lpstr>MAPR Template 2017_jt4GW</vt:lpstr>
      <vt:lpstr>Cluster Validation Troubleshooting Tips</vt:lpstr>
      <vt:lpstr>Agenda</vt:lpstr>
      <vt:lpstr>Cluster validation scripts</vt:lpstr>
      <vt:lpstr>Cluster validation scripts – What are they?</vt:lpstr>
      <vt:lpstr>Cluster validation scripts – Why do we use them?</vt:lpstr>
      <vt:lpstr>Cluster validation scripts – When should you use them?</vt:lpstr>
      <vt:lpstr>Cluster validation scripts – What to look for?</vt:lpstr>
      <vt:lpstr>Cluster validation scripts – Installing</vt:lpstr>
      <vt:lpstr>PowerPoint Presentation</vt:lpstr>
      <vt:lpstr>What happened when you tried to install?</vt:lpstr>
      <vt:lpstr>Cluster validation scripts – Examples</vt:lpstr>
      <vt:lpstr>Cluster validation scripts – Examples</vt:lpstr>
      <vt:lpstr>Why is network speed important?</vt:lpstr>
      <vt:lpstr>PowerPoint Presentation</vt:lpstr>
      <vt:lpstr>Performing post-install cluster validation tests</vt:lpstr>
      <vt:lpstr>PowerPoint Presentation</vt:lpstr>
      <vt:lpstr>Most Important Log files</vt:lpstr>
      <vt:lpstr>Most Important Log files</vt:lpstr>
      <vt:lpstr>PowerPoint Presentation</vt:lpstr>
      <vt:lpstr>YARN Log aggregation</vt:lpstr>
      <vt:lpstr>Enable YARN Log aggregation</vt:lpstr>
      <vt:lpstr>View logs for completed applications</vt:lpstr>
      <vt:lpstr>PowerPoint Presentation</vt:lpstr>
      <vt:lpstr>GUTS tool</vt:lpstr>
      <vt:lpstr>GUTS tool</vt:lpstr>
      <vt:lpstr>GUTS tool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validation Troubleshooting tips</dc:title>
  <cp:lastModifiedBy>Carsten Hufe</cp:lastModifiedBy>
  <cp:revision>26</cp:revision>
  <dcterms:modified xsi:type="dcterms:W3CDTF">2017-10-23T15:37:03Z</dcterms:modified>
</cp:coreProperties>
</file>