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57" r:id="rId3"/>
    <p:sldId id="258" r:id="rId4"/>
    <p:sldId id="305" r:id="rId5"/>
    <p:sldId id="306" r:id="rId6"/>
    <p:sldId id="307" r:id="rId7"/>
    <p:sldId id="263" r:id="rId8"/>
    <p:sldId id="270" r:id="rId9"/>
    <p:sldId id="271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6" r:id="rId24"/>
    <p:sldId id="275" r:id="rId25"/>
    <p:sldId id="278" r:id="rId26"/>
    <p:sldId id="279" r:id="rId27"/>
    <p:sldId id="280" r:id="rId28"/>
    <p:sldId id="281" r:id="rId29"/>
    <p:sldId id="282" r:id="rId30"/>
    <p:sldId id="283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84" r:id="rId40"/>
    <p:sldId id="285" r:id="rId41"/>
    <p:sldId id="289" r:id="rId42"/>
    <p:sldId id="291" r:id="rId43"/>
    <p:sldId id="29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CC"/>
    <a:srgbClr val="FFFF99"/>
    <a:srgbClr val="99FF66"/>
    <a:srgbClr val="FFFF66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073EB-09AA-4920-93F9-662843661163}" type="doc">
      <dgm:prSet loTypeId="urn:microsoft.com/office/officeart/2005/8/layout/radial1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9598689-4A31-43AF-91D3-203A525D5556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</a:rPr>
            <a:t>이해</a:t>
          </a:r>
          <a:endParaRPr lang="ko-KR" altLang="en-US" sz="2800" dirty="0">
            <a:solidFill>
              <a:schemeClr val="tx1"/>
            </a:solidFill>
          </a:endParaRPr>
        </a:p>
      </dgm:t>
    </dgm:pt>
    <dgm:pt modelId="{909E2990-BB4B-42AA-BBEC-3EECC00A52E6}" type="parTrans" cxnId="{797EBBF0-580A-4A0F-9740-366FCA9746B6}">
      <dgm:prSet/>
      <dgm:spPr/>
      <dgm:t>
        <a:bodyPr/>
        <a:lstStyle/>
        <a:p>
          <a:pPr latinLnBrk="1"/>
          <a:endParaRPr lang="ko-KR" altLang="en-US"/>
        </a:p>
      </dgm:t>
    </dgm:pt>
    <dgm:pt modelId="{2085C778-A81D-4A45-8E01-E1D5EF7FDEE2}" type="sibTrans" cxnId="{797EBBF0-580A-4A0F-9740-366FCA9746B6}">
      <dgm:prSet/>
      <dgm:spPr/>
      <dgm:t>
        <a:bodyPr/>
        <a:lstStyle/>
        <a:p>
          <a:pPr latinLnBrk="1"/>
          <a:endParaRPr lang="ko-KR" altLang="en-US"/>
        </a:p>
      </dgm:t>
    </dgm:pt>
    <dgm:pt modelId="{1D595946-74A7-405C-A6B8-73B1DB11116E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듣기</a:t>
          </a:r>
          <a:endParaRPr lang="ko-KR" altLang="en-US" sz="3200" dirty="0"/>
        </a:p>
      </dgm:t>
    </dgm:pt>
    <dgm:pt modelId="{919256BF-6902-4A8D-8BAB-1BED4D2BD66C}" type="parTrans" cxnId="{AAE8410D-DF6E-4019-AC42-B233A838BF8F}">
      <dgm:prSet/>
      <dgm:spPr/>
      <dgm:t>
        <a:bodyPr/>
        <a:lstStyle/>
        <a:p>
          <a:pPr latinLnBrk="1"/>
          <a:endParaRPr lang="ko-KR" altLang="en-US" dirty="0"/>
        </a:p>
      </dgm:t>
    </dgm:pt>
    <dgm:pt modelId="{A42A63E6-A294-4324-A4B0-05EC6E25043B}" type="sibTrans" cxnId="{AAE8410D-DF6E-4019-AC42-B233A838BF8F}">
      <dgm:prSet/>
      <dgm:spPr/>
      <dgm:t>
        <a:bodyPr/>
        <a:lstStyle/>
        <a:p>
          <a:pPr latinLnBrk="1"/>
          <a:endParaRPr lang="ko-KR" altLang="en-US"/>
        </a:p>
      </dgm:t>
    </dgm:pt>
    <dgm:pt modelId="{4B70A5C9-6BBB-4B54-8A57-97C7AB80405C}">
      <dgm:prSet phldrT="[텍스트]"/>
      <dgm:spPr/>
      <dgm:t>
        <a:bodyPr/>
        <a:lstStyle/>
        <a:p>
          <a:pPr latinLnBrk="1"/>
          <a:r>
            <a:rPr lang="ko-KR" altLang="en-US" dirty="0" smtClean="0"/>
            <a:t>쓰기</a:t>
          </a:r>
          <a:endParaRPr lang="ko-KR" altLang="en-US" dirty="0"/>
        </a:p>
      </dgm:t>
    </dgm:pt>
    <dgm:pt modelId="{CF3F57F2-82DC-4F89-A206-0C25D1B17FD0}" type="parTrans" cxnId="{C14F1638-03DF-4B2F-A207-E407C725663B}">
      <dgm:prSet/>
      <dgm:spPr/>
      <dgm:t>
        <a:bodyPr/>
        <a:lstStyle/>
        <a:p>
          <a:pPr latinLnBrk="1"/>
          <a:endParaRPr lang="ko-KR" altLang="en-US" dirty="0"/>
        </a:p>
      </dgm:t>
    </dgm:pt>
    <dgm:pt modelId="{2C168199-AC91-4870-B158-CCBFEFA4DB80}" type="sibTrans" cxnId="{C14F1638-03DF-4B2F-A207-E407C725663B}">
      <dgm:prSet/>
      <dgm:spPr/>
      <dgm:t>
        <a:bodyPr/>
        <a:lstStyle/>
        <a:p>
          <a:pPr latinLnBrk="1"/>
          <a:endParaRPr lang="ko-KR" altLang="en-US"/>
        </a:p>
      </dgm:t>
    </dgm:pt>
    <dgm:pt modelId="{187B93B2-EF4D-4822-B706-5703A5331A69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말하기</a:t>
          </a:r>
          <a:endParaRPr lang="ko-KR" altLang="en-US" sz="2800" dirty="0"/>
        </a:p>
      </dgm:t>
    </dgm:pt>
    <dgm:pt modelId="{E52BCBF8-8399-497D-953D-1836C76E0B55}" type="parTrans" cxnId="{B9F700E2-A287-4609-8BA4-D45C9E7E4A49}">
      <dgm:prSet/>
      <dgm:spPr/>
      <dgm:t>
        <a:bodyPr/>
        <a:lstStyle/>
        <a:p>
          <a:pPr latinLnBrk="1"/>
          <a:endParaRPr lang="ko-KR" altLang="en-US" dirty="0"/>
        </a:p>
      </dgm:t>
    </dgm:pt>
    <dgm:pt modelId="{FDA4E814-BE65-46F1-809A-5D0CDB9DD215}" type="sibTrans" cxnId="{B9F700E2-A287-4609-8BA4-D45C9E7E4A49}">
      <dgm:prSet/>
      <dgm:spPr/>
      <dgm:t>
        <a:bodyPr/>
        <a:lstStyle/>
        <a:p>
          <a:pPr latinLnBrk="1"/>
          <a:endParaRPr lang="ko-KR" altLang="en-US"/>
        </a:p>
      </dgm:t>
    </dgm:pt>
    <dgm:pt modelId="{E8895830-D53F-4395-B393-B4C59A0F10F7}">
      <dgm:prSet phldrT="[텍스트]"/>
      <dgm:spPr/>
      <dgm:t>
        <a:bodyPr/>
        <a:lstStyle/>
        <a:p>
          <a:pPr latinLnBrk="1"/>
          <a:r>
            <a:rPr lang="ko-KR" altLang="en-US" dirty="0" smtClean="0"/>
            <a:t>읽기</a:t>
          </a:r>
          <a:endParaRPr lang="ko-KR" altLang="en-US" dirty="0"/>
        </a:p>
      </dgm:t>
    </dgm:pt>
    <dgm:pt modelId="{F7FBE1CB-B73C-4DEF-AE3D-4A20A0EF99D6}" type="parTrans" cxnId="{5EF12229-0801-4900-B810-28010C41DE96}">
      <dgm:prSet/>
      <dgm:spPr/>
      <dgm:t>
        <a:bodyPr/>
        <a:lstStyle/>
        <a:p>
          <a:pPr latinLnBrk="1"/>
          <a:endParaRPr lang="ko-KR" altLang="en-US" dirty="0"/>
        </a:p>
      </dgm:t>
    </dgm:pt>
    <dgm:pt modelId="{E2C13B8B-20F2-47EA-96D7-58EDE0E01B53}" type="sibTrans" cxnId="{5EF12229-0801-4900-B810-28010C41DE96}">
      <dgm:prSet/>
      <dgm:spPr/>
      <dgm:t>
        <a:bodyPr/>
        <a:lstStyle/>
        <a:p>
          <a:pPr latinLnBrk="1"/>
          <a:endParaRPr lang="ko-KR" altLang="en-US"/>
        </a:p>
      </dgm:t>
    </dgm:pt>
    <dgm:pt modelId="{EFBB93B4-9C6D-493F-9828-E53F18643F3D}" type="pres">
      <dgm:prSet presAssocID="{E6E073EB-09AA-4920-93F9-66284366116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83FCCE-F97C-43DE-8C0C-932D6ED0124A}" type="pres">
      <dgm:prSet presAssocID="{B9598689-4A31-43AF-91D3-203A525D5556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7DC465C-594D-4213-A7E2-8FA28F1FC803}" type="pres">
      <dgm:prSet presAssocID="{919256BF-6902-4A8D-8BAB-1BED4D2BD66C}" presName="Name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D8AD78F-60F6-4F83-B022-0DC72621F6DF}" type="pres">
      <dgm:prSet presAssocID="{919256BF-6902-4A8D-8BAB-1BED4D2BD66C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C943F3-2E20-4C06-A6D0-B0076BAF49D0}" type="pres">
      <dgm:prSet presAssocID="{1D595946-74A7-405C-A6B8-73B1DB11116E}" presName="node" presStyleLbl="node1" presStyleIdx="0" presStyleCnt="4" custScaleX="137922" custScaleY="97275" custRadScaleRad="93730" custRadScaleInc="159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69777C-1322-4443-8650-02F1E7E9ED5C}" type="pres">
      <dgm:prSet presAssocID="{CF3F57F2-82DC-4F89-A206-0C25D1B17FD0}" presName="Name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F782941-4E1C-4780-B2B1-AC57C11B5FFC}" type="pres">
      <dgm:prSet presAssocID="{CF3F57F2-82DC-4F89-A206-0C25D1B17FD0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58F3BD0-D6D1-4D7A-8F2A-92CEA2DBA6C6}" type="pres">
      <dgm:prSet presAssocID="{4B70A5C9-6BBB-4B54-8A57-97C7AB80405C}" presName="node" presStyleLbl="node1" presStyleIdx="1" presStyleCnt="4" custScaleX="171569" custScaleY="116541" custRadScaleRad="154858" custRadScaleInc="-70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4A9598-0BFB-4636-AB76-7B906D4908F9}" type="pres">
      <dgm:prSet presAssocID="{E52BCBF8-8399-497D-953D-1836C76E0B55}" presName="Name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79A7317-8B90-4D3A-B4F0-A407169175F8}" type="pres">
      <dgm:prSet presAssocID="{E52BCBF8-8399-497D-953D-1836C76E0B55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76566CC-68AB-4E7A-BEEE-B3DE3BA12371}" type="pres">
      <dgm:prSet presAssocID="{187B93B2-EF4D-4822-B706-5703A5331A69}" presName="node" presStyleLbl="node1" presStyleIdx="2" presStyleCnt="4" custScaleX="159399" custScaleY="105448" custRadScaleRad="101670" custRadScaleInc="3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8E2A6-195B-4CCD-9B12-96B556047535}" type="pres">
      <dgm:prSet presAssocID="{F7FBE1CB-B73C-4DEF-AE3D-4A20A0EF99D6}" presName="Name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1738F6E-6CBE-4EB0-A925-12845A90764A}" type="pres">
      <dgm:prSet presAssocID="{F7FBE1CB-B73C-4DEF-AE3D-4A20A0EF99D6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4FF120D-9450-4EC4-9005-09CF10607F6B}" type="pres">
      <dgm:prSet presAssocID="{E8895830-D53F-4395-B393-B4C59A0F10F7}" presName="node" presStyleLbl="node1" presStyleIdx="3" presStyleCnt="4" custScaleX="175847" custScaleY="112641" custRadScaleRad="159028" custRadScaleInc="-200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7EBBF0-580A-4A0F-9740-366FCA9746B6}" srcId="{E6E073EB-09AA-4920-93F9-662843661163}" destId="{B9598689-4A31-43AF-91D3-203A525D5556}" srcOrd="0" destOrd="0" parTransId="{909E2990-BB4B-42AA-BBEC-3EECC00A52E6}" sibTransId="{2085C778-A81D-4A45-8E01-E1D5EF7FDEE2}"/>
    <dgm:cxn modelId="{53140E3B-B1CB-4964-A740-8BF9583D0223}" type="presOf" srcId="{F7FBE1CB-B73C-4DEF-AE3D-4A20A0EF99D6}" destId="{41738F6E-6CBE-4EB0-A925-12845A90764A}" srcOrd="1" destOrd="0" presId="urn:microsoft.com/office/officeart/2005/8/layout/radial1"/>
    <dgm:cxn modelId="{0DCD6375-3B1C-4463-AACE-886E3D0766F0}" type="presOf" srcId="{B9598689-4A31-43AF-91D3-203A525D5556}" destId="{4E83FCCE-F97C-43DE-8C0C-932D6ED0124A}" srcOrd="0" destOrd="0" presId="urn:microsoft.com/office/officeart/2005/8/layout/radial1"/>
    <dgm:cxn modelId="{B2A0DD90-42E8-43B1-9992-2230B943319E}" type="presOf" srcId="{187B93B2-EF4D-4822-B706-5703A5331A69}" destId="{B76566CC-68AB-4E7A-BEEE-B3DE3BA12371}" srcOrd="0" destOrd="0" presId="urn:microsoft.com/office/officeart/2005/8/layout/radial1"/>
    <dgm:cxn modelId="{B9F700E2-A287-4609-8BA4-D45C9E7E4A49}" srcId="{B9598689-4A31-43AF-91D3-203A525D5556}" destId="{187B93B2-EF4D-4822-B706-5703A5331A69}" srcOrd="2" destOrd="0" parTransId="{E52BCBF8-8399-497D-953D-1836C76E0B55}" sibTransId="{FDA4E814-BE65-46F1-809A-5D0CDB9DD215}"/>
    <dgm:cxn modelId="{7C6C957C-F195-4A22-B47A-57626C3FB1E4}" type="presOf" srcId="{E6E073EB-09AA-4920-93F9-662843661163}" destId="{EFBB93B4-9C6D-493F-9828-E53F18643F3D}" srcOrd="0" destOrd="0" presId="urn:microsoft.com/office/officeart/2005/8/layout/radial1"/>
    <dgm:cxn modelId="{362DE917-1E9F-4382-9AB9-70F4CD59ECB4}" type="presOf" srcId="{E52BCBF8-8399-497D-953D-1836C76E0B55}" destId="{664A9598-0BFB-4636-AB76-7B906D4908F9}" srcOrd="0" destOrd="0" presId="urn:microsoft.com/office/officeart/2005/8/layout/radial1"/>
    <dgm:cxn modelId="{AAE8410D-DF6E-4019-AC42-B233A838BF8F}" srcId="{B9598689-4A31-43AF-91D3-203A525D5556}" destId="{1D595946-74A7-405C-A6B8-73B1DB11116E}" srcOrd="0" destOrd="0" parTransId="{919256BF-6902-4A8D-8BAB-1BED4D2BD66C}" sibTransId="{A42A63E6-A294-4324-A4B0-05EC6E25043B}"/>
    <dgm:cxn modelId="{F7B1D0E6-6912-4989-A90D-CD5A9FE53978}" type="presOf" srcId="{919256BF-6902-4A8D-8BAB-1BED4D2BD66C}" destId="{1D8AD78F-60F6-4F83-B022-0DC72621F6DF}" srcOrd="1" destOrd="0" presId="urn:microsoft.com/office/officeart/2005/8/layout/radial1"/>
    <dgm:cxn modelId="{74232F62-3215-4E69-B01E-87A56C3554D5}" type="presOf" srcId="{E8895830-D53F-4395-B393-B4C59A0F10F7}" destId="{B4FF120D-9450-4EC4-9005-09CF10607F6B}" srcOrd="0" destOrd="0" presId="urn:microsoft.com/office/officeart/2005/8/layout/radial1"/>
    <dgm:cxn modelId="{4AB133BB-CA05-4536-9978-1036A2925782}" type="presOf" srcId="{E52BCBF8-8399-497D-953D-1836C76E0B55}" destId="{D79A7317-8B90-4D3A-B4F0-A407169175F8}" srcOrd="1" destOrd="0" presId="urn:microsoft.com/office/officeart/2005/8/layout/radial1"/>
    <dgm:cxn modelId="{B785A540-5B57-4B37-9019-4D800DF2FCAF}" type="presOf" srcId="{919256BF-6902-4A8D-8BAB-1BED4D2BD66C}" destId="{17DC465C-594D-4213-A7E2-8FA28F1FC803}" srcOrd="0" destOrd="0" presId="urn:microsoft.com/office/officeart/2005/8/layout/radial1"/>
    <dgm:cxn modelId="{3840CFFE-88B8-48F8-A631-4503C4EA9214}" type="presOf" srcId="{F7FBE1CB-B73C-4DEF-AE3D-4A20A0EF99D6}" destId="{7A68E2A6-195B-4CCD-9B12-96B556047535}" srcOrd="0" destOrd="0" presId="urn:microsoft.com/office/officeart/2005/8/layout/radial1"/>
    <dgm:cxn modelId="{62D2B391-4518-4EA0-9EC6-95270A0E6976}" type="presOf" srcId="{CF3F57F2-82DC-4F89-A206-0C25D1B17FD0}" destId="{4F782941-4E1C-4780-B2B1-AC57C11B5FFC}" srcOrd="1" destOrd="0" presId="urn:microsoft.com/office/officeart/2005/8/layout/radial1"/>
    <dgm:cxn modelId="{C14F1638-03DF-4B2F-A207-E407C725663B}" srcId="{B9598689-4A31-43AF-91D3-203A525D5556}" destId="{4B70A5C9-6BBB-4B54-8A57-97C7AB80405C}" srcOrd="1" destOrd="0" parTransId="{CF3F57F2-82DC-4F89-A206-0C25D1B17FD0}" sibTransId="{2C168199-AC91-4870-B158-CCBFEFA4DB80}"/>
    <dgm:cxn modelId="{5EF12229-0801-4900-B810-28010C41DE96}" srcId="{B9598689-4A31-43AF-91D3-203A525D5556}" destId="{E8895830-D53F-4395-B393-B4C59A0F10F7}" srcOrd="3" destOrd="0" parTransId="{F7FBE1CB-B73C-4DEF-AE3D-4A20A0EF99D6}" sibTransId="{E2C13B8B-20F2-47EA-96D7-58EDE0E01B53}"/>
    <dgm:cxn modelId="{9484F86F-BA05-4ABD-ADD7-2B48DCF281A4}" type="presOf" srcId="{4B70A5C9-6BBB-4B54-8A57-97C7AB80405C}" destId="{358F3BD0-D6D1-4D7A-8F2A-92CEA2DBA6C6}" srcOrd="0" destOrd="0" presId="urn:microsoft.com/office/officeart/2005/8/layout/radial1"/>
    <dgm:cxn modelId="{0568CE03-2052-4458-8746-CDEBC547CEE2}" type="presOf" srcId="{1D595946-74A7-405C-A6B8-73B1DB11116E}" destId="{7FC943F3-2E20-4C06-A6D0-B0076BAF49D0}" srcOrd="0" destOrd="0" presId="urn:microsoft.com/office/officeart/2005/8/layout/radial1"/>
    <dgm:cxn modelId="{41487609-5172-453B-812E-2FF5B8514D5B}" type="presOf" srcId="{CF3F57F2-82DC-4F89-A206-0C25D1B17FD0}" destId="{8069777C-1322-4443-8650-02F1E7E9ED5C}" srcOrd="0" destOrd="0" presId="urn:microsoft.com/office/officeart/2005/8/layout/radial1"/>
    <dgm:cxn modelId="{E926EE01-DC92-41FE-AA12-EB847BDBEE12}" type="presParOf" srcId="{EFBB93B4-9C6D-493F-9828-E53F18643F3D}" destId="{4E83FCCE-F97C-43DE-8C0C-932D6ED0124A}" srcOrd="0" destOrd="0" presId="urn:microsoft.com/office/officeart/2005/8/layout/radial1"/>
    <dgm:cxn modelId="{0EA2F66B-F02C-47B3-9189-C0F5D50941C7}" type="presParOf" srcId="{EFBB93B4-9C6D-493F-9828-E53F18643F3D}" destId="{17DC465C-594D-4213-A7E2-8FA28F1FC803}" srcOrd="1" destOrd="0" presId="urn:microsoft.com/office/officeart/2005/8/layout/radial1"/>
    <dgm:cxn modelId="{44572C13-552F-463E-A409-75434383B813}" type="presParOf" srcId="{17DC465C-594D-4213-A7E2-8FA28F1FC803}" destId="{1D8AD78F-60F6-4F83-B022-0DC72621F6DF}" srcOrd="0" destOrd="0" presId="urn:microsoft.com/office/officeart/2005/8/layout/radial1"/>
    <dgm:cxn modelId="{33394F4F-67D6-46FF-B15D-E79EC9FBE350}" type="presParOf" srcId="{EFBB93B4-9C6D-493F-9828-E53F18643F3D}" destId="{7FC943F3-2E20-4C06-A6D0-B0076BAF49D0}" srcOrd="2" destOrd="0" presId="urn:microsoft.com/office/officeart/2005/8/layout/radial1"/>
    <dgm:cxn modelId="{BD2F3A4A-A329-489E-B4A0-87834BDFAB0C}" type="presParOf" srcId="{EFBB93B4-9C6D-493F-9828-E53F18643F3D}" destId="{8069777C-1322-4443-8650-02F1E7E9ED5C}" srcOrd="3" destOrd="0" presId="urn:microsoft.com/office/officeart/2005/8/layout/radial1"/>
    <dgm:cxn modelId="{5C00AD28-7ADE-4D1F-9F88-6486281FD3A3}" type="presParOf" srcId="{8069777C-1322-4443-8650-02F1E7E9ED5C}" destId="{4F782941-4E1C-4780-B2B1-AC57C11B5FFC}" srcOrd="0" destOrd="0" presId="urn:microsoft.com/office/officeart/2005/8/layout/radial1"/>
    <dgm:cxn modelId="{D4435C35-42EF-4BCD-8395-F9C0E73A0613}" type="presParOf" srcId="{EFBB93B4-9C6D-493F-9828-E53F18643F3D}" destId="{358F3BD0-D6D1-4D7A-8F2A-92CEA2DBA6C6}" srcOrd="4" destOrd="0" presId="urn:microsoft.com/office/officeart/2005/8/layout/radial1"/>
    <dgm:cxn modelId="{34EE1983-1E02-4663-BB59-D2600F92ABD6}" type="presParOf" srcId="{EFBB93B4-9C6D-493F-9828-E53F18643F3D}" destId="{664A9598-0BFB-4636-AB76-7B906D4908F9}" srcOrd="5" destOrd="0" presId="urn:microsoft.com/office/officeart/2005/8/layout/radial1"/>
    <dgm:cxn modelId="{2098235F-FFBD-43E1-A293-D9A0234CBED4}" type="presParOf" srcId="{664A9598-0BFB-4636-AB76-7B906D4908F9}" destId="{D79A7317-8B90-4D3A-B4F0-A407169175F8}" srcOrd="0" destOrd="0" presId="urn:microsoft.com/office/officeart/2005/8/layout/radial1"/>
    <dgm:cxn modelId="{14713C56-8FFA-4929-A3C7-3049E18FD0EF}" type="presParOf" srcId="{EFBB93B4-9C6D-493F-9828-E53F18643F3D}" destId="{B76566CC-68AB-4E7A-BEEE-B3DE3BA12371}" srcOrd="6" destOrd="0" presId="urn:microsoft.com/office/officeart/2005/8/layout/radial1"/>
    <dgm:cxn modelId="{7F496C19-05C5-41D8-A398-E6F7CE1328A8}" type="presParOf" srcId="{EFBB93B4-9C6D-493F-9828-E53F18643F3D}" destId="{7A68E2A6-195B-4CCD-9B12-96B556047535}" srcOrd="7" destOrd="0" presId="urn:microsoft.com/office/officeart/2005/8/layout/radial1"/>
    <dgm:cxn modelId="{6D9B3780-2A8A-466A-8F1B-F5445DD3DF04}" type="presParOf" srcId="{7A68E2A6-195B-4CCD-9B12-96B556047535}" destId="{41738F6E-6CBE-4EB0-A925-12845A90764A}" srcOrd="0" destOrd="0" presId="urn:microsoft.com/office/officeart/2005/8/layout/radial1"/>
    <dgm:cxn modelId="{7FBAC0AB-5C16-4F88-8181-4832C911537D}" type="presParOf" srcId="{EFBB93B4-9C6D-493F-9828-E53F18643F3D}" destId="{B4FF120D-9450-4EC4-9005-09CF10607F6B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781D7-7917-4323-8B1F-E413530C7D4D}" type="doc">
      <dgm:prSet loTypeId="urn:microsoft.com/office/officeart/2005/8/layout/vList6" loCatId="list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D3BD3685-2BF5-44CE-A304-A4D9A1EDE5BA}">
      <dgm:prSet phldrT="[텍스트]"/>
      <dgm:spPr/>
      <dgm:t>
        <a:bodyPr/>
        <a:lstStyle/>
        <a:p>
          <a:pPr latinLnBrk="1"/>
          <a:r>
            <a:rPr lang="ko-KR" altLang="en-US" dirty="0" smtClean="0"/>
            <a:t>무엇을 </a:t>
          </a:r>
          <a:endParaRPr lang="ko-KR" altLang="en-US" dirty="0"/>
        </a:p>
      </dgm:t>
    </dgm:pt>
    <dgm:pt modelId="{7114E06C-B48B-4601-9051-1652AA65E694}" type="parTrans" cxnId="{03BFA1F1-B53E-4BDD-B319-963791BCF5F8}">
      <dgm:prSet/>
      <dgm:spPr/>
      <dgm:t>
        <a:bodyPr/>
        <a:lstStyle/>
        <a:p>
          <a:pPr latinLnBrk="1"/>
          <a:endParaRPr lang="ko-KR" altLang="en-US"/>
        </a:p>
      </dgm:t>
    </dgm:pt>
    <dgm:pt modelId="{A1799DCB-2DC1-41B2-92A3-A6C27F3C7D0C}" type="sibTrans" cxnId="{03BFA1F1-B53E-4BDD-B319-963791BCF5F8}">
      <dgm:prSet/>
      <dgm:spPr/>
      <dgm:t>
        <a:bodyPr/>
        <a:lstStyle/>
        <a:p>
          <a:pPr latinLnBrk="1"/>
          <a:endParaRPr lang="ko-KR" altLang="en-US"/>
        </a:p>
      </dgm:t>
    </dgm:pt>
    <dgm:pt modelId="{7A9CF729-B100-4B7B-829D-3F33DC1A5B62}">
      <dgm:prSet phldrT="[텍스트]" custT="1"/>
      <dgm:spPr/>
      <dgm:t>
        <a:bodyPr/>
        <a:lstStyle/>
        <a:p>
          <a:pPr latinLnBrk="1"/>
          <a:r>
            <a:rPr lang="ko-KR" altLang="en-US" sz="3000" b="1" dirty="0" smtClean="0"/>
            <a:t>정의하거나 설명할  대상</a:t>
          </a:r>
          <a:endParaRPr lang="ko-KR" altLang="en-US" sz="3000" b="1" dirty="0"/>
        </a:p>
      </dgm:t>
    </dgm:pt>
    <dgm:pt modelId="{D0DC94BA-FE37-47F4-9BD5-D697AFCA1830}" type="sibTrans" cxnId="{E94B1E9E-743C-4806-80CA-C133A71D7E20}">
      <dgm:prSet/>
      <dgm:spPr/>
      <dgm:t>
        <a:bodyPr/>
        <a:lstStyle/>
        <a:p>
          <a:pPr latinLnBrk="1"/>
          <a:endParaRPr lang="ko-KR" altLang="en-US"/>
        </a:p>
      </dgm:t>
    </dgm:pt>
    <dgm:pt modelId="{6FA9B460-C729-43F8-8D25-878E1EDC77C7}" type="parTrans" cxnId="{E94B1E9E-743C-4806-80CA-C133A71D7E20}">
      <dgm:prSet/>
      <dgm:spPr/>
      <dgm:t>
        <a:bodyPr/>
        <a:lstStyle/>
        <a:p>
          <a:pPr latinLnBrk="1"/>
          <a:endParaRPr lang="ko-KR" altLang="en-US"/>
        </a:p>
      </dgm:t>
    </dgm:pt>
    <dgm:pt modelId="{5F61AD56-3792-4B3F-9163-96D9FFB8066F}">
      <dgm:prSet phldrT="[텍스트]"/>
      <dgm:spPr/>
      <dgm:t>
        <a:bodyPr/>
        <a:lstStyle/>
        <a:p>
          <a:pPr latinLnBrk="1"/>
          <a:r>
            <a:rPr lang="ko-KR" altLang="en-US" dirty="0" smtClean="0"/>
            <a:t>어떻게 </a:t>
          </a:r>
          <a:endParaRPr lang="ko-KR" altLang="en-US" dirty="0"/>
        </a:p>
      </dgm:t>
    </dgm:pt>
    <dgm:pt modelId="{8E2F70F9-C801-40B6-B702-99301A76CD35}" type="sibTrans" cxnId="{11375686-0F04-4D08-9B97-4186C355C7DD}">
      <dgm:prSet/>
      <dgm:spPr/>
      <dgm:t>
        <a:bodyPr/>
        <a:lstStyle/>
        <a:p>
          <a:pPr latinLnBrk="1"/>
          <a:endParaRPr lang="ko-KR" altLang="en-US"/>
        </a:p>
      </dgm:t>
    </dgm:pt>
    <dgm:pt modelId="{384B7D84-AEF6-4D45-8EF5-8118733B6B47}" type="parTrans" cxnId="{11375686-0F04-4D08-9B97-4186C355C7DD}">
      <dgm:prSet/>
      <dgm:spPr/>
      <dgm:t>
        <a:bodyPr/>
        <a:lstStyle/>
        <a:p>
          <a:pPr latinLnBrk="1"/>
          <a:endParaRPr lang="ko-KR" altLang="en-US"/>
        </a:p>
      </dgm:t>
    </dgm:pt>
    <dgm:pt modelId="{FCB68DBA-A9B4-47F7-A5C7-3AC5FE778D02}">
      <dgm:prSet/>
      <dgm:spPr/>
      <dgm:t>
        <a:bodyPr/>
        <a:lstStyle/>
        <a:p>
          <a:pPr latinLnBrk="1"/>
          <a:r>
            <a:rPr lang="ko-KR" altLang="en-US" b="1" dirty="0" smtClean="0"/>
            <a:t>대상의 발생</a:t>
          </a:r>
          <a:r>
            <a:rPr lang="en-US" altLang="ko-KR" b="1" dirty="0" smtClean="0"/>
            <a:t>, </a:t>
          </a:r>
          <a:r>
            <a:rPr lang="ko-KR" altLang="en-US" b="1" dirty="0" smtClean="0"/>
            <a:t>변화</a:t>
          </a:r>
          <a:r>
            <a:rPr lang="en-US" altLang="ko-KR" b="1" dirty="0" smtClean="0"/>
            <a:t>, </a:t>
          </a:r>
          <a:r>
            <a:rPr lang="ko-KR" altLang="en-US" b="1" dirty="0" smtClean="0"/>
            <a:t>행동의 원인</a:t>
          </a:r>
          <a:endParaRPr lang="ko-KR" altLang="en-US" b="1" dirty="0"/>
        </a:p>
      </dgm:t>
    </dgm:pt>
    <dgm:pt modelId="{2F84E70C-87C2-4C7E-AAEF-6A6FC94F018E}" type="sibTrans" cxnId="{25E91FCA-F3D6-4054-BA30-BEEE4CFE273E}">
      <dgm:prSet/>
      <dgm:spPr/>
      <dgm:t>
        <a:bodyPr/>
        <a:lstStyle/>
        <a:p>
          <a:pPr latinLnBrk="1"/>
          <a:endParaRPr lang="ko-KR" altLang="en-US"/>
        </a:p>
      </dgm:t>
    </dgm:pt>
    <dgm:pt modelId="{4F28C690-044F-4468-B021-24A24CDE058A}" type="parTrans" cxnId="{25E91FCA-F3D6-4054-BA30-BEEE4CFE273E}">
      <dgm:prSet/>
      <dgm:spPr/>
      <dgm:t>
        <a:bodyPr/>
        <a:lstStyle/>
        <a:p>
          <a:pPr latinLnBrk="1"/>
          <a:endParaRPr lang="ko-KR" altLang="en-US"/>
        </a:p>
      </dgm:t>
    </dgm:pt>
    <dgm:pt modelId="{7E28D2CA-3A3D-43F9-890A-DC0B34D29DA5}">
      <dgm:prSet custT="1"/>
      <dgm:spPr/>
      <dgm:t>
        <a:bodyPr/>
        <a:lstStyle/>
        <a:p>
          <a:pPr latinLnBrk="1"/>
          <a:r>
            <a:rPr lang="ko-KR" altLang="en-US" sz="2800" b="1" dirty="0" smtClean="0"/>
            <a:t>행동</a:t>
          </a:r>
          <a:r>
            <a:rPr lang="en-US" altLang="ko-KR" sz="2800" b="1" dirty="0" smtClean="0"/>
            <a:t>,</a:t>
          </a:r>
          <a:r>
            <a:rPr lang="ko-KR" altLang="en-US" sz="2800" b="1" dirty="0" smtClean="0"/>
            <a:t> 작동의 방법 제시</a:t>
          </a:r>
          <a:endParaRPr lang="ko-KR" altLang="en-US" sz="2800" b="1" dirty="0"/>
        </a:p>
      </dgm:t>
    </dgm:pt>
    <dgm:pt modelId="{F7AAFA17-48A8-44E2-BB1E-E9C64CDBDD80}" type="sibTrans" cxnId="{F63F4E77-F399-4A11-BA9C-D39657C015E2}">
      <dgm:prSet/>
      <dgm:spPr/>
      <dgm:t>
        <a:bodyPr/>
        <a:lstStyle/>
        <a:p>
          <a:pPr latinLnBrk="1"/>
          <a:endParaRPr lang="ko-KR" altLang="en-US"/>
        </a:p>
      </dgm:t>
    </dgm:pt>
    <dgm:pt modelId="{688BC4E9-1DD2-44ED-9DBA-3E2AA6ECC2BB}" type="parTrans" cxnId="{F63F4E77-F399-4A11-BA9C-D39657C015E2}">
      <dgm:prSet/>
      <dgm:spPr/>
      <dgm:t>
        <a:bodyPr/>
        <a:lstStyle/>
        <a:p>
          <a:pPr latinLnBrk="1"/>
          <a:endParaRPr lang="ko-KR" altLang="en-US"/>
        </a:p>
      </dgm:t>
    </dgm:pt>
    <dgm:pt modelId="{379BD112-7826-4C97-BFCB-C061627FCC66}">
      <dgm:prSet phldrT="[텍스트]"/>
      <dgm:spPr/>
      <dgm:t>
        <a:bodyPr/>
        <a:lstStyle/>
        <a:p>
          <a:pPr latinLnBrk="1"/>
          <a:r>
            <a:rPr lang="ko-KR" altLang="en-US" dirty="0" smtClean="0"/>
            <a:t>왜</a:t>
          </a:r>
          <a:endParaRPr lang="ko-KR" altLang="en-US" dirty="0"/>
        </a:p>
      </dgm:t>
    </dgm:pt>
    <dgm:pt modelId="{A714C0F5-B9C5-495D-81E2-31FF09B66134}" type="sibTrans" cxnId="{C0515732-5051-47EF-AE1B-CD6F785ED33D}">
      <dgm:prSet/>
      <dgm:spPr/>
      <dgm:t>
        <a:bodyPr/>
        <a:lstStyle/>
        <a:p>
          <a:pPr latinLnBrk="1"/>
          <a:endParaRPr lang="ko-KR" altLang="en-US"/>
        </a:p>
      </dgm:t>
    </dgm:pt>
    <dgm:pt modelId="{58EA2EDD-7073-42C5-8B95-DD7DF10014D9}" type="parTrans" cxnId="{C0515732-5051-47EF-AE1B-CD6F785ED33D}">
      <dgm:prSet/>
      <dgm:spPr/>
      <dgm:t>
        <a:bodyPr/>
        <a:lstStyle/>
        <a:p>
          <a:pPr latinLnBrk="1"/>
          <a:endParaRPr lang="ko-KR" altLang="en-US"/>
        </a:p>
      </dgm:t>
    </dgm:pt>
    <dgm:pt modelId="{2172DDCC-509F-4210-AC7A-36104513EB3D}" type="pres">
      <dgm:prSet presAssocID="{5A9781D7-7917-4323-8B1F-E413530C7D4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E15322-33B3-4D5D-BAA6-D4FFAD065698}" type="pres">
      <dgm:prSet presAssocID="{D3BD3685-2BF5-44CE-A304-A4D9A1EDE5BA}" presName="linNode" presStyleCnt="0"/>
      <dgm:spPr/>
    </dgm:pt>
    <dgm:pt modelId="{CDA8D8AF-D0F8-4C5F-A266-9BFE9A49A77D}" type="pres">
      <dgm:prSet presAssocID="{D3BD3685-2BF5-44CE-A304-A4D9A1EDE5BA}" presName="parentShp" presStyleLbl="node1" presStyleIdx="0" presStyleCnt="3" custLinFactNeighborX="-8477" custLinFactNeighborY="-177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3CA5DB-93F7-4333-96B9-30212F667BC7}" type="pres">
      <dgm:prSet presAssocID="{D3BD3685-2BF5-44CE-A304-A4D9A1EDE5BA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BB1A18-CDB1-41FE-B679-4932899FA112}" type="pres">
      <dgm:prSet presAssocID="{A1799DCB-2DC1-41B2-92A3-A6C27F3C7D0C}" presName="spacing" presStyleCnt="0"/>
      <dgm:spPr/>
    </dgm:pt>
    <dgm:pt modelId="{D9467149-0A03-42B9-A6BB-4097176E1309}" type="pres">
      <dgm:prSet presAssocID="{5F61AD56-3792-4B3F-9163-96D9FFB8066F}" presName="linNode" presStyleCnt="0"/>
      <dgm:spPr/>
    </dgm:pt>
    <dgm:pt modelId="{123B162E-F9FB-46F5-9341-40D23F16AD15}" type="pres">
      <dgm:prSet presAssocID="{5F61AD56-3792-4B3F-9163-96D9FFB8066F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C0C493-E8B4-401E-9235-4F58285FE705}" type="pres">
      <dgm:prSet presAssocID="{5F61AD56-3792-4B3F-9163-96D9FFB8066F}" presName="childShp" presStyleLbl="bgAccFollowNode1" presStyleIdx="1" presStyleCnt="3" custLinFactNeighborX="1456" custLinFactNeighborY="-4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6C756-3576-4E87-B637-D1522094A0DF}" type="pres">
      <dgm:prSet presAssocID="{8E2F70F9-C801-40B6-B702-99301A76CD35}" presName="spacing" presStyleCnt="0"/>
      <dgm:spPr/>
    </dgm:pt>
    <dgm:pt modelId="{72CB7540-3679-42D2-A6F6-626FDFDA8E6D}" type="pres">
      <dgm:prSet presAssocID="{379BD112-7826-4C97-BFCB-C061627FCC66}" presName="linNode" presStyleCnt="0"/>
      <dgm:spPr/>
    </dgm:pt>
    <dgm:pt modelId="{F4C9764D-EC69-4FDB-8003-4AC3938E1572}" type="pres">
      <dgm:prSet presAssocID="{379BD112-7826-4C97-BFCB-C061627FCC66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275E15-5416-4F77-9716-06895FE3B9B0}" type="pres">
      <dgm:prSet presAssocID="{379BD112-7826-4C97-BFCB-C061627FCC66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B9928DD-AB82-4586-A6E4-B3B6268EDB2C}" type="presOf" srcId="{FCB68DBA-A9B4-47F7-A5C7-3AC5FE778D02}" destId="{52275E15-5416-4F77-9716-06895FE3B9B0}" srcOrd="0" destOrd="0" presId="urn:microsoft.com/office/officeart/2005/8/layout/vList6"/>
    <dgm:cxn modelId="{98A63E2B-18BD-410A-8607-AE821375E242}" type="presOf" srcId="{379BD112-7826-4C97-BFCB-C061627FCC66}" destId="{F4C9764D-EC69-4FDB-8003-4AC3938E1572}" srcOrd="0" destOrd="0" presId="urn:microsoft.com/office/officeart/2005/8/layout/vList6"/>
    <dgm:cxn modelId="{25E91FCA-F3D6-4054-BA30-BEEE4CFE273E}" srcId="{379BD112-7826-4C97-BFCB-C061627FCC66}" destId="{FCB68DBA-A9B4-47F7-A5C7-3AC5FE778D02}" srcOrd="0" destOrd="0" parTransId="{4F28C690-044F-4468-B021-24A24CDE058A}" sibTransId="{2F84E70C-87C2-4C7E-AAEF-6A6FC94F018E}"/>
    <dgm:cxn modelId="{ED9973AA-732D-48EB-9E0B-959FA97533B0}" type="presOf" srcId="{D3BD3685-2BF5-44CE-A304-A4D9A1EDE5BA}" destId="{CDA8D8AF-D0F8-4C5F-A266-9BFE9A49A77D}" srcOrd="0" destOrd="0" presId="urn:microsoft.com/office/officeart/2005/8/layout/vList6"/>
    <dgm:cxn modelId="{4CEA6F05-51E0-4FB6-9D9B-A5B4EA51813D}" type="presOf" srcId="{7A9CF729-B100-4B7B-829D-3F33DC1A5B62}" destId="{203CA5DB-93F7-4333-96B9-30212F667BC7}" srcOrd="0" destOrd="0" presId="urn:microsoft.com/office/officeart/2005/8/layout/vList6"/>
    <dgm:cxn modelId="{11375686-0F04-4D08-9B97-4186C355C7DD}" srcId="{5A9781D7-7917-4323-8B1F-E413530C7D4D}" destId="{5F61AD56-3792-4B3F-9163-96D9FFB8066F}" srcOrd="1" destOrd="0" parTransId="{384B7D84-AEF6-4D45-8EF5-8118733B6B47}" sibTransId="{8E2F70F9-C801-40B6-B702-99301A76CD35}"/>
    <dgm:cxn modelId="{F31E0024-DC6D-4394-B46D-CD0291CB21F0}" type="presOf" srcId="{5F61AD56-3792-4B3F-9163-96D9FFB8066F}" destId="{123B162E-F9FB-46F5-9341-40D23F16AD15}" srcOrd="0" destOrd="0" presId="urn:microsoft.com/office/officeart/2005/8/layout/vList6"/>
    <dgm:cxn modelId="{C0515732-5051-47EF-AE1B-CD6F785ED33D}" srcId="{5A9781D7-7917-4323-8B1F-E413530C7D4D}" destId="{379BD112-7826-4C97-BFCB-C061627FCC66}" srcOrd="2" destOrd="0" parTransId="{58EA2EDD-7073-42C5-8B95-DD7DF10014D9}" sibTransId="{A714C0F5-B9C5-495D-81E2-31FF09B66134}"/>
    <dgm:cxn modelId="{CE854E25-1FFA-49D1-B981-E82B9ED83074}" type="presOf" srcId="{7E28D2CA-3A3D-43F9-890A-DC0B34D29DA5}" destId="{EFC0C493-E8B4-401E-9235-4F58285FE705}" srcOrd="0" destOrd="0" presId="urn:microsoft.com/office/officeart/2005/8/layout/vList6"/>
    <dgm:cxn modelId="{E94B1E9E-743C-4806-80CA-C133A71D7E20}" srcId="{D3BD3685-2BF5-44CE-A304-A4D9A1EDE5BA}" destId="{7A9CF729-B100-4B7B-829D-3F33DC1A5B62}" srcOrd="0" destOrd="0" parTransId="{6FA9B460-C729-43F8-8D25-878E1EDC77C7}" sibTransId="{D0DC94BA-FE37-47F4-9BD5-D697AFCA1830}"/>
    <dgm:cxn modelId="{03BFA1F1-B53E-4BDD-B319-963791BCF5F8}" srcId="{5A9781D7-7917-4323-8B1F-E413530C7D4D}" destId="{D3BD3685-2BF5-44CE-A304-A4D9A1EDE5BA}" srcOrd="0" destOrd="0" parTransId="{7114E06C-B48B-4601-9051-1652AA65E694}" sibTransId="{A1799DCB-2DC1-41B2-92A3-A6C27F3C7D0C}"/>
    <dgm:cxn modelId="{F63F4E77-F399-4A11-BA9C-D39657C015E2}" srcId="{5F61AD56-3792-4B3F-9163-96D9FFB8066F}" destId="{7E28D2CA-3A3D-43F9-890A-DC0B34D29DA5}" srcOrd="0" destOrd="0" parTransId="{688BC4E9-1DD2-44ED-9DBA-3E2AA6ECC2BB}" sibTransId="{F7AAFA17-48A8-44E2-BB1E-E9C64CDBDD80}"/>
    <dgm:cxn modelId="{E550FF0D-4969-4E9A-8D33-8C993667CFB5}" type="presOf" srcId="{5A9781D7-7917-4323-8B1F-E413530C7D4D}" destId="{2172DDCC-509F-4210-AC7A-36104513EB3D}" srcOrd="0" destOrd="0" presId="urn:microsoft.com/office/officeart/2005/8/layout/vList6"/>
    <dgm:cxn modelId="{18B7ADF8-B8EC-4B67-9DD6-0B74BCE70462}" type="presParOf" srcId="{2172DDCC-509F-4210-AC7A-36104513EB3D}" destId="{EBE15322-33B3-4D5D-BAA6-D4FFAD065698}" srcOrd="0" destOrd="0" presId="urn:microsoft.com/office/officeart/2005/8/layout/vList6"/>
    <dgm:cxn modelId="{525E94A2-960C-43D0-828B-C1A49401F449}" type="presParOf" srcId="{EBE15322-33B3-4D5D-BAA6-D4FFAD065698}" destId="{CDA8D8AF-D0F8-4C5F-A266-9BFE9A49A77D}" srcOrd="0" destOrd="0" presId="urn:microsoft.com/office/officeart/2005/8/layout/vList6"/>
    <dgm:cxn modelId="{28F69ADC-FEC8-45AD-AEF6-E5A9E11BA5BC}" type="presParOf" srcId="{EBE15322-33B3-4D5D-BAA6-D4FFAD065698}" destId="{203CA5DB-93F7-4333-96B9-30212F667BC7}" srcOrd="1" destOrd="0" presId="urn:microsoft.com/office/officeart/2005/8/layout/vList6"/>
    <dgm:cxn modelId="{20633F3C-E63A-4247-831B-486C5412E0AA}" type="presParOf" srcId="{2172DDCC-509F-4210-AC7A-36104513EB3D}" destId="{B0BB1A18-CDB1-41FE-B679-4932899FA112}" srcOrd="1" destOrd="0" presId="urn:microsoft.com/office/officeart/2005/8/layout/vList6"/>
    <dgm:cxn modelId="{7BC632C4-7002-451A-AD04-147A6221F500}" type="presParOf" srcId="{2172DDCC-509F-4210-AC7A-36104513EB3D}" destId="{D9467149-0A03-42B9-A6BB-4097176E1309}" srcOrd="2" destOrd="0" presId="urn:microsoft.com/office/officeart/2005/8/layout/vList6"/>
    <dgm:cxn modelId="{D55C29CF-C241-4B75-BD0E-C0EB3240414B}" type="presParOf" srcId="{D9467149-0A03-42B9-A6BB-4097176E1309}" destId="{123B162E-F9FB-46F5-9341-40D23F16AD15}" srcOrd="0" destOrd="0" presId="urn:microsoft.com/office/officeart/2005/8/layout/vList6"/>
    <dgm:cxn modelId="{BA1DF0E8-F1CB-4BC1-83FF-D7950D5E5DA0}" type="presParOf" srcId="{D9467149-0A03-42B9-A6BB-4097176E1309}" destId="{EFC0C493-E8B4-401E-9235-4F58285FE705}" srcOrd="1" destOrd="0" presId="urn:microsoft.com/office/officeart/2005/8/layout/vList6"/>
    <dgm:cxn modelId="{E0F5025A-8004-466D-88B7-790BA5EED3FF}" type="presParOf" srcId="{2172DDCC-509F-4210-AC7A-36104513EB3D}" destId="{68C6C756-3576-4E87-B637-D1522094A0DF}" srcOrd="3" destOrd="0" presId="urn:microsoft.com/office/officeart/2005/8/layout/vList6"/>
    <dgm:cxn modelId="{68569231-59B3-4B11-A470-55230298B30D}" type="presParOf" srcId="{2172DDCC-509F-4210-AC7A-36104513EB3D}" destId="{72CB7540-3679-42D2-A6F6-626FDFDA8E6D}" srcOrd="4" destOrd="0" presId="urn:microsoft.com/office/officeart/2005/8/layout/vList6"/>
    <dgm:cxn modelId="{262F0AE7-8002-42E7-AF50-26669C8CF0BD}" type="presParOf" srcId="{72CB7540-3679-42D2-A6F6-626FDFDA8E6D}" destId="{F4C9764D-EC69-4FDB-8003-4AC3938E1572}" srcOrd="0" destOrd="0" presId="urn:microsoft.com/office/officeart/2005/8/layout/vList6"/>
    <dgm:cxn modelId="{026EC928-413A-402B-8E24-01CAF4730F60}" type="presParOf" srcId="{72CB7540-3679-42D2-A6F6-626FDFDA8E6D}" destId="{52275E15-5416-4F77-9716-06895FE3B9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83FCCE-F97C-43DE-8C0C-932D6ED0124A}">
      <dsp:nvSpPr>
        <dsp:cNvPr id="0" name=""/>
        <dsp:cNvSpPr/>
      </dsp:nvSpPr>
      <dsp:spPr>
        <a:xfrm>
          <a:off x="3511008" y="1475098"/>
          <a:ext cx="1139254" cy="11392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/>
              </a:solidFill>
            </a:rPr>
            <a:t>이해</a:t>
          </a:r>
          <a:endParaRPr lang="ko-KR" altLang="en-US" sz="2800" kern="1200" dirty="0">
            <a:solidFill>
              <a:schemeClr val="tx1"/>
            </a:solidFill>
          </a:endParaRPr>
        </a:p>
      </dsp:txBody>
      <dsp:txXfrm>
        <a:off x="3511008" y="1475098"/>
        <a:ext cx="1139254" cy="1139254"/>
      </dsp:txXfrm>
    </dsp:sp>
    <dsp:sp modelId="{17DC465C-594D-4213-A7E2-8FA28F1FC803}">
      <dsp:nvSpPr>
        <dsp:cNvPr id="0" name=""/>
        <dsp:cNvSpPr/>
      </dsp:nvSpPr>
      <dsp:spPr>
        <a:xfrm rot="16242957">
          <a:off x="3956058" y="1329190"/>
          <a:ext cx="266724" cy="25201"/>
        </a:xfrm>
        <a:custGeom>
          <a:avLst/>
          <a:gdLst/>
          <a:ahLst/>
          <a:cxnLst/>
          <a:rect l="0" t="0" r="0" b="0"/>
          <a:pathLst>
            <a:path>
              <a:moveTo>
                <a:pt x="0" y="12600"/>
              </a:moveTo>
              <a:lnTo>
                <a:pt x="266724" y="1260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6242957">
        <a:off x="4082752" y="1335123"/>
        <a:ext cx="13336" cy="13336"/>
      </dsp:txXfrm>
    </dsp:sp>
    <dsp:sp modelId="{7FC943F3-2E20-4C06-A6D0-B0076BAF49D0}">
      <dsp:nvSpPr>
        <dsp:cNvPr id="0" name=""/>
        <dsp:cNvSpPr/>
      </dsp:nvSpPr>
      <dsp:spPr>
        <a:xfrm>
          <a:off x="3312369" y="100251"/>
          <a:ext cx="1571282" cy="11082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듣기</a:t>
          </a:r>
          <a:endParaRPr lang="ko-KR" altLang="en-US" sz="3200" kern="1200" dirty="0"/>
        </a:p>
      </dsp:txBody>
      <dsp:txXfrm>
        <a:off x="3312369" y="100251"/>
        <a:ext cx="1571282" cy="1108210"/>
      </dsp:txXfrm>
    </dsp:sp>
    <dsp:sp modelId="{8069777C-1322-4443-8650-02F1E7E9ED5C}">
      <dsp:nvSpPr>
        <dsp:cNvPr id="0" name=""/>
        <dsp:cNvSpPr/>
      </dsp:nvSpPr>
      <dsp:spPr>
        <a:xfrm rot="21580965">
          <a:off x="4650249" y="2026893"/>
          <a:ext cx="750394" cy="25201"/>
        </a:xfrm>
        <a:custGeom>
          <a:avLst/>
          <a:gdLst/>
          <a:ahLst/>
          <a:cxnLst/>
          <a:rect l="0" t="0" r="0" b="0"/>
          <a:pathLst>
            <a:path>
              <a:moveTo>
                <a:pt x="0" y="12600"/>
              </a:moveTo>
              <a:lnTo>
                <a:pt x="750394" y="1260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21580965">
        <a:off x="5006686" y="2020734"/>
        <a:ext cx="37519" cy="37519"/>
      </dsp:txXfrm>
    </dsp:sp>
    <dsp:sp modelId="{358F3BD0-D6D1-4D7A-8F2A-92CEA2DBA6C6}">
      <dsp:nvSpPr>
        <dsp:cNvPr id="0" name=""/>
        <dsp:cNvSpPr/>
      </dsp:nvSpPr>
      <dsp:spPr>
        <a:xfrm>
          <a:off x="5400605" y="1368156"/>
          <a:ext cx="1954607" cy="1327698"/>
        </a:xfrm>
        <a:prstGeom prst="ellipse">
          <a:avLst/>
        </a:prstGeom>
        <a:solidFill>
          <a:schemeClr val="accent4">
            <a:hueOff val="618941"/>
            <a:satOff val="-18803"/>
            <a:lumOff val="6209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쓰기</a:t>
          </a:r>
          <a:endParaRPr lang="ko-KR" altLang="en-US" sz="4000" kern="1200" dirty="0"/>
        </a:p>
      </dsp:txBody>
      <dsp:txXfrm>
        <a:off x="5400605" y="1368156"/>
        <a:ext cx="1954607" cy="1327698"/>
      </dsp:txXfrm>
    </dsp:sp>
    <dsp:sp modelId="{664A9598-0BFB-4636-AB76-7B906D4908F9}">
      <dsp:nvSpPr>
        <dsp:cNvPr id="0" name=""/>
        <dsp:cNvSpPr/>
      </dsp:nvSpPr>
      <dsp:spPr>
        <a:xfrm rot="5409917">
          <a:off x="3918362" y="2761918"/>
          <a:ext cx="320337" cy="25201"/>
        </a:xfrm>
        <a:custGeom>
          <a:avLst/>
          <a:gdLst/>
          <a:ahLst/>
          <a:cxnLst/>
          <a:rect l="0" t="0" r="0" b="0"/>
          <a:pathLst>
            <a:path>
              <a:moveTo>
                <a:pt x="0" y="12600"/>
              </a:moveTo>
              <a:lnTo>
                <a:pt x="320337" y="1260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5409917">
        <a:off x="4070522" y="2766511"/>
        <a:ext cx="16016" cy="16016"/>
      </dsp:txXfrm>
    </dsp:sp>
    <dsp:sp modelId="{B76566CC-68AB-4E7A-BEEE-B3DE3BA12371}">
      <dsp:nvSpPr>
        <dsp:cNvPr id="0" name=""/>
        <dsp:cNvSpPr/>
      </dsp:nvSpPr>
      <dsp:spPr>
        <a:xfrm>
          <a:off x="3168355" y="2934686"/>
          <a:ext cx="1815960" cy="1201321"/>
        </a:xfrm>
        <a:prstGeom prst="ellipse">
          <a:avLst/>
        </a:prstGeom>
        <a:solidFill>
          <a:schemeClr val="accent4">
            <a:hueOff val="1237882"/>
            <a:satOff val="-37607"/>
            <a:lumOff val="12419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말하기</a:t>
          </a:r>
          <a:endParaRPr lang="ko-KR" altLang="en-US" sz="2800" kern="1200" dirty="0"/>
        </a:p>
      </dsp:txBody>
      <dsp:txXfrm>
        <a:off x="3168355" y="2934686"/>
        <a:ext cx="1815960" cy="1201321"/>
      </dsp:txXfrm>
    </dsp:sp>
    <dsp:sp modelId="{7A68E2A6-195B-4CCD-9B12-96B556047535}">
      <dsp:nvSpPr>
        <dsp:cNvPr id="0" name=""/>
        <dsp:cNvSpPr/>
      </dsp:nvSpPr>
      <dsp:spPr>
        <a:xfrm rot="10745973">
          <a:off x="2723080" y="2047269"/>
          <a:ext cx="788047" cy="25201"/>
        </a:xfrm>
        <a:custGeom>
          <a:avLst/>
          <a:gdLst/>
          <a:ahLst/>
          <a:cxnLst/>
          <a:rect l="0" t="0" r="0" b="0"/>
          <a:pathLst>
            <a:path>
              <a:moveTo>
                <a:pt x="0" y="12600"/>
              </a:moveTo>
              <a:lnTo>
                <a:pt x="788047" y="1260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745973">
        <a:off x="3097402" y="2040168"/>
        <a:ext cx="39402" cy="39402"/>
      </dsp:txXfrm>
    </dsp:sp>
    <dsp:sp modelId="{B4FF120D-9450-4EC4-9005-09CF10607F6B}">
      <dsp:nvSpPr>
        <dsp:cNvPr id="0" name=""/>
        <dsp:cNvSpPr/>
      </dsp:nvSpPr>
      <dsp:spPr>
        <a:xfrm>
          <a:off x="720084" y="1440166"/>
          <a:ext cx="2003345" cy="1283267"/>
        </a:xfrm>
        <a:prstGeom prst="ellipse">
          <a:avLst/>
        </a:prstGeom>
        <a:solidFill>
          <a:schemeClr val="accent4">
            <a:hueOff val="1856823"/>
            <a:satOff val="-56410"/>
            <a:lumOff val="18628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읽기</a:t>
          </a:r>
          <a:endParaRPr lang="ko-KR" altLang="en-US" sz="4000" kern="1200" dirty="0"/>
        </a:p>
      </dsp:txBody>
      <dsp:txXfrm>
        <a:off x="720084" y="1440166"/>
        <a:ext cx="2003345" cy="128326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3CA5DB-93F7-4333-96B9-30212F667BC7}">
      <dsp:nvSpPr>
        <dsp:cNvPr id="0" name=""/>
        <dsp:cNvSpPr/>
      </dsp:nvSpPr>
      <dsp:spPr>
        <a:xfrm>
          <a:off x="3110745" y="0"/>
          <a:ext cx="4666118" cy="162017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000" b="1" kern="1200" dirty="0" smtClean="0"/>
            <a:t>정의하거나 설명할  대상</a:t>
          </a:r>
          <a:endParaRPr lang="ko-KR" altLang="en-US" sz="3000" b="1" kern="1200" dirty="0"/>
        </a:p>
      </dsp:txBody>
      <dsp:txXfrm>
        <a:off x="3110745" y="0"/>
        <a:ext cx="4666118" cy="1620179"/>
      </dsp:txXfrm>
    </dsp:sp>
    <dsp:sp modelId="{CDA8D8AF-D0F8-4C5F-A266-9BFE9A49A77D}">
      <dsp:nvSpPr>
        <dsp:cNvPr id="0" name=""/>
        <dsp:cNvSpPr/>
      </dsp:nvSpPr>
      <dsp:spPr>
        <a:xfrm>
          <a:off x="0" y="0"/>
          <a:ext cx="3110745" cy="1620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  <a:sp3d extrusionH="28000" prstMaterial="matte"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0" kern="1200" dirty="0" smtClean="0"/>
            <a:t>무엇을 </a:t>
          </a:r>
          <a:endParaRPr lang="ko-KR" altLang="en-US" sz="6000" kern="1200" dirty="0"/>
        </a:p>
      </dsp:txBody>
      <dsp:txXfrm>
        <a:off x="0" y="0"/>
        <a:ext cx="3110745" cy="1620179"/>
      </dsp:txXfrm>
    </dsp:sp>
    <dsp:sp modelId="{EFC0C493-E8B4-401E-9235-4F58285FE705}">
      <dsp:nvSpPr>
        <dsp:cNvPr id="0" name=""/>
        <dsp:cNvSpPr/>
      </dsp:nvSpPr>
      <dsp:spPr>
        <a:xfrm>
          <a:off x="3110745" y="1775539"/>
          <a:ext cx="4666118" cy="162017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5166728"/>
            <a:satOff val="-19603"/>
            <a:lumOff val="-127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166728"/>
              <a:satOff val="-19603"/>
              <a:lumOff val="-1273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b="1" kern="1200" dirty="0" smtClean="0"/>
            <a:t>행동</a:t>
          </a:r>
          <a:r>
            <a:rPr lang="en-US" altLang="ko-KR" sz="2800" b="1" kern="1200" dirty="0" smtClean="0"/>
            <a:t>,</a:t>
          </a:r>
          <a:r>
            <a:rPr lang="ko-KR" altLang="en-US" sz="2800" b="1" kern="1200" dirty="0" smtClean="0"/>
            <a:t> 작동의 방법 제시</a:t>
          </a:r>
          <a:endParaRPr lang="ko-KR" altLang="en-US" sz="2800" b="1" kern="1200" dirty="0"/>
        </a:p>
      </dsp:txBody>
      <dsp:txXfrm>
        <a:off x="3110745" y="1775539"/>
        <a:ext cx="4666118" cy="1620179"/>
      </dsp:txXfrm>
    </dsp:sp>
    <dsp:sp modelId="{123B162E-F9FB-46F5-9341-40D23F16AD15}">
      <dsp:nvSpPr>
        <dsp:cNvPr id="0" name=""/>
        <dsp:cNvSpPr/>
      </dsp:nvSpPr>
      <dsp:spPr>
        <a:xfrm>
          <a:off x="0" y="1782198"/>
          <a:ext cx="3110745" cy="1620179"/>
        </a:xfrm>
        <a:prstGeom prst="roundRect">
          <a:avLst/>
        </a:prstGeom>
        <a:solidFill>
          <a:schemeClr val="accent3">
            <a:hueOff val="4500961"/>
            <a:satOff val="407"/>
            <a:lumOff val="-4315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  <a:sp3d extrusionH="28000" prstMaterial="matte"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0" kern="1200" dirty="0" smtClean="0"/>
            <a:t>어떻게 </a:t>
          </a:r>
          <a:endParaRPr lang="ko-KR" altLang="en-US" sz="6000" kern="1200" dirty="0"/>
        </a:p>
      </dsp:txBody>
      <dsp:txXfrm>
        <a:off x="0" y="1782198"/>
        <a:ext cx="3110745" cy="1620179"/>
      </dsp:txXfrm>
    </dsp:sp>
    <dsp:sp modelId="{52275E15-5416-4F77-9716-06895FE3B9B0}">
      <dsp:nvSpPr>
        <dsp:cNvPr id="0" name=""/>
        <dsp:cNvSpPr/>
      </dsp:nvSpPr>
      <dsp:spPr>
        <a:xfrm>
          <a:off x="3110745" y="3564396"/>
          <a:ext cx="4666118" cy="162017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333456"/>
            <a:satOff val="-39206"/>
            <a:lumOff val="-254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333456"/>
              <a:satOff val="-39206"/>
              <a:lumOff val="-2546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900" b="1" kern="1200" dirty="0" smtClean="0"/>
            <a:t>대상의 발생</a:t>
          </a:r>
          <a:r>
            <a:rPr lang="en-US" altLang="ko-KR" sz="2900" b="1" kern="1200" dirty="0" smtClean="0"/>
            <a:t>, </a:t>
          </a:r>
          <a:r>
            <a:rPr lang="ko-KR" altLang="en-US" sz="2900" b="1" kern="1200" dirty="0" smtClean="0"/>
            <a:t>변화</a:t>
          </a:r>
          <a:r>
            <a:rPr lang="en-US" altLang="ko-KR" sz="2900" b="1" kern="1200" dirty="0" smtClean="0"/>
            <a:t>, </a:t>
          </a:r>
          <a:r>
            <a:rPr lang="ko-KR" altLang="en-US" sz="2900" b="1" kern="1200" dirty="0" smtClean="0"/>
            <a:t>행동의 원인</a:t>
          </a:r>
          <a:endParaRPr lang="ko-KR" altLang="en-US" sz="2900" b="1" kern="1200" dirty="0"/>
        </a:p>
      </dsp:txBody>
      <dsp:txXfrm>
        <a:off x="3110745" y="3564396"/>
        <a:ext cx="4666118" cy="1620179"/>
      </dsp:txXfrm>
    </dsp:sp>
    <dsp:sp modelId="{F4C9764D-EC69-4FDB-8003-4AC3938E1572}">
      <dsp:nvSpPr>
        <dsp:cNvPr id="0" name=""/>
        <dsp:cNvSpPr/>
      </dsp:nvSpPr>
      <dsp:spPr>
        <a:xfrm>
          <a:off x="0" y="3564396"/>
          <a:ext cx="3110745" cy="1620179"/>
        </a:xfrm>
        <a:prstGeom prst="roundRect">
          <a:avLst/>
        </a:prstGeom>
        <a:solidFill>
          <a:schemeClr val="accent3">
            <a:hueOff val="9001922"/>
            <a:satOff val="813"/>
            <a:lumOff val="-8631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  <a:sp3d extrusionH="28000" prstMaterial="matte"/>
        </a:bodyPr>
        <a:lstStyle/>
        <a:p>
          <a:pPr lvl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0" kern="1200" dirty="0" smtClean="0"/>
            <a:t>왜</a:t>
          </a:r>
          <a:endParaRPr lang="ko-KR" altLang="en-US" sz="6000" kern="1200" dirty="0"/>
        </a:p>
      </dsp:txBody>
      <dsp:txXfrm>
        <a:off x="0" y="3564396"/>
        <a:ext cx="3110745" cy="162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2BA6-DAAD-46F9-9519-FB9F76F2B798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EB48-5408-43AC-8576-361D48E2A1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5EB48-5408-43AC-8576-361D48E2A16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5EB48-5408-43AC-8576-361D48E2A16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05A5C3-8F39-460D-8F0C-1180035B0D67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8DA6CA-35B2-4AD8-B06C-FF1804184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이공계 대학생들을 위한 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7054552" cy="123829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실용글쓰기</a:t>
            </a:r>
            <a:endParaRPr lang="ko-KR" altLang="en-US" sz="5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5306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3) 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제안서의 목차 구성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3460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3568" y="1268759"/>
          <a:ext cx="7704856" cy="528408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852428"/>
                <a:gridCol w="3852428"/>
              </a:tblGrid>
              <a:tr h="52840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프로젝트 수행 목적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개발과제의 필요성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기대효과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kumimoji="0" lang="en-US" altLang="ko-KR" sz="2400" b="0" kern="12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프로젝트 결과물 개요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등급별 시나리오</a:t>
                      </a:r>
                      <a:endParaRPr kumimoji="0" lang="en-US" altLang="ko-KR" sz="2400" b="0" kern="12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프로젝트 결과물 설명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프로젝트 결과물의 그림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프로젝트 결과물의 구조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현실적 제약 조건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관련 기술 소개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개발 도구 및 개발 환경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기존 소스 </a:t>
                      </a:r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자료이용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제출할 </a:t>
                      </a:r>
                      <a:r>
                        <a:rPr kumimoji="0" lang="ko-KR" altLang="en-US" sz="2400" b="0" kern="12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실적물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목록</a:t>
                      </a:r>
                    </a:p>
                    <a:p>
                      <a:endParaRPr kumimoji="0" lang="en-US" altLang="ko-KR" sz="2400" b="0" kern="12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4.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프로젝트 수행 추진체계</a:t>
                      </a:r>
                      <a:endParaRPr kumimoji="0" lang="en-US" altLang="ko-KR" sz="2400" b="0" kern="12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  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및 일정                    </a:t>
                      </a:r>
                      <a:r>
                        <a:rPr kumimoji="0" lang="ko-KR" altLang="en-US" sz="2400" b="0" kern="12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endParaRPr kumimoji="0" lang="ko-KR" altLang="en-US" sz="2400" b="0" kern="12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endParaRPr kumimoji="0" lang="en-US" altLang="ko-KR" sz="2400" b="0" kern="12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r>
                        <a:rPr kumimoji="0" lang="en-US" altLang="ko-KR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5. </a:t>
                      </a:r>
                      <a:r>
                        <a:rPr kumimoji="0" lang="ko-KR" altLang="en-US" sz="2400" b="0" kern="1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참고 사이트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386603"/>
          </a:xfrm>
        </p:spPr>
        <p:txBody>
          <a:bodyPr>
            <a:normAutofit lnSpcReduction="10000"/>
          </a:bodyPr>
          <a:lstStyle/>
          <a:p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목차 구성에서 유의할 점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3200" dirty="0" smtClean="0">
                <a:latin typeface="맑은 고딕"/>
                <a:ea typeface="맑은 고딕"/>
              </a:rPr>
              <a:t>① </a:t>
            </a:r>
            <a:r>
              <a:rPr lang="ko-KR" altLang="en-US" sz="3200" dirty="0" smtClean="0">
                <a:latin typeface="맑은 고딕"/>
                <a:ea typeface="맑은 고딕"/>
              </a:rPr>
              <a:t>상위 목차와 하위 목차가 겹치지 않게</a:t>
            </a:r>
            <a:endParaRPr lang="en-US" altLang="ko-KR" sz="3200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pPr>
              <a:buNone/>
            </a:pPr>
            <a:r>
              <a:rPr lang="en-US" altLang="ko-KR" dirty="0" smtClean="0">
                <a:latin typeface="맑은 고딕"/>
                <a:ea typeface="맑은 고딕"/>
              </a:rPr>
              <a:t> </a:t>
            </a: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en-US" altLang="ko-KR" sz="3200" dirty="0" smtClean="0">
              <a:latin typeface="맑은 고딕"/>
              <a:ea typeface="맑은 고딕"/>
            </a:endParaRPr>
          </a:p>
          <a:p>
            <a:pPr>
              <a:buNone/>
            </a:pPr>
            <a:r>
              <a:rPr lang="ko-KR" altLang="en-US" sz="3200" dirty="0" smtClean="0">
                <a:latin typeface="맑은 고딕"/>
                <a:ea typeface="맑은 고딕"/>
              </a:rPr>
              <a:t>목적 </a:t>
            </a:r>
            <a:r>
              <a:rPr lang="en-US" altLang="ko-KR" sz="3200" dirty="0" smtClean="0">
                <a:latin typeface="맑은 고딕"/>
                <a:ea typeface="맑은 고딕"/>
              </a:rPr>
              <a:t>: </a:t>
            </a:r>
            <a:r>
              <a:rPr lang="ko-KR" altLang="en-US" sz="3200" dirty="0" smtClean="0">
                <a:latin typeface="맑은 고딕"/>
                <a:ea typeface="맑은 고딕"/>
              </a:rPr>
              <a:t>넓은 의미의 </a:t>
            </a:r>
            <a:r>
              <a:rPr lang="en-US" altLang="ko-KR" sz="3200" dirty="0" smtClean="0">
                <a:latin typeface="맑은 고딕"/>
                <a:ea typeface="맑은 고딕"/>
              </a:rPr>
              <a:t>‘</a:t>
            </a:r>
            <a:r>
              <a:rPr lang="ko-KR" altLang="en-US" sz="3200" dirty="0" smtClean="0">
                <a:latin typeface="맑은 고딕"/>
                <a:ea typeface="맑은 고딕"/>
              </a:rPr>
              <a:t>방향 제시</a:t>
            </a:r>
            <a:r>
              <a:rPr lang="en-US" altLang="ko-KR" sz="3200" dirty="0" smtClean="0">
                <a:latin typeface="맑은 고딕"/>
                <a:ea typeface="맑은 고딕"/>
              </a:rPr>
              <a:t>’</a:t>
            </a:r>
          </a:p>
          <a:p>
            <a:pPr>
              <a:buNone/>
            </a:pPr>
            <a:r>
              <a:rPr lang="ko-KR" altLang="en-US" sz="3200" dirty="0" smtClean="0">
                <a:latin typeface="맑은 고딕"/>
                <a:ea typeface="맑은 고딕"/>
              </a:rPr>
              <a:t>목표 </a:t>
            </a:r>
            <a:r>
              <a:rPr lang="en-US" altLang="ko-KR" sz="3200" dirty="0" smtClean="0">
                <a:latin typeface="맑은 고딕"/>
                <a:ea typeface="맑은 고딕"/>
              </a:rPr>
              <a:t>: </a:t>
            </a:r>
            <a:r>
              <a:rPr lang="ko-KR" altLang="en-US" sz="3200" dirty="0" smtClean="0">
                <a:latin typeface="맑은 고딕"/>
                <a:ea typeface="맑은 고딕"/>
              </a:rPr>
              <a:t>단계별 </a:t>
            </a:r>
            <a:r>
              <a:rPr lang="en-US" altLang="ko-KR" sz="3200" dirty="0" smtClean="0">
                <a:latin typeface="맑은 고딕"/>
                <a:ea typeface="맑은 고딕"/>
              </a:rPr>
              <a:t>‘</a:t>
            </a:r>
            <a:r>
              <a:rPr lang="ko-KR" altLang="en-US" sz="3200" dirty="0" smtClean="0">
                <a:latin typeface="맑은 고딕"/>
                <a:ea typeface="맑은 고딕"/>
              </a:rPr>
              <a:t>도달점</a:t>
            </a:r>
            <a:r>
              <a:rPr lang="en-US" altLang="ko-KR" sz="3200" dirty="0" smtClean="0">
                <a:latin typeface="맑은 고딕"/>
                <a:ea typeface="맑은 고딕"/>
              </a:rPr>
              <a:t>’</a:t>
            </a:r>
          </a:p>
          <a:p>
            <a:pPr>
              <a:buNone/>
            </a:pPr>
            <a:r>
              <a:rPr lang="en-US" altLang="ko-KR" sz="3200" dirty="0" smtClean="0">
                <a:latin typeface="맑은 고딕"/>
                <a:ea typeface="맑은 고딕"/>
              </a:rPr>
              <a:t>- </a:t>
            </a:r>
            <a:r>
              <a:rPr lang="ko-KR" altLang="en-US" sz="3200" dirty="0" smtClean="0">
                <a:latin typeface="맑은 고딕"/>
                <a:ea typeface="맑은 고딕"/>
              </a:rPr>
              <a:t>내용이 중복되며 독자의 혼란 야기함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63272" cy="21602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844824"/>
            <a:ext cx="6768752" cy="223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b="1" dirty="0"/>
              <a:t>Ⅰ. </a:t>
            </a:r>
            <a:r>
              <a:rPr lang="ko-KR" altLang="en-US" sz="2800" b="1" dirty="0"/>
              <a:t>프로젝트의 수행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목적</a:t>
            </a:r>
            <a:endParaRPr lang="ko-KR" altLang="en-US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 smtClean="0"/>
              <a:t>    a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프로젝트 </a:t>
            </a:r>
            <a:r>
              <a:rPr lang="ko-KR" altLang="en-US" sz="2800" b="1" dirty="0" smtClean="0"/>
              <a:t>정의</a:t>
            </a:r>
            <a:endParaRPr lang="ko-KR" altLang="en-US" sz="2800" b="1" dirty="0"/>
          </a:p>
          <a:p>
            <a:r>
              <a:rPr lang="en-US" altLang="ko-KR" sz="2800" b="1" dirty="0" smtClean="0"/>
              <a:t>    b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프로젝트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목적</a:t>
            </a:r>
            <a:endParaRPr lang="ko-KR" altLang="en-US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 smtClean="0"/>
              <a:t>    c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기존 유사 프로그램의 </a:t>
            </a:r>
            <a:r>
              <a:rPr lang="ko-KR" altLang="en-US" sz="2800" b="1" dirty="0" smtClean="0"/>
              <a:t>문제점</a:t>
            </a:r>
            <a:endParaRPr lang="ko-KR" altLang="en-US" sz="2800" b="1" dirty="0"/>
          </a:p>
          <a:p>
            <a:r>
              <a:rPr lang="en-US" altLang="ko-KR" sz="2800" b="1" dirty="0" smtClean="0"/>
              <a:t>    d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프로젝트 </a:t>
            </a:r>
            <a:r>
              <a:rPr lang="ko-KR" altLang="en-US" sz="2800" b="1" dirty="0">
                <a:solidFill>
                  <a:srgbClr val="FF0000"/>
                </a:solidFill>
              </a:rPr>
              <a:t>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692696"/>
            <a:ext cx="8291264" cy="5386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200" dirty="0" smtClean="0">
                <a:latin typeface="맑은 고딕"/>
                <a:ea typeface="맑은 고딕"/>
              </a:rPr>
              <a:t>② 상위 목차와 하위 목차의 내용 일치</a:t>
            </a:r>
            <a:endParaRPr lang="en-US" altLang="ko-KR" sz="3200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pPr lvl="1">
              <a:buNone/>
            </a:pPr>
            <a:endParaRPr lang="en-US" altLang="ko-KR" sz="3200" dirty="0" smtClean="0"/>
          </a:p>
          <a:p>
            <a:pPr lvl="1">
              <a:buNone/>
            </a:pPr>
            <a:r>
              <a:rPr lang="en-US" altLang="ko-KR" sz="3200" dirty="0" smtClean="0"/>
              <a:t>-</a:t>
            </a:r>
            <a:r>
              <a:rPr lang="ko-KR" altLang="en-US" sz="3200" dirty="0" smtClean="0"/>
              <a:t>하위 목차로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프로젝트 개발 배경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이나 </a:t>
            </a:r>
            <a:endParaRPr lang="en-US" altLang="ko-KR" sz="3200" dirty="0" smtClean="0"/>
          </a:p>
          <a:p>
            <a:pPr lvl="1">
              <a:buNone/>
            </a:pPr>
            <a:r>
              <a:rPr lang="en-US" altLang="ko-KR" sz="3200" dirty="0" smtClean="0"/>
              <a:t>‘</a:t>
            </a:r>
            <a:r>
              <a:rPr lang="ko-KR" altLang="en-US" sz="3200" dirty="0" smtClean="0"/>
              <a:t>개발 동기</a:t>
            </a:r>
            <a:r>
              <a:rPr lang="en-US" altLang="ko-KR" sz="3200" dirty="0" smtClean="0"/>
              <a:t>’ </a:t>
            </a:r>
            <a:r>
              <a:rPr lang="ko-KR" altLang="en-US" sz="3200" dirty="0" smtClean="0"/>
              <a:t>등이 들어가는 것이 일반적임</a:t>
            </a:r>
            <a:endParaRPr lang="en-US" altLang="ko-KR" sz="3200" dirty="0" smtClean="0"/>
          </a:p>
          <a:p>
            <a:pPr lvl="1">
              <a:buNone/>
            </a:pPr>
            <a:r>
              <a:rPr lang="en-US" altLang="ko-KR" sz="3200" dirty="0" smtClean="0"/>
              <a:t>-‘</a:t>
            </a:r>
            <a:r>
              <a:rPr lang="ko-KR" altLang="en-US" sz="3200" dirty="0" smtClean="0"/>
              <a:t>개발 배경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에 설명으로 들어갈 내용이</a:t>
            </a:r>
            <a:endParaRPr lang="en-US" altLang="ko-KR" sz="3200" dirty="0" smtClean="0"/>
          </a:p>
          <a:p>
            <a:pPr lvl="1">
              <a:buNone/>
            </a:pPr>
            <a:r>
              <a:rPr lang="ko-KR" altLang="en-US" sz="3200" dirty="0" smtClean="0"/>
              <a:t>   하위 목차로 잘못 기술됨 </a:t>
            </a:r>
            <a:endParaRPr lang="en-US" altLang="ko-KR" sz="3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20203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1484784"/>
            <a:ext cx="7776864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1. </a:t>
            </a:r>
            <a:r>
              <a:rPr lang="ko-KR" alt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프로젝트 목적</a:t>
            </a:r>
            <a:endParaRPr lang="ko-KR" altLang="en-US" sz="2800" b="1" dirty="0">
              <a:latin typeface="+mj-ea"/>
              <a:ea typeface="+mj-ea"/>
            </a:endParaRPr>
          </a:p>
          <a:p>
            <a:r>
              <a:rPr lang="ko-KR" alt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가</a:t>
            </a:r>
            <a:r>
              <a:rPr lang="en-US" altLang="ko-KR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교통사고로 인한 피해와 </a:t>
            </a:r>
            <a:r>
              <a:rPr lang="ko-KR" alt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손실</a:t>
            </a:r>
            <a:endParaRPr lang="ko-KR" altLang="en-US" sz="2800" b="1" dirty="0">
              <a:latin typeface="+mj-ea"/>
              <a:ea typeface="+mj-ea"/>
            </a:endParaRPr>
          </a:p>
          <a:p>
            <a:r>
              <a:rPr lang="ko-KR" altLang="en-US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나</a:t>
            </a:r>
            <a:r>
              <a:rPr lang="en-US" altLang="ko-KR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이동 시 심심함과 </a:t>
            </a:r>
            <a:r>
              <a:rPr lang="ko-KR" alt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지루함</a:t>
            </a:r>
            <a:endParaRPr lang="ko-KR" altLang="en-US" sz="2800" b="1" dirty="0">
              <a:latin typeface="+mj-ea"/>
              <a:ea typeface="+mj-ea"/>
            </a:endParaRPr>
          </a:p>
          <a:p>
            <a:r>
              <a:rPr lang="ko-KR" altLang="en-US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다</a:t>
            </a:r>
            <a:r>
              <a:rPr lang="en-US" altLang="ko-KR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2800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건전한 놀이문화 정착과 </a:t>
            </a:r>
            <a:r>
              <a:rPr lang="ko-KR" altLang="en-US" sz="28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안전운전유도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386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200" dirty="0" smtClean="0">
                <a:latin typeface="맑은 고딕"/>
                <a:ea typeface="맑은 고딕"/>
              </a:rPr>
              <a:t>③ 단계적이고 상세한 하위 목차 구성</a:t>
            </a:r>
            <a:endParaRPr lang="en-US" altLang="ko-KR" sz="3200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en-US" altLang="ko-KR" sz="3200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274042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340768"/>
            <a:ext cx="8280920" cy="48245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800000"/>
                </a:solidFill>
              </a:rPr>
              <a:t>2. </a:t>
            </a:r>
            <a:r>
              <a:rPr lang="ko-KR" altLang="en-US" sz="2800" b="1" dirty="0">
                <a:solidFill>
                  <a:srgbClr val="800000"/>
                </a:solidFill>
              </a:rPr>
              <a:t>프로젝트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개요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2.1 </a:t>
            </a:r>
            <a:r>
              <a:rPr lang="ko-KR" altLang="en-US" sz="2800" b="1" dirty="0">
                <a:solidFill>
                  <a:srgbClr val="800000"/>
                </a:solidFill>
              </a:rPr>
              <a:t>프로젝트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설명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2.1.1 </a:t>
            </a:r>
            <a:r>
              <a:rPr lang="ko-KR" altLang="en-US" sz="2800" b="1" dirty="0">
                <a:solidFill>
                  <a:srgbClr val="800000"/>
                </a:solidFill>
              </a:rPr>
              <a:t>구동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환경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2.1.2 </a:t>
            </a:r>
            <a:r>
              <a:rPr lang="ko-KR" altLang="en-US" sz="2800" b="1" dirty="0">
                <a:solidFill>
                  <a:srgbClr val="800000"/>
                </a:solidFill>
              </a:rPr>
              <a:t>전체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구성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2.1.3 </a:t>
            </a:r>
            <a:r>
              <a:rPr lang="ko-KR" altLang="en-US" sz="2800" b="1" dirty="0">
                <a:solidFill>
                  <a:srgbClr val="800000"/>
                </a:solidFill>
              </a:rPr>
              <a:t>상세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설명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2.2 </a:t>
            </a:r>
            <a:r>
              <a:rPr lang="ko-KR" altLang="en-US" sz="2800" b="1" dirty="0">
                <a:solidFill>
                  <a:srgbClr val="800000"/>
                </a:solidFill>
              </a:rPr>
              <a:t>프로젝트 결과물의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예상그림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2.3 </a:t>
            </a:r>
            <a:r>
              <a:rPr lang="ko-KR" altLang="en-US" sz="2800" b="1" dirty="0">
                <a:solidFill>
                  <a:srgbClr val="800000"/>
                </a:solidFill>
              </a:rPr>
              <a:t>관련기술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소개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2.3.1 </a:t>
            </a:r>
            <a:r>
              <a:rPr lang="ko-KR" altLang="en-US" sz="2800" b="1" dirty="0" err="1">
                <a:solidFill>
                  <a:srgbClr val="800000"/>
                </a:solidFill>
              </a:rPr>
              <a:t>안드로이드란</a:t>
            </a:r>
            <a:r>
              <a:rPr lang="en-US" altLang="ko-KR" sz="2800" b="1" dirty="0" smtClean="0">
                <a:solidFill>
                  <a:srgbClr val="800000"/>
                </a:solidFill>
              </a:rPr>
              <a:t>?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2.3.2 </a:t>
            </a:r>
            <a:r>
              <a:rPr lang="ko-KR" altLang="en-US" sz="2800" b="1" dirty="0" err="1">
                <a:solidFill>
                  <a:srgbClr val="800000"/>
                </a:solidFill>
              </a:rPr>
              <a:t>안드로이드</a:t>
            </a:r>
            <a:r>
              <a:rPr lang="ko-KR" altLang="en-US" sz="2800" b="1" dirty="0">
                <a:solidFill>
                  <a:srgbClr val="800000"/>
                </a:solidFill>
              </a:rPr>
              <a:t>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특징</a:t>
            </a:r>
            <a:endParaRPr lang="ko-KR" altLang="en-US" sz="2800" dirty="0">
              <a:solidFill>
                <a:srgbClr val="800000"/>
              </a:solidFill>
            </a:endParaRPr>
          </a:p>
          <a:p>
            <a:r>
              <a:rPr lang="en-US" altLang="ko-KR" sz="2800" b="1" dirty="0">
                <a:solidFill>
                  <a:srgbClr val="800000"/>
                </a:solidFill>
              </a:rPr>
              <a:t>2.3.3 </a:t>
            </a:r>
            <a:r>
              <a:rPr lang="ko-KR" altLang="en-US" sz="2800" b="1" dirty="0" err="1">
                <a:solidFill>
                  <a:srgbClr val="800000"/>
                </a:solidFill>
              </a:rPr>
              <a:t>안드로이드</a:t>
            </a:r>
            <a:r>
              <a:rPr lang="ko-KR" altLang="en-US" sz="2800" b="1" dirty="0">
                <a:solidFill>
                  <a:srgbClr val="800000"/>
                </a:solidFill>
              </a:rPr>
              <a:t> 애플리케이션의 </a:t>
            </a:r>
            <a:r>
              <a:rPr lang="ko-KR" altLang="en-US" sz="2800" b="1" dirty="0" smtClean="0">
                <a:solidFill>
                  <a:srgbClr val="800000"/>
                </a:solidFill>
              </a:rPr>
              <a:t>구성요소</a:t>
            </a:r>
            <a:endParaRPr lang="ko-KR" altLang="en-US" sz="28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88640"/>
            <a:ext cx="8424936" cy="6480720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ko-KR" altLang="en-US" sz="3600" b="1" dirty="0" smtClean="0">
                <a:latin typeface="맑은 고딕"/>
                <a:ea typeface="맑은 고딕"/>
              </a:rPr>
              <a:t>개발 배경</a:t>
            </a:r>
            <a:endParaRPr lang="en-US" altLang="ko-KR" sz="3600" b="1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91264" cy="360040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908720"/>
          <a:ext cx="8064896" cy="472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40870"/>
                <a:gridCol w="224026"/>
              </a:tblGrid>
              <a:tr h="4464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2008</a:t>
                      </a:r>
                      <a:r>
                        <a:rPr lang="ko-KR" altLang="en-US" sz="2800" b="1" dirty="0" smtClean="0"/>
                        <a:t>년도를 돌아보면 한국에서 많은 일이 일어났다</a:t>
                      </a:r>
                      <a:r>
                        <a:rPr lang="en-US" altLang="ko-KR" sz="2800" b="1" dirty="0" smtClean="0"/>
                        <a:t>. </a:t>
                      </a:r>
                      <a:r>
                        <a:rPr lang="ko-KR" altLang="en-US" sz="2800" b="1" dirty="0" smtClean="0"/>
                        <a:t>정권이 바뀌었고</a:t>
                      </a:r>
                      <a:r>
                        <a:rPr lang="en-US" altLang="ko-KR" sz="2800" b="1" dirty="0" smtClean="0"/>
                        <a:t>, </a:t>
                      </a:r>
                      <a:r>
                        <a:rPr lang="ko-KR" altLang="en-US" sz="2800" b="1" dirty="0" err="1" smtClean="0"/>
                        <a:t>광우병</a:t>
                      </a:r>
                      <a:r>
                        <a:rPr lang="ko-KR" altLang="en-US" sz="2800" b="1" dirty="0" smtClean="0"/>
                        <a:t> 공포로 인한 촛불시위가 일어났다</a:t>
                      </a:r>
                      <a:r>
                        <a:rPr lang="en-US" altLang="ko-KR" sz="2800" b="1" dirty="0" smtClean="0"/>
                        <a:t>. WBC</a:t>
                      </a:r>
                      <a:r>
                        <a:rPr lang="ko-KR" altLang="en-US" sz="2800" b="1" dirty="0" smtClean="0"/>
                        <a:t>에서 한국이 </a:t>
                      </a:r>
                      <a:r>
                        <a:rPr lang="en-US" altLang="ko-KR" sz="2800" b="1" dirty="0" smtClean="0"/>
                        <a:t>4</a:t>
                      </a:r>
                      <a:r>
                        <a:rPr lang="ko-KR" altLang="en-US" sz="2800" b="1" dirty="0" smtClean="0"/>
                        <a:t>강에 들었고 경제가 급속도로 어려워졌다</a:t>
                      </a:r>
                      <a:r>
                        <a:rPr lang="en-US" altLang="ko-KR" sz="2800" b="1" dirty="0" smtClean="0"/>
                        <a:t>. 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또한 오랜 세월 함께 했던 숭례문이 화제로 인해 불탔다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수많은 사건 중에 국보 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호를 손상시켰던 화재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가깝다면 가까운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멀다면 먼 화재에 대해 알아보았다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. 2008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년도 화재 건수는 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49,631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건으로 전년 대비 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3.7%</a:t>
                      </a:r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증가하였다</a:t>
                      </a: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.  </a:t>
                      </a:r>
                    </a:p>
                    <a:p>
                      <a:pPr latinLnBrk="1"/>
                      <a:r>
                        <a:rPr lang="ko-KR" altLang="en-US" sz="2800" b="1" dirty="0" smtClean="0">
                          <a:solidFill>
                            <a:srgbClr val="FF0000"/>
                          </a:solidFill>
                        </a:rPr>
                        <a:t>         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앞부분과 뒷부분이 연결이 잘 되지 않고  </a:t>
                      </a:r>
                      <a:endParaRPr lang="en-US" altLang="ko-KR" sz="24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앞부분이 불필요하게 장황함</a:t>
                      </a:r>
                      <a:endParaRPr lang="ko-KR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611560" y="4941168"/>
            <a:ext cx="720080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404664"/>
            <a:ext cx="8301608" cy="5750099"/>
          </a:xfrm>
          <a:noFill/>
        </p:spPr>
        <p:txBody>
          <a:bodyPr>
            <a:normAutofit/>
          </a:bodyPr>
          <a:lstStyle/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20203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620688"/>
            <a:ext cx="8352928" cy="5256584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해마다 화재로 인해 막대한 인명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재산 손실이 발생하는 가운데 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2008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년에는 국보 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호인 숭례문이 불타는 사건이 일어났다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. 2008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년 화재 건수는 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49, 631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건으로 전년 대비 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3.7%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가 증가하였다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 화재발생의 가장 큰 원인으로는 부주의가 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48.5%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를 차지하였고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+mj-ea"/>
                <a:ea typeface="+mj-ea"/>
              </a:rPr>
              <a:t>장소별로는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 교육시설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판매</a:t>
            </a:r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∙업무 시설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의료복지시설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산업시설 등과 같은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+mj-ea"/>
                <a:ea typeface="+mj-ea"/>
              </a:rPr>
              <a:t>비주거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 공간에서 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35.5%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가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주거 공간에서 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24.8%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가 발생하였다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이 통계에서 볼 수 있듯이 화재는 일상적 공간에서 사용자들의 부주의로 인해 가장 많이 발생한다고 할 수 있다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386603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latin typeface="맑은 고딕"/>
                <a:ea typeface="맑은 고딕"/>
              </a:rPr>
              <a:t>개발 배경과 수행 목적</a:t>
            </a:r>
            <a:endParaRPr lang="en-US" altLang="ko-KR" sz="3600" b="1" dirty="0" smtClean="0">
              <a:latin typeface="맑은 고딕"/>
              <a:ea typeface="맑은 고딕"/>
            </a:endParaRPr>
          </a:p>
          <a:p>
            <a:pPr>
              <a:buNone/>
            </a:pP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개발배경 </a:t>
            </a: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해당 프로젝트의 내용을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               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소개하기 전까지의 단계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274042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오각형 3"/>
          <p:cNvSpPr/>
          <p:nvPr/>
        </p:nvSpPr>
        <p:spPr>
          <a:xfrm>
            <a:off x="467544" y="2636912"/>
            <a:ext cx="8676456" cy="3384376"/>
          </a:xfrm>
          <a:prstGeom prst="homePlat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현대 사회의 기술적 상황에서 필요한 제품</a:t>
            </a:r>
            <a:r>
              <a:rPr lang="en-US" altLang="ko-K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혹은 아이디어에 대한 화두 </a:t>
            </a:r>
            <a:endParaRPr lang="en-US" altLang="ko-KR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3200" b="1" dirty="0" err="1" smtClean="0">
                <a:latin typeface="HY강B" pitchFamily="18" charset="-127"/>
                <a:ea typeface="HY강B" pitchFamily="18" charset="-127"/>
              </a:rPr>
              <a:t>스마트폰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 사용률 증가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비만 인구 증가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       다이어트 </a:t>
            </a:r>
            <a:r>
              <a:rPr lang="ko-KR" altLang="en-US" sz="3200" b="1" dirty="0" err="1" smtClean="0">
                <a:latin typeface="HY강B" pitchFamily="18" charset="-127"/>
                <a:ea typeface="HY강B" pitchFamily="18" charset="-127"/>
              </a:rPr>
              <a:t>어플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교통사고 증가      교통 안전 소프트웨어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987824" y="4725144"/>
            <a:ext cx="432048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491880" y="5229200"/>
            <a:ext cx="432048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5306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수행목적 </a:t>
            </a: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현재 시장에 </a:t>
            </a:r>
            <a:r>
              <a:rPr lang="en-US" altLang="ko-KR" sz="36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가 있음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          </a:t>
            </a:r>
            <a:r>
              <a:rPr lang="en-US" altLang="ko-KR" sz="36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에 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의 특징이 결여되어 불편함           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         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우리가 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의 특징을 가진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를 만듦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      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C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의 </a:t>
            </a:r>
            <a:r>
              <a:rPr lang="ko-KR" altLang="en-US" sz="3600" b="1" dirty="0" smtClean="0">
                <a:solidFill>
                  <a:schemeClr val="accent2"/>
                </a:solidFill>
                <a:latin typeface="HY강B" pitchFamily="18" charset="-127"/>
                <a:ea typeface="HY강B" pitchFamily="18" charset="-127"/>
              </a:rPr>
              <a:t>새로운 가치와 긍정적 효과설명</a:t>
            </a:r>
            <a:endParaRPr lang="ko-KR" altLang="en-US" sz="3600" b="1" dirty="0">
              <a:solidFill>
                <a:schemeClr val="accent2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5801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467544" y="3068960"/>
            <a:ext cx="8424936" cy="331236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이전부터 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움직이는 무언가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(Moving Object)’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를 만드는 것에 유난히도 관심이 많았는데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7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무엇을 만들어야 재미있을까를 찾아보던 차에 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2700" dirty="0" err="1" smtClean="0">
                <a:latin typeface="HY강B" pitchFamily="18" charset="-127"/>
                <a:ea typeface="HY강B" pitchFamily="18" charset="-127"/>
              </a:rPr>
              <a:t>쿼드콥터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700" dirty="0" err="1" smtClean="0">
                <a:latin typeface="HY강B" pitchFamily="18" charset="-127"/>
                <a:ea typeface="HY강B" pitchFamily="18" charset="-127"/>
              </a:rPr>
              <a:t>Quadcopter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)’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라는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것을 보게 되었다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마치 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UFO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처럼 공중을 유영하는 모습에 끌려 </a:t>
            </a:r>
            <a:r>
              <a:rPr lang="ko-KR" altLang="en-US" sz="27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운영체제와 마이크로 컨트롤러</a:t>
            </a:r>
            <a:r>
              <a:rPr lang="en-US" altLang="ko-KR" sz="27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(Micro- Controller)</a:t>
            </a:r>
            <a:r>
              <a:rPr lang="ko-KR" altLang="en-US" sz="27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를 다시 공부하는 마음으로 </a:t>
            </a:r>
            <a:r>
              <a:rPr lang="ko-KR" altLang="en-US" sz="27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쿼드콥터를</a:t>
            </a:r>
            <a:r>
              <a:rPr lang="ko-KR" altLang="en-US" sz="27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만들어서 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영상인식 등의 응용 보드를 올릴 수 있는 </a:t>
            </a:r>
            <a:r>
              <a:rPr lang="ko-KR" altLang="en-US" sz="2700" dirty="0" err="1" smtClean="0">
                <a:latin typeface="HY강B" pitchFamily="18" charset="-127"/>
                <a:ea typeface="HY강B" pitchFamily="18" charset="-127"/>
              </a:rPr>
              <a:t>드론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(Drone)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으로 삼고자 한다</a:t>
            </a:r>
            <a:r>
              <a:rPr lang="en-US" altLang="ko-KR" sz="27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7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sz="27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04664"/>
            <a:ext cx="8363272" cy="619268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altLang="ko-KR" sz="3200" b="1" dirty="0" smtClean="0"/>
              <a:t>‘</a:t>
            </a:r>
            <a:r>
              <a:rPr lang="ko-KR" altLang="en-US" sz="3200" b="1" dirty="0" smtClean="0"/>
              <a:t>나의 관심</a:t>
            </a:r>
            <a:r>
              <a:rPr lang="en-US" altLang="ko-KR" sz="3200" b="1" dirty="0" smtClean="0"/>
              <a:t>’</a:t>
            </a:r>
            <a:r>
              <a:rPr lang="ko-KR" altLang="en-US" sz="3200" b="1" dirty="0" smtClean="0"/>
              <a:t>으로 </a:t>
            </a:r>
            <a:r>
              <a:rPr lang="en-US" altLang="ko-KR" sz="3200" b="1" dirty="0" smtClean="0"/>
              <a:t>‘</a:t>
            </a:r>
            <a:r>
              <a:rPr lang="ko-KR" altLang="en-US" sz="3200" b="1" dirty="0" smtClean="0"/>
              <a:t>제품</a:t>
            </a:r>
            <a:r>
              <a:rPr lang="en-US" altLang="ko-KR" sz="3200" b="1" dirty="0" smtClean="0"/>
              <a:t>’</a:t>
            </a:r>
            <a:r>
              <a:rPr lang="ko-KR" altLang="en-US" sz="3200" b="1" dirty="0" smtClean="0"/>
              <a:t>을 만들게 됨        </a:t>
            </a:r>
            <a:r>
              <a:rPr lang="en-US" altLang="ko-KR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</a:t>
            </a:r>
          </a:p>
          <a:p>
            <a:pPr>
              <a:buNone/>
            </a:pPr>
            <a:r>
              <a:rPr lang="ko-KR" altLang="en-US" sz="3200" b="1" dirty="0" smtClean="0"/>
              <a:t> 독자를 누구로 설정할 것인가</a:t>
            </a:r>
            <a:endParaRPr lang="en-US" altLang="ko-KR" sz="3200" b="1" dirty="0" smtClean="0"/>
          </a:p>
          <a:p>
            <a:pPr>
              <a:buNone/>
            </a:pPr>
            <a:r>
              <a:rPr lang="en-US" altLang="ko-KR" sz="32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①</a:t>
            </a:r>
            <a:r>
              <a:rPr lang="ko-KR" altLang="en-US" sz="32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지도교수       프로젝트의 학습적 목적</a:t>
            </a:r>
            <a:endParaRPr lang="en-US" altLang="ko-KR" sz="3200" b="1" dirty="0" smtClean="0">
              <a:solidFill>
                <a:srgbClr val="C00000"/>
              </a:solidFill>
              <a:latin typeface="맑은 고딕"/>
              <a:ea typeface="맑은 고딕"/>
            </a:endParaRPr>
          </a:p>
          <a:p>
            <a:pPr>
              <a:buNone/>
            </a:pPr>
            <a:r>
              <a:rPr lang="en-US" altLang="ko-KR" sz="32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②</a:t>
            </a:r>
            <a:r>
              <a:rPr lang="ko-KR" altLang="en-US" sz="32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투자자</a:t>
            </a:r>
            <a:r>
              <a:rPr lang="en-US" altLang="ko-KR" sz="32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3200" b="1" dirty="0" smtClean="0">
                <a:solidFill>
                  <a:srgbClr val="C00000"/>
                </a:solidFill>
                <a:latin typeface="맑은 고딕"/>
                <a:ea typeface="맑은 고딕"/>
              </a:rPr>
              <a:t>외부업체 관계자      실무적 목적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ko-KR" sz="3200" b="1" dirty="0" smtClean="0"/>
              <a:t> </a:t>
            </a:r>
          </a:p>
          <a:p>
            <a:pPr>
              <a:buNone/>
            </a:pPr>
            <a:endParaRPr lang="en-US" altLang="ko-KR" sz="3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 flipV="1">
            <a:off x="467544" y="-243408"/>
            <a:ext cx="8085584" cy="243408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164288" y="620688"/>
            <a:ext cx="576064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771800" y="1700808"/>
            <a:ext cx="576064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508104" y="2204864"/>
            <a:ext cx="576064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636912"/>
            <a:ext cx="8424936" cy="396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최근 </a:t>
            </a:r>
            <a:r>
              <a:rPr lang="ko-KR" altLang="ko-KR" sz="2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사람이 작업하기 힘든 환경에서 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무인항공기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 (UAV : Unmanned Air Vehicle)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의 필요성이 증가하고 있다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특히 군사용의 경우 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적진의 정찰이나 타격 등을 하는데 있어 아군 인명피해를 최대한 줄일 수 있다는 점에서 매력적이다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ko-KR" sz="22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이러한 필요성에 의해 개발된 </a:t>
            </a:r>
            <a:r>
              <a:rPr lang="ko-KR" altLang="ko-KR" sz="22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대표적인 무인항공기로는 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미국의 국방선진개발연구소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(DARPA : Defense Advanced Research Projects Agency)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에서 제작된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 MQ-1 (Predator : </a:t>
            </a:r>
            <a:r>
              <a:rPr lang="ko-KR" altLang="ko-KR" sz="2200" dirty="0" err="1" smtClean="0">
                <a:latin typeface="HY강B" pitchFamily="18" charset="-127"/>
                <a:ea typeface="HY강B" pitchFamily="18" charset="-127"/>
              </a:rPr>
              <a:t>프레데터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가 있다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우리가 일반적으로 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무인비행기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라고 부르는 물체인 프레데터의 행동반경은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 900Km, 204kg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의 화물을 싣고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 29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시간 정도 비행할 수 있으며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기상레이더와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 4Km</a:t>
            </a:r>
            <a:r>
              <a:rPr lang="ko-KR" altLang="ko-KR" sz="2200" dirty="0" smtClean="0">
                <a:latin typeface="HY강B" pitchFamily="18" charset="-127"/>
                <a:ea typeface="HY강B" pitchFamily="18" charset="-127"/>
              </a:rPr>
              <a:t>밖에서 교통신호를 식별할 수 있는 등 최첨단 장비를 갖추고 있다</a:t>
            </a: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ko-KR" sz="22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904656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 flipV="1">
            <a:off x="395536" y="228919"/>
            <a:ext cx="8291264" cy="45719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9552" y="476672"/>
            <a:ext cx="7848872" cy="58326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프레데터처럼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 날개를 이용하여 양력을 얻는 비행체의 경우 어떤 한 지점에 정지해 있기 위해서는 넓게 원을 그리며 선회하는 수 밖에 없는 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단점이 존재한다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반면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헬리콥터는 </a:t>
            </a:r>
            <a:r>
              <a:rPr lang="ko-KR" altLang="ko-KR" sz="2000" dirty="0" err="1" smtClean="0">
                <a:latin typeface="HY강B" pitchFamily="18" charset="-127"/>
                <a:ea typeface="HY강B" pitchFamily="18" charset="-127"/>
              </a:rPr>
              <a:t>호버링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(Hovering)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이 가능하며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작업영역의 선정에서 비행기보다 유리하다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또한 헬리콥터는 날아오르는 데에 있어서 비행기에 비해 상당히 적은 공간이 필요하다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그러나 헬리콥터는 그 구동원리가 상당히 복잡하다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하나의 </a:t>
            </a:r>
            <a:r>
              <a:rPr lang="ko-KR" altLang="ko-KR" sz="2000" dirty="0" err="1" smtClean="0">
                <a:latin typeface="HY강B" pitchFamily="18" charset="-127"/>
                <a:ea typeface="HY강B" pitchFamily="18" charset="-127"/>
              </a:rPr>
              <a:t>로터만으로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 토크와 방향이동을 모두 제어해 내야 하기 때문에 수학적 모델을 얻는 것이 매우 힘들다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이로 인해 여러 불확실한 환경에 적응시키기가 힘들다는 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단점을 가진다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ko-KR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쿼드로콥터는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 네 개의 </a:t>
            </a:r>
            <a:r>
              <a:rPr lang="ko-KR" altLang="ko-KR" sz="2000" dirty="0" err="1" smtClean="0">
                <a:latin typeface="HY강B" pitchFamily="18" charset="-127"/>
                <a:ea typeface="HY강B" pitchFamily="18" charset="-127"/>
              </a:rPr>
              <a:t>로터를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 마주보는 것끼리 같은 방향으로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인접한 것끼리는 역방향으로 회전시킴으로써 기체가 수직 축으로 회전하는 것을 억제하고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각 </a:t>
            </a:r>
            <a:r>
              <a:rPr lang="ko-KR" altLang="ko-KR" sz="2000" dirty="0" err="1" smtClean="0">
                <a:latin typeface="HY강B" pitchFamily="18" charset="-127"/>
                <a:ea typeface="HY강B" pitchFamily="18" charset="-127"/>
              </a:rPr>
              <a:t>로터의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 추력을 제어하여 종횡으로 움직일 수 있게 되어있다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하나의 </a:t>
            </a:r>
            <a:r>
              <a:rPr lang="ko-KR" altLang="ko-KR" sz="2000" dirty="0" err="1" smtClean="0">
                <a:latin typeface="HY강B" pitchFamily="18" charset="-127"/>
                <a:ea typeface="HY강B" pitchFamily="18" charset="-127"/>
              </a:rPr>
              <a:t>로터로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 제어해야 하는 것을 네 개의 </a:t>
            </a:r>
            <a:r>
              <a:rPr lang="ko-KR" altLang="ko-KR" sz="2000" dirty="0" err="1" smtClean="0">
                <a:latin typeface="HY강B" pitchFamily="18" charset="-127"/>
                <a:ea typeface="HY강B" pitchFamily="18" charset="-127"/>
              </a:rPr>
              <a:t>로터로</a:t>
            </a:r>
            <a:r>
              <a:rPr lang="ko-KR" altLang="ko-KR" sz="2000" dirty="0" smtClean="0">
                <a:latin typeface="HY강B" pitchFamily="18" charset="-127"/>
                <a:ea typeface="HY강B" pitchFamily="18" charset="-127"/>
              </a:rPr>
              <a:t> 나누었기 때문에 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제어가 용이해지는 장점을 가진다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ko-KR" sz="2000" dirty="0" smtClean="0">
              <a:solidFill>
                <a:srgbClr val="C00000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이러한 이유로 본 프로젝트는 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무인 헬리콥터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중에서도 네 개의 </a:t>
            </a:r>
            <a:r>
              <a:rPr lang="ko-KR" altLang="ko-KR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로터를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가진 </a:t>
            </a:r>
            <a:r>
              <a:rPr lang="ko-KR" altLang="ko-KR" sz="2000" dirty="0" err="1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쿼드로콥터를</a:t>
            </a:r>
            <a:r>
              <a:rPr lang="ko-KR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 개발하도록 한다</a:t>
            </a:r>
            <a:r>
              <a:rPr lang="en-US" altLang="ko-KR" sz="2000" dirty="0" smtClean="0">
                <a:solidFill>
                  <a:srgbClr val="C00000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ko-KR" sz="2000" dirty="0">
              <a:solidFill>
                <a:srgbClr val="C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1.</a:t>
            </a:r>
            <a:r>
              <a:rPr lang="ko-KR" altLang="en-US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제안서 쓰기</a:t>
            </a:r>
            <a:endParaRPr lang="ko-KR" altLang="en-US" sz="4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1) 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제안서를 쓰기 전에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</a:p>
          <a:p>
            <a:pPr>
              <a:buNone/>
            </a:pP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다이어그램 5"/>
          <p:cNvGraphicFramePr/>
          <p:nvPr/>
        </p:nvGraphicFramePr>
        <p:xfrm>
          <a:off x="323528" y="2060848"/>
          <a:ext cx="8136904" cy="413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6026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600" b="1" dirty="0" smtClean="0">
                <a:latin typeface="맑은 고딕"/>
                <a:ea typeface="맑은 고딕"/>
              </a:rPr>
              <a:t>4)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현실적 제약 조건 기술하기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5801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1268760"/>
            <a:ext cx="8352928" cy="5400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sz="2400" b="1" dirty="0" smtClean="0"/>
          </a:p>
          <a:p>
            <a:pPr lvl="0"/>
            <a:endParaRPr lang="en-US" altLang="ko-KR" sz="2400" b="1" dirty="0" smtClean="0"/>
          </a:p>
          <a:p>
            <a:pPr lvl="0"/>
            <a:endParaRPr lang="en-US" altLang="ko-KR" sz="2400" b="1" dirty="0" smtClean="0"/>
          </a:p>
          <a:p>
            <a:pPr lvl="0"/>
            <a:r>
              <a:rPr lang="ko-KR" altLang="ko-KR" sz="2400" b="1" dirty="0" smtClean="0"/>
              <a:t>경제성</a:t>
            </a:r>
          </a:p>
          <a:p>
            <a:r>
              <a:rPr lang="ko-KR" altLang="ko-KR" sz="2400" b="1" dirty="0" smtClean="0"/>
              <a:t>이 프로젝트는 오픈 소스로 진행되고</a:t>
            </a:r>
            <a:r>
              <a:rPr lang="en-US" altLang="ko-KR" sz="2400" b="1" dirty="0" smtClean="0"/>
              <a:t>, </a:t>
            </a:r>
            <a:r>
              <a:rPr lang="ko-KR" altLang="ko-KR" sz="2400" b="1" dirty="0" smtClean="0"/>
              <a:t>센서 응용어플리케이션 연구자</a:t>
            </a:r>
            <a:r>
              <a:rPr lang="en-US" altLang="ko-KR" sz="2400" b="1" dirty="0" smtClean="0"/>
              <a:t>, </a:t>
            </a:r>
            <a:r>
              <a:rPr lang="ko-KR" altLang="ko-KR" sz="2400" b="1" dirty="0" err="1" smtClean="0"/>
              <a:t>필터링</a:t>
            </a:r>
            <a:r>
              <a:rPr lang="ko-KR" altLang="ko-KR" sz="2400" b="1" dirty="0" smtClean="0"/>
              <a:t> 연구자</a:t>
            </a:r>
            <a:r>
              <a:rPr lang="en-US" altLang="ko-KR" sz="2400" b="1" dirty="0" smtClean="0"/>
              <a:t>, </a:t>
            </a:r>
            <a:r>
              <a:rPr lang="ko-KR" altLang="ko-KR" sz="2400" b="1" dirty="0" smtClean="0"/>
              <a:t>센서 샘플링 데이터 연구자 등 많은 사용자에게 이득을 제공하므로 </a:t>
            </a:r>
            <a:r>
              <a:rPr lang="ko-KR" altLang="ko-KR" sz="2400" b="1" dirty="0" smtClean="0">
                <a:solidFill>
                  <a:srgbClr val="C00000"/>
                </a:solidFill>
              </a:rPr>
              <a:t>경제적으로 제약 받는 사항은 없다고 할 수 있다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2400" b="1" dirty="0" smtClean="0"/>
              <a:t>경제성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텍스트 기반에서 멀티미디어 적 요소가 추가됨으로써 데이터 </a:t>
            </a:r>
            <a:r>
              <a:rPr lang="ko-KR" altLang="en-US" sz="2400" b="1" dirty="0" err="1" smtClean="0">
                <a:solidFill>
                  <a:srgbClr val="C00000"/>
                </a:solidFill>
              </a:rPr>
              <a:t>패킷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 요금이 발생된다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신뢰성</a:t>
            </a:r>
            <a:endParaRPr lang="ko-KR" altLang="en-US" sz="2400" b="1" dirty="0" smtClean="0">
              <a:latin typeface="+mn-ea"/>
            </a:endParaRPr>
          </a:p>
          <a:p>
            <a:r>
              <a:rPr lang="ko-KR" altLang="en-US" sz="24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 공인된 인증서나 </a:t>
            </a:r>
            <a:r>
              <a:rPr lang="ko-KR" altLang="en-US" sz="2400" b="1" dirty="0" smtClean="0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테스트확인 인증서는 없다</a:t>
            </a:r>
            <a:r>
              <a:rPr lang="en-US" altLang="ko-KR" sz="2400" b="1" dirty="0" smtClean="0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.</a:t>
            </a:r>
          </a:p>
          <a:p>
            <a:r>
              <a:rPr lang="ko-KR" altLang="ko-KR" sz="2400" b="1" dirty="0" smtClean="0"/>
              <a:t>미학</a:t>
            </a:r>
          </a:p>
          <a:p>
            <a:r>
              <a:rPr lang="en-US" altLang="ko-KR" sz="2400" dirty="0" smtClean="0"/>
              <a:t> </a:t>
            </a:r>
            <a:r>
              <a:rPr lang="ko-KR" altLang="ko-KR" sz="2400" b="1" dirty="0" smtClean="0">
                <a:latin typeface="+mj-ea"/>
                <a:ea typeface="+mj-ea"/>
              </a:rPr>
              <a:t>기체의 제어를 단순화시켜 더 신뢰도 높은 제어를 기대하기 위해 배터리를 아래에 두어 무게중심을 낮추어 </a:t>
            </a:r>
            <a:r>
              <a:rPr lang="ko-KR" altLang="ko-KR" sz="2400" b="1" dirty="0" smtClean="0">
                <a:solidFill>
                  <a:srgbClr val="C00000"/>
                </a:solidFill>
                <a:latin typeface="+mj-ea"/>
                <a:ea typeface="+mj-ea"/>
              </a:rPr>
              <a:t>안정된 상태를 얻었다</a:t>
            </a:r>
            <a:r>
              <a:rPr lang="en-US" altLang="ko-KR" sz="2400" b="1" dirty="0" smtClean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endParaRPr lang="ko-KR" altLang="en-US" sz="24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ko-KR" altLang="en-US" sz="2400" b="1" dirty="0" smtClean="0"/>
          </a:p>
          <a:p>
            <a:endParaRPr lang="ko-KR" altLang="ko-KR" dirty="0" smtClean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45861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  제약 조건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이라는 용어 자체를 잘 이해하지 못하는 경우가 많음</a:t>
            </a: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제약 조건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이라기 보다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전제</a:t>
            </a:r>
            <a:r>
              <a:rPr lang="en-US" altLang="ko-KR" sz="3200" dirty="0" smtClean="0">
                <a:latin typeface="맑은 고딕"/>
                <a:ea typeface="맑은 고딕"/>
              </a:rPr>
              <a:t>’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라고 이해</a:t>
            </a: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0" y="2204864"/>
            <a:ext cx="9144000" cy="4392488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700" b="1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ko-KR" altLang="en-US" sz="2800" b="1" dirty="0" smtClean="0">
                <a:solidFill>
                  <a:srgbClr val="C00000"/>
                </a:solidFill>
                <a:latin typeface="+mn-ea"/>
              </a:rPr>
              <a:t>각 제약 조건을 질문화하여 이해하고 자세히 답변</a:t>
            </a:r>
            <a:endParaRPr lang="en-US" altLang="ko-KR" sz="2800" b="1" dirty="0" smtClean="0">
              <a:solidFill>
                <a:srgbClr val="C00000"/>
              </a:solidFill>
              <a:latin typeface="+mn-ea"/>
            </a:endParaRPr>
          </a:p>
          <a:p>
            <a:pPr algn="ctr"/>
            <a:endParaRPr lang="en-US" altLang="ko-KR" sz="2400" b="1" dirty="0" smtClean="0">
              <a:latin typeface="+mn-ea"/>
            </a:endParaRPr>
          </a:p>
          <a:p>
            <a:pPr algn="ctr"/>
            <a:r>
              <a:rPr lang="ko-KR" altLang="en-US" sz="2400" b="1" dirty="0" smtClean="0">
                <a:latin typeface="+mn-ea"/>
              </a:rPr>
              <a:t>산업 표준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ko-KR" altLang="en-US" sz="2400" b="1" dirty="0" smtClean="0">
                <a:latin typeface="+mn-ea"/>
              </a:rPr>
              <a:t>결과물이 관련 표준을 수용하였는가</a:t>
            </a:r>
            <a:endParaRPr lang="en-US" altLang="ko-KR" sz="2400" b="1" dirty="0" smtClean="0">
              <a:latin typeface="+mn-ea"/>
            </a:endParaRPr>
          </a:p>
          <a:p>
            <a:pPr algn="ctr"/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경제성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ko-KR" altLang="en-US" sz="2400" b="1" dirty="0" smtClean="0">
                <a:latin typeface="+mn-ea"/>
              </a:rPr>
              <a:t>제작</a:t>
            </a:r>
            <a:r>
              <a:rPr lang="en-US" altLang="ko-KR" sz="2400" b="1" dirty="0" smtClean="0">
                <a:latin typeface="+mn-ea"/>
              </a:rPr>
              <a:t>,</a:t>
            </a:r>
            <a:r>
              <a:rPr lang="ko-KR" altLang="en-US" sz="2400" b="1" dirty="0" smtClean="0">
                <a:latin typeface="+mn-ea"/>
              </a:rPr>
              <a:t>운용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보수 비용이 최소화하도록 설계하였는가</a:t>
            </a:r>
            <a:endParaRPr lang="en-US" altLang="ko-KR" sz="2400" b="1" dirty="0" smtClean="0">
              <a:latin typeface="+mn-ea"/>
            </a:endParaRPr>
          </a:p>
          <a:p>
            <a:pPr algn="ctr"/>
            <a:r>
              <a:rPr lang="en-US" altLang="ko-KR" sz="2400" b="1" dirty="0" smtClean="0">
                <a:latin typeface="+mn-ea"/>
              </a:rPr>
              <a:t>(→ Yes : </a:t>
            </a:r>
            <a:r>
              <a:rPr lang="ko-KR" altLang="ko-KR" sz="2400" b="1" dirty="0" smtClean="0">
                <a:latin typeface="+mn-ea"/>
              </a:rPr>
              <a:t>상용</a:t>
            </a:r>
            <a:r>
              <a:rPr lang="en-US" altLang="ko-KR" sz="2400" b="1" dirty="0" smtClean="0">
                <a:latin typeface="+mn-ea"/>
              </a:rPr>
              <a:t> AHRS</a:t>
            </a:r>
            <a:r>
              <a:rPr lang="ko-KR" altLang="ko-KR" sz="2400" b="1" dirty="0" smtClean="0">
                <a:latin typeface="+mn-ea"/>
              </a:rPr>
              <a:t>의 경우 그 가격은 수백만 원대에서 수천만 원대로 비싼 편이므로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ko-KR" sz="2400" b="1" dirty="0" smtClean="0">
                <a:latin typeface="+mn-ea"/>
              </a:rPr>
              <a:t>이번 과제에서는 </a:t>
            </a:r>
            <a:r>
              <a:rPr lang="ko-KR" altLang="ko-KR" sz="2400" b="1" dirty="0" err="1" smtClean="0">
                <a:latin typeface="+mn-ea"/>
              </a:rPr>
              <a:t>자이로센서와</a:t>
            </a:r>
            <a:r>
              <a:rPr lang="ko-KR" altLang="ko-KR" sz="2400" b="1" dirty="0" smtClean="0">
                <a:latin typeface="+mn-ea"/>
              </a:rPr>
              <a:t> 가속도센서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ko-KR" sz="2400" b="1" dirty="0" smtClean="0">
                <a:latin typeface="+mn-ea"/>
              </a:rPr>
              <a:t>지자기센서를 이용하여 저렴한</a:t>
            </a:r>
            <a:r>
              <a:rPr lang="en-US" altLang="ko-KR" sz="2400" b="1" dirty="0" smtClean="0">
                <a:latin typeface="+mn-ea"/>
              </a:rPr>
              <a:t> AHRS</a:t>
            </a:r>
            <a:r>
              <a:rPr lang="ko-KR" altLang="ko-KR" sz="2400" b="1" dirty="0" smtClean="0">
                <a:latin typeface="+mn-ea"/>
              </a:rPr>
              <a:t>를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만들었다</a:t>
            </a:r>
            <a:r>
              <a:rPr lang="en-US" altLang="ko-KR" sz="2400" b="1" dirty="0" smtClean="0">
                <a:latin typeface="+mn-ea"/>
              </a:rPr>
              <a:t>.)</a:t>
            </a:r>
          </a:p>
          <a:p>
            <a:pPr algn="ctr"/>
            <a:r>
              <a:rPr lang="ko-KR" altLang="en-US" sz="2400" b="1" dirty="0" smtClean="0">
                <a:latin typeface="+mn-ea"/>
              </a:rPr>
              <a:t>사회에 미치는 영향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ko-KR" altLang="en-US" sz="2400" b="1" dirty="0" smtClean="0">
                <a:latin typeface="+mn-ea"/>
              </a:rPr>
              <a:t>결과물이 사회적 분위기에 알맞은 긍정적 영향을 미칠 것인가</a:t>
            </a:r>
            <a:endParaRPr lang="en-US" altLang="ko-KR" sz="2400" b="1" dirty="0" smtClean="0">
              <a:latin typeface="+mn-ea"/>
            </a:endParaRPr>
          </a:p>
          <a:p>
            <a:pPr algn="ctr"/>
            <a:r>
              <a:rPr lang="en-US" altLang="ko-KR" sz="2400" b="1" dirty="0" smtClean="0">
                <a:latin typeface="+mn-ea"/>
              </a:rPr>
              <a:t>(→Yes : </a:t>
            </a:r>
            <a:r>
              <a:rPr lang="ko-KR" altLang="en-US" sz="2400" b="1" dirty="0" smtClean="0">
                <a:latin typeface="+mn-ea"/>
              </a:rPr>
              <a:t>안전운전 분위기를 조성하여 교통사고율을 낮추고 결과적으로 바람직한 교통문화를 만드는 데 기여할 것이다</a:t>
            </a:r>
            <a:r>
              <a:rPr lang="en-US" altLang="ko-KR" sz="2400" b="1" dirty="0" smtClean="0">
                <a:latin typeface="+mn-ea"/>
              </a:rPr>
              <a:t>.)</a:t>
            </a:r>
            <a:endParaRPr lang="ko-KR" altLang="ko-KR" sz="2400" b="1" dirty="0" smtClean="0">
              <a:latin typeface="+mn-ea"/>
            </a:endParaRPr>
          </a:p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6746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가상 질문에 대한 답변이 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NO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일 경우 </a:t>
            </a:r>
            <a:endParaRPr lang="en-US" altLang="ko-KR" sz="3200" b="1" dirty="0" smtClean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HY강B" pitchFamily="18" charset="-127"/>
                <a:ea typeface="HY강B" pitchFamily="18" charset="-127"/>
              </a:rPr>
              <a:t>해결 방안 제시</a:t>
            </a:r>
            <a:endParaRPr lang="en-US" altLang="ko-KR" sz="3200" b="1" dirty="0" smtClean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200" b="1" dirty="0" smtClean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200" b="1" dirty="0" smtClean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20203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251520" y="1556792"/>
            <a:ext cx="8568952" cy="4824536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신뢰성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결과물은 다양한 환경에서 시험되어 지속적이고 안정된 동작을 보여주는가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→NO : </a:t>
            </a:r>
            <a:r>
              <a:rPr lang="ko-KR" altLang="en-US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실제 소화기를 분사할 때 주위환경</a:t>
            </a:r>
            <a:r>
              <a:rPr lang="en-US" altLang="ko-KR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바람</a:t>
            </a:r>
            <a:r>
              <a:rPr lang="en-US" altLang="ko-KR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습도</a:t>
            </a:r>
            <a:r>
              <a:rPr lang="en-US" altLang="ko-KR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불이 번질 위험 요소</a:t>
            </a:r>
            <a:r>
              <a:rPr lang="en-US" altLang="ko-KR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lang="ko-KR" altLang="en-US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이 미치는 영향과 분사각도 및 분사거리에 따른 화재 진압 속도를 프로그램에 모두 적용하기 어렵다</a:t>
            </a:r>
            <a:r>
              <a:rPr lang="en-US" altLang="ko-KR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  <a:latin typeface="맑은 고딕"/>
                <a:ea typeface="맑은 고딕"/>
              </a:rPr>
              <a:t>  </a:t>
            </a:r>
            <a:r>
              <a:rPr lang="ko-KR" altLang="en-US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해결방안 </a:t>
            </a:r>
            <a:r>
              <a:rPr lang="en-US" altLang="ko-KR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: </a:t>
            </a:r>
            <a:r>
              <a:rPr lang="ko-KR" altLang="en-US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따라서 화재 </a:t>
            </a:r>
            <a:r>
              <a:rPr lang="ko-KR" altLang="en-US" sz="2500" b="1" dirty="0" err="1" smtClean="0">
                <a:solidFill>
                  <a:srgbClr val="002060"/>
                </a:solidFill>
                <a:latin typeface="맑은 고딕"/>
                <a:ea typeface="맑은 고딕"/>
              </a:rPr>
              <a:t>상황별</a:t>
            </a:r>
            <a:r>
              <a:rPr lang="ko-KR" altLang="en-US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 환경적 요소에 따른 화재 진압 속도 측정 데이터가 필요하다</a:t>
            </a:r>
            <a:r>
              <a:rPr lang="en-US" altLang="ko-KR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. </a:t>
            </a:r>
            <a:r>
              <a:rPr lang="ko-KR" altLang="en-US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각종 실험으로 통계화된 자료를 구하여 데이터베이스를 만들고 일정 수치에 의하여 값이 변하는 </a:t>
            </a:r>
            <a:r>
              <a:rPr lang="ko-KR" altLang="en-US" sz="2500" b="1" dirty="0" err="1" smtClean="0">
                <a:solidFill>
                  <a:srgbClr val="002060"/>
                </a:solidFill>
                <a:latin typeface="맑은 고딕"/>
                <a:ea typeface="맑은 고딕"/>
              </a:rPr>
              <a:t>프로토타입을</a:t>
            </a:r>
            <a:r>
              <a:rPr lang="ko-KR" altLang="en-US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 구축하여 원하는 값이 산출되는지 확인한다</a:t>
            </a:r>
            <a:r>
              <a:rPr lang="en-US" altLang="ko-KR" sz="2500" b="1" dirty="0" smtClean="0">
                <a:solidFill>
                  <a:srgbClr val="002060"/>
                </a:solidFill>
                <a:latin typeface="맑은 고딕"/>
                <a:ea typeface="맑은 고딕"/>
              </a:rPr>
              <a:t>. </a:t>
            </a:r>
            <a:endParaRPr lang="ko-KR" altLang="en-US" sz="25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332657"/>
            <a:ext cx="8352928" cy="6120679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4200" smtClean="0">
                <a:latin typeface="맑은 고딕"/>
                <a:ea typeface="맑은 고딕"/>
              </a:rPr>
              <a:t>‘ </a:t>
            </a:r>
            <a:r>
              <a:rPr lang="ko-KR" altLang="en-US" sz="4200" smtClean="0">
                <a:latin typeface="HY강B" pitchFamily="18" charset="-127"/>
                <a:ea typeface="HY강B" pitchFamily="18" charset="-127"/>
              </a:rPr>
              <a:t>현실적 </a:t>
            </a:r>
            <a:r>
              <a:rPr lang="ko-KR" altLang="en-US" sz="4200" dirty="0" smtClean="0">
                <a:latin typeface="HY강B" pitchFamily="18" charset="-127"/>
                <a:ea typeface="HY강B" pitchFamily="18" charset="-127"/>
              </a:rPr>
              <a:t>제약 조건</a:t>
            </a:r>
            <a:r>
              <a:rPr lang="en-US" altLang="ko-KR" sz="4200" dirty="0" smtClean="0">
                <a:latin typeface="맑은 고딕"/>
              </a:rPr>
              <a:t> ' </a:t>
            </a:r>
            <a:r>
              <a:rPr lang="ko-KR" altLang="en-US" sz="4200" dirty="0" smtClean="0">
                <a:latin typeface="HY강B" pitchFamily="18" charset="-127"/>
                <a:ea typeface="HY강B" pitchFamily="18" charset="-127"/>
              </a:rPr>
              <a:t>의 문장들</a:t>
            </a:r>
            <a:r>
              <a:rPr lang="en-US" altLang="ko-KR" sz="4200" dirty="0" smtClean="0">
                <a:latin typeface="HY강B" pitchFamily="18" charset="-127"/>
                <a:ea typeface="HY강B" pitchFamily="18" charset="-127"/>
              </a:rPr>
              <a:t>…</a:t>
            </a:r>
          </a:p>
          <a:p>
            <a:pPr>
              <a:buNone/>
            </a:pPr>
            <a:r>
              <a:rPr lang="en-US" altLang="ko-KR" sz="4200" dirty="0" smtClean="0">
                <a:latin typeface="HY강B" pitchFamily="18" charset="-127"/>
                <a:ea typeface="HY강B" pitchFamily="18" charset="-127"/>
              </a:rPr>
              <a:t> </a:t>
            </a:r>
          </a:p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안정성 </a:t>
            </a:r>
            <a:r>
              <a:rPr lang="en-US" altLang="ko-KR" sz="3300" dirty="0" smtClean="0"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 구현에 있어서 시스템 자원을 독점적으로 많이 사용함으로써 다른 프로세스를 실행하는 데 문제를 </a:t>
            </a:r>
            <a:r>
              <a:rPr lang="ko-KR" altLang="en-US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야기하지 않아야 한다</a:t>
            </a:r>
            <a:r>
              <a:rPr lang="en-US" altLang="ko-KR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buNone/>
            </a:pPr>
            <a:endParaRPr lang="en-US" altLang="ko-KR" sz="33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신뢰성 </a:t>
            </a:r>
            <a:r>
              <a:rPr lang="en-US" altLang="ko-KR" sz="33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어플리케이션 사용자에게 운전점수를 제공하는 것이므로 </a:t>
            </a:r>
            <a:r>
              <a:rPr lang="ko-KR" altLang="en-US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높은 신뢰도가 요구된다</a:t>
            </a:r>
            <a:r>
              <a:rPr lang="en-US" altLang="ko-KR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buNone/>
            </a:pPr>
            <a:r>
              <a:rPr lang="en-US" altLang="ko-KR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환경</a:t>
            </a:r>
            <a:r>
              <a:rPr lang="en-US" altLang="ko-KR" sz="33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사회에 미치는 영향 </a:t>
            </a:r>
            <a:r>
              <a:rPr lang="en-US" altLang="ko-KR" sz="33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신뢰도 높은 모션</a:t>
            </a:r>
            <a:endParaRPr lang="en-US" altLang="ko-KR" sz="33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3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에뮬레이터 제공으로 센서 </a:t>
            </a:r>
            <a:r>
              <a:rPr lang="en-US" altLang="ko-KR" sz="3300" dirty="0" smtClean="0">
                <a:latin typeface="HY강B" pitchFamily="18" charset="-127"/>
                <a:ea typeface="HY강B" pitchFamily="18" charset="-127"/>
              </a:rPr>
              <a:t>HW</a:t>
            </a:r>
            <a:r>
              <a:rPr lang="ko-KR" altLang="en-US" sz="3300" dirty="0" smtClean="0">
                <a:latin typeface="HY강B" pitchFamily="18" charset="-127"/>
                <a:ea typeface="HY강B" pitchFamily="18" charset="-127"/>
              </a:rPr>
              <a:t>의 사용을 줄일 수 있으므로 </a:t>
            </a:r>
            <a:r>
              <a:rPr lang="ko-KR" altLang="en-US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환경 사회에 미치는 영향에 대한 제약은 없다</a:t>
            </a:r>
            <a:r>
              <a:rPr lang="en-US" altLang="ko-KR" sz="33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>
              <a:buNone/>
            </a:pPr>
            <a:endParaRPr lang="en-US" altLang="ko-KR" sz="36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pPr>
              <a:buNone/>
            </a:pPr>
            <a:endParaRPr lang="en-US" altLang="ko-KR" sz="4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30026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170579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1) </a:t>
            </a:r>
            <a:r>
              <a:rPr lang="ko-KR" altLang="en-US" sz="3000" dirty="0" smtClean="0">
                <a:latin typeface="HY강B" pitchFamily="18" charset="-127"/>
                <a:ea typeface="HY강B" pitchFamily="18" charset="-127"/>
              </a:rPr>
              <a:t>목차 구성</a:t>
            </a:r>
            <a:endParaRPr lang="en-US" altLang="ko-KR" sz="3000" dirty="0" smtClean="0">
              <a:latin typeface="HY강B" pitchFamily="18" charset="-127"/>
              <a:ea typeface="HY강B" pitchFamily="18" charset="-127"/>
            </a:endParaRPr>
          </a:p>
          <a:p>
            <a:pPr marL="624078" indent="-514350">
              <a:buNone/>
            </a:pP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75240" cy="64807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en-US" altLang="ko-KR" sz="4400" dirty="0" smtClean="0"/>
              <a:t>. </a:t>
            </a:r>
            <a:r>
              <a:rPr lang="ko-KR" altLang="en-US" sz="4400" dirty="0" smtClean="0"/>
              <a:t>결과보고서 쓰기 </a:t>
            </a:r>
            <a:endParaRPr lang="ko-KR" altLang="en-US" sz="4400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8352928" cy="52565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b="1" dirty="0" smtClean="0"/>
          </a:p>
          <a:p>
            <a:r>
              <a:rPr lang="en-US" altLang="ko-KR" sz="2400" b="1" dirty="0" smtClean="0"/>
              <a:t>    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  4. </a:t>
            </a:r>
            <a:r>
              <a:rPr lang="ko-KR" altLang="en-US" sz="2400" b="1" dirty="0" smtClean="0"/>
              <a:t>구현결과</a:t>
            </a:r>
          </a:p>
          <a:p>
            <a:r>
              <a:rPr lang="ko-KR" altLang="en-US" sz="2400" b="1" dirty="0" smtClean="0"/>
              <a:t>  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가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구현내용</a:t>
            </a:r>
          </a:p>
          <a:p>
            <a:pPr marL="800100" lvl="1" indent="-342900">
              <a:buAutoNum type="arabicParenR"/>
            </a:pPr>
            <a:r>
              <a:rPr lang="ko-KR" altLang="en-US" sz="2400" b="1" dirty="0" smtClean="0"/>
              <a:t>운전점수측정</a:t>
            </a:r>
            <a:endParaRPr lang="en-US" altLang="ko-KR" sz="2400" b="1" dirty="0" smtClean="0"/>
          </a:p>
          <a:p>
            <a:pPr marL="800100" lvl="1" indent="-342900">
              <a:buAutoNum type="arabicParenR"/>
            </a:pPr>
            <a:r>
              <a:rPr lang="ko-KR" altLang="en-US" sz="2400" b="1" dirty="0" smtClean="0"/>
              <a:t>안전운전경주</a:t>
            </a:r>
          </a:p>
          <a:p>
            <a:r>
              <a:rPr lang="en-US" altLang="ko-KR" sz="2400" b="1" dirty="0" smtClean="0"/>
              <a:t>     3) </a:t>
            </a:r>
            <a:r>
              <a:rPr lang="ko-KR" altLang="en-US" sz="2400" b="1" dirty="0" smtClean="0"/>
              <a:t>점수순위보기</a:t>
            </a:r>
          </a:p>
          <a:p>
            <a:r>
              <a:rPr lang="en-US" altLang="ko-KR" sz="2400" b="1" dirty="0" smtClean="0"/>
              <a:t>     4) Twitter </a:t>
            </a:r>
            <a:r>
              <a:rPr lang="ko-KR" altLang="en-US" sz="2400" b="1" dirty="0" smtClean="0"/>
              <a:t>연동</a:t>
            </a:r>
          </a:p>
          <a:p>
            <a:r>
              <a:rPr lang="en-US" altLang="ko-KR" sz="2400" b="1" dirty="0" smtClean="0"/>
              <a:t>     5) </a:t>
            </a:r>
            <a:r>
              <a:rPr lang="ko-KR" altLang="en-US" sz="2400" b="1" dirty="0" smtClean="0"/>
              <a:t>이동 시 주변정보 제공</a:t>
            </a:r>
          </a:p>
          <a:p>
            <a:r>
              <a:rPr lang="en-US" altLang="ko-KR" sz="2400" b="1" dirty="0" smtClean="0"/>
              <a:t>     6) </a:t>
            </a:r>
            <a:r>
              <a:rPr lang="ko-KR" altLang="en-US" sz="2400" b="1" dirty="0" err="1" smtClean="0"/>
              <a:t>즐겨찾기</a:t>
            </a:r>
            <a:endParaRPr lang="ko-KR" altLang="en-US" sz="2400" b="1" dirty="0" smtClean="0"/>
          </a:p>
          <a:p>
            <a:r>
              <a:rPr lang="en-US" altLang="ko-KR" sz="2400" b="1" dirty="0" smtClean="0"/>
              <a:t>     7) </a:t>
            </a:r>
            <a:r>
              <a:rPr lang="ko-KR" altLang="en-US" sz="2400" b="1" dirty="0" smtClean="0"/>
              <a:t>사용자 정보 분석기능</a:t>
            </a:r>
          </a:p>
          <a:p>
            <a:r>
              <a:rPr lang="en-US" altLang="ko-KR" sz="2400" b="1" dirty="0" smtClean="0"/>
              <a:t>  5. </a:t>
            </a:r>
            <a:r>
              <a:rPr lang="ko-KR" altLang="en-US" sz="2400" b="1" dirty="0" smtClean="0"/>
              <a:t>테스트</a:t>
            </a:r>
            <a:endParaRPr lang="ko-KR" altLang="en-US" sz="2400" dirty="0" smtClean="0"/>
          </a:p>
          <a:p>
            <a:r>
              <a:rPr lang="ko-KR" altLang="en-US" sz="2400" b="1" dirty="0" smtClean="0"/>
              <a:t>  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가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BestDriveApp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Test</a:t>
            </a:r>
            <a:endParaRPr lang="ko-KR" altLang="en-US" sz="2400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/>
              <a:t>  6. </a:t>
            </a:r>
            <a:r>
              <a:rPr lang="ko-KR" altLang="en-US" sz="2400" b="1" dirty="0" smtClean="0"/>
              <a:t>실행순서</a:t>
            </a:r>
            <a:endParaRPr lang="ko-KR" altLang="en-US" sz="2400" dirty="0" smtClean="0"/>
          </a:p>
          <a:p>
            <a:r>
              <a:rPr lang="ko-KR" altLang="en-US" sz="2400" b="1" dirty="0" smtClean="0"/>
              <a:t>     가</a:t>
            </a:r>
            <a:r>
              <a:rPr lang="en-US" altLang="ko-KR" sz="2400" b="1" dirty="0" smtClean="0"/>
              <a:t>. Google Map</a:t>
            </a:r>
            <a:endParaRPr lang="ko-KR" altLang="en-US" sz="2400" dirty="0" smtClean="0"/>
          </a:p>
          <a:p>
            <a:r>
              <a:rPr lang="ko-KR" altLang="en-US" sz="2400" b="1" dirty="0" smtClean="0"/>
              <a:t>     나</a:t>
            </a:r>
            <a:r>
              <a:rPr lang="en-US" altLang="ko-KR" sz="2400" b="1" dirty="0" smtClean="0"/>
              <a:t>. SNS</a:t>
            </a:r>
            <a:endParaRPr lang="ko-KR" altLang="en-US" sz="2400" dirty="0" smtClean="0"/>
          </a:p>
          <a:p>
            <a:endParaRPr lang="en-US" altLang="ko-KR" sz="2400" b="1" dirty="0" smtClean="0"/>
          </a:p>
          <a:p>
            <a:endParaRPr lang="ko-KR" altLang="en-US" sz="2400" b="1" dirty="0" smtClean="0"/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904656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sz="3200" dirty="0" smtClean="0"/>
              <a:t>외따로 떨어진 하위 항목을 만들지 말 것</a:t>
            </a:r>
            <a:endParaRPr lang="en-US" altLang="ko-KR" sz="3200" dirty="0" smtClean="0"/>
          </a:p>
          <a:p>
            <a:pPr>
              <a:buNone/>
            </a:pPr>
            <a:r>
              <a:rPr lang="ko-KR" altLang="en-US" sz="3200" dirty="0" smtClean="0"/>
              <a:t>           목차의 균형을 생각해야 함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528" y="692696"/>
            <a:ext cx="8064896" cy="3888432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3.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프로젝트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결과물의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개요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uFill>
                  <a:solidFill>
                    <a:schemeClr val="bg2"/>
                  </a:solidFill>
                </a:uFill>
              </a:rPr>
              <a:t>1)</a:t>
            </a:r>
            <a:r>
              <a:rPr lang="en-US" altLang="ko-KR" sz="2400" b="1" dirty="0" smtClean="0">
                <a:solidFill>
                  <a:srgbClr val="FF0000"/>
                </a:solidFill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uFill>
                  <a:solidFill>
                    <a:schemeClr val="bg2"/>
                  </a:solidFill>
                </a:uFill>
              </a:rPr>
              <a:t>프로젝트</a:t>
            </a:r>
            <a:r>
              <a:rPr lang="en-US" altLang="ko-KR" sz="2400" b="1" dirty="0" smtClean="0">
                <a:solidFill>
                  <a:srgbClr val="FF0000"/>
                </a:solidFill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uFill>
                  <a:solidFill>
                    <a:schemeClr val="bg2"/>
                  </a:solidFill>
                </a:uFill>
              </a:rPr>
              <a:t>결과물</a:t>
            </a:r>
            <a:r>
              <a:rPr lang="en-US" altLang="ko-KR" sz="2400" b="1" dirty="0" smtClean="0">
                <a:solidFill>
                  <a:srgbClr val="FF0000"/>
                </a:solidFill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  <a:uFill>
                  <a:solidFill>
                    <a:schemeClr val="bg2"/>
                  </a:solidFill>
                </a:uFill>
              </a:rPr>
              <a:t>구조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endParaRPr lang="en-US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4.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프로젝트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Code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1)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테스트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데이터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생성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알고리즘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가)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테스트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데이터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생성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알고리즘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나)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테스트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데이터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생성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알고리즘의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전체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흐름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2)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예제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프로그램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소스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가)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기본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예제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소스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	</a:t>
            </a:r>
            <a:endParaRPr lang="ko-KR" altLang="ko-KR" sz="2400" b="1" dirty="0" smtClean="0">
              <a:uFill>
                <a:solidFill>
                  <a:schemeClr val="bg2"/>
                </a:solidFill>
              </a:uFill>
            </a:endParaRPr>
          </a:p>
          <a:p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나)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예제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소스에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따른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데이터</a:t>
            </a:r>
            <a:r>
              <a:rPr lang="en-US" altLang="ko-KR" sz="2400" b="1" dirty="0" smtClean="0">
                <a:uFill>
                  <a:solidFill>
                    <a:schemeClr val="bg2"/>
                  </a:solidFill>
                </a:uFill>
              </a:rPr>
              <a:t> </a:t>
            </a:r>
            <a:r>
              <a:rPr lang="en-US" altLang="ko-KR" sz="2400" b="1" dirty="0" err="1" smtClean="0">
                <a:uFill>
                  <a:solidFill>
                    <a:schemeClr val="bg2"/>
                  </a:solidFill>
                </a:uFill>
              </a:rPr>
              <a:t>흐름도</a:t>
            </a:r>
            <a:r>
              <a:rPr lang="en-US" altLang="ko-KR" dirty="0" smtClean="0"/>
              <a:t>	</a:t>
            </a:r>
            <a:endParaRPr lang="ko-KR" altLang="ko-KR" dirty="0" smtClean="0"/>
          </a:p>
          <a:p>
            <a:pPr marL="342900" indent="-342900"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976664"/>
          </a:xfrm>
        </p:spPr>
        <p:txBody>
          <a:bodyPr/>
          <a:lstStyle/>
          <a:p>
            <a:pPr>
              <a:buNone/>
            </a:pP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2) </a:t>
            </a:r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실현 예정 결과물과 구현된 결과물의 설명</a:t>
            </a: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8" name="그림 7" descr="아디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3456384" cy="4780987"/>
          </a:xfrm>
          <a:prstGeom prst="rect">
            <a:avLst/>
          </a:prstGeom>
        </p:spPr>
      </p:pic>
      <p:sp>
        <p:nvSpPr>
          <p:cNvPr id="9" name="줄무늬가 있는 오른쪽 화살표 8"/>
          <p:cNvSpPr/>
          <p:nvPr/>
        </p:nvSpPr>
        <p:spPr>
          <a:xfrm>
            <a:off x="4211960" y="2636912"/>
            <a:ext cx="1152128" cy="1584176"/>
          </a:xfrm>
          <a:prstGeom prst="strip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아디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412776"/>
            <a:ext cx="3098859" cy="5150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76672"/>
            <a:ext cx="8363272" cy="590465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200" dirty="0" smtClean="0"/>
              <a:t>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제안서에서 설명했던 실현 예정의 결과물과 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실제로 프로젝트를 수행하면서 실현된 결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과물의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실행화면과 소스만 보여주는 경우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32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제안서와 큰 차이가 없음</a:t>
            </a:r>
            <a:r>
              <a:rPr lang="en-US" altLang="ko-KR" sz="32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pPr>
              <a:buNone/>
            </a:pPr>
            <a:r>
              <a:rPr lang="en-US" altLang="ko-KR" sz="3200" dirty="0" smtClean="0"/>
              <a:t>         </a:t>
            </a:r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58018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55576" y="2132856"/>
            <a:ext cx="57606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467544" y="2708920"/>
            <a:ext cx="8136904" cy="36004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2800" b="1" dirty="0" smtClean="0"/>
              <a:t>구현 결과물을 설명할 때의 체크리스트</a:t>
            </a:r>
            <a:endParaRPr lang="en-US" altLang="ko-KR" b="1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실현 예정 결과물에 대한 설명이 있는가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   실현 예정 결과물과 구현된 결과물을 잘 비교하여 설명하고 있는가</a:t>
            </a:r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………………….</a:t>
            </a:r>
          </a:p>
          <a:p>
            <a:pPr algn="ctr"/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   제안서에서 설명했던 내용을 미처 실현하지 못했을 경우 이에 대한 설명이 있는가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  실현 예정 결과물과 구현된 결과물에 대한 설명이 너무 소략하지 않은가</a:t>
            </a:r>
            <a:r>
              <a:rPr lang="en-US" altLang="ko-KR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강B" pitchFamily="18" charset="-127"/>
                <a:ea typeface="HY강B" pitchFamily="18" charset="-127"/>
              </a:rPr>
              <a:t>………….</a:t>
            </a:r>
          </a:p>
          <a:p>
            <a:pPr algn="ctr"/>
            <a:endParaRPr lang="en-US" altLang="ko-KR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HY강B" pitchFamily="18" charset="-127"/>
                <a:ea typeface="HY강B" pitchFamily="18" charset="-127"/>
              </a:rPr>
              <a:t>…..</a:t>
            </a:r>
          </a:p>
          <a:p>
            <a:pPr algn="ctr"/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284984"/>
            <a:ext cx="43204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576" y="3789040"/>
            <a:ext cx="432048" cy="296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509120"/>
            <a:ext cx="432048" cy="296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5445224"/>
            <a:ext cx="432048" cy="296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Som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8758" y="260648"/>
            <a:ext cx="2546859" cy="381642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52736" y="0"/>
            <a:ext cx="8291264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6" name="그림 5" descr="So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32656"/>
            <a:ext cx="2532161" cy="3744416"/>
          </a:xfrm>
          <a:prstGeom prst="rect">
            <a:avLst/>
          </a:prstGeom>
        </p:spPr>
      </p:pic>
      <p:sp>
        <p:nvSpPr>
          <p:cNvPr id="7" name="대각선 방향의 모서리가 둥근 사각형 6"/>
          <p:cNvSpPr/>
          <p:nvPr/>
        </p:nvSpPr>
        <p:spPr>
          <a:xfrm>
            <a:off x="323528" y="4221088"/>
            <a:ext cx="8280920" cy="263691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현재 업체와의 통신프로토콜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오픈여부로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인해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진행이 더디어 우선 현 프로젝트에서는 사용자가 직접 데이터를 입력하고 목표치를 설정하는 기능을 구현하였다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입력부는</a:t>
            </a:r>
            <a:r>
              <a:rPr lang="ko-KR" altLang="en-US" sz="2000" b="1" dirty="0" smtClean="0"/>
              <a:t> 두 가지로 분류되는데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첫 번째 입력화면에서 사용자의 신체정보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활동량 등을 입력하는 부분과 두 번째 화면에서 목표체중과 목표기간을 입력하는 부분이다</a:t>
            </a:r>
            <a:r>
              <a:rPr lang="en-US" altLang="ko-KR" sz="2000" b="1" dirty="0" smtClean="0"/>
              <a:t>. </a:t>
            </a:r>
            <a:endParaRPr lang="ko-KR" altLang="en-US" sz="2000" b="1" dirty="0" smtClean="0"/>
          </a:p>
          <a:p>
            <a:r>
              <a:rPr lang="ko-KR" altLang="en-US" sz="2000" b="1" dirty="0" smtClean="0"/>
              <a:t>사용자로부터 입력 받은 데이터를 토대로 내부에서 구성한 칼로리 분석 알고리즘을 통해 다이어트를 위한 권장 칼로리</a:t>
            </a:r>
            <a:r>
              <a:rPr lang="en-US" altLang="ko-KR" sz="2000" b="1" dirty="0" smtClean="0"/>
              <a:t>, BMI(</a:t>
            </a:r>
            <a:r>
              <a:rPr lang="ko-KR" altLang="en-US" sz="2000" b="1" dirty="0" smtClean="0"/>
              <a:t>비만도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지수</a:t>
            </a:r>
            <a:r>
              <a:rPr lang="en-US" altLang="ko-KR" sz="2000" b="1" dirty="0" smtClean="0"/>
              <a:t>, BMR(</a:t>
            </a:r>
            <a:r>
              <a:rPr lang="ko-KR" altLang="en-US" sz="2000" b="1" dirty="0" smtClean="0"/>
              <a:t>기초대사량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등 다양한 데이터를 제시해준다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832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200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3) </a:t>
            </a:r>
            <a:r>
              <a:rPr lang="ko-KR" altLang="en-US" sz="3200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결과물의 실행 과정에 대한 상세한 설명 </a:t>
            </a:r>
            <a:endParaRPr lang="en-US" altLang="ko-KR" sz="3200" dirty="0" smtClean="0">
              <a:solidFill>
                <a:srgbClr val="8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085584" cy="7200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211960" y="1268760"/>
            <a:ext cx="4536504" cy="4608512"/>
          </a:xfrm>
          <a:prstGeom prst="wedgeRoundRectCallout">
            <a:avLst>
              <a:gd name="adj1" fmla="val -51587"/>
              <a:gd name="adj2" fmla="val 5787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졸음방지 기능을 설정하면   졸음방지 기능이 작동된다</a:t>
            </a:r>
            <a:r>
              <a:rPr lang="en-US" altLang="ko-KR" sz="2400" b="1" dirty="0" smtClean="0"/>
              <a:t>. 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중앙에 점수 표시와 측정 점수 등록버튼이 표시된다</a:t>
            </a:r>
            <a:r>
              <a:rPr lang="en-US" altLang="ko-KR" sz="2400" b="1" dirty="0" smtClean="0"/>
              <a:t>.</a:t>
            </a:r>
            <a:endParaRPr lang="ko-KR" altLang="en-US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점수 측정 중 점수가 일정 점수 이하로 떨어지면 졸음 방지 경고음이 발생한다</a:t>
            </a:r>
            <a:r>
              <a:rPr lang="en-US" altLang="ko-KR" sz="2400" b="1" dirty="0" smtClean="0"/>
              <a:t>.</a:t>
            </a:r>
            <a:endParaRPr lang="ko-KR" altLang="en-US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하단에 광고화면이 표시        된다</a:t>
            </a:r>
            <a:r>
              <a:rPr lang="en-US" altLang="ko-KR" sz="2400" b="1" dirty="0" smtClean="0"/>
              <a:t>.</a:t>
            </a:r>
            <a:endParaRPr lang="ko-KR" altLang="en-US" sz="2400" b="1" dirty="0" smtClean="0"/>
          </a:p>
          <a:p>
            <a:pPr algn="ctr"/>
            <a:endParaRPr lang="ko-KR" altLang="en-US" dirty="0"/>
          </a:p>
        </p:txBody>
      </p:sp>
      <p:pic>
        <p:nvPicPr>
          <p:cNvPr id="8" name="그림 7" descr="졸음운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3719209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31459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전범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典範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이 될 기존 제안서 읽기</a:t>
            </a:r>
          </a:p>
          <a:p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잘 썼다고 생각하는 이유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메모</a:t>
            </a: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 필수항목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목차</a:t>
            </a: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구성</a:t>
            </a: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…</a:t>
            </a:r>
            <a:r>
              <a:rPr lang="ko-KR" altLang="en-US" sz="3600" dirty="0" smtClean="0">
                <a:latin typeface="HY강B" pitchFamily="18" charset="-127"/>
                <a:ea typeface="HY강B" pitchFamily="18" charset="-127"/>
              </a:rPr>
              <a:t>그리고</a:t>
            </a: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4800" dirty="0" smtClean="0">
                <a:solidFill>
                  <a:schemeClr val="accent4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★</a:t>
            </a:r>
            <a:r>
              <a:rPr lang="ko-KR" altLang="en-US" sz="44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독자 설정</a:t>
            </a:r>
            <a:r>
              <a:rPr lang="en-US" altLang="ko-KR" sz="4400" dirty="0" smtClean="0">
                <a:solidFill>
                  <a:schemeClr val="accent6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★</a:t>
            </a:r>
          </a:p>
          <a:p>
            <a:pPr>
              <a:buNone/>
            </a:pPr>
            <a:r>
              <a: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독자가 결정되어야 </a:t>
            </a:r>
            <a:endParaRPr lang="en-US" altLang="ko-KR" sz="3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정보량</a:t>
            </a:r>
            <a:r>
              <a:rPr lang="en-US" altLang="ko-KR" sz="3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글의 난이도</a:t>
            </a:r>
            <a:r>
              <a:rPr lang="en-US" altLang="ko-KR" sz="3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용어 선택 </a:t>
            </a:r>
            <a:endParaRPr lang="en-US" altLang="ko-KR" sz="3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4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19256" cy="7200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ransition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688632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ko-KR" altLang="en-US" sz="3900" b="1" dirty="0" smtClean="0">
                <a:latin typeface="HY강B" pitchFamily="18" charset="-127"/>
                <a:ea typeface="HY강B" pitchFamily="18" charset="-127"/>
              </a:rPr>
              <a:t>문장 확인</a:t>
            </a:r>
            <a:endParaRPr lang="en-US" altLang="ko-KR" sz="39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3000" b="1" dirty="0" smtClean="0">
                <a:latin typeface="맑은 고딕"/>
                <a:ea typeface="맑은 고딕"/>
              </a:rPr>
              <a:t>① </a:t>
            </a:r>
            <a:r>
              <a:rPr lang="ko-KR" altLang="en-US" sz="3000" b="1" dirty="0" smtClean="0">
                <a:latin typeface="맑은 고딕"/>
                <a:ea typeface="맑은 고딕"/>
              </a:rPr>
              <a:t>필수 성분이 빠진 문장</a:t>
            </a:r>
            <a:endParaRPr lang="en-US" altLang="ko-KR" sz="3000" b="1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3300" b="1" dirty="0" smtClean="0">
                <a:solidFill>
                  <a:srgbClr val="FF0000"/>
                </a:solidFill>
              </a:rPr>
              <a:t> (  )</a:t>
            </a:r>
            <a:r>
              <a:rPr lang="ko-KR" altLang="en-US" sz="3300" b="1" dirty="0" smtClean="0">
                <a:solidFill>
                  <a:srgbClr val="FF0000"/>
                </a:solidFill>
              </a:rPr>
              <a:t>은 </a:t>
            </a:r>
            <a:r>
              <a:rPr lang="ko-KR" altLang="en-US" sz="3000" b="1" dirty="0" smtClean="0"/>
              <a:t>기존 안드로이드의 무료 문자메시지 애플리케이션의 기능을 기본으로 사용하며</a:t>
            </a:r>
            <a:r>
              <a:rPr lang="en-US" altLang="ko-KR" sz="3000" b="1" dirty="0" smtClean="0"/>
              <a:t>, </a:t>
            </a:r>
            <a:r>
              <a:rPr lang="ko-KR" altLang="en-US" sz="3000" b="1" dirty="0" smtClean="0"/>
              <a:t>여기에 </a:t>
            </a:r>
            <a:r>
              <a:rPr lang="ko-KR" altLang="en-US" sz="3000" b="1" dirty="0" err="1" smtClean="0"/>
              <a:t>아바타</a:t>
            </a:r>
            <a:r>
              <a:rPr lang="ko-KR" altLang="en-US" sz="3000" b="1" dirty="0" smtClean="0"/>
              <a:t> 개념을 도입하여 여러 가지 기능을 제공하는 무료문자 애플리케이션이다</a:t>
            </a:r>
            <a:r>
              <a:rPr lang="en-US" altLang="ko-KR" sz="3000" b="1" dirty="0" smtClean="0"/>
              <a:t>. </a:t>
            </a:r>
          </a:p>
          <a:p>
            <a:endParaRPr lang="en-US" altLang="ko-KR" sz="3000" dirty="0" smtClean="0"/>
          </a:p>
          <a:p>
            <a:r>
              <a:rPr lang="ko-KR" altLang="en-US" sz="3200" b="1" dirty="0" smtClean="0"/>
              <a:t>또한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스마트폰의</a:t>
            </a:r>
            <a:r>
              <a:rPr lang="ko-KR" altLang="en-US" sz="3200" b="1" dirty="0" smtClean="0"/>
              <a:t> 급성장과 함께 발전한 </a:t>
            </a:r>
            <a:r>
              <a:rPr lang="ko-KR" altLang="en-US" sz="3200" b="1" dirty="0" err="1" smtClean="0"/>
              <a:t>소셜미디어를</a:t>
            </a:r>
            <a:r>
              <a:rPr lang="ko-KR" altLang="en-US" sz="3200" b="1" dirty="0" smtClean="0"/>
              <a:t> 적극 활용함으로써 사용자들 간에 커뮤니케이션은 물론 경쟁 또는 협동하는 다이어트를 진행하게 되며</a:t>
            </a:r>
            <a:r>
              <a:rPr lang="en-US" altLang="ko-KR" sz="3200" b="1" dirty="0" smtClean="0"/>
              <a:t>,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  )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는</a:t>
            </a:r>
            <a:r>
              <a:rPr lang="ko-KR" altLang="en-US" sz="3200" b="1" dirty="0" smtClean="0"/>
              <a:t> 다이어트 주체가 더 이상 ‘나’가 아닌 ‘우리’라는 느낌을 받게 될 것이다</a:t>
            </a:r>
            <a:r>
              <a:rPr lang="en-US" altLang="ko-KR" sz="3200" b="1" dirty="0" smtClean="0"/>
              <a:t>.</a:t>
            </a:r>
            <a:r>
              <a:rPr lang="ko-KR" altLang="en-US" sz="3200" b="1" dirty="0" smtClean="0"/>
              <a:t> </a:t>
            </a:r>
          </a:p>
          <a:p>
            <a:endParaRPr lang="en-US" altLang="ko-KR" sz="3000" dirty="0" smtClean="0"/>
          </a:p>
          <a:p>
            <a:endParaRPr lang="ko-KR" altLang="en-US" sz="3200" dirty="0" smtClean="0"/>
          </a:p>
          <a:p>
            <a:pPr>
              <a:buNone/>
            </a:pPr>
            <a:endParaRPr lang="en-US" altLang="ko-KR" sz="3000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274042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976664"/>
          </a:xfrm>
          <a:solidFill>
            <a:srgbClr val="FFFFCC"/>
          </a:solidFill>
        </p:spPr>
        <p:txBody>
          <a:bodyPr>
            <a:normAutofit/>
          </a:bodyPr>
          <a:lstStyle/>
          <a:p>
            <a:endParaRPr lang="en-US" altLang="ko-KR" sz="2800" dirty="0" smtClean="0"/>
          </a:p>
          <a:p>
            <a:r>
              <a:rPr lang="ko-KR" altLang="en-US" sz="2800" b="1" dirty="0" err="1" smtClean="0"/>
              <a:t>쿼드콥터를</a:t>
            </a:r>
            <a:r>
              <a:rPr lang="ko-KR" altLang="en-US" sz="2800" b="1" dirty="0" smtClean="0"/>
              <a:t> 제어하기 위해 자세측정장치</a:t>
            </a:r>
            <a:r>
              <a:rPr lang="en-US" altLang="ko-KR" sz="2800" b="1" dirty="0" smtClean="0"/>
              <a:t>(AHRS : Attitude Heading Reference System)</a:t>
            </a:r>
            <a:r>
              <a:rPr lang="ko-KR" altLang="en-US" sz="2800" b="1" dirty="0" smtClean="0"/>
              <a:t>를 사용하는데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  )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는</a:t>
            </a:r>
            <a:r>
              <a:rPr lang="ko-KR" altLang="en-US" sz="2800" b="1" dirty="0" smtClean="0"/>
              <a:t> 가속도센서에서 받아온 값을 </a:t>
            </a:r>
            <a:r>
              <a:rPr lang="en-US" altLang="ko-KR" sz="2800" b="1" dirty="0" smtClean="0"/>
              <a:t>ADC</a:t>
            </a:r>
            <a:r>
              <a:rPr lang="ko-KR" altLang="en-US" sz="2800" b="1" dirty="0" smtClean="0"/>
              <a:t>를 통해 디지털 값으로 변경하여 제어논리</a:t>
            </a:r>
            <a:r>
              <a:rPr lang="en-US" altLang="ko-KR" sz="2800" b="1" dirty="0" smtClean="0"/>
              <a:t>(Control Logic)</a:t>
            </a:r>
            <a:r>
              <a:rPr lang="ko-KR" altLang="en-US" sz="2800" b="1" dirty="0" smtClean="0"/>
              <a:t>에 전달한다</a:t>
            </a:r>
            <a:r>
              <a:rPr lang="en-US" altLang="ko-KR" sz="2800" b="1" dirty="0" smtClean="0"/>
              <a:t>. </a:t>
            </a:r>
          </a:p>
          <a:p>
            <a:endParaRPr lang="en-US" altLang="ko-KR" sz="2800" dirty="0" smtClean="0"/>
          </a:p>
          <a:p>
            <a:r>
              <a:rPr lang="ko-KR" altLang="en-US" sz="2800" b="1" dirty="0" err="1" smtClean="0"/>
              <a:t>퀵</a:t>
            </a:r>
            <a:r>
              <a:rPr lang="ko-KR" altLang="en-US" sz="2800" b="1" dirty="0" smtClean="0"/>
              <a:t> 모드로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  )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을</a:t>
            </a:r>
            <a:r>
              <a:rPr lang="ko-KR" altLang="en-US" sz="2800" b="1" dirty="0" smtClean="0"/>
              <a:t> 실행하면 점수 측정을 바로 실행하게 된다</a:t>
            </a:r>
            <a:r>
              <a:rPr lang="en-US" altLang="ko-KR" sz="2800" b="1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b="1" dirty="0" smtClean="0"/>
              <a:t>생활 패턴에 따라 음식을 섭취하였을 때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사용자로부터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  )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을</a:t>
            </a:r>
            <a:r>
              <a:rPr lang="ko-KR" altLang="en-US" sz="2800" b="1" dirty="0" smtClean="0"/>
              <a:t> 입력받게 되면 섭취량이 </a:t>
            </a:r>
            <a:r>
              <a:rPr lang="ko-KR" altLang="en-US" sz="2800" b="1" dirty="0" err="1" smtClean="0"/>
              <a:t>늘어나게되며</a:t>
            </a:r>
            <a:r>
              <a:rPr lang="ko-KR" altLang="en-US" sz="2800" b="1" dirty="0" smtClean="0"/>
              <a:t> 이는 운동량을 통해 상쇄시킬 수 있다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5801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04867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② 조사의 잘못된 사용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r>
              <a:rPr lang="ko-KR" altLang="en-US" b="1" dirty="0" err="1" smtClean="0"/>
              <a:t>즐겨찾기에는</a:t>
            </a:r>
            <a:r>
              <a:rPr lang="ko-KR" altLang="en-US" b="1" dirty="0" smtClean="0"/>
              <a:t> 사용자가 등록한 자주 이용하는 상점과 노선</a:t>
            </a:r>
            <a:r>
              <a:rPr lang="ko-KR" altLang="en-US" b="1" dirty="0" smtClean="0">
                <a:solidFill>
                  <a:srgbClr val="FF0000"/>
                </a:solidFill>
              </a:rPr>
              <a:t>으로</a:t>
            </a:r>
            <a:r>
              <a:rPr lang="ko-KR" altLang="en-US" b="1" dirty="0" smtClean="0"/>
              <a:t> 구분된다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</a:p>
          <a:p>
            <a:pPr>
              <a:buNone/>
            </a:pPr>
            <a:r>
              <a:rPr lang="en-US" altLang="ko-KR" b="1" dirty="0" smtClean="0">
                <a:latin typeface="맑은 고딕"/>
                <a:ea typeface="맑은 고딕"/>
              </a:rPr>
              <a:t>→ </a:t>
            </a:r>
            <a:r>
              <a:rPr lang="ko-KR" altLang="en-US" b="1" dirty="0" err="1" smtClean="0"/>
              <a:t>즐겨찾기에는</a:t>
            </a:r>
            <a:r>
              <a:rPr lang="ko-KR" altLang="en-US" b="1" dirty="0" smtClean="0"/>
              <a:t> 사용자가  자주 이용하여 등록한 상점과 노선</a:t>
            </a:r>
            <a:r>
              <a:rPr lang="ko-KR" altLang="en-US" b="1" dirty="0" smtClean="0">
                <a:solidFill>
                  <a:srgbClr val="FF0000"/>
                </a:solidFill>
              </a:rPr>
              <a:t>이</a:t>
            </a:r>
            <a:r>
              <a:rPr lang="ko-KR" altLang="en-US" b="1" dirty="0" smtClean="0"/>
              <a:t> 저장된다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 </a:t>
            </a:r>
            <a:r>
              <a:rPr lang="ko-KR" altLang="en-US" b="1" dirty="0" smtClean="0"/>
              <a:t>교내의 다양하고 편리한 캠퍼스생활을 한 손에 담아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이동중에서도</a:t>
            </a:r>
            <a:r>
              <a:rPr lang="ko-KR" altLang="en-US" b="1" dirty="0" smtClean="0"/>
              <a:t> 간편하게 서비스를 이용할 수 있도록 제공한다</a:t>
            </a:r>
            <a:endParaRPr lang="en-US" altLang="ko-KR" b="1" dirty="0" smtClean="0"/>
          </a:p>
          <a:p>
            <a:r>
              <a:rPr lang="ko-KR" altLang="en-US" b="1" dirty="0" smtClean="0"/>
              <a:t>물론 </a:t>
            </a:r>
            <a:r>
              <a:rPr lang="ko-KR" altLang="en-US" b="1" dirty="0" err="1" smtClean="0"/>
              <a:t>스마트폰의</a:t>
            </a:r>
            <a:r>
              <a:rPr lang="ko-KR" altLang="en-US" b="1" dirty="0" smtClean="0"/>
              <a:t> 시장성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유통구조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마케팅방법 등을 배우면서 </a:t>
            </a:r>
            <a:r>
              <a:rPr lang="ko-KR" altLang="en-US" b="1" dirty="0" smtClean="0">
                <a:solidFill>
                  <a:srgbClr val="FF0000"/>
                </a:solidFill>
              </a:rPr>
              <a:t>엔지니어로써의</a:t>
            </a:r>
            <a:r>
              <a:rPr lang="ko-KR" altLang="en-US" b="1" dirty="0" smtClean="0"/>
              <a:t> 자격을 갖추는 것을 목적으로 하며</a:t>
            </a:r>
            <a:r>
              <a:rPr lang="en-US" altLang="ko-KR" b="1" dirty="0" smtClean="0"/>
              <a:t>…</a:t>
            </a:r>
            <a:endParaRPr lang="ko-KR" altLang="en-US" b="1" dirty="0" smtClean="0"/>
          </a:p>
          <a:p>
            <a:endParaRPr lang="en-US" altLang="ko-KR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5801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5306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200" dirty="0" smtClean="0"/>
              <a:t> </a:t>
            </a:r>
            <a:r>
              <a:rPr lang="en-US" altLang="ko-KR" sz="3200" b="1" dirty="0" smtClean="0">
                <a:solidFill>
                  <a:srgbClr val="002060"/>
                </a:solidFill>
                <a:latin typeface="HY강B"/>
                <a:ea typeface="HY강B"/>
              </a:rPr>
              <a:t>★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3200" b="1" dirty="0" err="1" smtClean="0">
                <a:solidFill>
                  <a:srgbClr val="002060"/>
                </a:solidFill>
              </a:rPr>
              <a:t>으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로서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/(</a:t>
            </a:r>
            <a:r>
              <a:rPr lang="ko-KR" altLang="en-US" sz="3200" b="1" dirty="0" err="1" smtClean="0">
                <a:solidFill>
                  <a:srgbClr val="002060"/>
                </a:solidFill>
              </a:rPr>
              <a:t>으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로써</a:t>
            </a:r>
            <a:endParaRPr lang="en-US" altLang="ko-KR" sz="32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(</a:t>
            </a:r>
            <a:r>
              <a:rPr lang="ko-KR" altLang="en-US" sz="3200" b="1" dirty="0" err="1" smtClean="0"/>
              <a:t>으</a:t>
            </a:r>
            <a:r>
              <a:rPr lang="en-US" altLang="ko-KR" sz="3200" b="1" dirty="0" smtClean="0"/>
              <a:t>)</a:t>
            </a:r>
            <a:r>
              <a:rPr lang="ko-KR" altLang="en-US" sz="3200" b="1" dirty="0" smtClean="0"/>
              <a:t>로서 </a:t>
            </a:r>
            <a:r>
              <a:rPr lang="en-US" altLang="ko-KR" sz="3200" b="1" dirty="0" smtClean="0"/>
              <a:t>: ‘</a:t>
            </a:r>
            <a:r>
              <a:rPr lang="ko-KR" altLang="en-US" sz="3200" b="1" dirty="0" smtClean="0"/>
              <a:t>자격</a:t>
            </a:r>
            <a:r>
              <a:rPr lang="en-US" altLang="ko-KR" sz="3200" b="1" dirty="0" smtClean="0"/>
              <a:t>’</a:t>
            </a:r>
            <a:r>
              <a:rPr lang="ko-KR" altLang="en-US" sz="3200" b="1" dirty="0" smtClean="0"/>
              <a:t>의 의미</a:t>
            </a:r>
            <a:endParaRPr lang="en-US" altLang="ko-KR" sz="3200" b="1" dirty="0" smtClean="0"/>
          </a:p>
          <a:p>
            <a:pPr>
              <a:buNone/>
            </a:pPr>
            <a:r>
              <a:rPr lang="en-US" altLang="ko-KR" sz="3200" b="1" dirty="0" smtClean="0"/>
              <a:t>    ex)</a:t>
            </a:r>
            <a:r>
              <a:rPr lang="ko-KR" altLang="en-US" sz="3200" b="1" dirty="0" smtClean="0"/>
              <a:t> 그런 행동을 하다니 정치인으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로서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pPr>
              <a:buNone/>
            </a:pPr>
            <a:r>
              <a:rPr lang="en-US" altLang="ko-KR" sz="3200" b="1" dirty="0" smtClean="0"/>
              <a:t>          </a:t>
            </a:r>
            <a:r>
              <a:rPr lang="ko-KR" altLang="en-US" sz="3200" b="1" dirty="0" smtClean="0"/>
              <a:t>자격이 없다</a:t>
            </a:r>
            <a:r>
              <a:rPr lang="en-US" altLang="ko-KR" sz="3200" b="1" dirty="0" smtClean="0"/>
              <a:t>.</a:t>
            </a:r>
          </a:p>
          <a:p>
            <a:pPr>
              <a:buNone/>
            </a:pPr>
            <a:endParaRPr lang="en-US" altLang="ko-KR" sz="3200" b="1" dirty="0" smtClean="0"/>
          </a:p>
          <a:p>
            <a:pPr>
              <a:buNone/>
            </a:pP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으</a:t>
            </a:r>
            <a:r>
              <a:rPr lang="en-US" altLang="ko-KR" sz="3200" b="1" dirty="0" smtClean="0"/>
              <a:t>)</a:t>
            </a:r>
            <a:r>
              <a:rPr lang="ko-KR" altLang="en-US" sz="3200" b="1" dirty="0" smtClean="0"/>
              <a:t>로써 </a:t>
            </a:r>
            <a:r>
              <a:rPr lang="en-US" altLang="ko-KR" sz="3200" b="1" dirty="0" smtClean="0"/>
              <a:t>: ‘</a:t>
            </a:r>
            <a:r>
              <a:rPr lang="ko-KR" altLang="en-US" sz="3200" b="1" dirty="0" smtClean="0"/>
              <a:t>도구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수단</a:t>
            </a:r>
            <a:r>
              <a:rPr lang="en-US" altLang="ko-KR" sz="3200" b="1" dirty="0" smtClean="0"/>
              <a:t>’</a:t>
            </a:r>
            <a:r>
              <a:rPr lang="ko-KR" altLang="en-US" sz="3200" b="1" dirty="0" smtClean="0"/>
              <a:t>의 의미</a:t>
            </a:r>
            <a:endParaRPr lang="en-US" altLang="ko-KR" sz="3200" b="1" dirty="0" smtClean="0"/>
          </a:p>
          <a:p>
            <a:pPr>
              <a:buNone/>
            </a:pPr>
            <a:r>
              <a:rPr lang="en-US" altLang="ko-KR" sz="3200" b="1" dirty="0" smtClean="0"/>
              <a:t> ex) </a:t>
            </a:r>
            <a:r>
              <a:rPr lang="ko-KR" altLang="en-US" sz="3200" b="1" dirty="0" smtClean="0"/>
              <a:t>그는 운동을 함으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로써</a:t>
            </a:r>
            <a:r>
              <a:rPr lang="ko-KR" altLang="en-US" sz="3200" b="1" dirty="0" smtClean="0"/>
              <a:t> 건강을 유지한다</a:t>
            </a:r>
            <a:r>
              <a:rPr lang="en-US" altLang="ko-KR" sz="3200" b="1" dirty="0" smtClean="0"/>
              <a:t>.</a:t>
            </a:r>
          </a:p>
          <a:p>
            <a:pPr>
              <a:buNone/>
            </a:pP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53061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③ 불필요한 수동 표현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b="1" dirty="0" smtClean="0"/>
              <a:t>서버와의 연결이 끊어졌을 경우의 예외처리가 제대로 </a:t>
            </a:r>
            <a:r>
              <a:rPr lang="ko-KR" altLang="en-US" b="1" dirty="0" smtClean="0">
                <a:solidFill>
                  <a:srgbClr val="FF0000"/>
                </a:solidFill>
              </a:rPr>
              <a:t>되어졌는가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altLang="ko-KR" b="1" dirty="0" smtClean="0">
                <a:latin typeface="맑은 고딕"/>
                <a:ea typeface="맑은 고딕"/>
              </a:rPr>
              <a:t>→ </a:t>
            </a:r>
            <a:r>
              <a:rPr lang="ko-KR" altLang="en-US" b="1" dirty="0" smtClean="0">
                <a:latin typeface="맑은 고딕"/>
                <a:ea typeface="맑은 고딕"/>
              </a:rPr>
              <a:t>예외처리가 제대로 되었는가</a:t>
            </a:r>
            <a:r>
              <a:rPr lang="en-US" altLang="ko-KR" b="1" dirty="0" smtClean="0">
                <a:latin typeface="맑은 고딕"/>
                <a:ea typeface="맑은 고딕"/>
              </a:rPr>
              <a:t>?</a:t>
            </a:r>
            <a:endParaRPr lang="en-US" altLang="ko-KR" b="1" dirty="0" smtClean="0"/>
          </a:p>
          <a:p>
            <a:r>
              <a:rPr lang="ko-KR" altLang="en-US" b="1" dirty="0" smtClean="0"/>
              <a:t>상단에 </a:t>
            </a:r>
            <a:r>
              <a:rPr lang="ko-KR" altLang="en-US" b="1" dirty="0" err="1" smtClean="0"/>
              <a:t>퀵</a:t>
            </a:r>
            <a:r>
              <a:rPr lang="ko-KR" altLang="en-US" b="1" dirty="0" smtClean="0"/>
              <a:t> 모드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승용차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버스 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즐겨찾기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랭킹 및 옵션 모드 버튼이 </a:t>
            </a:r>
            <a:r>
              <a:rPr lang="ko-KR" altLang="en-US" b="1" dirty="0" smtClean="0">
                <a:solidFill>
                  <a:srgbClr val="FF0000"/>
                </a:solidFill>
              </a:rPr>
              <a:t>위치된다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altLang="ko-KR" b="1" dirty="0" smtClean="0">
                <a:latin typeface="맑은 고딕"/>
              </a:rPr>
              <a:t>→ </a:t>
            </a:r>
            <a:r>
              <a:rPr lang="ko-KR" altLang="en-US" b="1" dirty="0" smtClean="0">
                <a:latin typeface="맑은 고딕"/>
              </a:rPr>
              <a:t>상단에 </a:t>
            </a:r>
            <a:r>
              <a:rPr lang="en-US" altLang="ko-KR" b="1" dirty="0" smtClean="0">
                <a:latin typeface="맑은 고딕"/>
              </a:rPr>
              <a:t>~ </a:t>
            </a:r>
            <a:r>
              <a:rPr lang="ko-KR" altLang="en-US" b="1" dirty="0" smtClean="0">
                <a:latin typeface="맑은 고딕"/>
              </a:rPr>
              <a:t>모드 버튼이 있다</a:t>
            </a:r>
            <a:r>
              <a:rPr lang="en-US" altLang="ko-KR" b="1" dirty="0" smtClean="0">
                <a:latin typeface="맑은 고딕"/>
              </a:rPr>
              <a:t>.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/>
              <a:t>오른쪽 상단에는 장시간 운전자를 위한 졸음방지 스위치가 </a:t>
            </a:r>
            <a:r>
              <a:rPr lang="ko-KR" altLang="en-US" b="1" dirty="0" smtClean="0">
                <a:solidFill>
                  <a:srgbClr val="FF0000"/>
                </a:solidFill>
              </a:rPr>
              <a:t>제공된다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smtClean="0"/>
              <a:t> </a:t>
            </a:r>
          </a:p>
          <a:p>
            <a:pPr>
              <a:buNone/>
            </a:pPr>
            <a:r>
              <a:rPr lang="en-US" altLang="ko-KR" b="1" dirty="0" smtClean="0">
                <a:latin typeface="맑은 고딕"/>
              </a:rPr>
              <a:t>→ </a:t>
            </a:r>
            <a:r>
              <a:rPr lang="ko-KR" altLang="en-US" b="1" dirty="0" smtClean="0"/>
              <a:t>오른쪽 상단에는 장시간 운전자를 위한 졸음방지 스위치가 있다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1926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④ 유사한 용어 사용의 혼란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r>
              <a:rPr lang="ko-KR" altLang="ko-KR" b="1" dirty="0" smtClean="0"/>
              <a:t>우리는 </a:t>
            </a:r>
            <a:r>
              <a:rPr lang="ko-KR" altLang="ko-KR" b="1" dirty="0" err="1" smtClean="0">
                <a:solidFill>
                  <a:srgbClr val="FF0000"/>
                </a:solidFill>
              </a:rPr>
              <a:t>스마트폰을</a:t>
            </a:r>
            <a:r>
              <a:rPr lang="en-US" altLang="ko-KR" b="1" dirty="0" smtClean="0">
                <a:solidFill>
                  <a:srgbClr val="FF0000"/>
                </a:solidFill>
              </a:rPr>
              <a:t> USB</a:t>
            </a:r>
            <a:r>
              <a:rPr lang="ko-KR" altLang="ko-KR" b="1" dirty="0" smtClean="0">
                <a:solidFill>
                  <a:srgbClr val="FF0000"/>
                </a:solidFill>
              </a:rPr>
              <a:t>장치화하고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PC</a:t>
            </a:r>
            <a:r>
              <a:rPr lang="ko-KR" altLang="ko-KR" b="1" dirty="0" smtClean="0"/>
              <a:t>에 연결해서</a:t>
            </a:r>
            <a:r>
              <a:rPr lang="en-US" altLang="ko-KR" b="1" dirty="0" smtClean="0"/>
              <a:t>, </a:t>
            </a:r>
            <a:r>
              <a:rPr lang="ko-KR" altLang="ko-KR" b="1" dirty="0" err="1" smtClean="0"/>
              <a:t>스마트폰의</a:t>
            </a:r>
            <a:r>
              <a:rPr lang="ko-KR" altLang="ko-KR" b="1" dirty="0" smtClean="0"/>
              <a:t> 기능과 장점을</a:t>
            </a:r>
            <a:r>
              <a:rPr lang="en-US" altLang="ko-KR" b="1" dirty="0" smtClean="0"/>
              <a:t> PC</a:t>
            </a:r>
            <a:r>
              <a:rPr lang="ko-KR" altLang="ko-KR" b="1" dirty="0" smtClean="0"/>
              <a:t>에서도 최대한 사용 할 수 있도록 하고자 한다</a:t>
            </a:r>
            <a:r>
              <a:rPr lang="en-US" altLang="ko-KR" b="1" dirty="0" smtClean="0"/>
              <a:t>.</a:t>
            </a:r>
            <a:endParaRPr lang="ko-KR" altLang="ko-KR" b="1" dirty="0" smtClean="0"/>
          </a:p>
          <a:p>
            <a:pPr>
              <a:buNone/>
            </a:pPr>
            <a:r>
              <a:rPr lang="en-US" altLang="ko-KR" b="1" dirty="0" smtClean="0"/>
              <a:t>  USB/IP</a:t>
            </a:r>
            <a:r>
              <a:rPr lang="ko-KR" altLang="ko-KR" b="1" dirty="0" smtClean="0"/>
              <a:t>는 </a:t>
            </a:r>
            <a:r>
              <a:rPr lang="en-US" altLang="ko-KR" b="1" dirty="0" smtClean="0"/>
              <a:t>IP</a:t>
            </a:r>
            <a:r>
              <a:rPr lang="ko-KR" altLang="ko-KR" b="1" dirty="0" smtClean="0"/>
              <a:t>네트워크를 통해 일반적인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USB</a:t>
            </a:r>
            <a:r>
              <a:rPr lang="ko-KR" altLang="ko-KR" b="1" dirty="0" smtClean="0">
                <a:solidFill>
                  <a:srgbClr val="FF0000"/>
                </a:solidFill>
              </a:rPr>
              <a:t>디바이스</a:t>
            </a:r>
            <a:r>
              <a:rPr lang="ko-KR" altLang="ko-KR" b="1" dirty="0" smtClean="0"/>
              <a:t>를 공유하는 시스템이다</a:t>
            </a:r>
            <a:r>
              <a:rPr lang="en-US" altLang="ko-KR" b="1" dirty="0" smtClean="0"/>
              <a:t>. </a:t>
            </a:r>
            <a:r>
              <a:rPr lang="ko-KR" altLang="ko-KR" b="1" dirty="0" smtClean="0"/>
              <a:t>기존</a:t>
            </a:r>
            <a:r>
              <a:rPr lang="ko-KR" altLang="en-US" b="1" dirty="0" smtClean="0"/>
              <a:t>에 이미 </a:t>
            </a:r>
            <a:r>
              <a:rPr lang="ko-KR" altLang="ko-KR" b="1" dirty="0" smtClean="0"/>
              <a:t>사용중인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USB</a:t>
            </a:r>
            <a:r>
              <a:rPr lang="ko-KR" altLang="ko-KR" b="1" dirty="0" smtClean="0">
                <a:solidFill>
                  <a:srgbClr val="FF0000"/>
                </a:solidFill>
              </a:rPr>
              <a:t>디바이스를 </a:t>
            </a:r>
            <a:r>
              <a:rPr lang="ko-KR" altLang="ko-KR" b="1" dirty="0" smtClean="0"/>
              <a:t>포함해 애플리케이션까지 </a:t>
            </a:r>
            <a:endParaRPr lang="en-US" altLang="ko-KR" b="1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  </a:t>
            </a:r>
            <a:r>
              <a:rPr lang="ko-KR" altLang="ko-KR" b="1" dirty="0" smtClean="0">
                <a:solidFill>
                  <a:srgbClr val="FF0000"/>
                </a:solidFill>
              </a:rPr>
              <a:t>디바이스화</a:t>
            </a:r>
            <a:r>
              <a:rPr lang="ko-KR" altLang="ko-KR" b="1" dirty="0" smtClean="0"/>
              <a:t>하여 원격공유 </a:t>
            </a:r>
            <a:r>
              <a:rPr lang="en-US" altLang="ko-KR" b="1" dirty="0" smtClean="0"/>
              <a:t>USB</a:t>
            </a:r>
            <a:r>
              <a:rPr lang="ko-KR" altLang="ko-KR" b="1" dirty="0" smtClean="0"/>
              <a:t>디바이스로 사용할 수 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만약 동영상이 있는 경우에는 동영상을 함께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플레이하여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/>
              <a:t>보여줄 수 있고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동영상이 없는 경우에는 동영상을 </a:t>
            </a:r>
            <a:r>
              <a:rPr lang="ko-KR" altLang="en-US" b="1" dirty="0" smtClean="0">
                <a:solidFill>
                  <a:srgbClr val="FF0000"/>
                </a:solidFill>
              </a:rPr>
              <a:t>재생</a:t>
            </a:r>
            <a:r>
              <a:rPr lang="ko-KR" altLang="en-US" b="1" dirty="0" smtClean="0"/>
              <a:t>하지 않는다</a:t>
            </a:r>
            <a:r>
              <a:rPr lang="en-US" altLang="ko-KR" b="1" dirty="0" smtClean="0"/>
              <a:t>.</a:t>
            </a:r>
          </a:p>
          <a:p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5801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976664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>
              <a:buNone/>
            </a:pP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⑤ 최소한의 </a:t>
            </a:r>
            <a:r>
              <a:rPr lang="ko-KR" altLang="en-US" sz="3200" b="1" dirty="0" err="1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암호어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 사용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r>
              <a:rPr lang="ko-KR" altLang="en-US" b="1" dirty="0" smtClean="0">
                <a:latin typeface="맑은 고딕"/>
                <a:ea typeface="맑은 고딕"/>
              </a:rPr>
              <a:t>글에서 중요한 의미를 담고 있는 듯하지만 </a:t>
            </a:r>
            <a:r>
              <a:rPr lang="ko-KR" altLang="en-US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구체적인 </a:t>
            </a:r>
            <a:r>
              <a:rPr lang="en-US" altLang="ko-KR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‘</a:t>
            </a:r>
            <a:r>
              <a:rPr lang="ko-KR" altLang="en-US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알맹이</a:t>
            </a:r>
            <a:r>
              <a:rPr lang="en-US" altLang="ko-KR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’</a:t>
            </a:r>
            <a:r>
              <a:rPr lang="ko-KR" altLang="en-US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를 찾기 쉽지 않은 </a:t>
            </a:r>
            <a:r>
              <a:rPr lang="ko-KR" altLang="en-US" b="1" dirty="0" smtClean="0">
                <a:latin typeface="맑은 고딕"/>
                <a:ea typeface="맑은 고딕"/>
              </a:rPr>
              <a:t>표현들</a:t>
            </a:r>
            <a:endParaRPr lang="en-US" altLang="ko-KR" b="1" dirty="0" smtClean="0">
              <a:latin typeface="맑은 고딕"/>
              <a:ea typeface="맑은 고딕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그럴 듯하게 들리지만 막연한 </a:t>
            </a:r>
            <a:r>
              <a:rPr lang="ko-KR" altLang="en-US" b="1" dirty="0" smtClean="0">
                <a:latin typeface="맑은 고딕"/>
                <a:ea typeface="맑은 고딕"/>
              </a:rPr>
              <a:t>표현들</a:t>
            </a:r>
            <a:endParaRPr lang="en-US" altLang="ko-KR" b="1" dirty="0" smtClean="0">
              <a:latin typeface="맑은 고딕"/>
              <a:ea typeface="맑은 고딕"/>
            </a:endParaRPr>
          </a:p>
          <a:p>
            <a:r>
              <a:rPr lang="en-US" altLang="ko-KR" b="1" dirty="0" smtClean="0">
                <a:latin typeface="맑은 고딕"/>
                <a:ea typeface="맑은 고딕"/>
              </a:rPr>
              <a:t> </a:t>
            </a:r>
            <a:r>
              <a:rPr lang="ko-KR" altLang="en-US" b="1" dirty="0" smtClean="0">
                <a:latin typeface="맑은 고딕"/>
                <a:ea typeface="맑은 고딕"/>
              </a:rPr>
              <a:t>이 글을 </a:t>
            </a:r>
            <a:r>
              <a:rPr lang="ko-KR" altLang="en-US" b="1" dirty="0" smtClean="0">
                <a:solidFill>
                  <a:srgbClr val="0070C0"/>
                </a:solidFill>
                <a:latin typeface="맑은 고딕"/>
                <a:ea typeface="맑은 고딕"/>
              </a:rPr>
              <a:t>어디선가 읽어 본 듯한 느낌을 주는 </a:t>
            </a:r>
            <a:r>
              <a:rPr lang="ko-KR" altLang="en-US" b="1" dirty="0" smtClean="0">
                <a:latin typeface="맑은 고딕"/>
                <a:ea typeface="맑은 고딕"/>
              </a:rPr>
              <a:t>표현들</a:t>
            </a:r>
            <a:endParaRPr lang="en-US" altLang="ko-KR" b="1" dirty="0" smtClean="0">
              <a:latin typeface="맑은 고딕"/>
              <a:ea typeface="맑은 고딕"/>
            </a:endParaRPr>
          </a:p>
          <a:p>
            <a:pPr>
              <a:buNone/>
            </a:pP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58018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467544" y="3789040"/>
            <a:ext cx="8208912" cy="2232248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 smtClean="0">
                <a:solidFill>
                  <a:schemeClr val="tx1"/>
                </a:solidFill>
              </a:rPr>
              <a:t>팀별로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 진행되는 프로젝트인 만큼 </a:t>
            </a:r>
            <a:r>
              <a:rPr lang="ko-KR" altLang="en-US" sz="2700" b="1" dirty="0" smtClean="0">
                <a:solidFill>
                  <a:srgbClr val="FF0000"/>
                </a:solidFill>
              </a:rPr>
              <a:t>그 안에 여러 가지 상황이 있다는 것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을 알게 되었다</a:t>
            </a:r>
            <a:r>
              <a:rPr lang="en-US" altLang="ko-KR" sz="27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이번에 얻은 경험은 앞으로 나아가는 일에 </a:t>
            </a:r>
            <a:r>
              <a:rPr lang="ko-KR" altLang="en-US" sz="2700" b="1" dirty="0" smtClean="0">
                <a:solidFill>
                  <a:srgbClr val="FF0000"/>
                </a:solidFill>
              </a:rPr>
              <a:t>많은 도움이 </a:t>
            </a:r>
            <a:r>
              <a:rPr lang="ko-KR" altLang="en-US" sz="2700" b="1" dirty="0" smtClean="0">
                <a:solidFill>
                  <a:schemeClr val="tx1"/>
                </a:solidFill>
              </a:rPr>
              <a:t>될 것이다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619268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Personal Environment Service(PES, </a:t>
            </a:r>
            <a:r>
              <a:rPr lang="ko-KR" altLang="ko-KR" b="1" dirty="0" smtClean="0"/>
              <a:t>개인환경서비스</a:t>
            </a:r>
            <a:r>
              <a:rPr lang="en-US" altLang="ko-KR" b="1" dirty="0" smtClean="0"/>
              <a:t>)</a:t>
            </a:r>
            <a:r>
              <a:rPr lang="ko-KR" altLang="ko-KR" b="1" dirty="0" smtClean="0"/>
              <a:t>는</a:t>
            </a:r>
            <a:r>
              <a:rPr lang="en-US" altLang="ko-KR" b="1" dirty="0" smtClean="0"/>
              <a:t> WPAN / WLAN </a:t>
            </a:r>
            <a:r>
              <a:rPr lang="ko-KR" altLang="ko-KR" b="1" dirty="0" smtClean="0"/>
              <a:t>통신을 통해 스마트 </a:t>
            </a:r>
            <a:r>
              <a:rPr lang="ko-KR" altLang="ko-KR" b="1" dirty="0" err="1" smtClean="0"/>
              <a:t>폰과</a:t>
            </a:r>
            <a:r>
              <a:rPr lang="ko-KR" altLang="ko-KR" b="1" dirty="0" smtClean="0"/>
              <a:t> </a:t>
            </a:r>
            <a:r>
              <a:rPr lang="ko-KR" altLang="ko-KR" b="1" dirty="0" smtClean="0">
                <a:solidFill>
                  <a:srgbClr val="FF0000"/>
                </a:solidFill>
              </a:rPr>
              <a:t>모든 생활 기기들을 </a:t>
            </a:r>
            <a:r>
              <a:rPr lang="ko-KR" altLang="ko-KR" b="1" dirty="0" smtClean="0"/>
              <a:t>연결하여 </a:t>
            </a:r>
            <a:r>
              <a:rPr lang="ko-KR" altLang="ko-KR" b="1" dirty="0" smtClean="0">
                <a:solidFill>
                  <a:srgbClr val="FF0000"/>
                </a:solidFill>
              </a:rPr>
              <a:t>사용자의 생활환경을 지능적으로 개인화시키는 </a:t>
            </a:r>
            <a:r>
              <a:rPr lang="ko-KR" altLang="ko-KR" b="1" dirty="0" smtClean="0"/>
              <a:t>신개념의 서비스이다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ko-KR" b="1" dirty="0" smtClean="0"/>
              <a:t>그러나 </a:t>
            </a:r>
            <a:r>
              <a:rPr lang="ko-KR" altLang="ko-KR" b="1" dirty="0" smtClean="0">
                <a:solidFill>
                  <a:srgbClr val="FF0000"/>
                </a:solidFill>
              </a:rPr>
              <a:t>각각의 기술들이 제시하는 화려한 비전에도 </a:t>
            </a:r>
            <a:r>
              <a:rPr lang="ko-KR" altLang="ko-KR" b="1" dirty="0" smtClean="0"/>
              <a:t>불구하고 </a:t>
            </a:r>
            <a:r>
              <a:rPr lang="ko-KR" altLang="ko-KR" b="1" dirty="0" smtClean="0">
                <a:solidFill>
                  <a:srgbClr val="FF0000"/>
                </a:solidFill>
              </a:rPr>
              <a:t>인프라 구축과 실용적인 인식 기술의 어려움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ko-KR" b="1" dirty="0" smtClean="0">
                <a:solidFill>
                  <a:srgbClr val="FF0000"/>
                </a:solidFill>
              </a:rPr>
              <a:t>별도 단말기 사용의 불편함 </a:t>
            </a:r>
            <a:r>
              <a:rPr lang="ko-KR" altLang="ko-KR" b="1" dirty="0" smtClean="0"/>
              <a:t>등의 이유로 아직까지 </a:t>
            </a:r>
            <a:r>
              <a:rPr lang="ko-KR" altLang="ko-KR" b="1" dirty="0" smtClean="0">
                <a:solidFill>
                  <a:srgbClr val="FF0000"/>
                </a:solidFill>
              </a:rPr>
              <a:t>기초적인 수준에 </a:t>
            </a:r>
            <a:r>
              <a:rPr lang="ko-KR" altLang="ko-KR" b="1" dirty="0" smtClean="0"/>
              <a:t>머무는 상황이다</a:t>
            </a:r>
            <a:r>
              <a:rPr lang="en-US" altLang="ko-KR" b="1" dirty="0" smtClean="0"/>
              <a:t>.</a:t>
            </a:r>
          </a:p>
          <a:p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 flipV="1">
            <a:off x="395536" y="228919"/>
            <a:ext cx="8291264" cy="45719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6048672"/>
          </a:xfrm>
        </p:spPr>
        <p:txBody>
          <a:bodyPr/>
          <a:lstStyle/>
          <a:p>
            <a:pPr>
              <a:buNone/>
            </a:pP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⑥ 해석이 필요한 문장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맑은 고딕"/>
              <a:ea typeface="맑은 고딕"/>
            </a:endParaRPr>
          </a:p>
          <a:p>
            <a:r>
              <a:rPr lang="ko-KR" altLang="en-US" b="1" dirty="0" err="1" smtClean="0"/>
              <a:t>아바타</a:t>
            </a:r>
            <a:r>
              <a:rPr lang="ko-KR" altLang="en-US" b="1" dirty="0" smtClean="0"/>
              <a:t> 자동 생성기능에는 </a:t>
            </a:r>
            <a:r>
              <a:rPr lang="en-US" altLang="ko-KR" b="1" dirty="0" smtClean="0"/>
              <a:t>Open CV</a:t>
            </a:r>
            <a:r>
              <a:rPr lang="ko-KR" altLang="en-US" b="1" dirty="0" smtClean="0"/>
              <a:t>기술이 사용됨에 따라 사용자의 얼굴을 카메라를 통해 촬영한 후 얻어진 사진 속에서 이목구비를 추출해 내어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이를 이진화 작업을 통해 아바타의 그것과 가장 비슷한 요소들을 조합해 내어 </a:t>
            </a:r>
            <a:r>
              <a:rPr lang="ko-KR" altLang="en-US" b="1" dirty="0" err="1" smtClean="0"/>
              <a:t>아바타를</a:t>
            </a:r>
            <a:r>
              <a:rPr lang="ko-KR" altLang="en-US" b="1" dirty="0" smtClean="0"/>
              <a:t> 생성해 주는 기능이다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    </a:t>
            </a:r>
            <a:r>
              <a:rPr lang="ko-KR" altLang="en-US" b="1" dirty="0" err="1" smtClean="0"/>
              <a:t>아바타</a:t>
            </a:r>
            <a:r>
              <a:rPr lang="ko-KR" altLang="en-US" b="1" dirty="0" smtClean="0"/>
              <a:t> 자동 생성기능이란 </a:t>
            </a:r>
            <a:r>
              <a:rPr lang="en-US" altLang="ko-KR" b="1" dirty="0" smtClean="0"/>
              <a:t>Open CV</a:t>
            </a:r>
            <a:r>
              <a:rPr lang="ko-KR" altLang="en-US" b="1" dirty="0" smtClean="0"/>
              <a:t>기술을 사       용하여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카메라로 촬영한 사진 속 사용자의 이목구비만 추출하여 이진화 작업을 거쳐 </a:t>
            </a:r>
            <a:r>
              <a:rPr lang="ko-KR" altLang="en-US" b="1" dirty="0" err="1" smtClean="0"/>
              <a:t>아바타를</a:t>
            </a:r>
            <a:r>
              <a:rPr lang="ko-KR" altLang="en-US" b="1" dirty="0" smtClean="0"/>
              <a:t> 만들어내는 기능이다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58018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55576" y="386104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97666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b="1" dirty="0" smtClean="0"/>
              <a:t>자신의 랭킹은 랭킹 화면 아래쪽에 랭킹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자신의 아이디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지역 및 평균 점수를 확인 할 수 있다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buNone/>
            </a:pPr>
            <a:r>
              <a:rPr lang="ko-KR" altLang="ko-KR" b="1" dirty="0" smtClean="0">
                <a:latin typeface="맑은 고딕"/>
                <a:ea typeface="맑은 고딕"/>
              </a:rPr>
              <a:t>→</a:t>
            </a:r>
            <a:r>
              <a:rPr lang="ko-KR" altLang="en-US" b="1" dirty="0" smtClean="0"/>
              <a:t>랭킹 화면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아래에 자신의 아이디를 입력하면 자신의 랭킹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지역 및 평균 점수를 확인할 수 있다</a:t>
            </a:r>
            <a:r>
              <a:rPr lang="en-US" altLang="ko-KR" b="1" dirty="0" smtClean="0"/>
              <a:t>. </a:t>
            </a:r>
          </a:p>
          <a:p>
            <a:pPr>
              <a:buNone/>
            </a:pPr>
            <a:endParaRPr lang="ko-KR" altLang="en-US" b="1" dirty="0" smtClean="0"/>
          </a:p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가속센서기가 </a:t>
            </a:r>
            <a:r>
              <a:rPr lang="ko-KR" altLang="en-US" b="1" dirty="0" err="1" smtClean="0"/>
              <a:t>아이폰의</a:t>
            </a:r>
            <a:r>
              <a:rPr lang="ko-KR" altLang="en-US" b="1" dirty="0" smtClean="0"/>
              <a:t> 흔들림을 파악하여 점수를 감소시킨다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>
              <a:buNone/>
            </a:pPr>
            <a:r>
              <a:rPr lang="ko-KR" altLang="ko-KR" b="1" dirty="0" smtClean="0">
                <a:latin typeface="맑은 고딕"/>
              </a:rPr>
              <a:t>→ </a:t>
            </a:r>
            <a:r>
              <a:rPr lang="ko-KR" altLang="en-US" b="1" dirty="0" smtClean="0"/>
              <a:t>가속센서기가 </a:t>
            </a:r>
            <a:r>
              <a:rPr lang="ko-KR" altLang="en-US" b="1" dirty="0" err="1" smtClean="0"/>
              <a:t>아이폰의</a:t>
            </a:r>
            <a:r>
              <a:rPr lang="ko-KR" altLang="en-US" b="1" dirty="0" smtClean="0"/>
              <a:t> 흔들림의 정도를 파악하여 점수를 상향 혹은 하향 조정한다</a:t>
            </a:r>
            <a:r>
              <a:rPr lang="en-US" altLang="ko-KR" b="1" dirty="0" smtClean="0"/>
              <a:t>. </a:t>
            </a:r>
          </a:p>
          <a:p>
            <a:pPr>
              <a:buNone/>
            </a:pPr>
            <a:endParaRPr lang="en-US" altLang="ko-KR" b="1" dirty="0" smtClean="0"/>
          </a:p>
          <a:p>
            <a:r>
              <a:rPr lang="ko-KR" altLang="en-US" b="1" dirty="0" smtClean="0"/>
              <a:t>지인의 아이디를 이용하여 랭킹을 확인할 수 있다</a:t>
            </a:r>
            <a:r>
              <a:rPr lang="en-US" altLang="ko-KR" b="1" dirty="0" smtClean="0"/>
              <a:t>.</a:t>
            </a:r>
            <a:r>
              <a:rPr lang="ko-KR" altLang="ko-KR" b="1" dirty="0" smtClean="0">
                <a:latin typeface="맑은 고딕"/>
              </a:rPr>
              <a:t> → </a:t>
            </a:r>
            <a:r>
              <a:rPr lang="ko-KR" altLang="en-US" b="1" dirty="0" smtClean="0"/>
              <a:t>다른 사용자의 아이디를 입력하면 해당 사용자의 랭킹을 확인할 수 있다</a:t>
            </a:r>
            <a:r>
              <a:rPr lang="en-US" altLang="ko-KR" b="1" dirty="0" smtClean="0"/>
              <a:t>. </a:t>
            </a:r>
          </a:p>
          <a:p>
            <a:pPr>
              <a:buNone/>
            </a:pPr>
            <a:endParaRPr lang="ko-KR" altLang="en-US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30026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76064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3600" b="1" dirty="0" smtClean="0">
                <a:latin typeface="HY강B" pitchFamily="18" charset="-127"/>
                <a:ea typeface="HY강B" pitchFamily="18" charset="-127"/>
              </a:rPr>
              <a:t>2) </a:t>
            </a:r>
            <a:r>
              <a:rPr lang="ko-KR" altLang="en-US" sz="3600" b="1" dirty="0" smtClean="0">
                <a:latin typeface="HY강B" pitchFamily="18" charset="-127"/>
                <a:ea typeface="HY강B" pitchFamily="18" charset="-127"/>
              </a:rPr>
              <a:t>제안서의 갈래적 특징</a:t>
            </a:r>
            <a:endParaRPr lang="en-US" altLang="ko-KR" sz="36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3600" dirty="0" smtClean="0"/>
              <a:t> </a:t>
            </a:r>
            <a:r>
              <a:rPr lang="ko-KR" altLang="en-US" sz="3200" dirty="0" smtClean="0"/>
              <a:t>정보전달</a:t>
            </a:r>
            <a:r>
              <a:rPr lang="en-US" altLang="ko-KR" sz="3200" dirty="0" smtClean="0"/>
              <a:t>(80%) + </a:t>
            </a:r>
            <a:r>
              <a:rPr lang="ko-KR" altLang="en-US" sz="3200" dirty="0" smtClean="0"/>
              <a:t>설득</a:t>
            </a:r>
            <a:r>
              <a:rPr lang="en-US" altLang="ko-KR" sz="3200" dirty="0" smtClean="0"/>
              <a:t>(20%)</a:t>
            </a:r>
          </a:p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정확한 용어의 사용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구체적 설명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(</a:t>
            </a:r>
            <a:r>
              <a:rPr lang="ko-KR" altLang="en-US" sz="3200" dirty="0" smtClean="0"/>
              <a:t>용어 사용과 설명의 난이도는 독자설정에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  </a:t>
            </a:r>
            <a:r>
              <a:rPr lang="ko-KR" altLang="en-US" sz="3200" dirty="0" smtClean="0"/>
              <a:t>따름</a:t>
            </a:r>
            <a:r>
              <a:rPr lang="en-US" altLang="ko-KR" sz="3200" dirty="0" smtClean="0"/>
              <a:t>)</a:t>
            </a:r>
          </a:p>
          <a:p>
            <a:pPr>
              <a:buNone/>
            </a:pP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30026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3356992"/>
            <a:ext cx="7704856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우리가 만들고자 하는 </a:t>
            </a:r>
            <a:r>
              <a:rPr lang="en-US" altLang="ko-KR" sz="2800" b="1" dirty="0" smtClean="0"/>
              <a:t>A(</a:t>
            </a:r>
            <a:r>
              <a:rPr lang="ko-KR" altLang="en-US" sz="2800" b="1" dirty="0" smtClean="0"/>
              <a:t>제품의 이름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는 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한 특성을 가진 </a:t>
            </a:r>
            <a:r>
              <a:rPr lang="en-US" altLang="ko-KR" sz="2800" b="1" dirty="0" smtClean="0"/>
              <a:t>…</a:t>
            </a:r>
            <a:r>
              <a:rPr lang="ko-KR" altLang="en-US" sz="2800" b="1" dirty="0" smtClean="0"/>
              <a:t>이다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  </a:t>
            </a:r>
            <a:endParaRPr lang="en-US" altLang="ko-KR" sz="2800" b="1" dirty="0" smtClean="0"/>
          </a:p>
          <a:p>
            <a:pPr algn="ctr"/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7606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3500" b="1" dirty="0" smtClean="0">
                <a:latin typeface="HY강B" pitchFamily="18" charset="-127"/>
                <a:ea typeface="HY강B" pitchFamily="18" charset="-127"/>
              </a:rPr>
              <a:t>⑦ </a:t>
            </a:r>
            <a:r>
              <a:rPr lang="ko-KR" altLang="en-US" sz="3500" b="1" dirty="0" smtClean="0">
                <a:latin typeface="HY강B" pitchFamily="18" charset="-127"/>
                <a:ea typeface="HY강B" pitchFamily="18" charset="-127"/>
              </a:rPr>
              <a:t>지나친 장문</a:t>
            </a:r>
            <a:endParaRPr lang="en-US" altLang="ko-KR" sz="35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r>
              <a:rPr lang="ko-KR" altLang="ko-KR" sz="2800" dirty="0" smtClean="0"/>
              <a:t>본 프로젝트는 가전기기와 </a:t>
            </a:r>
            <a:r>
              <a:rPr lang="ko-KR" altLang="ko-KR" sz="2800" dirty="0" err="1" smtClean="0"/>
              <a:t>안드로이드</a:t>
            </a:r>
            <a:r>
              <a:rPr lang="ko-KR" altLang="ko-KR" sz="2800" dirty="0" smtClean="0"/>
              <a:t> 기반 디바이스들과의 무선통신을 다루게 되는데</a:t>
            </a:r>
            <a:r>
              <a:rPr lang="en-US" altLang="ko-KR" sz="2800" dirty="0" smtClean="0"/>
              <a:t>, </a:t>
            </a:r>
            <a:r>
              <a:rPr lang="ko-KR" altLang="ko-KR" sz="2800" dirty="0" smtClean="0"/>
              <a:t>가전기기 관련 회사로부터 정보를 제공받지 않는 한 실제 가전기기의 내부구조를 아는 것은 불가능하기 때문에 </a:t>
            </a:r>
            <a:r>
              <a:rPr lang="ko-KR" altLang="ko-KR" sz="2800" dirty="0" err="1" smtClean="0"/>
              <a:t>블루투스</a:t>
            </a:r>
            <a:r>
              <a:rPr lang="ko-KR" altLang="ko-KR" sz="2800" dirty="0" smtClean="0"/>
              <a:t> 모듈에</a:t>
            </a:r>
            <a:r>
              <a:rPr lang="en-US" altLang="ko-KR" sz="2800" dirty="0" smtClean="0"/>
              <a:t> LCD </a:t>
            </a:r>
            <a:r>
              <a:rPr lang="ko-KR" altLang="ko-KR" sz="2800" dirty="0" smtClean="0"/>
              <a:t>디스플레이를 삽입하여 수치가 변하는 것만 보여주는 것에 한계가 있다</a:t>
            </a:r>
            <a:r>
              <a:rPr lang="en-US" altLang="ko-KR" sz="280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sz="2800" dirty="0" smtClean="0"/>
              <a:t>이 프로젝트에서는 앞으로 오픈 마켓으로 시장가능성이 큰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기반 어플리케이션 개발을 목적으로 진행하게 되며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 프로젝트를 통해 스마트폰 내의 소프트웨어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하드웨어 구조를 알 수 있음은 물론 </a:t>
            </a:r>
            <a:r>
              <a:rPr lang="ko-KR" altLang="en-US" sz="2800" dirty="0" err="1" smtClean="0"/>
              <a:t>스마트폰의</a:t>
            </a:r>
            <a:r>
              <a:rPr lang="ko-KR" altLang="en-US" sz="2800" dirty="0" smtClean="0"/>
              <a:t> 시장성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유통구조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마케팅방법 등을 배우면서 엔지니어로써의 자격을 갖추는 것을 목적으로 하며 이 어플리케이션으로 하여금 각 사용자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광고업체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정부는 다음과 같은 의미를 갖는다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404664"/>
            <a:ext cx="8291264" cy="5904656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에뮬레이터 에서는 각 모션센서의 센서의 데이터를 저장하고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 저장된 데이터를 필요에 따라서 임의로 불러와 필요한 곳으로 전송이 </a:t>
            </a:r>
            <a:r>
              <a:rPr lang="ko-KR" altLang="en-US" b="1" dirty="0" smtClean="0">
                <a:solidFill>
                  <a:srgbClr val="FF0000"/>
                </a:solidFill>
              </a:rPr>
              <a:t>가능하여야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/>
              <a:t>단순히 전송되는 것에 그치지 않고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기존의 에뮬레이터를 사용하여 만든 프로그램에 전혀 손을 대지 않아도 사용할 수 </a:t>
            </a:r>
            <a:r>
              <a:rPr lang="ko-KR" altLang="en-US" b="1" dirty="0" smtClean="0">
                <a:solidFill>
                  <a:srgbClr val="FF0000"/>
                </a:solidFill>
              </a:rPr>
              <a:t>있어야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/>
              <a:t>즉 같은 </a:t>
            </a:r>
            <a:r>
              <a:rPr lang="en-US" altLang="ko-KR" b="1" dirty="0" smtClean="0"/>
              <a:t>API</a:t>
            </a:r>
            <a:r>
              <a:rPr lang="ko-KR" altLang="en-US" b="1" dirty="0" smtClean="0"/>
              <a:t>를 가지고 동작을 </a:t>
            </a:r>
            <a:r>
              <a:rPr lang="ko-KR" altLang="en-US" b="1" dirty="0" smtClean="0">
                <a:solidFill>
                  <a:srgbClr val="FF0000"/>
                </a:solidFill>
              </a:rPr>
              <a:t>하여야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/>
              <a:t>그리고 </a:t>
            </a:r>
            <a:r>
              <a:rPr lang="ko-KR" altLang="en-US" b="1" dirty="0" err="1" smtClean="0"/>
              <a:t>비주얼라이저는</a:t>
            </a:r>
            <a:r>
              <a:rPr lang="ko-KR" altLang="en-US" b="1" dirty="0" smtClean="0"/>
              <a:t> 모션센서에 대한 교육용 프로그램이기 때문에 시각적인 효과를 줄 수 있고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 효과를 보고 사람들이 이해를 할 수 </a:t>
            </a:r>
            <a:r>
              <a:rPr lang="ko-KR" altLang="en-US" b="1" dirty="0" smtClean="0">
                <a:solidFill>
                  <a:srgbClr val="FF0000"/>
                </a:solidFill>
              </a:rPr>
              <a:t>있어야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58018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904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latin typeface="맑은 고딕"/>
                <a:ea typeface="맑은 고딕"/>
              </a:rPr>
              <a:t>⑧ </a:t>
            </a:r>
            <a:r>
              <a:rPr lang="ko-KR" altLang="en-US" dirty="0" smtClean="0">
                <a:latin typeface="맑은 고딕"/>
                <a:ea typeface="맑은 고딕"/>
              </a:rPr>
              <a:t>치명적인 띄어쓰기 오류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비상업적 목적으로 제작되므로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콘텐츠의</a:t>
            </a:r>
            <a:r>
              <a:rPr lang="ko-KR" altLang="en-US" dirty="0" smtClean="0"/>
              <a:t> 내용은 </a:t>
            </a:r>
            <a:r>
              <a:rPr lang="ko-KR" altLang="en-US" dirty="0" smtClean="0">
                <a:solidFill>
                  <a:srgbClr val="FF0000"/>
                </a:solidFill>
              </a:rPr>
              <a:t>비상업적 이어</a:t>
            </a:r>
            <a:r>
              <a:rPr lang="ko-KR" altLang="en-US" dirty="0" smtClean="0"/>
              <a:t>야 한다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( X )</a:t>
            </a:r>
          </a:p>
          <a:p>
            <a:pPr>
              <a:buNone/>
            </a:pPr>
            <a:r>
              <a:rPr lang="ko-KR" altLang="en-US" dirty="0" smtClean="0">
                <a:latin typeface="맑은 고딕"/>
                <a:ea typeface="맑은 고딕"/>
              </a:rPr>
              <a:t>→ </a:t>
            </a:r>
            <a:r>
              <a:rPr lang="en-US" altLang="ko-KR" b="1" dirty="0" smtClean="0">
                <a:latin typeface="맑은 고딕"/>
                <a:ea typeface="맑은 고딕"/>
              </a:rPr>
              <a:t>‘</a:t>
            </a:r>
            <a:r>
              <a:rPr lang="ko-KR" altLang="en-US" b="1" dirty="0" smtClean="0">
                <a:latin typeface="맑은 고딕"/>
                <a:ea typeface="맑은 고딕"/>
              </a:rPr>
              <a:t>이다</a:t>
            </a:r>
            <a:r>
              <a:rPr lang="en-US" altLang="ko-KR" b="1" dirty="0" smtClean="0">
                <a:latin typeface="맑은 고딕"/>
                <a:ea typeface="맑은 고딕"/>
              </a:rPr>
              <a:t>’</a:t>
            </a:r>
            <a:r>
              <a:rPr lang="ko-KR" altLang="en-US" b="1" dirty="0" smtClean="0">
                <a:latin typeface="맑은 고딕"/>
                <a:ea typeface="맑은 고딕"/>
              </a:rPr>
              <a:t>는 무조건 앞의 말과 붙여 씀</a:t>
            </a:r>
            <a:r>
              <a:rPr lang="en-US" altLang="ko-KR" b="1" dirty="0" smtClean="0">
                <a:latin typeface="맑은 고딕"/>
                <a:ea typeface="맑은 고딕"/>
              </a:rPr>
              <a:t>.</a:t>
            </a:r>
          </a:p>
          <a:p>
            <a:pPr>
              <a:buNone/>
            </a:pPr>
            <a:endParaRPr lang="en-US" altLang="ko-KR" b="1" dirty="0" smtClean="0">
              <a:latin typeface="맑은 고딕"/>
              <a:ea typeface="맑은 고딕"/>
            </a:endParaRPr>
          </a:p>
          <a:p>
            <a:r>
              <a:rPr lang="ko-KR" altLang="en-US" dirty="0" smtClean="0"/>
              <a:t> 각 사용자는 회원가입을 </a:t>
            </a:r>
            <a:r>
              <a:rPr lang="ko-KR" altLang="en-US" dirty="0" smtClean="0">
                <a:solidFill>
                  <a:srgbClr val="FF0000"/>
                </a:solidFill>
              </a:rPr>
              <a:t>통 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후 사이트를 </a:t>
            </a:r>
            <a:r>
              <a:rPr lang="ko-KR" altLang="en-US" dirty="0" smtClean="0">
                <a:solidFill>
                  <a:srgbClr val="FF0000"/>
                </a:solidFill>
              </a:rPr>
              <a:t>이용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( X )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645024"/>
            <a:ext cx="8064896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sz="2400" b="1" dirty="0" smtClean="0">
                <a:latin typeface="+mj-ea"/>
                <a:ea typeface="+mj-ea"/>
              </a:rPr>
              <a:t>조사 </a:t>
            </a:r>
            <a:r>
              <a:rPr lang="en-US" altLang="ko-KR" sz="2400" b="1" dirty="0" smtClean="0">
                <a:latin typeface="+mj-ea"/>
                <a:ea typeface="+mj-ea"/>
              </a:rPr>
              <a:t>‘-</a:t>
            </a:r>
            <a:r>
              <a:rPr lang="ko-KR" altLang="en-US" sz="2400" b="1" dirty="0" smtClean="0">
                <a:latin typeface="+mj-ea"/>
                <a:ea typeface="+mj-ea"/>
              </a:rPr>
              <a:t>을</a:t>
            </a:r>
            <a:r>
              <a:rPr lang="en-US" altLang="ko-KR" sz="2400" b="1" dirty="0" smtClean="0">
                <a:latin typeface="+mj-ea"/>
                <a:ea typeface="+mj-ea"/>
              </a:rPr>
              <a:t>, -</a:t>
            </a:r>
            <a:r>
              <a:rPr lang="ko-KR" altLang="en-US" sz="2400" b="1" dirty="0" smtClean="0">
                <a:latin typeface="+mj-ea"/>
                <a:ea typeface="+mj-ea"/>
              </a:rPr>
              <a:t>를</a:t>
            </a:r>
            <a:r>
              <a:rPr lang="en-US" altLang="ko-KR" sz="2400" b="1" dirty="0" smtClean="0">
                <a:latin typeface="+mj-ea"/>
                <a:ea typeface="+mj-ea"/>
              </a:rPr>
              <a:t>’ </a:t>
            </a:r>
            <a:r>
              <a:rPr lang="ko-KR" altLang="en-US" sz="2400" b="1" dirty="0" smtClean="0">
                <a:latin typeface="+mj-ea"/>
                <a:ea typeface="+mj-ea"/>
              </a:rPr>
              <a:t>뒤에 </a:t>
            </a:r>
            <a:r>
              <a:rPr lang="en-US" altLang="ko-KR" sz="2400" b="1" dirty="0" smtClean="0">
                <a:latin typeface="+mj-ea"/>
                <a:ea typeface="+mj-ea"/>
              </a:rPr>
              <a:t>‘</a:t>
            </a:r>
            <a:r>
              <a:rPr lang="ko-KR" altLang="en-US" sz="2400" b="1" dirty="0" smtClean="0">
                <a:latin typeface="+mj-ea"/>
                <a:ea typeface="+mj-ea"/>
              </a:rPr>
              <a:t>하다</a:t>
            </a:r>
            <a:r>
              <a:rPr lang="en-US" altLang="ko-KR" sz="2400" b="1" dirty="0" smtClean="0">
                <a:latin typeface="+mj-ea"/>
                <a:ea typeface="+mj-ea"/>
              </a:rPr>
              <a:t>’</a:t>
            </a:r>
            <a:r>
              <a:rPr lang="ko-KR" altLang="en-US" sz="2400" b="1" dirty="0" smtClean="0">
                <a:latin typeface="+mj-ea"/>
                <a:ea typeface="+mj-ea"/>
              </a:rPr>
              <a:t>가 오면 띄어 쓰고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2400" b="1" dirty="0" smtClean="0">
                <a:latin typeface="+mj-ea"/>
                <a:ea typeface="+mj-ea"/>
              </a:rPr>
              <a:t>명사 뒤에 </a:t>
            </a:r>
            <a:r>
              <a:rPr lang="en-US" altLang="ko-KR" sz="2400" b="1" dirty="0" smtClean="0">
                <a:latin typeface="+mj-ea"/>
                <a:ea typeface="+mj-ea"/>
              </a:rPr>
              <a:t>‘-</a:t>
            </a:r>
            <a:r>
              <a:rPr lang="ko-KR" altLang="en-US" sz="2400" b="1" dirty="0" smtClean="0">
                <a:latin typeface="+mj-ea"/>
                <a:ea typeface="+mj-ea"/>
              </a:rPr>
              <a:t>하다</a:t>
            </a:r>
            <a:r>
              <a:rPr lang="en-US" altLang="ko-KR" sz="2400" b="1" dirty="0" smtClean="0">
                <a:latin typeface="+mj-ea"/>
                <a:ea typeface="+mj-ea"/>
              </a:rPr>
              <a:t>’</a:t>
            </a:r>
            <a:r>
              <a:rPr lang="ko-KR" altLang="en-US" sz="2400" b="1" dirty="0" smtClean="0">
                <a:latin typeface="+mj-ea"/>
                <a:ea typeface="+mj-ea"/>
              </a:rPr>
              <a:t>가 오면 붙여써야 함</a:t>
            </a:r>
            <a:r>
              <a:rPr lang="en-US" altLang="ko-KR" sz="2400" b="1" dirty="0" smtClean="0">
                <a:latin typeface="+mj-ea"/>
                <a:ea typeface="+mj-ea"/>
              </a:rPr>
              <a:t>.</a:t>
            </a:r>
          </a:p>
          <a:p>
            <a:pPr>
              <a:buNone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r>
              <a:rPr lang="ko-KR" altLang="en-US" sz="2400" b="1" dirty="0" smtClean="0">
                <a:latin typeface="+mj-ea"/>
                <a:ea typeface="+mj-ea"/>
              </a:rPr>
              <a:t>칭찬을 하다</a:t>
            </a:r>
            <a:r>
              <a:rPr lang="en-US" altLang="ko-KR" sz="2400" b="1" dirty="0" smtClean="0">
                <a:latin typeface="+mj-ea"/>
                <a:ea typeface="+mj-ea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>
                <a:latin typeface="+mj-ea"/>
                <a:ea typeface="+mj-ea"/>
              </a:rPr>
              <a:t>칭찬하다</a:t>
            </a:r>
            <a:r>
              <a:rPr lang="en-US" altLang="ko-KR" sz="2400" b="1" dirty="0" smtClean="0">
                <a:latin typeface="+mj-ea"/>
                <a:ea typeface="+mj-ea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>
                <a:latin typeface="+mj-ea"/>
                <a:ea typeface="+mj-ea"/>
              </a:rPr>
              <a:t>심부름하다</a:t>
            </a:r>
            <a:r>
              <a:rPr lang="en-US" altLang="ko-KR" sz="2400" b="1" dirty="0" smtClean="0">
                <a:latin typeface="+mj-ea"/>
                <a:ea typeface="+mj-ea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b="1" dirty="0" smtClean="0">
                <a:latin typeface="+mj-ea"/>
                <a:ea typeface="+mj-ea"/>
              </a:rPr>
              <a:t>심부름을 하다</a:t>
            </a:r>
            <a:r>
              <a:rPr lang="en-US" altLang="ko-KR" sz="2400" b="1" dirty="0" smtClean="0">
                <a:latin typeface="+mj-ea"/>
                <a:ea typeface="+mj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342900"/>
            <a:ext cx="8291264" cy="611043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인터넷 전자상거래 웹사이트는 나날이 많아지고 </a:t>
            </a:r>
            <a:endParaRPr lang="en-US" altLang="ko-KR" dirty="0" smtClean="0"/>
          </a:p>
          <a:p>
            <a:pPr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</a:rPr>
              <a:t>보편화 되는 </a:t>
            </a:r>
            <a:r>
              <a:rPr lang="ko-KR" altLang="en-US" dirty="0" smtClean="0"/>
              <a:t>추세이다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( X )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 flipV="1">
            <a:off x="395536" y="228919"/>
            <a:ext cx="8291264" cy="45719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2132856"/>
            <a:ext cx="7920880" cy="3960440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‘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되다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’</a:t>
            </a:r>
          </a:p>
          <a:p>
            <a:pPr>
              <a:buNone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2400" b="1" dirty="0" smtClean="0">
                <a:solidFill>
                  <a:schemeClr val="tx1"/>
                </a:solidFill>
              </a:rPr>
              <a:t>조사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‘-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-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가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-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으로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-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게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’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뒤에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‘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되다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’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가 오면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2400" b="1" dirty="0" smtClean="0">
                <a:solidFill>
                  <a:schemeClr val="tx1"/>
                </a:solidFill>
              </a:rPr>
              <a:t>띄어 쓰고 명사 뒤에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‘-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되다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’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가 오면 붙여 씀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 *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물이 </a:t>
            </a:r>
            <a:r>
              <a:rPr lang="ko-KR" altLang="en-US" sz="2400" b="1" u="sng" dirty="0" smtClean="0">
                <a:solidFill>
                  <a:schemeClr val="tx1"/>
                </a:solidFill>
              </a:rPr>
              <a:t>얼음이 되다</a:t>
            </a:r>
            <a:r>
              <a:rPr lang="en-US" altLang="ko-KR" sz="2400" b="1" u="sng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 * </a:t>
            </a:r>
            <a:r>
              <a:rPr lang="ko-KR" altLang="en-US" sz="2400" b="1" u="sng" dirty="0" smtClean="0">
                <a:solidFill>
                  <a:schemeClr val="tx1"/>
                </a:solidFill>
              </a:rPr>
              <a:t>사랑하게 되다</a:t>
            </a:r>
            <a:r>
              <a:rPr lang="en-US" altLang="ko-KR" sz="2400" b="1" u="sng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  *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수익금 전액은 문화 산업에 </a:t>
            </a:r>
            <a:r>
              <a:rPr lang="ko-KR" altLang="en-US" sz="2400" b="1" u="sng" dirty="0" smtClean="0">
                <a:solidFill>
                  <a:schemeClr val="tx1"/>
                </a:solidFill>
              </a:rPr>
              <a:t>사용된다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r>
              <a:rPr lang="en-US" altLang="ko-KR" sz="2400" b="1" dirty="0" smtClean="0">
                <a:solidFill>
                  <a:schemeClr val="tx1"/>
                </a:solidFill>
              </a:rPr>
              <a:t>  *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공감대가 </a:t>
            </a:r>
            <a:r>
              <a:rPr lang="ko-KR" altLang="en-US" sz="2400" b="1" u="sng" dirty="0" smtClean="0">
                <a:solidFill>
                  <a:schemeClr val="tx1"/>
                </a:solidFill>
              </a:rPr>
              <a:t>형성되다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9" y="471488"/>
            <a:ext cx="8363272" cy="5909840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어디에 초점을 둘 것인가</a:t>
            </a:r>
            <a:endParaRPr lang="en-US" altLang="ko-KR" sz="3200" b="1" dirty="0" smtClean="0"/>
          </a:p>
          <a:p>
            <a:pPr>
              <a:buNone/>
            </a:pPr>
            <a:r>
              <a:rPr lang="en-US" altLang="ko-KR" sz="3200" dirty="0" smtClean="0"/>
              <a:t>- </a:t>
            </a:r>
            <a:r>
              <a:rPr lang="ko-KR" altLang="en-US" sz="3200" dirty="0" smtClean="0"/>
              <a:t>강조하고자 하는 항목을 선정하여 부각시킨다</a:t>
            </a:r>
            <a:r>
              <a:rPr lang="en-US" altLang="ko-KR" sz="3200" dirty="0" smtClean="0"/>
              <a:t>. </a:t>
            </a:r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3002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323528" y="2132856"/>
            <a:ext cx="8208912" cy="3456384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chemeClr val="accent2">
                    <a:lumMod val="50000"/>
                  </a:schemeClr>
                </a:solidFill>
              </a:rPr>
              <a:t>SomeBody</a:t>
            </a: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는 기존의 다이어트 어플리케이션과는 다르게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단순한 기록뿐만 아니라 모션 게임을 제공하여 </a:t>
            </a: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게임을 함으로서 재미있게 운동을 할 수 있다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또한 레벨과 랭킹을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SNS</a:t>
            </a: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을 통해 사용자간의 격차를 알려줌으로써 경쟁심을 유발하고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다이어트에 대한 의지를 상승시킬 수 있을 것이다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모두가 공동의 목표를 설정하여 함께 다이어트를 할 수 있는 그룹다이어트는 같은 미션을 함께 함으로써 목표 달성을 위한 책임감이 생기고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혼자 하는 외로운 다이어트가 아닌 따뜻함을 느낄 수 있을 것이다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404664"/>
            <a:ext cx="8291264" cy="5904656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32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이러한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200" b="1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그러한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과 같이 지시적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표현을 쓸 때에는 그 말이 지시하는 구체적 문장과 거리가  가까워야 함</a:t>
            </a:r>
            <a:endParaRPr lang="en-US" altLang="ko-KR" sz="3200" b="1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sz="32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58018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2204864"/>
            <a:ext cx="7632848" cy="41044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2800" b="1" dirty="0" smtClean="0"/>
              <a:t>현재 테스트 데이터 생성은 프로그램 소스 코드를 기준으로 측정을 하기 때문에 제</a:t>
            </a:r>
            <a:r>
              <a:rPr lang="en-US" altLang="ko-KR" sz="2800" b="1" dirty="0" smtClean="0"/>
              <a:t> 3 </a:t>
            </a:r>
            <a:r>
              <a:rPr lang="ko-KR" altLang="ko-KR" sz="2800" b="1" dirty="0" smtClean="0"/>
              <a:t>자에게 자신이 만든 프로그램의 커버리지 측정을 맡겨야 한다면</a:t>
            </a:r>
            <a:r>
              <a:rPr lang="en-US" altLang="ko-KR" sz="2800" b="1" dirty="0" smtClean="0"/>
              <a:t>, </a:t>
            </a:r>
            <a:r>
              <a:rPr lang="ko-KR" altLang="ko-KR" sz="2800" b="1" dirty="0" smtClean="0"/>
              <a:t>프로그램 내부 소스를 모두 공개하여야 하기 때문에 도용 등의 문제를 잠재적으로 안고 있다</a:t>
            </a:r>
            <a:r>
              <a:rPr lang="en-US" altLang="ko-KR" sz="2800" b="1" dirty="0" smtClean="0"/>
              <a:t>. </a:t>
            </a:r>
            <a:r>
              <a:rPr lang="ko-KR" altLang="ko-KR" sz="2800" b="1" dirty="0" smtClean="0"/>
              <a:t>그래서 </a:t>
            </a:r>
            <a:r>
              <a:rPr lang="ko-KR" altLang="ko-KR" sz="2800" b="1" dirty="0" smtClean="0">
                <a:solidFill>
                  <a:srgbClr val="FF0000"/>
                </a:solidFill>
              </a:rPr>
              <a:t>이러한</a:t>
            </a:r>
            <a:r>
              <a:rPr lang="ko-KR" altLang="ko-KR" sz="2800" b="1" dirty="0" smtClean="0"/>
              <a:t> 점을 보완하기 위해 소스 코드 대신 실행 파일을 대상으로 하는 테스트 데이터 생성 프로그램을 설계하였다</a:t>
            </a:r>
            <a:r>
              <a:rPr lang="en-US" altLang="ko-KR" sz="2800" b="1" dirty="0" smtClean="0"/>
              <a:t>.</a:t>
            </a:r>
            <a:endParaRPr lang="ko-KR" altLang="ko-K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44616"/>
          </a:xfrm>
          <a:solidFill>
            <a:srgbClr val="FFFF99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39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3900" dirty="0" smtClean="0">
                <a:latin typeface="HY강B" pitchFamily="18" charset="-127"/>
                <a:ea typeface="HY강B" pitchFamily="18" charset="-127"/>
              </a:rPr>
              <a:t>정보전달 글쓰기</a:t>
            </a:r>
            <a:r>
              <a:rPr lang="en-US" altLang="ko-KR" sz="39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900" dirty="0" smtClean="0">
                <a:latin typeface="HY강B" pitchFamily="18" charset="-127"/>
                <a:ea typeface="HY강B" pitchFamily="18" charset="-127"/>
              </a:rPr>
              <a:t>즉 </a:t>
            </a:r>
            <a:r>
              <a:rPr lang="ko-KR" altLang="en-US" sz="3900" dirty="0" err="1" smtClean="0">
                <a:latin typeface="HY강B" pitchFamily="18" charset="-127"/>
                <a:ea typeface="HY강B" pitchFamily="18" charset="-127"/>
              </a:rPr>
              <a:t>설명글에서는</a:t>
            </a:r>
            <a:endParaRPr lang="en-US" altLang="ko-KR" sz="39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900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3900" dirty="0" smtClean="0">
                <a:latin typeface="HY강B" pitchFamily="18" charset="-127"/>
                <a:ea typeface="HY강B" pitchFamily="18" charset="-127"/>
              </a:rPr>
              <a:t>설명적 연쇄가 잘 이루어져야 함 </a:t>
            </a:r>
            <a:endParaRPr lang="en-US" altLang="ko-KR" sz="39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ko-KR" altLang="en-US" sz="39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39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9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900" dirty="0" smtClean="0">
                <a:latin typeface="HY강B" pitchFamily="18" charset="-127"/>
                <a:ea typeface="HY강B" pitchFamily="18" charset="-127"/>
              </a:rPr>
              <a:t>   </a:t>
            </a: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600" dirty="0" smtClean="0">
                <a:latin typeface="HY강B" pitchFamily="18" charset="-127"/>
                <a:ea typeface="HY강B" pitchFamily="18" charset="-127"/>
              </a:rPr>
              <a:t> </a:t>
            </a: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6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ko-KR" altLang="en-US" sz="3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202034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827584" y="1196752"/>
          <a:ext cx="777686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472608"/>
          </a:xfrm>
          <a:solidFill>
            <a:srgbClr val="FFFF99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ㅇㅇ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많은 개발자들이 스마트</a:t>
            </a: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TV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개발에 참여</a:t>
            </a: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안 함</a:t>
            </a:r>
            <a:endParaRPr lang="en-US" altLang="ko-KR" sz="2600" b="1" dirty="0" smtClean="0">
              <a:solidFill>
                <a:srgbClr val="8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                 - 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본 프레임워크를 이용</a:t>
            </a: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개발 유도 </a:t>
            </a:r>
            <a:r>
              <a:rPr lang="en-US" altLang="ko-KR" sz="3200" b="1" dirty="0" smtClean="0">
                <a:solidFill>
                  <a:schemeClr val="accent2"/>
                </a:solidFill>
                <a:latin typeface="HY강B" pitchFamily="18" charset="-127"/>
                <a:ea typeface="HY강B" pitchFamily="18" charset="-127"/>
              </a:rPr>
              <a:t>HOW?</a:t>
            </a:r>
          </a:p>
          <a:p>
            <a:pPr>
              <a:buNone/>
            </a:pP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                 - </a:t>
            </a:r>
            <a:r>
              <a:rPr lang="ko-KR" altLang="en-US" sz="2600" b="1" dirty="0" err="1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스마트폰으로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매체 접근 </a:t>
            </a:r>
            <a:r>
              <a:rPr lang="ko-KR" altLang="en-US" sz="2600" b="1" dirty="0" err="1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익숙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  <a:p>
            <a:pPr>
              <a:buNone/>
            </a:pP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                 - </a:t>
            </a:r>
            <a:r>
              <a:rPr lang="ko-KR" altLang="en-US" sz="2600" b="1" dirty="0" err="1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스마트폰으로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스마트</a:t>
            </a: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TV </a:t>
            </a:r>
            <a:r>
              <a:rPr lang="ko-KR" altLang="en-US" sz="2600" b="1" dirty="0" err="1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컨텐츠에</a:t>
            </a:r>
            <a:r>
              <a:rPr lang="ko-KR" altLang="en-US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접근</a:t>
            </a:r>
            <a:endParaRPr lang="en-US" altLang="ko-KR" sz="2600" b="1" dirty="0" smtClean="0">
              <a:solidFill>
                <a:srgbClr val="8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b="1" dirty="0" smtClean="0">
                <a:solidFill>
                  <a:schemeClr val="accent2"/>
                </a:solidFill>
                <a:latin typeface="HY강B" pitchFamily="18" charset="-127"/>
                <a:ea typeface="HY강B" pitchFamily="18" charset="-127"/>
              </a:rPr>
              <a:t>HOW</a:t>
            </a:r>
            <a:r>
              <a:rPr lang="en-US" altLang="ko-KR" sz="3600" b="1" dirty="0" smtClean="0">
                <a:solidFill>
                  <a:schemeClr val="accent2"/>
                </a:solidFill>
                <a:latin typeface="HY강B" pitchFamily="18" charset="-127"/>
                <a:ea typeface="HY강B" pitchFamily="18" charset="-127"/>
              </a:rPr>
              <a:t>?</a:t>
            </a:r>
            <a:r>
              <a:rPr lang="en-US" altLang="ko-KR" sz="3600" b="1" dirty="0" smtClean="0">
                <a:solidFill>
                  <a:srgbClr val="800000"/>
                </a:solidFill>
                <a:latin typeface="HY강B" pitchFamily="18" charset="-127"/>
                <a:ea typeface="HY강B" pitchFamily="18" charset="-127"/>
              </a:rPr>
              <a:t>                    </a:t>
            </a:r>
            <a:r>
              <a:rPr lang="en-US" altLang="ko-KR" sz="3600" b="1" dirty="0" smtClean="0">
                <a:solidFill>
                  <a:schemeClr val="accent2"/>
                </a:solidFill>
                <a:latin typeface="HY강B" pitchFamily="18" charset="-127"/>
                <a:ea typeface="HY강B" pitchFamily="18" charset="-127"/>
              </a:rPr>
              <a:t>HOW?</a:t>
            </a:r>
            <a:endParaRPr lang="en-US" altLang="ko-KR" sz="3600" b="1" dirty="0" smtClean="0">
              <a:solidFill>
                <a:srgbClr val="8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78098"/>
          </a:xfrm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altLang="ko-KR" sz="4400" dirty="0" smtClean="0">
                <a:ln/>
                <a:solidFill>
                  <a:schemeClr val="accent3"/>
                </a:solidFill>
                <a:effectLst/>
                <a:latin typeface="HY엽서M" pitchFamily="18" charset="-127"/>
                <a:ea typeface="HY엽서M" pitchFamily="18" charset="-127"/>
              </a:rPr>
              <a:t/>
            </a:r>
            <a:br>
              <a:rPr lang="en-US" altLang="ko-KR" sz="4400" dirty="0" smtClean="0">
                <a:ln/>
                <a:solidFill>
                  <a:schemeClr val="accent3"/>
                </a:solidFill>
                <a:effectLst/>
                <a:latin typeface="HY엽서M" pitchFamily="18" charset="-127"/>
                <a:ea typeface="HY엽서M" pitchFamily="18" charset="-127"/>
              </a:rPr>
            </a:br>
            <a:r>
              <a:rPr lang="ko-KR" altLang="en-US" sz="49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3"/>
                </a:solidFill>
                <a:effectLst/>
                <a:latin typeface="HY엽서M" pitchFamily="18" charset="-127"/>
                <a:ea typeface="HY엽서M" pitchFamily="18" charset="-127"/>
              </a:rPr>
              <a:t>어떻게 쓸 말을 찾을까 </a:t>
            </a:r>
            <a:r>
              <a:rPr lang="ko-KR" altLang="en-US" sz="4900" dirty="0" smtClean="0">
                <a:ln/>
                <a:solidFill>
                  <a:schemeClr val="accent3"/>
                </a:solidFill>
                <a:effectLst/>
              </a:rPr>
              <a:t/>
            </a:r>
            <a:br>
              <a:rPr lang="ko-KR" altLang="en-US" sz="4900" dirty="0" smtClean="0">
                <a:ln/>
                <a:solidFill>
                  <a:schemeClr val="accent3"/>
                </a:solidFill>
                <a:effectLst/>
              </a:rPr>
            </a:br>
            <a:endParaRPr lang="ko-KR" altLang="en-US" sz="4900" dirty="0">
              <a:ln/>
              <a:solidFill>
                <a:schemeClr val="accent3"/>
              </a:solidFill>
              <a:effectLst/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ko-KR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1124744"/>
            <a:ext cx="7992888" cy="2736304"/>
          </a:xfrm>
          <a:prstGeom prst="round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현재 스마트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TV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가 보급되었지만 아직 많은 개발자들이 개발에 참여하고 있지 않다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하지만 본 프레임워크를 이용하면 개발자들의 스마트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TV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와 스마트폰의 개발을 유도할 수 있다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400" b="1" dirty="0" err="1" smtClean="0">
                <a:latin typeface="HY강B" pitchFamily="18" charset="-127"/>
                <a:ea typeface="HY강B" pitchFamily="18" charset="-127"/>
              </a:rPr>
              <a:t>스마트폰의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 보급이 가속화됨에 따라 </a:t>
            </a:r>
            <a:r>
              <a:rPr lang="ko-KR" altLang="ko-KR" sz="2400" b="1" dirty="0" err="1" smtClean="0">
                <a:latin typeface="HY강B" pitchFamily="18" charset="-127"/>
                <a:ea typeface="HY강B" pitchFamily="18" charset="-127"/>
              </a:rPr>
              <a:t>스마트폰을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 이용하여 매체에 접근하는 방식이 익숙하다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그러므로 사용자가 </a:t>
            </a:r>
            <a:r>
              <a:rPr lang="ko-KR" altLang="ko-KR" sz="2400" b="1" dirty="0" err="1" smtClean="0">
                <a:latin typeface="HY강B" pitchFamily="18" charset="-127"/>
                <a:ea typeface="HY강B" pitchFamily="18" charset="-127"/>
              </a:rPr>
              <a:t>스마트폰을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 이용하여 스마트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TV</a:t>
            </a:r>
            <a:r>
              <a:rPr lang="ko-KR" altLang="ko-KR" sz="2400" b="1" dirty="0" smtClean="0">
                <a:latin typeface="HY강B" pitchFamily="18" charset="-127"/>
                <a:ea typeface="HY강B" pitchFamily="18" charset="-127"/>
              </a:rPr>
              <a:t>만이 가질 수 있는 컨텐츠에 쉽게 접근 가능하다</a:t>
            </a:r>
            <a:r>
              <a:rPr lang="en-US" altLang="ko-KR" sz="2400" b="1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sz="2400" b="1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………………………………..</a:t>
            </a:r>
            <a:r>
              <a:rPr lang="en-US" altLang="ko-KR" sz="2200" b="1" dirty="0" smtClean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sz="2200" b="1" dirty="0" smtClean="0">
                <a:solidFill>
                  <a:schemeClr val="bg1"/>
                </a:solidFill>
                <a:latin typeface="+mj-ea"/>
                <a:ea typeface="+mj-ea"/>
              </a:rPr>
            </a:b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4509120"/>
            <a:ext cx="2304256" cy="208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112568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en-US" altLang="ko-KR" sz="4400" b="1" dirty="0" smtClean="0">
              <a:solidFill>
                <a:srgbClr val="800000"/>
              </a:solidFill>
              <a:latin typeface="HY엽서M" pitchFamily="18" charset="-127"/>
              <a:ea typeface="HY엽서M" pitchFamily="18" charset="-127"/>
            </a:endParaRPr>
          </a:p>
          <a:p>
            <a:pPr>
              <a:buNone/>
            </a:pPr>
            <a:r>
              <a:rPr lang="ko-KR" altLang="en-US" sz="4400" b="1" dirty="0" smtClean="0">
                <a:solidFill>
                  <a:srgbClr val="800000"/>
                </a:solidFill>
                <a:latin typeface="HY엽서M" pitchFamily="18" charset="-127"/>
                <a:ea typeface="HY엽서M" pitchFamily="18" charset="-127"/>
              </a:rPr>
              <a:t>잘 쓰려고 하지 마라</a:t>
            </a:r>
            <a:endParaRPr lang="en-US" altLang="ko-KR" sz="4400" b="1" dirty="0" smtClean="0">
              <a:solidFill>
                <a:srgbClr val="800000"/>
              </a:solidFill>
              <a:latin typeface="HY엽서M" pitchFamily="18" charset="-127"/>
              <a:ea typeface="HY엽서M" pitchFamily="18" charset="-127"/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rgbClr val="800000"/>
                </a:solidFill>
              </a:rPr>
              <a:t> </a:t>
            </a: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머릿속에 떠도는 모든 생각과 어휘를 잡아라</a:t>
            </a:r>
            <a:endParaRPr lang="en-US" altLang="ko-KR" sz="3200" b="1" dirty="0" smtClean="0">
              <a:latin typeface="HY엽서M" pitchFamily="18" charset="-127"/>
              <a:ea typeface="HY엽서M" pitchFamily="18" charset="-127"/>
            </a:endParaRPr>
          </a:p>
          <a:p>
            <a:pPr>
              <a:buNone/>
            </a:pPr>
            <a:r>
              <a:rPr lang="en-US" altLang="ko-KR" sz="3200" b="1" dirty="0" smtClean="0">
                <a:latin typeface="HY엽서M" pitchFamily="18" charset="-127"/>
                <a:ea typeface="HY엽서M" pitchFamily="18" charset="-127"/>
              </a:rPr>
              <a:t> -&gt;</a:t>
            </a: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생각나는 모든 것을 타이핑한 후 보기</a:t>
            </a:r>
            <a:endParaRPr lang="en-US" altLang="ko-KR" sz="3200" b="1" dirty="0" smtClean="0">
              <a:latin typeface="HY엽서M" pitchFamily="18" charset="-127"/>
              <a:ea typeface="HY엽서M" pitchFamily="18" charset="-127"/>
            </a:endParaRPr>
          </a:p>
          <a:p>
            <a:pPr>
              <a:buNone/>
            </a:pP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필자가 제 </a:t>
            </a:r>
            <a:r>
              <a:rPr lang="en-US" altLang="ko-KR" sz="3200" b="1" dirty="0" smtClean="0">
                <a:latin typeface="HY엽서M" pitchFamily="18" charset="-127"/>
                <a:ea typeface="HY엽서M" pitchFamily="18" charset="-127"/>
              </a:rPr>
              <a:t>1</a:t>
            </a: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독자</a:t>
            </a:r>
            <a:r>
              <a:rPr lang="en-US" altLang="ko-KR" sz="3200" b="1" dirty="0" smtClean="0">
                <a:latin typeface="HY엽서M" pitchFamily="18" charset="-127"/>
                <a:ea typeface="HY엽서M" pitchFamily="18" charset="-127"/>
              </a:rPr>
              <a:t>! (</a:t>
            </a: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조원 다 같이</a:t>
            </a:r>
            <a:r>
              <a:rPr lang="en-US" altLang="ko-KR" sz="3200" b="1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각자</a:t>
            </a:r>
            <a:r>
              <a:rPr lang="en-US" altLang="ko-KR" sz="3200" b="1" dirty="0" smtClean="0">
                <a:latin typeface="HY엽서M" pitchFamily="18" charset="-127"/>
                <a:ea typeface="HY엽서M" pitchFamily="18" charset="-127"/>
              </a:rPr>
              <a:t>)</a:t>
            </a:r>
          </a:p>
          <a:p>
            <a:pPr>
              <a:buNone/>
            </a:pPr>
            <a:r>
              <a:rPr lang="en-US" altLang="ko-KR" sz="3200" b="1" dirty="0" smtClean="0">
                <a:latin typeface="HY엽서M" pitchFamily="18" charset="-127"/>
                <a:ea typeface="HY엽서M" pitchFamily="18" charset="-127"/>
              </a:rPr>
              <a:t>  </a:t>
            </a:r>
          </a:p>
          <a:p>
            <a:pPr>
              <a:buNone/>
            </a:pP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토론 내용을 녹음</a:t>
            </a:r>
            <a:r>
              <a:rPr lang="en-US" altLang="ko-KR" sz="3200" b="1" dirty="0" smtClean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3200" b="1" dirty="0" smtClean="0">
                <a:latin typeface="HY엽서M" pitchFamily="18" charset="-127"/>
                <a:ea typeface="HY엽서M" pitchFamily="18" charset="-127"/>
              </a:rPr>
              <a:t>혹은 독자에게 이야기하듯 </a:t>
            </a:r>
            <a:endParaRPr lang="en-US" altLang="ko-KR" sz="3200" b="1" dirty="0" smtClean="0">
              <a:latin typeface="HY엽서M" pitchFamily="18" charset="-127"/>
              <a:ea typeface="HY엽서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78098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>
                <a:latin typeface="HY엽서M" pitchFamily="18" charset="-127"/>
                <a:ea typeface="HY엽서M" pitchFamily="18" charset="-127"/>
              </a:rPr>
              <a:t>브레인스토밍</a:t>
            </a:r>
            <a:r>
              <a:rPr lang="en-US" altLang="ko-KR" sz="4400" dirty="0" smtClean="0"/>
              <a:t>(Brainstorming)</a:t>
            </a:r>
            <a:endParaRPr lang="ko-KR" altLang="en-US" sz="4400" dirty="0"/>
          </a:p>
        </p:txBody>
      </p:sp>
    </p:spTree>
  </p:cSld>
  <p:clrMapOvr>
    <a:masterClrMapping/>
  </p:clrMapOvr>
  <p:transition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2680</TotalTime>
  <Words>2815</Words>
  <Application>Microsoft Office PowerPoint</Application>
  <PresentationFormat>화면 슬라이드 쇼(4:3)</PresentationFormat>
  <Paragraphs>398</Paragraphs>
  <Slides>43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광장</vt:lpstr>
      <vt:lpstr>이공계 대학생들을 위한 </vt:lpstr>
      <vt:lpstr>1.제안서 쓰기</vt:lpstr>
      <vt:lpstr>슬라이드 3</vt:lpstr>
      <vt:lpstr>슬라이드 4</vt:lpstr>
      <vt:lpstr>슬라이드 5</vt:lpstr>
      <vt:lpstr>슬라이드 6</vt:lpstr>
      <vt:lpstr>슬라이드 7</vt:lpstr>
      <vt:lpstr> 어떻게 쓸 말을 찾을까  </vt:lpstr>
      <vt:lpstr>브레인스토밍(Brainstorming)</vt:lpstr>
      <vt:lpstr> 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2. 결과보고서 쓰기 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이공계 대학생들을 위한</dc:title>
  <dc:creator>이희영</dc:creator>
  <cp:lastModifiedBy>이희영</cp:lastModifiedBy>
  <cp:revision>284</cp:revision>
  <dcterms:created xsi:type="dcterms:W3CDTF">2012-03-10T11:34:57Z</dcterms:created>
  <dcterms:modified xsi:type="dcterms:W3CDTF">2012-03-14T07:02:33Z</dcterms:modified>
</cp:coreProperties>
</file>