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87" r:id="rId3"/>
  </p:sldMasterIdLst>
  <p:notesMasterIdLst>
    <p:notesMasterId r:id="rId32"/>
  </p:notesMasterIdLst>
  <p:sldIdLst>
    <p:sldId id="256" r:id="rId4"/>
    <p:sldId id="277" r:id="rId5"/>
    <p:sldId id="276" r:id="rId6"/>
    <p:sldId id="266" r:id="rId7"/>
    <p:sldId id="278" r:id="rId8"/>
    <p:sldId id="269" r:id="rId9"/>
    <p:sldId id="270" r:id="rId10"/>
    <p:sldId id="271" r:id="rId11"/>
    <p:sldId id="272" r:id="rId12"/>
    <p:sldId id="279" r:id="rId13"/>
    <p:sldId id="273" r:id="rId14"/>
    <p:sldId id="280" r:id="rId15"/>
    <p:sldId id="281" r:id="rId16"/>
    <p:sldId id="282" r:id="rId17"/>
    <p:sldId id="283" r:id="rId18"/>
    <p:sldId id="284" r:id="rId19"/>
    <p:sldId id="287" r:id="rId20"/>
    <p:sldId id="285" r:id="rId21"/>
    <p:sldId id="286" r:id="rId22"/>
    <p:sldId id="267" r:id="rId23"/>
    <p:sldId id="268" r:id="rId24"/>
    <p:sldId id="289" r:id="rId25"/>
    <p:sldId id="291" r:id="rId26"/>
    <p:sldId id="292" r:id="rId27"/>
    <p:sldId id="288" r:id="rId28"/>
    <p:sldId id="293" r:id="rId29"/>
    <p:sldId id="290" r:id="rId30"/>
    <p:sldId id="274" r:id="rId31"/>
  </p:sldIdLst>
  <p:sldSz cx="9144000" cy="5715000" type="screen16x10"/>
  <p:notesSz cx="7772400" cy="100584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E0E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944" y="-6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s-CL"/>
              <a:t>Pulse para editar el formato de las notas</a:t>
            </a:r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s-CL"/>
              <a:t>&lt;encabezado&gt;</a:t>
            </a:r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s-CL"/>
              <a:t>&lt;fecha/hora&gt;</a:t>
            </a:r>
            <a:endParaRPr/>
          </a:p>
        </p:txBody>
      </p:sp>
      <p:sp>
        <p:nvSpPr>
          <p:cNvPr id="16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s-CL"/>
              <a:t>&lt;pie de página&gt;</a:t>
            </a:r>
            <a:endParaRPr/>
          </a:p>
        </p:txBody>
      </p:sp>
      <p:sp>
        <p:nvSpPr>
          <p:cNvPr id="17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4DE8376E-38EA-4AFB-9E83-278715F053E5}" type="slidenum">
              <a:rPr lang="es-CL"/>
              <a:pPr algn="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214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869950" y="754063"/>
            <a:ext cx="6032500" cy="3771900"/>
          </a:xfrm>
          <a:prstGeom prst="rect">
            <a:avLst/>
          </a:prstGeo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91EE-1C7F-8B4E-8B12-644059777C2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2508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775400"/>
            <a:ext cx="7771320" cy="12249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8880" cy="158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067800"/>
            <a:ext cx="8228880" cy="158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85800" y="1775400"/>
            <a:ext cx="7771320" cy="12249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440" cy="158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3520" y="1337100"/>
            <a:ext cx="4015440" cy="158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3520" y="3067800"/>
            <a:ext cx="4015440" cy="158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067800"/>
            <a:ext cx="4015440" cy="158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85800" y="1775400"/>
            <a:ext cx="7771320" cy="12249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440" cy="158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3520" y="1337100"/>
            <a:ext cx="4015440" cy="158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40" name="Imagen 3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880" y="3067800"/>
            <a:ext cx="2376720" cy="1580400"/>
          </a:xfrm>
          <a:prstGeom prst="rect">
            <a:avLst/>
          </a:prstGeom>
        </p:spPr>
      </p:pic>
      <p:pic>
        <p:nvPicPr>
          <p:cNvPr id="41" name="Imagen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560" y="3067800"/>
            <a:ext cx="2376720" cy="1580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1775400"/>
            <a:ext cx="7771320" cy="12249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337100"/>
            <a:ext cx="8228880" cy="33144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1775400"/>
            <a:ext cx="7771320" cy="12249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8880" cy="33141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1775400"/>
            <a:ext cx="7771320" cy="12249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440" cy="33141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3520" y="1337100"/>
            <a:ext cx="4015440" cy="33141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1775400"/>
            <a:ext cx="7771320" cy="12249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85800" y="1775400"/>
            <a:ext cx="7771320" cy="2875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1775400"/>
            <a:ext cx="7771320" cy="12249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440" cy="158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067800"/>
            <a:ext cx="4015440" cy="158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520" y="1337100"/>
            <a:ext cx="4015440" cy="33141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1775400"/>
            <a:ext cx="7771320" cy="12249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337100"/>
            <a:ext cx="8228880" cy="33144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1775400"/>
            <a:ext cx="7771320" cy="12249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440" cy="33141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337100"/>
            <a:ext cx="4015440" cy="158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3520" y="3067800"/>
            <a:ext cx="4015440" cy="158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1775400"/>
            <a:ext cx="7771320" cy="12249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440" cy="158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3520" y="1337100"/>
            <a:ext cx="4015440" cy="158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067800"/>
            <a:ext cx="8228520" cy="158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1775400"/>
            <a:ext cx="7771320" cy="12249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8880" cy="158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067800"/>
            <a:ext cx="8228880" cy="158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5800" y="1775400"/>
            <a:ext cx="7771320" cy="12249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440" cy="158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3520" y="1337100"/>
            <a:ext cx="4015440" cy="158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3520" y="3067800"/>
            <a:ext cx="4015440" cy="158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067800"/>
            <a:ext cx="4015440" cy="158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5800" y="1775400"/>
            <a:ext cx="7771320" cy="12249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440" cy="158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3520" y="1337100"/>
            <a:ext cx="4015440" cy="158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80" name="Imagen 7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880" y="3067800"/>
            <a:ext cx="2376720" cy="1580400"/>
          </a:xfrm>
          <a:prstGeom prst="rect">
            <a:avLst/>
          </a:prstGeom>
        </p:spPr>
      </p:pic>
      <p:pic>
        <p:nvPicPr>
          <p:cNvPr id="81" name="Imagen 8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560" y="3067800"/>
            <a:ext cx="2376720" cy="1580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85800" y="1775400"/>
            <a:ext cx="7771320" cy="12249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337100"/>
            <a:ext cx="8228880" cy="33144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85800" y="1775400"/>
            <a:ext cx="7771320" cy="12249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8880" cy="33141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85800" y="1775400"/>
            <a:ext cx="7771320" cy="12249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440" cy="33141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3520" y="1337100"/>
            <a:ext cx="4015440" cy="33141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85800" y="1775400"/>
            <a:ext cx="7771320" cy="12249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1775400"/>
            <a:ext cx="7771320" cy="12249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8880" cy="33141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685800" y="1775400"/>
            <a:ext cx="7771320" cy="2875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85800" y="1775400"/>
            <a:ext cx="7771320" cy="12249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440" cy="158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3067800"/>
            <a:ext cx="4015440" cy="158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3520" y="1337100"/>
            <a:ext cx="4015440" cy="33141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85800" y="1775400"/>
            <a:ext cx="7771320" cy="12249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440" cy="33141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3520" y="1337100"/>
            <a:ext cx="4015440" cy="158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673520" y="3067800"/>
            <a:ext cx="4015440" cy="158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85800" y="1775400"/>
            <a:ext cx="7771320" cy="12249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440" cy="158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3520" y="1337100"/>
            <a:ext cx="4015440" cy="158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3067800"/>
            <a:ext cx="8228520" cy="158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85800" y="1775400"/>
            <a:ext cx="7771320" cy="12249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8880" cy="158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57200" y="3067800"/>
            <a:ext cx="8228880" cy="158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85800" y="1775400"/>
            <a:ext cx="7771320" cy="12249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440" cy="158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3520" y="1337100"/>
            <a:ext cx="4015440" cy="158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673520" y="3067800"/>
            <a:ext cx="4015440" cy="158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57200" y="3067800"/>
            <a:ext cx="4015440" cy="158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85800" y="1775400"/>
            <a:ext cx="7771320" cy="12249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440" cy="158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3520" y="1337100"/>
            <a:ext cx="4015440" cy="158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164" name="Imagen 16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880" y="3067800"/>
            <a:ext cx="2376720" cy="1580400"/>
          </a:xfrm>
          <a:prstGeom prst="rect">
            <a:avLst/>
          </a:prstGeom>
        </p:spPr>
      </p:pic>
      <p:pic>
        <p:nvPicPr>
          <p:cNvPr id="165" name="Imagen 16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560" y="3067800"/>
            <a:ext cx="2376720" cy="1580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775400"/>
            <a:ext cx="7771320" cy="12249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440" cy="33141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3520" y="1337100"/>
            <a:ext cx="4015440" cy="33141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1775400"/>
            <a:ext cx="7771320" cy="12249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85800" y="1775400"/>
            <a:ext cx="7771320" cy="2875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1775400"/>
            <a:ext cx="7771320" cy="12249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440" cy="158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067800"/>
            <a:ext cx="4015440" cy="158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3520" y="1337100"/>
            <a:ext cx="4015440" cy="33141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5800" y="1775400"/>
            <a:ext cx="7771320" cy="12249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440" cy="33141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3520" y="1337100"/>
            <a:ext cx="4015440" cy="158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3520" y="3067800"/>
            <a:ext cx="4015440" cy="158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1775400"/>
            <a:ext cx="7771320" cy="12249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440" cy="158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3520" y="1337100"/>
            <a:ext cx="4015440" cy="158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067800"/>
            <a:ext cx="8228520" cy="158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C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533520" y="2778000"/>
            <a:ext cx="1032480" cy="2936100"/>
          </a:xfrm>
          <a:prstGeom prst="rect">
            <a:avLst/>
          </a:prstGeom>
          <a:solidFill>
            <a:srgbClr val="006CB7"/>
          </a:solidFill>
        </p:spPr>
      </p:sp>
      <p:sp>
        <p:nvSpPr>
          <p:cNvPr id="9" name="CustomShape 2"/>
          <p:cNvSpPr/>
          <p:nvPr/>
        </p:nvSpPr>
        <p:spPr>
          <a:xfrm>
            <a:off x="1566720" y="2778000"/>
            <a:ext cx="1259280" cy="2936100"/>
          </a:xfrm>
          <a:prstGeom prst="rect">
            <a:avLst/>
          </a:prstGeom>
          <a:solidFill>
            <a:srgbClr val="EF4144"/>
          </a:solidFill>
        </p:spPr>
      </p:sp>
      <p:pic>
        <p:nvPicPr>
          <p:cNvPr id="2" name="Picture 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47640" y="2877300"/>
            <a:ext cx="802080" cy="487200"/>
          </a:xfrm>
          <a:prstGeom prst="rect">
            <a:avLst/>
          </a:prstGeom>
        </p:spPr>
      </p:pic>
      <p:pic>
        <p:nvPicPr>
          <p:cNvPr id="3" name="Picture 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77960" y="2877300"/>
            <a:ext cx="1030680" cy="348300"/>
          </a:xfrm>
          <a:prstGeom prst="rect">
            <a:avLst/>
          </a:prstGeom>
        </p:spPr>
      </p:pic>
      <p:sp>
        <p:nvSpPr>
          <p:cNvPr id="4" name="CustomShape 3"/>
          <p:cNvSpPr/>
          <p:nvPr/>
        </p:nvSpPr>
        <p:spPr>
          <a:xfrm>
            <a:off x="533520" y="0"/>
            <a:ext cx="1032480" cy="1142100"/>
          </a:xfrm>
          <a:prstGeom prst="rect">
            <a:avLst/>
          </a:prstGeom>
          <a:solidFill>
            <a:srgbClr val="006CB7"/>
          </a:solidFill>
        </p:spPr>
      </p:sp>
      <p:sp>
        <p:nvSpPr>
          <p:cNvPr id="5" name="CustomShape 4"/>
          <p:cNvSpPr/>
          <p:nvPr/>
        </p:nvSpPr>
        <p:spPr>
          <a:xfrm>
            <a:off x="1566720" y="0"/>
            <a:ext cx="1259280" cy="1142100"/>
          </a:xfrm>
          <a:prstGeom prst="rect">
            <a:avLst/>
          </a:prstGeom>
          <a:solidFill>
            <a:srgbClr val="EF4144"/>
          </a:solidFill>
        </p:spPr>
      </p: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685800" y="1775400"/>
            <a:ext cx="7771320" cy="12246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s-CL"/>
              <a:t>Pulse para editar el formato del texto de título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8880" cy="33141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s-CL"/>
              <a:t>Pulse para editar el formato de esquema del texto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s-CL"/>
              <a:t>Segundo nivel del esquema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s-CL"/>
              <a:t>Tercer nivel del esquema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s-CL"/>
              <a:t>Cuarto nivel del esquema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s-CL"/>
              <a:t>Quinto nivel del esquema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s-CL"/>
              <a:t>Sexto nivel del esquema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s-CL"/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413920" y="-5400"/>
            <a:ext cx="282960" cy="721500"/>
          </a:xfrm>
          <a:prstGeom prst="rect">
            <a:avLst/>
          </a:prstGeom>
          <a:solidFill>
            <a:srgbClr val="006CB7"/>
          </a:solidFill>
        </p:spPr>
      </p:sp>
      <p:sp>
        <p:nvSpPr>
          <p:cNvPr id="43" name="CustomShape 2"/>
          <p:cNvSpPr/>
          <p:nvPr/>
        </p:nvSpPr>
        <p:spPr>
          <a:xfrm>
            <a:off x="8697960" y="0"/>
            <a:ext cx="346680" cy="716100"/>
          </a:xfrm>
          <a:prstGeom prst="rect">
            <a:avLst/>
          </a:prstGeom>
          <a:solidFill>
            <a:srgbClr val="EF4144"/>
          </a:solidFill>
        </p:spPr>
      </p:sp>
      <p:sp>
        <p:nvSpPr>
          <p:cNvPr id="44" name="CustomShape 3"/>
          <p:cNvSpPr/>
          <p:nvPr/>
        </p:nvSpPr>
        <p:spPr>
          <a:xfrm>
            <a:off x="8413920" y="5334000"/>
            <a:ext cx="282960" cy="380100"/>
          </a:xfrm>
          <a:prstGeom prst="rect">
            <a:avLst/>
          </a:prstGeom>
          <a:solidFill>
            <a:srgbClr val="006CB7"/>
          </a:solidFill>
        </p:spPr>
      </p:sp>
      <p:sp>
        <p:nvSpPr>
          <p:cNvPr id="45" name="CustomShape 4"/>
          <p:cNvSpPr/>
          <p:nvPr/>
        </p:nvSpPr>
        <p:spPr>
          <a:xfrm>
            <a:off x="8697960" y="5334000"/>
            <a:ext cx="346680" cy="380100"/>
          </a:xfrm>
          <a:prstGeom prst="rect">
            <a:avLst/>
          </a:prstGeom>
          <a:solidFill>
            <a:srgbClr val="EF4144"/>
          </a:solidFill>
        </p:spPr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CL"/>
              <a:t>Pulse para editar el formato del texto de título</a:t>
            </a:r>
            <a:endParaRPr/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s-CL"/>
              <a:t>Pulse para editar el formato de esquema del texto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s-CL"/>
              <a:t>Segundo nivel del esquema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s-CL"/>
              <a:t>Tercer nivel del esquema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s-CL"/>
              <a:t>Cuarto nivel del esquema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s-CL"/>
              <a:t>Quinto nivel del esquema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s-CL"/>
              <a:t>Sexto nivel del esquema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s-CL"/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5524500"/>
            <a:ext cx="9142920" cy="189600"/>
          </a:xfrm>
          <a:prstGeom prst="rect">
            <a:avLst/>
          </a:prstGeom>
          <a:solidFill>
            <a:srgbClr val="EF4144"/>
          </a:solidFill>
        </p:spPr>
      </p:sp>
      <p:sp>
        <p:nvSpPr>
          <p:cNvPr id="123" name="CustomShape 2"/>
          <p:cNvSpPr/>
          <p:nvPr/>
        </p:nvSpPr>
        <p:spPr>
          <a:xfrm>
            <a:off x="7153200" y="0"/>
            <a:ext cx="1989720" cy="55236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4" name="CustomShape 3"/>
          <p:cNvSpPr/>
          <p:nvPr/>
        </p:nvSpPr>
        <p:spPr>
          <a:xfrm>
            <a:off x="7153200" y="1715700"/>
            <a:ext cx="894240" cy="1697700"/>
          </a:xfrm>
          <a:prstGeom prst="rect">
            <a:avLst/>
          </a:prstGeom>
          <a:solidFill>
            <a:srgbClr val="006CB7"/>
          </a:solidFill>
        </p:spPr>
      </p:sp>
      <p:sp>
        <p:nvSpPr>
          <p:cNvPr id="125" name="CustomShape 4"/>
          <p:cNvSpPr/>
          <p:nvPr/>
        </p:nvSpPr>
        <p:spPr>
          <a:xfrm>
            <a:off x="8048520" y="1715700"/>
            <a:ext cx="1094400" cy="1697700"/>
          </a:xfrm>
          <a:prstGeom prst="rect">
            <a:avLst/>
          </a:prstGeom>
          <a:solidFill>
            <a:srgbClr val="EF4144"/>
          </a:solidFill>
        </p:spPr>
      </p:sp>
      <p:pic>
        <p:nvPicPr>
          <p:cNvPr id="126" name="Picture 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252920" y="1801500"/>
            <a:ext cx="695520" cy="423000"/>
          </a:xfrm>
          <a:prstGeom prst="rect">
            <a:avLst/>
          </a:prstGeom>
        </p:spPr>
      </p:pic>
      <p:pic>
        <p:nvPicPr>
          <p:cNvPr id="127" name="Picture 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146080" y="1801500"/>
            <a:ext cx="894960" cy="302700"/>
          </a:xfrm>
          <a:prstGeom prst="rect">
            <a:avLst/>
          </a:prstGeom>
        </p:spPr>
      </p:pic>
      <p:pic>
        <p:nvPicPr>
          <p:cNvPr id="128" name="Picture 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151120" y="3230400"/>
            <a:ext cx="892800" cy="127500"/>
          </a:xfrm>
          <a:prstGeom prst="rect">
            <a:avLst/>
          </a:prstGeom>
        </p:spPr>
      </p:pic>
      <p:sp>
        <p:nvSpPr>
          <p:cNvPr id="129" name="CustomShape 5"/>
          <p:cNvSpPr/>
          <p:nvPr/>
        </p:nvSpPr>
        <p:spPr>
          <a:xfrm>
            <a:off x="4680" y="0"/>
            <a:ext cx="7147440" cy="5523600"/>
          </a:xfrm>
          <a:prstGeom prst="rect">
            <a:avLst/>
          </a:prstGeom>
          <a:solidFill>
            <a:srgbClr val="006CB7"/>
          </a:solidFill>
        </p:spPr>
      </p:sp>
      <p:sp>
        <p:nvSpPr>
          <p:cNvPr id="130" name="PlaceHolder 6"/>
          <p:cNvSpPr>
            <a:spLocks noGrp="1"/>
          </p:cNvSpPr>
          <p:nvPr>
            <p:ph type="title"/>
          </p:nvPr>
        </p:nvSpPr>
        <p:spPr>
          <a:xfrm>
            <a:off x="685800" y="1775400"/>
            <a:ext cx="7771320" cy="12246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s-CL"/>
              <a:t>Pulse para editar el formato del texto de título</a:t>
            </a:r>
            <a:endParaRPr/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8880" cy="33141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s-CL"/>
              <a:t>Pulse para editar el formato de esquema del texto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s-CL"/>
              <a:t>Segundo nivel del esquema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s-CL"/>
              <a:t>Tercer nivel del esquema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s-CL"/>
              <a:t>Cuarto nivel del esquema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s-CL"/>
              <a:t>Quinto nivel del esquema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s-CL"/>
              <a:t>Sexto nivel del esquema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s-CL"/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slide" Target="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emf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5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0.xml"/><Relationship Id="rId18" Type="http://schemas.openxmlformats.org/officeDocument/2006/relationships/slide" Target="slide17.xml"/><Relationship Id="rId26" Type="http://schemas.openxmlformats.org/officeDocument/2006/relationships/hyperlink" Target="file:///\\localhost\Users\sebastian\IBEX\CLIENTES\Farmanet_2_0\CAPACITACION\TEMARIO\VIDEOS\4.-CAP_FARMANET_FINAL.mp4" TargetMode="External"/><Relationship Id="rId3" Type="http://schemas.openxmlformats.org/officeDocument/2006/relationships/slide" Target="slide21.xml"/><Relationship Id="rId21" Type="http://schemas.openxmlformats.org/officeDocument/2006/relationships/slide" Target="slide25.xml"/><Relationship Id="rId7" Type="http://schemas.openxmlformats.org/officeDocument/2006/relationships/slide" Target="slide4.xml"/><Relationship Id="rId12" Type="http://schemas.openxmlformats.org/officeDocument/2006/relationships/slide" Target="slide9.xml"/><Relationship Id="rId17" Type="http://schemas.openxmlformats.org/officeDocument/2006/relationships/slide" Target="slide15.xml"/><Relationship Id="rId25" Type="http://schemas.openxmlformats.org/officeDocument/2006/relationships/hyperlink" Target="file:///\\localhost\Users\sebastian\IBEX\CLIENTES\Farmanet_2_0\CAPACITACION\TEMARIO\VIDEOS\3.-CAP_FARMANET_ROL_DT.mp4" TargetMode="External"/><Relationship Id="rId2" Type="http://schemas.openxmlformats.org/officeDocument/2006/relationships/slide" Target="slide20.xml"/><Relationship Id="rId16" Type="http://schemas.openxmlformats.org/officeDocument/2006/relationships/slide" Target="slide13.xml"/><Relationship Id="rId20" Type="http://schemas.openxmlformats.org/officeDocument/2006/relationships/slide" Target="slide19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3.xml"/><Relationship Id="rId11" Type="http://schemas.openxmlformats.org/officeDocument/2006/relationships/slide" Target="slide8.xml"/><Relationship Id="rId24" Type="http://schemas.openxmlformats.org/officeDocument/2006/relationships/hyperlink" Target="file:///\\localhost\Users\sebastian\IBEX\CLIENTES\Farmanet_2_0\CAPACITACION\TEMARIO\VIDEOS\2.-CAP_FARMANET_2DOBLOQUE.mp4" TargetMode="External"/><Relationship Id="rId5" Type="http://schemas.openxmlformats.org/officeDocument/2006/relationships/slide" Target="slide27.xml"/><Relationship Id="rId15" Type="http://schemas.openxmlformats.org/officeDocument/2006/relationships/slide" Target="slide12.xml"/><Relationship Id="rId23" Type="http://schemas.openxmlformats.org/officeDocument/2006/relationships/hyperlink" Target="file:///\\localhost\Users\sebastian\IBEX\CLIENTES\Farmanet_2_0\CAPACITACION\TEMARIO\VIDEOS\1.-CAP_FARMANET_INICIO.mp4" TargetMode="External"/><Relationship Id="rId10" Type="http://schemas.openxmlformats.org/officeDocument/2006/relationships/slide" Target="slide7.xml"/><Relationship Id="rId19" Type="http://schemas.openxmlformats.org/officeDocument/2006/relationships/slide" Target="slide18.xml"/><Relationship Id="rId4" Type="http://schemas.openxmlformats.org/officeDocument/2006/relationships/slide" Target="slide28.xml"/><Relationship Id="rId9" Type="http://schemas.openxmlformats.org/officeDocument/2006/relationships/slide" Target="slide6.xml"/><Relationship Id="rId14" Type="http://schemas.openxmlformats.org/officeDocument/2006/relationships/slide" Target="slide11.xml"/><Relationship Id="rId22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14.xml"/><Relationship Id="rId4" Type="http://schemas.openxmlformats.org/officeDocument/2006/relationships/slide" Target="slid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8.emf"/><Relationship Id="rId7" Type="http://schemas.openxmlformats.org/officeDocument/2006/relationships/image" Target="../media/image12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14.emf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4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9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655785" y="1182255"/>
            <a:ext cx="8488217" cy="787946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CL" sz="2000" b="1" dirty="0">
                <a:solidFill>
                  <a:srgbClr val="FFFFFF"/>
                </a:solidFill>
                <a:latin typeface="Verdana"/>
                <a:ea typeface="ヒラギノ角ゴ Pro W3"/>
              </a:rPr>
              <a:t>Sistema de </a:t>
            </a:r>
            <a:r>
              <a:rPr lang="es-CL" sz="2000" b="1" dirty="0" smtClean="0">
                <a:solidFill>
                  <a:srgbClr val="FFFFFF"/>
                </a:solidFill>
                <a:latin typeface="Verdana"/>
                <a:ea typeface="ヒラギノ角ゴ Pro W3"/>
              </a:rPr>
              <a:t>Gestión de Políticas Farmacéuticas</a:t>
            </a:r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72" name="CustomShape 2"/>
          <p:cNvSpPr/>
          <p:nvPr/>
        </p:nvSpPr>
        <p:spPr>
          <a:xfrm>
            <a:off x="1427300" y="1462800"/>
            <a:ext cx="2390400" cy="76050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CL" sz="5400" b="1" dirty="0" smtClean="0">
                <a:solidFill>
                  <a:srgbClr val="FFFFFF"/>
                </a:solidFill>
                <a:latin typeface="Arial"/>
                <a:ea typeface="ヒラギノ角ゴ Pro W3"/>
              </a:rPr>
              <a:t>FARMANET</a:t>
            </a:r>
            <a:endParaRPr dirty="0"/>
          </a:p>
        </p:txBody>
      </p:sp>
      <p:sp>
        <p:nvSpPr>
          <p:cNvPr id="2" name="Rectángulo 1"/>
          <p:cNvSpPr/>
          <p:nvPr/>
        </p:nvSpPr>
        <p:spPr>
          <a:xfrm>
            <a:off x="706496" y="2304534"/>
            <a:ext cx="3032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 smtClean="0">
                <a:solidFill>
                  <a:srgbClr val="FFFFFF"/>
                </a:solidFill>
                <a:latin typeface="Verdana"/>
                <a:ea typeface="ヒラギノ角ゴ Pro W3"/>
              </a:rPr>
              <a:t>Capacitación Nacional</a:t>
            </a:r>
            <a:endParaRPr lang="es-E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326234" y="139700"/>
            <a:ext cx="7161188" cy="674692"/>
          </a:xfrm>
        </p:spPr>
        <p:txBody>
          <a:bodyPr>
            <a:normAutofit/>
          </a:bodyPr>
          <a:lstStyle/>
          <a:p>
            <a:r>
              <a:rPr lang="es-ES" sz="2800" dirty="0" smtClean="0"/>
              <a:t>ROLES EN ESTRUCUTRA DE BODEGA</a:t>
            </a:r>
            <a:br>
              <a:rPr lang="es-ES" sz="2800" dirty="0" smtClean="0"/>
            </a:br>
            <a:r>
              <a:rPr lang="es-ES" sz="2000" dirty="0" smtClean="0"/>
              <a:t>En módulo de venta de talonarios cheque</a:t>
            </a:r>
            <a:endParaRPr lang="es-ES" sz="2000" dirty="0"/>
          </a:p>
        </p:txBody>
      </p:sp>
      <p:sp>
        <p:nvSpPr>
          <p:cNvPr id="10" name="Cubo 9"/>
          <p:cNvSpPr/>
          <p:nvPr/>
        </p:nvSpPr>
        <p:spPr>
          <a:xfrm>
            <a:off x="5865452" y="1802333"/>
            <a:ext cx="1657265" cy="63249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Bodega Central</a:t>
            </a:r>
            <a:endParaRPr lang="es-ES" sz="1400" dirty="0"/>
          </a:p>
        </p:txBody>
      </p:sp>
      <p:sp>
        <p:nvSpPr>
          <p:cNvPr id="11" name="Rectángulo 10"/>
          <p:cNvSpPr/>
          <p:nvPr/>
        </p:nvSpPr>
        <p:spPr>
          <a:xfrm>
            <a:off x="4519489" y="2873694"/>
            <a:ext cx="1672753" cy="4388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Bodega intermedia</a:t>
            </a:r>
            <a:endParaRPr lang="es-ES" sz="1400" dirty="0"/>
          </a:p>
        </p:txBody>
      </p:sp>
      <p:sp>
        <p:nvSpPr>
          <p:cNvPr id="12" name="Rectángulo 11"/>
          <p:cNvSpPr/>
          <p:nvPr/>
        </p:nvSpPr>
        <p:spPr>
          <a:xfrm>
            <a:off x="7264673" y="2873694"/>
            <a:ext cx="1672753" cy="4388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Bedega</a:t>
            </a:r>
            <a:r>
              <a:rPr lang="es-ES" sz="1400" dirty="0" smtClean="0"/>
              <a:t> intermedia</a:t>
            </a:r>
            <a:endParaRPr lang="es-ES" sz="1400" dirty="0"/>
          </a:p>
        </p:txBody>
      </p:sp>
      <p:sp>
        <p:nvSpPr>
          <p:cNvPr id="13" name="Rectángulo 12"/>
          <p:cNvSpPr/>
          <p:nvPr/>
        </p:nvSpPr>
        <p:spPr>
          <a:xfrm>
            <a:off x="3426015" y="3712710"/>
            <a:ext cx="1548846" cy="51631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Locales de venta</a:t>
            </a:r>
            <a:endParaRPr lang="es-ES" sz="1400" dirty="0"/>
          </a:p>
        </p:txBody>
      </p:sp>
      <p:sp>
        <p:nvSpPr>
          <p:cNvPr id="14" name="Rectángulo 13"/>
          <p:cNvSpPr/>
          <p:nvPr/>
        </p:nvSpPr>
        <p:spPr>
          <a:xfrm>
            <a:off x="5865448" y="3712710"/>
            <a:ext cx="1548846" cy="51631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Locales de venta</a:t>
            </a:r>
            <a:endParaRPr lang="es-ES" sz="1400" dirty="0"/>
          </a:p>
        </p:txBody>
      </p:sp>
      <p:cxnSp>
        <p:nvCxnSpPr>
          <p:cNvPr id="22" name="Conector recto de flecha 21"/>
          <p:cNvCxnSpPr>
            <a:stCxn id="10" idx="3"/>
            <a:endCxn id="11" idx="0"/>
          </p:cNvCxnSpPr>
          <p:nvPr/>
        </p:nvCxnSpPr>
        <p:spPr>
          <a:xfrm flipH="1">
            <a:off x="5355866" y="2434823"/>
            <a:ext cx="1243345" cy="438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11" idx="2"/>
            <a:endCxn id="13" idx="0"/>
          </p:cNvCxnSpPr>
          <p:nvPr/>
        </p:nvCxnSpPr>
        <p:spPr>
          <a:xfrm flipH="1">
            <a:off x="4200438" y="3312565"/>
            <a:ext cx="1155424" cy="400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11" idx="2"/>
            <a:endCxn id="14" idx="0"/>
          </p:cNvCxnSpPr>
          <p:nvPr/>
        </p:nvCxnSpPr>
        <p:spPr>
          <a:xfrm>
            <a:off x="5355865" y="3312565"/>
            <a:ext cx="1284009" cy="400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>
            <a:off x="8162999" y="3712710"/>
            <a:ext cx="1548846" cy="51631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Locales de venta</a:t>
            </a:r>
            <a:endParaRPr lang="es-ES" sz="1400" dirty="0"/>
          </a:p>
        </p:txBody>
      </p:sp>
      <p:cxnSp>
        <p:nvCxnSpPr>
          <p:cNvPr id="26" name="Conector recto de flecha 25"/>
          <p:cNvCxnSpPr>
            <a:stCxn id="10" idx="3"/>
            <a:endCxn id="12" idx="0"/>
          </p:cNvCxnSpPr>
          <p:nvPr/>
        </p:nvCxnSpPr>
        <p:spPr>
          <a:xfrm>
            <a:off x="6599211" y="2434823"/>
            <a:ext cx="1501839" cy="438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12" idx="2"/>
            <a:endCxn id="25" idx="0"/>
          </p:cNvCxnSpPr>
          <p:nvPr/>
        </p:nvCxnSpPr>
        <p:spPr>
          <a:xfrm>
            <a:off x="8101046" y="3312565"/>
            <a:ext cx="836376" cy="400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4815797" y="2671010"/>
            <a:ext cx="1140504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Territorio 1</a:t>
            </a:r>
            <a:endParaRPr lang="es-ES" sz="1400" dirty="0"/>
          </a:p>
        </p:txBody>
      </p:sp>
      <p:sp>
        <p:nvSpPr>
          <p:cNvPr id="47" name="Rectángulo 46">
            <a:hlinkClick r:id="rId2" action="ppaction://hlinksldjump"/>
          </p:cNvPr>
          <p:cNvSpPr/>
          <p:nvPr/>
        </p:nvSpPr>
        <p:spPr>
          <a:xfrm>
            <a:off x="7861300" y="0"/>
            <a:ext cx="1282700" cy="406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70000"/>
              </a:lnSpc>
            </a:pPr>
            <a:r>
              <a:rPr lang="es-ES" sz="1200" dirty="0" smtClean="0"/>
              <a:t>Volver </a:t>
            </a:r>
          </a:p>
          <a:p>
            <a:pPr lvl="1">
              <a:lnSpc>
                <a:spcPct val="70000"/>
              </a:lnSpc>
            </a:pPr>
            <a:r>
              <a:rPr lang="es-ES" sz="1200" dirty="0" smtClean="0"/>
              <a:t>al menú</a:t>
            </a:r>
            <a:endParaRPr lang="es-ES" sz="1200" dirty="0"/>
          </a:p>
        </p:txBody>
      </p:sp>
      <p:sp>
        <p:nvSpPr>
          <p:cNvPr id="48" name="Flecha curvada hacia la izquierda 47"/>
          <p:cNvSpPr/>
          <p:nvPr/>
        </p:nvSpPr>
        <p:spPr>
          <a:xfrm>
            <a:off x="8001000" y="76200"/>
            <a:ext cx="330200" cy="266700"/>
          </a:xfrm>
          <a:prstGeom prst="curvedLeftArrow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pSp>
        <p:nvGrpSpPr>
          <p:cNvPr id="3" name="Agrupar 2"/>
          <p:cNvGrpSpPr/>
          <p:nvPr/>
        </p:nvGrpSpPr>
        <p:grpSpPr>
          <a:xfrm>
            <a:off x="7861300" y="5359400"/>
            <a:ext cx="1282700" cy="355600"/>
            <a:chOff x="7861300" y="5359400"/>
            <a:chExt cx="1282700" cy="355600"/>
          </a:xfrm>
        </p:grpSpPr>
        <p:sp>
          <p:nvSpPr>
            <p:cNvPr id="49" name="Rectángulo 48">
              <a:hlinkClick r:id="" action="ppaction://hlinkshowjump?jump=nextslide"/>
            </p:cNvPr>
            <p:cNvSpPr/>
            <p:nvPr/>
          </p:nvSpPr>
          <p:spPr>
            <a:xfrm>
              <a:off x="7861300" y="5359400"/>
              <a:ext cx="1282700" cy="3556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lnSpc>
                  <a:spcPct val="70000"/>
                </a:lnSpc>
              </a:pPr>
              <a:r>
                <a:rPr lang="es-ES" sz="1200" dirty="0" smtClean="0"/>
                <a:t>Siguiente</a:t>
              </a:r>
            </a:p>
          </p:txBody>
        </p:sp>
        <p:sp>
          <p:nvSpPr>
            <p:cNvPr id="50" name="Flecha derecha 49"/>
            <p:cNvSpPr/>
            <p:nvPr/>
          </p:nvSpPr>
          <p:spPr>
            <a:xfrm>
              <a:off x="7975600" y="5435600"/>
              <a:ext cx="342900" cy="177800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7" name="CuadroTexto 36"/>
          <p:cNvSpPr txBox="1"/>
          <p:nvPr/>
        </p:nvSpPr>
        <p:spPr>
          <a:xfrm>
            <a:off x="5996899" y="1591510"/>
            <a:ext cx="1458003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Nivel REGIÓN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7622497" y="2709110"/>
            <a:ext cx="1140504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Territorio 2</a:t>
            </a:r>
            <a:endParaRPr lang="es-ES" sz="1400" dirty="0"/>
          </a:p>
        </p:txBody>
      </p:sp>
      <p:grpSp>
        <p:nvGrpSpPr>
          <p:cNvPr id="6" name="Agrupar 5"/>
          <p:cNvGrpSpPr/>
          <p:nvPr/>
        </p:nvGrpSpPr>
        <p:grpSpPr>
          <a:xfrm>
            <a:off x="2214488" y="2476500"/>
            <a:ext cx="929010" cy="1044287"/>
            <a:chOff x="2214488" y="2476500"/>
            <a:chExt cx="929010" cy="1044287"/>
          </a:xfrm>
        </p:grpSpPr>
        <p:pic>
          <p:nvPicPr>
            <p:cNvPr id="28" name="Imagen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9562" y="2476500"/>
              <a:ext cx="692422" cy="593801"/>
            </a:xfrm>
            <a:prstGeom prst="rect">
              <a:avLst/>
            </a:prstGeom>
          </p:spPr>
        </p:pic>
        <p:sp>
          <p:nvSpPr>
            <p:cNvPr id="29" name="CuadroTexto 28"/>
            <p:cNvSpPr txBox="1"/>
            <p:nvPr/>
          </p:nvSpPr>
          <p:spPr>
            <a:xfrm>
              <a:off x="2214488" y="3059122"/>
              <a:ext cx="9290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/>
                <a:t>Encargado </a:t>
              </a:r>
            </a:p>
            <a:p>
              <a:pPr algn="ctr"/>
              <a:r>
                <a:rPr lang="es-ES" sz="1200" dirty="0" smtClean="0"/>
                <a:t>Territorial</a:t>
              </a:r>
            </a:p>
          </p:txBody>
        </p:sp>
      </p:grpSp>
      <p:sp>
        <p:nvSpPr>
          <p:cNvPr id="30" name="CuadroTexto 29"/>
          <p:cNvSpPr txBox="1"/>
          <p:nvPr/>
        </p:nvSpPr>
        <p:spPr>
          <a:xfrm>
            <a:off x="3206088" y="2860950"/>
            <a:ext cx="1132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Institucional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3673660" y="4856780"/>
            <a:ext cx="954408" cy="858222"/>
            <a:chOff x="4067360" y="4787900"/>
            <a:chExt cx="954408" cy="858222"/>
          </a:xfrm>
        </p:grpSpPr>
        <p:pic>
          <p:nvPicPr>
            <p:cNvPr id="32" name="Imagen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65910" y="4787900"/>
              <a:ext cx="748990" cy="635000"/>
            </a:xfrm>
            <a:prstGeom prst="rect">
              <a:avLst/>
            </a:prstGeom>
          </p:spPr>
        </p:pic>
        <p:sp>
          <p:nvSpPr>
            <p:cNvPr id="33" name="CuadroTexto 32"/>
            <p:cNvSpPr txBox="1"/>
            <p:nvPr/>
          </p:nvSpPr>
          <p:spPr>
            <a:xfrm>
              <a:off x="4067360" y="5369123"/>
              <a:ext cx="954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/>
                <a:t>Rol Médico </a:t>
              </a:r>
              <a:endParaRPr lang="es-ES" sz="1200" dirty="0"/>
            </a:p>
          </p:txBody>
        </p:sp>
      </p:grpSp>
      <p:grpSp>
        <p:nvGrpSpPr>
          <p:cNvPr id="7" name="Agrupar 6"/>
          <p:cNvGrpSpPr/>
          <p:nvPr/>
        </p:nvGrpSpPr>
        <p:grpSpPr>
          <a:xfrm>
            <a:off x="3520089" y="1498601"/>
            <a:ext cx="929010" cy="980607"/>
            <a:chOff x="3520089" y="1498600"/>
            <a:chExt cx="929010" cy="980607"/>
          </a:xfrm>
        </p:grpSpPr>
        <p:pic>
          <p:nvPicPr>
            <p:cNvPr id="34" name="Imagen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4162" y="1498600"/>
              <a:ext cx="665905" cy="550872"/>
            </a:xfrm>
            <a:prstGeom prst="rect">
              <a:avLst/>
            </a:prstGeom>
          </p:spPr>
        </p:pic>
        <p:sp>
          <p:nvSpPr>
            <p:cNvPr id="35" name="CuadroTexto 34"/>
            <p:cNvSpPr txBox="1"/>
            <p:nvPr/>
          </p:nvSpPr>
          <p:spPr>
            <a:xfrm>
              <a:off x="3520089" y="2017542"/>
              <a:ext cx="9290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/>
                <a:t>Encargado </a:t>
              </a:r>
            </a:p>
            <a:p>
              <a:pPr algn="ctr"/>
              <a:r>
                <a:rPr lang="es-ES" sz="1200" dirty="0" smtClean="0"/>
                <a:t>Regional</a:t>
              </a:r>
              <a:endParaRPr lang="es-ES" sz="1200" dirty="0"/>
            </a:p>
          </p:txBody>
        </p:sp>
      </p:grpSp>
      <p:sp>
        <p:nvSpPr>
          <p:cNvPr id="36" name="CuadroTexto 35"/>
          <p:cNvSpPr txBox="1"/>
          <p:nvPr/>
        </p:nvSpPr>
        <p:spPr>
          <a:xfrm>
            <a:off x="4519944" y="1700851"/>
            <a:ext cx="1132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Institucional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955550" y="3614419"/>
            <a:ext cx="1000250" cy="993281"/>
            <a:chOff x="955550" y="3614419"/>
            <a:chExt cx="1000250" cy="993281"/>
          </a:xfrm>
        </p:grpSpPr>
        <p:pic>
          <p:nvPicPr>
            <p:cNvPr id="31" name="Imagen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5700" y="3614419"/>
              <a:ext cx="644517" cy="514724"/>
            </a:xfrm>
            <a:prstGeom prst="rect">
              <a:avLst/>
            </a:prstGeom>
          </p:spPr>
        </p:pic>
        <p:sp>
          <p:nvSpPr>
            <p:cNvPr id="4" name="Rectángulo 3"/>
            <p:cNvSpPr/>
            <p:nvPr/>
          </p:nvSpPr>
          <p:spPr>
            <a:xfrm>
              <a:off x="955550" y="4146035"/>
              <a:ext cx="10002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1200" dirty="0"/>
                <a:t>Vendedor de Recetas</a:t>
              </a: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2012288" y="3724550"/>
            <a:ext cx="1132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Institucional</a:t>
            </a:r>
          </a:p>
        </p:txBody>
      </p:sp>
      <p:grpSp>
        <p:nvGrpSpPr>
          <p:cNvPr id="40" name="Agrupar 39"/>
          <p:cNvGrpSpPr/>
          <p:nvPr/>
        </p:nvGrpSpPr>
        <p:grpSpPr>
          <a:xfrm>
            <a:off x="6137460" y="4856780"/>
            <a:ext cx="954408" cy="858222"/>
            <a:chOff x="4067360" y="4787900"/>
            <a:chExt cx="954408" cy="858222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65910" y="4787900"/>
              <a:ext cx="748990" cy="635000"/>
            </a:xfrm>
            <a:prstGeom prst="rect">
              <a:avLst/>
            </a:prstGeom>
          </p:spPr>
        </p:pic>
        <p:sp>
          <p:nvSpPr>
            <p:cNvPr id="44" name="CuadroTexto 43"/>
            <p:cNvSpPr txBox="1"/>
            <p:nvPr/>
          </p:nvSpPr>
          <p:spPr>
            <a:xfrm>
              <a:off x="4067360" y="5369123"/>
              <a:ext cx="954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/>
                <a:t>Rol Médico </a:t>
              </a:r>
              <a:endParaRPr lang="es-ES" sz="1200" dirty="0"/>
            </a:p>
          </p:txBody>
        </p:sp>
      </p:grpSp>
      <p:sp>
        <p:nvSpPr>
          <p:cNvPr id="45" name="CuadroTexto 44"/>
          <p:cNvSpPr txBox="1"/>
          <p:nvPr/>
        </p:nvSpPr>
        <p:spPr>
          <a:xfrm>
            <a:off x="4930097" y="4703009"/>
            <a:ext cx="988104" cy="738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Compran Talonarios Cheque</a:t>
            </a:r>
            <a:endParaRPr lang="es-ES" sz="1400" dirty="0"/>
          </a:p>
        </p:txBody>
      </p:sp>
      <p:sp>
        <p:nvSpPr>
          <p:cNvPr id="15" name="Flecha arriba 14"/>
          <p:cNvSpPr/>
          <p:nvPr/>
        </p:nvSpPr>
        <p:spPr>
          <a:xfrm>
            <a:off x="3975100" y="4343400"/>
            <a:ext cx="317500" cy="381000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Flecha arriba 45"/>
          <p:cNvSpPr/>
          <p:nvPr/>
        </p:nvSpPr>
        <p:spPr>
          <a:xfrm>
            <a:off x="6426200" y="4343400"/>
            <a:ext cx="317500" cy="381000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4457700" y="1993900"/>
            <a:ext cx="13335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3175000" y="3162300"/>
            <a:ext cx="1231900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/>
          <p:nvPr/>
        </p:nvCxnSpPr>
        <p:spPr>
          <a:xfrm>
            <a:off x="2044700" y="4025900"/>
            <a:ext cx="1231900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2024996" y="5058050"/>
            <a:ext cx="1412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No Institucional</a:t>
            </a:r>
          </a:p>
        </p:txBody>
      </p:sp>
    </p:spTree>
    <p:extLst>
      <p:ext uri="{BB962C8B-B14F-4D97-AF65-F5344CB8AC3E}">
        <p14:creationId xmlns:p14="http://schemas.microsoft.com/office/powerpoint/2010/main" val="63728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6" grpId="0"/>
      <p:bldP spid="39" grpId="0"/>
      <p:bldP spid="45" grpId="0" animBg="1"/>
      <p:bldP spid="15" grpId="0" animBg="1"/>
      <p:bldP spid="46" grpId="0" animBg="1"/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99597" y="96838"/>
            <a:ext cx="5999605" cy="588962"/>
          </a:xfrm>
        </p:spPr>
        <p:txBody>
          <a:bodyPr>
            <a:normAutofit/>
          </a:bodyPr>
          <a:lstStyle/>
          <a:p>
            <a:r>
              <a:rPr lang="es-ES" sz="1600" dirty="0" smtClean="0"/>
              <a:t>SEGURIDAD DE ACCESO PARA LOS ESTABLECIMIENTOS FARMACÉUTICOS</a:t>
            </a:r>
            <a:endParaRPr lang="es-ES" sz="1600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228600" y="655638"/>
            <a:ext cx="7353300" cy="817562"/>
          </a:xfrm>
          <a:prstGeom prst="rect">
            <a:avLst/>
          </a:prstGeom>
          <a:ln w="2540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" sz="1600" dirty="0" smtClean="0"/>
              <a:t>El Sistema tiene la opción de restringir el acceso a </a:t>
            </a:r>
            <a:r>
              <a:rPr lang="es-ES" sz="1600" dirty="0" err="1" smtClean="0"/>
              <a:t>DT’s</a:t>
            </a:r>
            <a:r>
              <a:rPr lang="es-ES" sz="1600" dirty="0" smtClean="0"/>
              <a:t> según su locación geográfica de acceso.</a:t>
            </a:r>
          </a:p>
          <a:p>
            <a:pPr lvl="1"/>
            <a:endParaRPr lang="es-ES" sz="1600" dirty="0"/>
          </a:p>
        </p:txBody>
      </p:sp>
      <p:sp>
        <p:nvSpPr>
          <p:cNvPr id="7" name="Elipse 6"/>
          <p:cNvSpPr/>
          <p:nvPr/>
        </p:nvSpPr>
        <p:spPr>
          <a:xfrm>
            <a:off x="867356" y="3337812"/>
            <a:ext cx="7519939" cy="165727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8" name="Elipse 7"/>
          <p:cNvSpPr/>
          <p:nvPr/>
        </p:nvSpPr>
        <p:spPr>
          <a:xfrm>
            <a:off x="1781174" y="3551351"/>
            <a:ext cx="3252577" cy="132585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pic>
        <p:nvPicPr>
          <p:cNvPr id="9" name="Imagen 8" descr="Logo_CruzVerd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476" y="3272630"/>
            <a:ext cx="1140912" cy="941649"/>
          </a:xfrm>
          <a:prstGeom prst="rect">
            <a:avLst/>
          </a:prstGeom>
        </p:spPr>
      </p:pic>
      <p:pic>
        <p:nvPicPr>
          <p:cNvPr id="10" name="Imagen 9" descr="business_us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670" y="3350083"/>
            <a:ext cx="890242" cy="890242"/>
          </a:xfrm>
          <a:prstGeom prst="rect">
            <a:avLst/>
          </a:prstGeom>
        </p:spPr>
      </p:pic>
      <p:cxnSp>
        <p:nvCxnSpPr>
          <p:cNvPr id="11" name="Conector recto de flecha 10"/>
          <p:cNvCxnSpPr>
            <a:stCxn id="9" idx="3"/>
            <a:endCxn id="12" idx="4"/>
          </p:cNvCxnSpPr>
          <p:nvPr/>
        </p:nvCxnSpPr>
        <p:spPr>
          <a:xfrm flipV="1">
            <a:off x="3185388" y="2271069"/>
            <a:ext cx="1385140" cy="147238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3650047" y="1494557"/>
            <a:ext cx="1840962" cy="7765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FARMANET</a:t>
            </a:r>
            <a:endParaRPr lang="es-ES" sz="16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044478" y="2389351"/>
            <a:ext cx="1781157" cy="338554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008000"/>
                </a:solidFill>
              </a:rPr>
              <a:t>Acceso Permitido</a:t>
            </a:r>
            <a:endParaRPr lang="es-ES" sz="1600" dirty="0">
              <a:solidFill>
                <a:srgbClr val="008000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289667" y="2376031"/>
            <a:ext cx="1861507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</a:rPr>
              <a:t>Acceso Denegado</a:t>
            </a:r>
            <a:endParaRPr lang="es-ES" sz="1600" dirty="0">
              <a:solidFill>
                <a:srgbClr val="FF0000"/>
              </a:solidFill>
            </a:endParaRPr>
          </a:p>
        </p:txBody>
      </p:sp>
      <p:pic>
        <p:nvPicPr>
          <p:cNvPr id="15" name="Imagen 14" descr="business_us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705" y="3272629"/>
            <a:ext cx="890242" cy="890242"/>
          </a:xfrm>
          <a:prstGeom prst="rect">
            <a:avLst/>
          </a:prstGeom>
        </p:spPr>
      </p:pic>
      <p:cxnSp>
        <p:nvCxnSpPr>
          <p:cNvPr id="16" name="Conector recto de flecha 15"/>
          <p:cNvCxnSpPr>
            <a:stCxn id="15" idx="1"/>
            <a:endCxn id="12" idx="4"/>
          </p:cNvCxnSpPr>
          <p:nvPr/>
        </p:nvCxnSpPr>
        <p:spPr>
          <a:xfrm flipH="1" flipV="1">
            <a:off x="4570530" y="2271070"/>
            <a:ext cx="1323177" cy="14466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2972643" y="4162871"/>
            <a:ext cx="142759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bg1"/>
                </a:solidFill>
              </a:rPr>
              <a:t>Químico</a:t>
            </a:r>
          </a:p>
          <a:p>
            <a:pPr algn="ctr"/>
            <a:r>
              <a:rPr lang="es-ES" sz="1600" dirty="0" smtClean="0">
                <a:solidFill>
                  <a:schemeClr val="bg1"/>
                </a:solidFill>
              </a:rPr>
              <a:t>Farmacéutico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5631756" y="4129885"/>
            <a:ext cx="142759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bg1"/>
                </a:solidFill>
              </a:rPr>
              <a:t>Químico</a:t>
            </a:r>
          </a:p>
          <a:p>
            <a:pPr algn="ctr"/>
            <a:r>
              <a:rPr lang="es-ES" sz="1600" dirty="0" smtClean="0">
                <a:solidFill>
                  <a:schemeClr val="bg1"/>
                </a:solidFill>
              </a:rPr>
              <a:t>Farmacéutico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561201" y="5057509"/>
            <a:ext cx="663970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</a:rPr>
              <a:t>Importante: </a:t>
            </a:r>
            <a:r>
              <a:rPr lang="es-ES" sz="1600" dirty="0" smtClean="0"/>
              <a:t>Este restricción es aplicada solo a las Empresas Farmacéuticas que la requieran.</a:t>
            </a:r>
            <a:endParaRPr lang="es-ES" sz="16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974878" y="1144751"/>
            <a:ext cx="120688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3366FF"/>
                </a:solidFill>
              </a:rPr>
              <a:t>INTERNET</a:t>
            </a:r>
            <a:endParaRPr lang="es-ES" sz="1600" dirty="0">
              <a:solidFill>
                <a:srgbClr val="3366FF"/>
              </a:solidFill>
            </a:endParaRPr>
          </a:p>
        </p:txBody>
      </p:sp>
      <p:sp>
        <p:nvSpPr>
          <p:cNvPr id="25" name="Rectángulo 24">
            <a:hlinkClick r:id="rId4" action="ppaction://hlinksldjump"/>
          </p:cNvPr>
          <p:cNvSpPr/>
          <p:nvPr/>
        </p:nvSpPr>
        <p:spPr>
          <a:xfrm>
            <a:off x="7861300" y="0"/>
            <a:ext cx="1282700" cy="406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70000"/>
              </a:lnSpc>
            </a:pPr>
            <a:r>
              <a:rPr lang="es-ES" sz="1200" dirty="0" smtClean="0"/>
              <a:t>Volver </a:t>
            </a:r>
          </a:p>
          <a:p>
            <a:pPr lvl="1">
              <a:lnSpc>
                <a:spcPct val="70000"/>
              </a:lnSpc>
            </a:pPr>
            <a:r>
              <a:rPr lang="es-ES" sz="1200" dirty="0" smtClean="0"/>
              <a:t>al menú</a:t>
            </a:r>
            <a:endParaRPr lang="es-ES" sz="1200" dirty="0"/>
          </a:p>
        </p:txBody>
      </p:sp>
      <p:sp>
        <p:nvSpPr>
          <p:cNvPr id="26" name="Flecha curvada hacia la izquierda 25"/>
          <p:cNvSpPr/>
          <p:nvPr/>
        </p:nvSpPr>
        <p:spPr>
          <a:xfrm>
            <a:off x="8001000" y="76200"/>
            <a:ext cx="330200" cy="266700"/>
          </a:xfrm>
          <a:prstGeom prst="curvedLeftArrow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7" name="Rectángulo 26">
            <a:hlinkClick r:id="" action="ppaction://hlinkshowjump?jump=nextslide"/>
          </p:cNvPr>
          <p:cNvSpPr/>
          <p:nvPr/>
        </p:nvSpPr>
        <p:spPr>
          <a:xfrm>
            <a:off x="7861300" y="5359400"/>
            <a:ext cx="1282700" cy="355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70000"/>
              </a:lnSpc>
            </a:pPr>
            <a:r>
              <a:rPr lang="es-ES" sz="1200" dirty="0" smtClean="0"/>
              <a:t>Siguiente</a:t>
            </a:r>
          </a:p>
        </p:txBody>
      </p:sp>
      <p:sp>
        <p:nvSpPr>
          <p:cNvPr id="28" name="Flecha derecha 27"/>
          <p:cNvSpPr/>
          <p:nvPr/>
        </p:nvSpPr>
        <p:spPr>
          <a:xfrm>
            <a:off x="7975600" y="5435600"/>
            <a:ext cx="342900" cy="177800"/>
          </a:xfrm>
          <a:prstGeom prst="rightArrow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60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8" grpId="0"/>
      <p:bldP spid="27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313534" y="127000"/>
            <a:ext cx="7161188" cy="674692"/>
          </a:xfrm>
        </p:spPr>
        <p:txBody>
          <a:bodyPr>
            <a:normAutofit/>
          </a:bodyPr>
          <a:lstStyle/>
          <a:p>
            <a:r>
              <a:rPr lang="es-ES" sz="2800" dirty="0" smtClean="0"/>
              <a:t>CONCEPTO DE TURNOS</a:t>
            </a:r>
            <a:endParaRPr lang="es-ES" sz="2800" dirty="0"/>
          </a:p>
        </p:txBody>
      </p:sp>
      <p:sp>
        <p:nvSpPr>
          <p:cNvPr id="10" name="Cubo 9"/>
          <p:cNvSpPr/>
          <p:nvPr/>
        </p:nvSpPr>
        <p:spPr>
          <a:xfrm>
            <a:off x="3617552" y="938733"/>
            <a:ext cx="1657265" cy="63249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REGIÓN</a:t>
            </a:r>
            <a:endParaRPr lang="es-ES" sz="1400" dirty="0"/>
          </a:p>
        </p:txBody>
      </p:sp>
      <p:sp>
        <p:nvSpPr>
          <p:cNvPr id="11" name="Rectángulo 10"/>
          <p:cNvSpPr/>
          <p:nvPr/>
        </p:nvSpPr>
        <p:spPr>
          <a:xfrm>
            <a:off x="3581400" y="1883094"/>
            <a:ext cx="1594840" cy="4388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TERRITORIO 1</a:t>
            </a:r>
            <a:endParaRPr lang="es-ES" sz="1400" dirty="0"/>
          </a:p>
        </p:txBody>
      </p:sp>
      <p:sp>
        <p:nvSpPr>
          <p:cNvPr id="13" name="Rectángulo 12"/>
          <p:cNvSpPr/>
          <p:nvPr/>
        </p:nvSpPr>
        <p:spPr>
          <a:xfrm>
            <a:off x="3616515" y="2658610"/>
            <a:ext cx="1548846" cy="51631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COMUNA 1</a:t>
            </a:r>
            <a:endParaRPr lang="es-ES" sz="1400" dirty="0"/>
          </a:p>
        </p:txBody>
      </p:sp>
      <p:sp>
        <p:nvSpPr>
          <p:cNvPr id="15" name="Rectángulo 14"/>
          <p:cNvSpPr/>
          <p:nvPr/>
        </p:nvSpPr>
        <p:spPr>
          <a:xfrm>
            <a:off x="3621115" y="3550300"/>
            <a:ext cx="1564335" cy="45177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LOCALIDAD 1</a:t>
            </a:r>
            <a:endParaRPr lang="es-ES" sz="1400" dirty="0"/>
          </a:p>
        </p:txBody>
      </p:sp>
      <p:sp>
        <p:nvSpPr>
          <p:cNvPr id="17" name="Rectángulo 16"/>
          <p:cNvSpPr/>
          <p:nvPr/>
        </p:nvSpPr>
        <p:spPr>
          <a:xfrm>
            <a:off x="3581403" y="5112179"/>
            <a:ext cx="1711185" cy="387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FARMACIA 2</a:t>
            </a:r>
            <a:endParaRPr lang="es-ES" sz="1400" dirty="0"/>
          </a:p>
        </p:txBody>
      </p:sp>
      <p:sp>
        <p:nvSpPr>
          <p:cNvPr id="18" name="Rectángulo 17"/>
          <p:cNvSpPr/>
          <p:nvPr/>
        </p:nvSpPr>
        <p:spPr>
          <a:xfrm>
            <a:off x="5638580" y="5099479"/>
            <a:ext cx="1711185" cy="387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FARMACIA 3</a:t>
            </a:r>
            <a:endParaRPr lang="es-ES" sz="1400" dirty="0"/>
          </a:p>
        </p:txBody>
      </p:sp>
      <p:cxnSp>
        <p:nvCxnSpPr>
          <p:cNvPr id="22" name="Conector recto de flecha 21"/>
          <p:cNvCxnSpPr>
            <a:stCxn id="10" idx="3"/>
            <a:endCxn id="11" idx="0"/>
          </p:cNvCxnSpPr>
          <p:nvPr/>
        </p:nvCxnSpPr>
        <p:spPr>
          <a:xfrm>
            <a:off x="4367123" y="1571223"/>
            <a:ext cx="11699" cy="311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11" idx="2"/>
            <a:endCxn id="13" idx="0"/>
          </p:cNvCxnSpPr>
          <p:nvPr/>
        </p:nvCxnSpPr>
        <p:spPr>
          <a:xfrm>
            <a:off x="4378820" y="2321964"/>
            <a:ext cx="12118" cy="336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13" idx="2"/>
            <a:endCxn id="15" idx="0"/>
          </p:cNvCxnSpPr>
          <p:nvPr/>
        </p:nvCxnSpPr>
        <p:spPr>
          <a:xfrm>
            <a:off x="4390940" y="3174929"/>
            <a:ext cx="12343" cy="3753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15" idx="2"/>
            <a:endCxn id="17" idx="0"/>
          </p:cNvCxnSpPr>
          <p:nvPr/>
        </p:nvCxnSpPr>
        <p:spPr>
          <a:xfrm>
            <a:off x="4403283" y="4002078"/>
            <a:ext cx="33713" cy="111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15" idx="2"/>
            <a:endCxn id="18" idx="0"/>
          </p:cNvCxnSpPr>
          <p:nvPr/>
        </p:nvCxnSpPr>
        <p:spPr>
          <a:xfrm>
            <a:off x="4403281" y="4002078"/>
            <a:ext cx="2090890" cy="109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ángulo 46">
            <a:hlinkClick r:id="rId2" action="ppaction://hlinksldjump"/>
          </p:cNvPr>
          <p:cNvSpPr/>
          <p:nvPr/>
        </p:nvSpPr>
        <p:spPr>
          <a:xfrm>
            <a:off x="7861300" y="0"/>
            <a:ext cx="1282700" cy="406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70000"/>
              </a:lnSpc>
            </a:pPr>
            <a:r>
              <a:rPr lang="es-ES" sz="1200" dirty="0" smtClean="0"/>
              <a:t>Volver </a:t>
            </a:r>
          </a:p>
          <a:p>
            <a:pPr lvl="1">
              <a:lnSpc>
                <a:spcPct val="70000"/>
              </a:lnSpc>
            </a:pPr>
            <a:r>
              <a:rPr lang="es-ES" sz="1200" dirty="0" smtClean="0"/>
              <a:t>al menú</a:t>
            </a:r>
            <a:endParaRPr lang="es-ES" sz="1200" dirty="0"/>
          </a:p>
        </p:txBody>
      </p:sp>
      <p:sp>
        <p:nvSpPr>
          <p:cNvPr id="48" name="Flecha curvada hacia la izquierda 47"/>
          <p:cNvSpPr/>
          <p:nvPr/>
        </p:nvSpPr>
        <p:spPr>
          <a:xfrm>
            <a:off x="8001000" y="76200"/>
            <a:ext cx="330200" cy="266700"/>
          </a:xfrm>
          <a:prstGeom prst="curvedLeftArrow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pSp>
        <p:nvGrpSpPr>
          <p:cNvPr id="60" name="Agrupar 59"/>
          <p:cNvGrpSpPr/>
          <p:nvPr/>
        </p:nvGrpSpPr>
        <p:grpSpPr>
          <a:xfrm>
            <a:off x="7861300" y="5359400"/>
            <a:ext cx="1282700" cy="355600"/>
            <a:chOff x="7861300" y="5359400"/>
            <a:chExt cx="1282700" cy="355600"/>
          </a:xfrm>
        </p:grpSpPr>
        <p:sp>
          <p:nvSpPr>
            <p:cNvPr id="49" name="Rectángulo 48">
              <a:hlinkClick r:id="" action="ppaction://hlinkshowjump?jump=nextslide"/>
            </p:cNvPr>
            <p:cNvSpPr/>
            <p:nvPr/>
          </p:nvSpPr>
          <p:spPr>
            <a:xfrm>
              <a:off x="7861300" y="5359400"/>
              <a:ext cx="1282700" cy="3556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lnSpc>
                  <a:spcPct val="70000"/>
                </a:lnSpc>
              </a:pPr>
              <a:r>
                <a:rPr lang="es-ES" sz="1200" dirty="0" smtClean="0"/>
                <a:t>Siguiente</a:t>
              </a:r>
            </a:p>
          </p:txBody>
        </p:sp>
        <p:sp>
          <p:nvSpPr>
            <p:cNvPr id="50" name="Flecha derecha 49"/>
            <p:cNvSpPr/>
            <p:nvPr/>
          </p:nvSpPr>
          <p:spPr>
            <a:xfrm>
              <a:off x="7975600" y="5435600"/>
              <a:ext cx="342900" cy="177800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1" name="Rectángulo 50"/>
          <p:cNvSpPr/>
          <p:nvPr/>
        </p:nvSpPr>
        <p:spPr>
          <a:xfrm>
            <a:off x="1574803" y="5150279"/>
            <a:ext cx="1711185" cy="387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FARMACIA 1</a:t>
            </a:r>
            <a:endParaRPr lang="es-ES" sz="1400" dirty="0"/>
          </a:p>
        </p:txBody>
      </p:sp>
      <p:cxnSp>
        <p:nvCxnSpPr>
          <p:cNvPr id="52" name="Conector recto de flecha 51"/>
          <p:cNvCxnSpPr>
            <a:stCxn id="15" idx="2"/>
            <a:endCxn id="51" idx="0"/>
          </p:cNvCxnSpPr>
          <p:nvPr/>
        </p:nvCxnSpPr>
        <p:spPr>
          <a:xfrm flipH="1">
            <a:off x="2430396" y="4002078"/>
            <a:ext cx="1972887" cy="114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419101" y="3293311"/>
            <a:ext cx="2527300" cy="95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La rotación de turnos se realiza a nivel de LOCALIDAD, con todas las farmacias que contenga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6045203" y="3509209"/>
            <a:ext cx="2362199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Las farmacias Privadas y Alopáticas hacen turnos</a:t>
            </a:r>
          </a:p>
        </p:txBody>
      </p:sp>
      <p:cxnSp>
        <p:nvCxnSpPr>
          <p:cNvPr id="62" name="Conector recto de flecha 61"/>
          <p:cNvCxnSpPr>
            <a:stCxn id="55" idx="3"/>
            <a:endCxn id="15" idx="1"/>
          </p:cNvCxnSpPr>
          <p:nvPr/>
        </p:nvCxnSpPr>
        <p:spPr>
          <a:xfrm>
            <a:off x="2946401" y="3770365"/>
            <a:ext cx="674714" cy="5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15" idx="3"/>
            <a:endCxn id="57" idx="1"/>
          </p:cNvCxnSpPr>
          <p:nvPr/>
        </p:nvCxnSpPr>
        <p:spPr>
          <a:xfrm flipV="1">
            <a:off x="5185450" y="3770819"/>
            <a:ext cx="859753" cy="53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28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51" grpId="0" animBg="1"/>
      <p:bldP spid="55" grpId="0" animBg="1"/>
      <p:bldP spid="5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313534" y="127000"/>
            <a:ext cx="7161188" cy="674692"/>
          </a:xfrm>
        </p:spPr>
        <p:txBody>
          <a:bodyPr>
            <a:normAutofit/>
          </a:bodyPr>
          <a:lstStyle/>
          <a:p>
            <a:r>
              <a:rPr lang="es-ES" sz="2800" dirty="0" smtClean="0"/>
              <a:t>ROTACIÓN DE TURNOS: NORMAL</a:t>
            </a:r>
            <a:endParaRPr lang="es-ES" sz="2800" dirty="0"/>
          </a:p>
        </p:txBody>
      </p:sp>
      <p:sp>
        <p:nvSpPr>
          <p:cNvPr id="15" name="Rectángulo 14"/>
          <p:cNvSpPr/>
          <p:nvPr/>
        </p:nvSpPr>
        <p:spPr>
          <a:xfrm>
            <a:off x="3671915" y="781700"/>
            <a:ext cx="1564335" cy="45177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LOCALIDAD 1</a:t>
            </a:r>
            <a:endParaRPr lang="es-ES" sz="1400" dirty="0"/>
          </a:p>
        </p:txBody>
      </p:sp>
      <p:sp>
        <p:nvSpPr>
          <p:cNvPr id="17" name="Rectángulo 16"/>
          <p:cNvSpPr/>
          <p:nvPr/>
        </p:nvSpPr>
        <p:spPr>
          <a:xfrm>
            <a:off x="3606803" y="1454579"/>
            <a:ext cx="1711185" cy="3872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FARMACIA 2</a:t>
            </a:r>
            <a:endParaRPr lang="es-ES" sz="1400" dirty="0"/>
          </a:p>
        </p:txBody>
      </p:sp>
      <p:sp>
        <p:nvSpPr>
          <p:cNvPr id="18" name="Rectángulo 17"/>
          <p:cNvSpPr/>
          <p:nvPr/>
        </p:nvSpPr>
        <p:spPr>
          <a:xfrm>
            <a:off x="5663980" y="1441879"/>
            <a:ext cx="1711185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FARMACIA 3</a:t>
            </a:r>
            <a:endParaRPr lang="es-ES" sz="1400" dirty="0"/>
          </a:p>
        </p:txBody>
      </p:sp>
      <p:cxnSp>
        <p:nvCxnSpPr>
          <p:cNvPr id="33" name="Conector recto de flecha 32"/>
          <p:cNvCxnSpPr>
            <a:stCxn id="15" idx="2"/>
            <a:endCxn id="17" idx="0"/>
          </p:cNvCxnSpPr>
          <p:nvPr/>
        </p:nvCxnSpPr>
        <p:spPr>
          <a:xfrm>
            <a:off x="4454083" y="1233478"/>
            <a:ext cx="8313" cy="221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15" idx="2"/>
            <a:endCxn id="18" idx="0"/>
          </p:cNvCxnSpPr>
          <p:nvPr/>
        </p:nvCxnSpPr>
        <p:spPr>
          <a:xfrm>
            <a:off x="4454081" y="1233478"/>
            <a:ext cx="2065490" cy="208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ángulo 46">
            <a:hlinkClick r:id="rId2" action="ppaction://hlinksldjump"/>
          </p:cNvPr>
          <p:cNvSpPr/>
          <p:nvPr/>
        </p:nvSpPr>
        <p:spPr>
          <a:xfrm>
            <a:off x="7861300" y="0"/>
            <a:ext cx="1282700" cy="406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70000"/>
              </a:lnSpc>
            </a:pPr>
            <a:r>
              <a:rPr lang="es-ES" sz="1200" dirty="0" smtClean="0"/>
              <a:t>Volver </a:t>
            </a:r>
          </a:p>
          <a:p>
            <a:pPr lvl="1">
              <a:lnSpc>
                <a:spcPct val="70000"/>
              </a:lnSpc>
            </a:pPr>
            <a:r>
              <a:rPr lang="es-ES" sz="1200" dirty="0" smtClean="0"/>
              <a:t>al menú</a:t>
            </a:r>
            <a:endParaRPr lang="es-ES" sz="1200" dirty="0"/>
          </a:p>
        </p:txBody>
      </p:sp>
      <p:sp>
        <p:nvSpPr>
          <p:cNvPr id="48" name="Flecha curvada hacia la izquierda 47"/>
          <p:cNvSpPr/>
          <p:nvPr/>
        </p:nvSpPr>
        <p:spPr>
          <a:xfrm>
            <a:off x="8001000" y="76200"/>
            <a:ext cx="330200" cy="266700"/>
          </a:xfrm>
          <a:prstGeom prst="curvedLeftArrow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7861300" y="5359400"/>
            <a:ext cx="1282700" cy="355600"/>
            <a:chOff x="7861300" y="5359400"/>
            <a:chExt cx="1282700" cy="355600"/>
          </a:xfrm>
        </p:grpSpPr>
        <p:sp>
          <p:nvSpPr>
            <p:cNvPr id="49" name="Rectángulo 48">
              <a:hlinkClick r:id="" action="ppaction://hlinkshowjump?jump=nextslide"/>
            </p:cNvPr>
            <p:cNvSpPr/>
            <p:nvPr/>
          </p:nvSpPr>
          <p:spPr>
            <a:xfrm>
              <a:off x="7861300" y="5359400"/>
              <a:ext cx="1282700" cy="3556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lnSpc>
                  <a:spcPct val="70000"/>
                </a:lnSpc>
              </a:pPr>
              <a:r>
                <a:rPr lang="es-ES" sz="1200" dirty="0" smtClean="0"/>
                <a:t>Continúa</a:t>
              </a:r>
            </a:p>
          </p:txBody>
        </p:sp>
        <p:sp>
          <p:nvSpPr>
            <p:cNvPr id="50" name="Flecha derecha 49"/>
            <p:cNvSpPr/>
            <p:nvPr/>
          </p:nvSpPr>
          <p:spPr>
            <a:xfrm>
              <a:off x="7975600" y="5435600"/>
              <a:ext cx="342900" cy="177800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1" name="Rectángulo 50"/>
          <p:cNvSpPr/>
          <p:nvPr/>
        </p:nvSpPr>
        <p:spPr>
          <a:xfrm>
            <a:off x="1600203" y="1467279"/>
            <a:ext cx="1711185" cy="387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FARMACIA 1</a:t>
            </a:r>
            <a:endParaRPr lang="es-ES" sz="1400" dirty="0"/>
          </a:p>
        </p:txBody>
      </p:sp>
      <p:cxnSp>
        <p:nvCxnSpPr>
          <p:cNvPr id="52" name="Conector recto de flecha 51"/>
          <p:cNvCxnSpPr>
            <a:stCxn id="15" idx="2"/>
            <a:endCxn id="51" idx="0"/>
          </p:cNvCxnSpPr>
          <p:nvPr/>
        </p:nvCxnSpPr>
        <p:spPr>
          <a:xfrm flipH="1">
            <a:off x="2455796" y="1233478"/>
            <a:ext cx="1998287" cy="233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18296"/>
              </p:ext>
            </p:extLst>
          </p:nvPr>
        </p:nvGraphicFramePr>
        <p:xfrm>
          <a:off x="520699" y="2374900"/>
          <a:ext cx="8280403" cy="30530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952503"/>
                <a:gridCol w="927100"/>
                <a:gridCol w="977900"/>
                <a:gridCol w="1181100"/>
                <a:gridCol w="1016000"/>
                <a:gridCol w="1016000"/>
                <a:gridCol w="1054100"/>
                <a:gridCol w="1155700"/>
              </a:tblGrid>
              <a:tr h="589280"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LUNES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MARTRS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MIÉRCOLES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JUEVES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VIERNES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SÁBADO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DOMINGO</a:t>
                      </a:r>
                      <a:endParaRPr lang="es-ES" sz="1200" dirty="0"/>
                    </a:p>
                  </a:txBody>
                  <a:tcPr/>
                </a:tc>
              </a:tr>
              <a:tr h="58928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SEMANA</a:t>
                      </a:r>
                      <a:r>
                        <a:rPr lang="es-ES" sz="1200" baseline="0" dirty="0" smtClean="0"/>
                        <a:t> 1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/>
                        <a:t>SEMANA</a:t>
                      </a:r>
                      <a:r>
                        <a:rPr lang="es-ES" sz="1200" baseline="0" dirty="0" smtClean="0"/>
                        <a:t> 2</a:t>
                      </a:r>
                      <a:endParaRPr lang="es-ES" sz="1200" dirty="0" smtClean="0"/>
                    </a:p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/>
                        <a:t>SEMANA</a:t>
                      </a:r>
                      <a:r>
                        <a:rPr lang="es-ES" sz="1200" baseline="0" dirty="0" smtClean="0"/>
                        <a:t> 3</a:t>
                      </a:r>
                      <a:endParaRPr lang="es-ES" sz="1200" dirty="0" smtClean="0"/>
                    </a:p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/>
                        <a:t>SEMANA</a:t>
                      </a:r>
                      <a:r>
                        <a:rPr lang="es-ES" sz="1200" baseline="0" dirty="0" smtClean="0"/>
                        <a:t> 4</a:t>
                      </a:r>
                      <a:endParaRPr lang="es-ES" sz="1200" dirty="0" smtClean="0"/>
                    </a:p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Rectángulo 27"/>
          <p:cNvSpPr/>
          <p:nvPr/>
        </p:nvSpPr>
        <p:spPr>
          <a:xfrm>
            <a:off x="1498603" y="3042079"/>
            <a:ext cx="800099" cy="387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1</a:t>
            </a:r>
            <a:endParaRPr lang="es-ES" sz="1400" dirty="0"/>
          </a:p>
        </p:txBody>
      </p:sp>
      <p:sp>
        <p:nvSpPr>
          <p:cNvPr id="30" name="Rectángulo 29"/>
          <p:cNvSpPr/>
          <p:nvPr/>
        </p:nvSpPr>
        <p:spPr>
          <a:xfrm>
            <a:off x="2451103" y="3042079"/>
            <a:ext cx="800099" cy="3872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2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3530603" y="3054779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3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4673603" y="3029379"/>
            <a:ext cx="800099" cy="387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1</a:t>
            </a:r>
            <a:endParaRPr lang="es-ES" sz="1400" dirty="0"/>
          </a:p>
        </p:txBody>
      </p:sp>
      <p:sp>
        <p:nvSpPr>
          <p:cNvPr id="35" name="Rectángulo 34"/>
          <p:cNvSpPr/>
          <p:nvPr/>
        </p:nvSpPr>
        <p:spPr>
          <a:xfrm>
            <a:off x="5638803" y="3067479"/>
            <a:ext cx="800099" cy="3872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2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6692903" y="3067479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3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7848603" y="3080179"/>
            <a:ext cx="800099" cy="387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1</a:t>
            </a:r>
            <a:endParaRPr lang="es-ES" sz="1400" dirty="0"/>
          </a:p>
        </p:txBody>
      </p:sp>
      <p:sp>
        <p:nvSpPr>
          <p:cNvPr id="38" name="Rectángulo 37"/>
          <p:cNvSpPr/>
          <p:nvPr/>
        </p:nvSpPr>
        <p:spPr>
          <a:xfrm>
            <a:off x="1524003" y="3677079"/>
            <a:ext cx="800099" cy="3872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2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2489203" y="3664379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3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3581403" y="3651679"/>
            <a:ext cx="800099" cy="387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1</a:t>
            </a:r>
            <a:endParaRPr lang="es-ES" sz="1400" dirty="0"/>
          </a:p>
        </p:txBody>
      </p:sp>
      <p:sp>
        <p:nvSpPr>
          <p:cNvPr id="41" name="Rectángulo 40"/>
          <p:cNvSpPr/>
          <p:nvPr/>
        </p:nvSpPr>
        <p:spPr>
          <a:xfrm>
            <a:off x="4660903" y="3664379"/>
            <a:ext cx="800099" cy="3872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2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5664203" y="3638979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3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6680203" y="3664379"/>
            <a:ext cx="800099" cy="387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1</a:t>
            </a:r>
            <a:endParaRPr lang="es-ES" sz="1400" dirty="0"/>
          </a:p>
        </p:txBody>
      </p:sp>
      <p:sp>
        <p:nvSpPr>
          <p:cNvPr id="44" name="Rectángulo 43"/>
          <p:cNvSpPr/>
          <p:nvPr/>
        </p:nvSpPr>
        <p:spPr>
          <a:xfrm>
            <a:off x="7848603" y="3677079"/>
            <a:ext cx="800099" cy="3872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2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1536703" y="4248579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3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6718301" y="4858179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3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2514603" y="4248579"/>
            <a:ext cx="800099" cy="387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1</a:t>
            </a:r>
            <a:endParaRPr lang="es-ES" sz="1400" dirty="0"/>
          </a:p>
        </p:txBody>
      </p:sp>
      <p:sp>
        <p:nvSpPr>
          <p:cNvPr id="54" name="Rectángulo 53"/>
          <p:cNvSpPr/>
          <p:nvPr/>
        </p:nvSpPr>
        <p:spPr>
          <a:xfrm>
            <a:off x="1549403" y="4845479"/>
            <a:ext cx="800099" cy="387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1</a:t>
            </a:r>
            <a:endParaRPr lang="es-ES" sz="1400" dirty="0"/>
          </a:p>
        </p:txBody>
      </p:sp>
      <p:sp>
        <p:nvSpPr>
          <p:cNvPr id="56" name="Rectángulo 55"/>
          <p:cNvSpPr/>
          <p:nvPr/>
        </p:nvSpPr>
        <p:spPr>
          <a:xfrm>
            <a:off x="3594103" y="4248579"/>
            <a:ext cx="800099" cy="3872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2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2489203" y="4845479"/>
            <a:ext cx="800099" cy="3872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2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4673603" y="4223179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3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3581403" y="4845479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3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5689602" y="4223179"/>
            <a:ext cx="800099" cy="387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1</a:t>
            </a:r>
            <a:endParaRPr lang="es-ES" sz="1400" dirty="0"/>
          </a:p>
        </p:txBody>
      </p:sp>
      <p:sp>
        <p:nvSpPr>
          <p:cNvPr id="62" name="Rectángulo 61"/>
          <p:cNvSpPr/>
          <p:nvPr/>
        </p:nvSpPr>
        <p:spPr>
          <a:xfrm>
            <a:off x="4673603" y="4845479"/>
            <a:ext cx="800099" cy="387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1</a:t>
            </a:r>
            <a:endParaRPr lang="es-ES" sz="1400" dirty="0"/>
          </a:p>
        </p:txBody>
      </p:sp>
      <p:sp>
        <p:nvSpPr>
          <p:cNvPr id="63" name="Rectángulo 62"/>
          <p:cNvSpPr/>
          <p:nvPr/>
        </p:nvSpPr>
        <p:spPr>
          <a:xfrm>
            <a:off x="6705603" y="4235879"/>
            <a:ext cx="800099" cy="3872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2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5689602" y="4832779"/>
            <a:ext cx="800099" cy="3872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2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7848603" y="4210479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3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7861301" y="4832779"/>
            <a:ext cx="800099" cy="387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1</a:t>
            </a:r>
            <a:endParaRPr lang="es-ES" sz="1400" dirty="0"/>
          </a:p>
        </p:txBody>
      </p:sp>
      <p:sp>
        <p:nvSpPr>
          <p:cNvPr id="7" name="Rectángulo 6"/>
          <p:cNvSpPr/>
          <p:nvPr/>
        </p:nvSpPr>
        <p:spPr>
          <a:xfrm>
            <a:off x="484388" y="1974334"/>
            <a:ext cx="3258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ROTACIÓN NORMAL: </a:t>
            </a:r>
            <a:r>
              <a:rPr lang="es-E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MES 1</a:t>
            </a:r>
            <a:endParaRPr lang="es-ES" b="1" dirty="0"/>
          </a:p>
        </p:txBody>
      </p:sp>
      <p:sp>
        <p:nvSpPr>
          <p:cNvPr id="67" name="Rectángulo 66"/>
          <p:cNvSpPr/>
          <p:nvPr/>
        </p:nvSpPr>
        <p:spPr>
          <a:xfrm>
            <a:off x="7810500" y="4724400"/>
            <a:ext cx="939800" cy="5334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13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3" grpId="0" animBg="1"/>
      <p:bldP spid="54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313534" y="127000"/>
            <a:ext cx="7161188" cy="674692"/>
          </a:xfrm>
        </p:spPr>
        <p:txBody>
          <a:bodyPr>
            <a:normAutofit/>
          </a:bodyPr>
          <a:lstStyle/>
          <a:p>
            <a:r>
              <a:rPr lang="es-ES" sz="2400" dirty="0" smtClean="0"/>
              <a:t>ROTACIÓN DE TURNOS: NORMAL </a:t>
            </a:r>
            <a:r>
              <a:rPr lang="es-ES" sz="1400" dirty="0" smtClean="0"/>
              <a:t>(continuación)</a:t>
            </a:r>
            <a:endParaRPr lang="es-ES" sz="1400" dirty="0"/>
          </a:p>
        </p:txBody>
      </p:sp>
      <p:sp>
        <p:nvSpPr>
          <p:cNvPr id="15" name="Rectángulo 14"/>
          <p:cNvSpPr/>
          <p:nvPr/>
        </p:nvSpPr>
        <p:spPr>
          <a:xfrm>
            <a:off x="3671915" y="781700"/>
            <a:ext cx="1564335" cy="45177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LOCALIDAD 1</a:t>
            </a:r>
            <a:endParaRPr lang="es-ES" sz="1400" dirty="0"/>
          </a:p>
        </p:txBody>
      </p:sp>
      <p:sp>
        <p:nvSpPr>
          <p:cNvPr id="17" name="Rectángulo 16"/>
          <p:cNvSpPr/>
          <p:nvPr/>
        </p:nvSpPr>
        <p:spPr>
          <a:xfrm>
            <a:off x="3606803" y="1454579"/>
            <a:ext cx="1711185" cy="3872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FARMACIA 2</a:t>
            </a:r>
            <a:endParaRPr lang="es-ES" sz="1400" dirty="0"/>
          </a:p>
        </p:txBody>
      </p:sp>
      <p:sp>
        <p:nvSpPr>
          <p:cNvPr id="18" name="Rectángulo 17"/>
          <p:cNvSpPr/>
          <p:nvPr/>
        </p:nvSpPr>
        <p:spPr>
          <a:xfrm>
            <a:off x="5663980" y="1441879"/>
            <a:ext cx="1711185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FARMACIA 3</a:t>
            </a:r>
            <a:endParaRPr lang="es-ES" sz="1400" dirty="0"/>
          </a:p>
        </p:txBody>
      </p:sp>
      <p:cxnSp>
        <p:nvCxnSpPr>
          <p:cNvPr id="33" name="Conector recto de flecha 32"/>
          <p:cNvCxnSpPr>
            <a:stCxn id="15" idx="2"/>
            <a:endCxn id="17" idx="0"/>
          </p:cNvCxnSpPr>
          <p:nvPr/>
        </p:nvCxnSpPr>
        <p:spPr>
          <a:xfrm>
            <a:off x="4454083" y="1233478"/>
            <a:ext cx="8313" cy="221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15" idx="2"/>
            <a:endCxn id="18" idx="0"/>
          </p:cNvCxnSpPr>
          <p:nvPr/>
        </p:nvCxnSpPr>
        <p:spPr>
          <a:xfrm>
            <a:off x="4454081" y="1233478"/>
            <a:ext cx="2065490" cy="208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ángulo 46">
            <a:hlinkClick r:id="rId2" action="ppaction://hlinksldjump"/>
          </p:cNvPr>
          <p:cNvSpPr/>
          <p:nvPr/>
        </p:nvSpPr>
        <p:spPr>
          <a:xfrm>
            <a:off x="7861300" y="0"/>
            <a:ext cx="1282700" cy="406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70000"/>
              </a:lnSpc>
            </a:pPr>
            <a:r>
              <a:rPr lang="es-ES" sz="1200" dirty="0" smtClean="0"/>
              <a:t>Volver </a:t>
            </a:r>
          </a:p>
          <a:p>
            <a:pPr lvl="1">
              <a:lnSpc>
                <a:spcPct val="70000"/>
              </a:lnSpc>
            </a:pPr>
            <a:r>
              <a:rPr lang="es-ES" sz="1200" dirty="0" smtClean="0"/>
              <a:t>al menú</a:t>
            </a:r>
            <a:endParaRPr lang="es-ES" sz="1200" dirty="0"/>
          </a:p>
        </p:txBody>
      </p:sp>
      <p:sp>
        <p:nvSpPr>
          <p:cNvPr id="48" name="Flecha curvada hacia la izquierda 47"/>
          <p:cNvSpPr/>
          <p:nvPr/>
        </p:nvSpPr>
        <p:spPr>
          <a:xfrm>
            <a:off x="8001000" y="76200"/>
            <a:ext cx="330200" cy="266700"/>
          </a:xfrm>
          <a:prstGeom prst="curvedLeftArrow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7861300" y="5359400"/>
            <a:ext cx="1282700" cy="355600"/>
            <a:chOff x="7861300" y="5359400"/>
            <a:chExt cx="1282700" cy="355600"/>
          </a:xfrm>
        </p:grpSpPr>
        <p:sp>
          <p:nvSpPr>
            <p:cNvPr id="49" name="Rectángulo 48">
              <a:hlinkClick r:id="" action="ppaction://hlinkshowjump?jump=nextslide"/>
            </p:cNvPr>
            <p:cNvSpPr/>
            <p:nvPr/>
          </p:nvSpPr>
          <p:spPr>
            <a:xfrm>
              <a:off x="7861300" y="5359400"/>
              <a:ext cx="1282700" cy="3556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lnSpc>
                  <a:spcPct val="70000"/>
                </a:lnSpc>
              </a:pPr>
              <a:r>
                <a:rPr lang="es-ES" sz="1200" dirty="0" smtClean="0"/>
                <a:t>Continúa</a:t>
              </a:r>
            </a:p>
          </p:txBody>
        </p:sp>
        <p:sp>
          <p:nvSpPr>
            <p:cNvPr id="50" name="Flecha derecha 49"/>
            <p:cNvSpPr/>
            <p:nvPr/>
          </p:nvSpPr>
          <p:spPr>
            <a:xfrm>
              <a:off x="7975600" y="5435600"/>
              <a:ext cx="342900" cy="177800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1" name="Rectángulo 50"/>
          <p:cNvSpPr/>
          <p:nvPr/>
        </p:nvSpPr>
        <p:spPr>
          <a:xfrm>
            <a:off x="1600203" y="1467279"/>
            <a:ext cx="1711185" cy="387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FARMACIA 1</a:t>
            </a:r>
            <a:endParaRPr lang="es-ES" sz="1400" dirty="0"/>
          </a:p>
        </p:txBody>
      </p:sp>
      <p:cxnSp>
        <p:nvCxnSpPr>
          <p:cNvPr id="52" name="Conector recto de flecha 51"/>
          <p:cNvCxnSpPr>
            <a:stCxn id="15" idx="2"/>
            <a:endCxn id="51" idx="0"/>
          </p:cNvCxnSpPr>
          <p:nvPr/>
        </p:nvCxnSpPr>
        <p:spPr>
          <a:xfrm flipH="1">
            <a:off x="2455796" y="1233478"/>
            <a:ext cx="1998287" cy="233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85154"/>
              </p:ext>
            </p:extLst>
          </p:nvPr>
        </p:nvGraphicFramePr>
        <p:xfrm>
          <a:off x="520699" y="2374900"/>
          <a:ext cx="8280403" cy="30530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952503"/>
                <a:gridCol w="927100"/>
                <a:gridCol w="977900"/>
                <a:gridCol w="1181100"/>
                <a:gridCol w="1016000"/>
                <a:gridCol w="1016000"/>
                <a:gridCol w="1054100"/>
                <a:gridCol w="1155700"/>
              </a:tblGrid>
              <a:tr h="589280"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LUNES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MARTRS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MIÉRCOLES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JUEVES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VIERNES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SÁBADO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DOMINGO</a:t>
                      </a:r>
                      <a:endParaRPr lang="es-ES" sz="1200" dirty="0"/>
                    </a:p>
                  </a:txBody>
                  <a:tcPr/>
                </a:tc>
              </a:tr>
              <a:tr h="58928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SEMANA</a:t>
                      </a:r>
                      <a:r>
                        <a:rPr lang="es-ES" sz="1200" baseline="0" dirty="0" smtClean="0"/>
                        <a:t> 1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/>
                        <a:t>SEMANA</a:t>
                      </a:r>
                      <a:r>
                        <a:rPr lang="es-ES" sz="1200" baseline="0" dirty="0" smtClean="0"/>
                        <a:t> 2</a:t>
                      </a:r>
                      <a:endParaRPr lang="es-ES" sz="1200" dirty="0" smtClean="0"/>
                    </a:p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/>
                        <a:t>SEMANA</a:t>
                      </a:r>
                      <a:r>
                        <a:rPr lang="es-ES" sz="1200" baseline="0" dirty="0" smtClean="0"/>
                        <a:t> 3</a:t>
                      </a:r>
                      <a:endParaRPr lang="es-ES" sz="1200" dirty="0" smtClean="0"/>
                    </a:p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/>
                        <a:t>SEMANA</a:t>
                      </a:r>
                      <a:r>
                        <a:rPr lang="es-ES" sz="1200" baseline="0" dirty="0" smtClean="0"/>
                        <a:t> 4</a:t>
                      </a:r>
                      <a:endParaRPr lang="es-ES" sz="1200" dirty="0" smtClean="0"/>
                    </a:p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Rectángulo 29"/>
          <p:cNvSpPr/>
          <p:nvPr/>
        </p:nvSpPr>
        <p:spPr>
          <a:xfrm>
            <a:off x="1536703" y="3029379"/>
            <a:ext cx="800099" cy="3872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2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2569098" y="3057625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3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3559698" y="3044925"/>
            <a:ext cx="800099" cy="387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1</a:t>
            </a:r>
            <a:endParaRPr lang="es-ES" sz="1400" dirty="0"/>
          </a:p>
        </p:txBody>
      </p:sp>
      <p:sp>
        <p:nvSpPr>
          <p:cNvPr id="35" name="Rectángulo 34"/>
          <p:cNvSpPr/>
          <p:nvPr/>
        </p:nvSpPr>
        <p:spPr>
          <a:xfrm>
            <a:off x="4689998" y="3083025"/>
            <a:ext cx="800099" cy="3872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2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5769498" y="3083025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3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6772798" y="3095725"/>
            <a:ext cx="800099" cy="387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1</a:t>
            </a:r>
            <a:endParaRPr lang="es-ES" sz="1400" dirty="0"/>
          </a:p>
        </p:txBody>
      </p:sp>
      <p:sp>
        <p:nvSpPr>
          <p:cNvPr id="38" name="Rectángulo 37"/>
          <p:cNvSpPr/>
          <p:nvPr/>
        </p:nvSpPr>
        <p:spPr>
          <a:xfrm>
            <a:off x="7903098" y="3083025"/>
            <a:ext cx="800099" cy="3872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2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1629298" y="3641825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3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2556398" y="3641825"/>
            <a:ext cx="800099" cy="387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1</a:t>
            </a:r>
            <a:endParaRPr lang="es-ES" sz="1400" dirty="0"/>
          </a:p>
        </p:txBody>
      </p:sp>
      <p:sp>
        <p:nvSpPr>
          <p:cNvPr id="41" name="Rectángulo 40"/>
          <p:cNvSpPr/>
          <p:nvPr/>
        </p:nvSpPr>
        <p:spPr>
          <a:xfrm>
            <a:off x="3585097" y="3654525"/>
            <a:ext cx="800099" cy="3872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2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4753498" y="3667225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3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5756798" y="3667225"/>
            <a:ext cx="800099" cy="387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1</a:t>
            </a:r>
            <a:endParaRPr lang="es-ES" sz="1400" dirty="0"/>
          </a:p>
        </p:txBody>
      </p:sp>
      <p:sp>
        <p:nvSpPr>
          <p:cNvPr id="44" name="Rectángulo 43"/>
          <p:cNvSpPr/>
          <p:nvPr/>
        </p:nvSpPr>
        <p:spPr>
          <a:xfrm>
            <a:off x="6772798" y="3667225"/>
            <a:ext cx="800099" cy="3872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2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7915798" y="3654525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3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5702303" y="4845479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3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1603898" y="4238725"/>
            <a:ext cx="800099" cy="387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1</a:t>
            </a:r>
            <a:endParaRPr lang="es-ES" sz="1400" dirty="0"/>
          </a:p>
        </p:txBody>
      </p:sp>
      <p:sp>
        <p:nvSpPr>
          <p:cNvPr id="54" name="Rectángulo 53"/>
          <p:cNvSpPr/>
          <p:nvPr/>
        </p:nvSpPr>
        <p:spPr>
          <a:xfrm>
            <a:off x="7903098" y="4251425"/>
            <a:ext cx="800099" cy="387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1</a:t>
            </a:r>
            <a:endParaRPr lang="es-ES" sz="1400" dirty="0"/>
          </a:p>
        </p:txBody>
      </p:sp>
      <p:sp>
        <p:nvSpPr>
          <p:cNvPr id="56" name="Rectángulo 55"/>
          <p:cNvSpPr/>
          <p:nvPr/>
        </p:nvSpPr>
        <p:spPr>
          <a:xfrm>
            <a:off x="2581798" y="4238725"/>
            <a:ext cx="800099" cy="3872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2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1629298" y="4835625"/>
            <a:ext cx="800099" cy="3872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2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623198" y="4251425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3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2569098" y="4822925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3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4702698" y="4251425"/>
            <a:ext cx="800099" cy="387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1</a:t>
            </a:r>
            <a:endParaRPr lang="es-ES" sz="1400" dirty="0"/>
          </a:p>
        </p:txBody>
      </p:sp>
      <p:sp>
        <p:nvSpPr>
          <p:cNvPr id="62" name="Rectángulo 61"/>
          <p:cNvSpPr/>
          <p:nvPr/>
        </p:nvSpPr>
        <p:spPr>
          <a:xfrm>
            <a:off x="3610496" y="4848325"/>
            <a:ext cx="800099" cy="387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1</a:t>
            </a:r>
            <a:endParaRPr lang="es-ES" sz="1400" dirty="0"/>
          </a:p>
        </p:txBody>
      </p:sp>
      <p:sp>
        <p:nvSpPr>
          <p:cNvPr id="63" name="Rectángulo 62"/>
          <p:cNvSpPr/>
          <p:nvPr/>
        </p:nvSpPr>
        <p:spPr>
          <a:xfrm>
            <a:off x="5769498" y="4238725"/>
            <a:ext cx="800099" cy="3872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2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4648203" y="4845479"/>
            <a:ext cx="800099" cy="3872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2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6798197" y="4238725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3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6718301" y="4845479"/>
            <a:ext cx="800099" cy="387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1</a:t>
            </a:r>
            <a:endParaRPr lang="es-ES" sz="1400" dirty="0"/>
          </a:p>
        </p:txBody>
      </p:sp>
      <p:sp>
        <p:nvSpPr>
          <p:cNvPr id="7" name="Rectángulo 6"/>
          <p:cNvSpPr/>
          <p:nvPr/>
        </p:nvSpPr>
        <p:spPr>
          <a:xfrm>
            <a:off x="484388" y="1974334"/>
            <a:ext cx="3258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ROTACIÓN NORMAL: </a:t>
            </a:r>
            <a:r>
              <a:rPr lang="es-E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MES 2</a:t>
            </a:r>
            <a:endParaRPr lang="es-ES" b="1" dirty="0"/>
          </a:p>
        </p:txBody>
      </p:sp>
      <p:sp>
        <p:nvSpPr>
          <p:cNvPr id="55" name="Rectángulo 54"/>
          <p:cNvSpPr/>
          <p:nvPr/>
        </p:nvSpPr>
        <p:spPr>
          <a:xfrm>
            <a:off x="7835903" y="4832779"/>
            <a:ext cx="800099" cy="3872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2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485900" y="2971800"/>
            <a:ext cx="939800" cy="5334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898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3" grpId="0" animBg="1"/>
      <p:bldP spid="54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55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313534" y="127000"/>
            <a:ext cx="7161188" cy="674692"/>
          </a:xfrm>
        </p:spPr>
        <p:txBody>
          <a:bodyPr>
            <a:normAutofit/>
          </a:bodyPr>
          <a:lstStyle/>
          <a:p>
            <a:r>
              <a:rPr lang="es-ES" sz="2800" dirty="0" smtClean="0"/>
              <a:t>ROTACIÓN DE TURNOS: MULTIPLO DE 7</a:t>
            </a:r>
            <a:endParaRPr lang="es-ES" sz="2800" dirty="0"/>
          </a:p>
        </p:txBody>
      </p:sp>
      <p:sp>
        <p:nvSpPr>
          <p:cNvPr id="15" name="Rectángulo 14"/>
          <p:cNvSpPr/>
          <p:nvPr/>
        </p:nvSpPr>
        <p:spPr>
          <a:xfrm>
            <a:off x="3671915" y="781700"/>
            <a:ext cx="1564335" cy="4517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LOCALIDAD 2</a:t>
            </a:r>
            <a:endParaRPr lang="es-ES" sz="1400" dirty="0"/>
          </a:p>
        </p:txBody>
      </p:sp>
      <p:sp>
        <p:nvSpPr>
          <p:cNvPr id="47" name="Rectángulo 46">
            <a:hlinkClick r:id="rId2" action="ppaction://hlinksldjump"/>
          </p:cNvPr>
          <p:cNvSpPr/>
          <p:nvPr/>
        </p:nvSpPr>
        <p:spPr>
          <a:xfrm>
            <a:off x="7861300" y="0"/>
            <a:ext cx="1282700" cy="406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70000"/>
              </a:lnSpc>
            </a:pPr>
            <a:r>
              <a:rPr lang="es-ES" sz="1200" dirty="0" smtClean="0"/>
              <a:t>Volver </a:t>
            </a:r>
          </a:p>
          <a:p>
            <a:pPr lvl="1">
              <a:lnSpc>
                <a:spcPct val="70000"/>
              </a:lnSpc>
            </a:pPr>
            <a:r>
              <a:rPr lang="es-ES" sz="1200" dirty="0" smtClean="0"/>
              <a:t>al menú</a:t>
            </a:r>
            <a:endParaRPr lang="es-ES" sz="1200" dirty="0"/>
          </a:p>
        </p:txBody>
      </p:sp>
      <p:sp>
        <p:nvSpPr>
          <p:cNvPr id="48" name="Flecha curvada hacia la izquierda 47"/>
          <p:cNvSpPr/>
          <p:nvPr/>
        </p:nvSpPr>
        <p:spPr>
          <a:xfrm>
            <a:off x="8001000" y="76200"/>
            <a:ext cx="330200" cy="266700"/>
          </a:xfrm>
          <a:prstGeom prst="curvedLeftArrow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7861300" y="5359400"/>
            <a:ext cx="1282700" cy="355600"/>
            <a:chOff x="7861300" y="5359400"/>
            <a:chExt cx="1282700" cy="355600"/>
          </a:xfrm>
        </p:grpSpPr>
        <p:sp>
          <p:nvSpPr>
            <p:cNvPr id="49" name="Rectángulo 48">
              <a:hlinkClick r:id="" action="ppaction://hlinkshowjump?jump=nextslide"/>
            </p:cNvPr>
            <p:cNvSpPr/>
            <p:nvPr/>
          </p:nvSpPr>
          <p:spPr>
            <a:xfrm>
              <a:off x="7861300" y="5359400"/>
              <a:ext cx="1282700" cy="3556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lnSpc>
                  <a:spcPct val="70000"/>
                </a:lnSpc>
              </a:pPr>
              <a:r>
                <a:rPr lang="es-ES" sz="1200" dirty="0" smtClean="0"/>
                <a:t>Continúa</a:t>
              </a:r>
            </a:p>
          </p:txBody>
        </p:sp>
        <p:sp>
          <p:nvSpPr>
            <p:cNvPr id="50" name="Flecha derecha 49"/>
            <p:cNvSpPr/>
            <p:nvPr/>
          </p:nvSpPr>
          <p:spPr>
            <a:xfrm>
              <a:off x="7975600" y="5435600"/>
              <a:ext cx="342900" cy="177800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1" name="Rectángulo 50"/>
          <p:cNvSpPr/>
          <p:nvPr/>
        </p:nvSpPr>
        <p:spPr>
          <a:xfrm>
            <a:off x="1168402" y="1454579"/>
            <a:ext cx="787399" cy="3615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1</a:t>
            </a:r>
            <a:endParaRPr lang="es-ES" sz="1400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504"/>
              </p:ext>
            </p:extLst>
          </p:nvPr>
        </p:nvGraphicFramePr>
        <p:xfrm>
          <a:off x="520699" y="2374900"/>
          <a:ext cx="8280403" cy="30530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952503"/>
                <a:gridCol w="927100"/>
                <a:gridCol w="977900"/>
                <a:gridCol w="1181100"/>
                <a:gridCol w="1016000"/>
                <a:gridCol w="1016000"/>
                <a:gridCol w="1054100"/>
                <a:gridCol w="1155700"/>
              </a:tblGrid>
              <a:tr h="589280"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LUNES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MARTRS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MIÉRCOLES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JUEVES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VIERNES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SÁBADO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DOMINGO</a:t>
                      </a:r>
                      <a:endParaRPr lang="es-ES" sz="1200" dirty="0"/>
                    </a:p>
                  </a:txBody>
                  <a:tcPr/>
                </a:tc>
              </a:tr>
              <a:tr h="58928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SEMANA</a:t>
                      </a:r>
                      <a:r>
                        <a:rPr lang="es-ES" sz="1200" baseline="0" dirty="0" smtClean="0"/>
                        <a:t> 1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/>
                        <a:t>SEMANA</a:t>
                      </a:r>
                      <a:r>
                        <a:rPr lang="es-ES" sz="1200" baseline="0" dirty="0" smtClean="0"/>
                        <a:t> 2</a:t>
                      </a:r>
                      <a:endParaRPr lang="es-ES" sz="1200" dirty="0" smtClean="0"/>
                    </a:p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/>
                        <a:t>SEMANA</a:t>
                      </a:r>
                      <a:r>
                        <a:rPr lang="es-ES" sz="1200" baseline="0" dirty="0" smtClean="0"/>
                        <a:t> 3</a:t>
                      </a:r>
                      <a:endParaRPr lang="es-ES" sz="1200" dirty="0" smtClean="0"/>
                    </a:p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/>
                        <a:t>SEMANA</a:t>
                      </a:r>
                      <a:r>
                        <a:rPr lang="es-ES" sz="1200" baseline="0" dirty="0" smtClean="0"/>
                        <a:t> 4</a:t>
                      </a:r>
                      <a:endParaRPr lang="es-ES" sz="1200" dirty="0" smtClean="0"/>
                    </a:p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484390" y="1974334"/>
            <a:ext cx="2784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ROTACIÓN DE 7: </a:t>
            </a:r>
            <a:r>
              <a:rPr lang="es-E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MES 1</a:t>
            </a:r>
            <a:endParaRPr lang="es-ES" b="1" dirty="0"/>
          </a:p>
        </p:txBody>
      </p:sp>
      <p:sp>
        <p:nvSpPr>
          <p:cNvPr id="3" name="Rectángulo 2"/>
          <p:cNvSpPr/>
          <p:nvPr/>
        </p:nvSpPr>
        <p:spPr>
          <a:xfrm>
            <a:off x="1485900" y="2971800"/>
            <a:ext cx="7315200" cy="5334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Rectángulo 56"/>
          <p:cNvSpPr/>
          <p:nvPr/>
        </p:nvSpPr>
        <p:spPr>
          <a:xfrm>
            <a:off x="2159003" y="1467279"/>
            <a:ext cx="787399" cy="3615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2</a:t>
            </a:r>
            <a:endParaRPr lang="es-ES" sz="1400" dirty="0"/>
          </a:p>
        </p:txBody>
      </p:sp>
      <p:sp>
        <p:nvSpPr>
          <p:cNvPr id="67" name="Rectángulo 66"/>
          <p:cNvSpPr/>
          <p:nvPr/>
        </p:nvSpPr>
        <p:spPr>
          <a:xfrm>
            <a:off x="3162303" y="1454579"/>
            <a:ext cx="787399" cy="3615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3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4152903" y="1454579"/>
            <a:ext cx="787399" cy="36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4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5105403" y="1441879"/>
            <a:ext cx="787399" cy="3615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5</a:t>
            </a:r>
          </a:p>
        </p:txBody>
      </p:sp>
      <p:sp>
        <p:nvSpPr>
          <p:cNvPr id="70" name="Rectángulo 69"/>
          <p:cNvSpPr/>
          <p:nvPr/>
        </p:nvSpPr>
        <p:spPr>
          <a:xfrm>
            <a:off x="6121403" y="1429179"/>
            <a:ext cx="787399" cy="3615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6</a:t>
            </a:r>
          </a:p>
        </p:txBody>
      </p:sp>
      <p:sp>
        <p:nvSpPr>
          <p:cNvPr id="71" name="Rectángulo 70"/>
          <p:cNvSpPr/>
          <p:nvPr/>
        </p:nvSpPr>
        <p:spPr>
          <a:xfrm>
            <a:off x="7073903" y="1429179"/>
            <a:ext cx="787399" cy="3615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7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1574803" y="3067479"/>
            <a:ext cx="787399" cy="3615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1</a:t>
            </a:r>
            <a:endParaRPr lang="es-ES" sz="1400" dirty="0"/>
          </a:p>
        </p:txBody>
      </p:sp>
      <p:sp>
        <p:nvSpPr>
          <p:cNvPr id="73" name="Rectángulo 72"/>
          <p:cNvSpPr/>
          <p:nvPr/>
        </p:nvSpPr>
        <p:spPr>
          <a:xfrm>
            <a:off x="2565403" y="3080179"/>
            <a:ext cx="787399" cy="3615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2</a:t>
            </a:r>
            <a:endParaRPr lang="es-ES" sz="1400" dirty="0"/>
          </a:p>
        </p:txBody>
      </p:sp>
      <p:sp>
        <p:nvSpPr>
          <p:cNvPr id="74" name="Rectángulo 73"/>
          <p:cNvSpPr/>
          <p:nvPr/>
        </p:nvSpPr>
        <p:spPr>
          <a:xfrm>
            <a:off x="3568703" y="3067479"/>
            <a:ext cx="787399" cy="3615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3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4635503" y="3067479"/>
            <a:ext cx="787399" cy="36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4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5664203" y="3054779"/>
            <a:ext cx="787399" cy="3615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5</a:t>
            </a:r>
          </a:p>
        </p:txBody>
      </p:sp>
      <p:sp>
        <p:nvSpPr>
          <p:cNvPr id="77" name="Rectángulo 76"/>
          <p:cNvSpPr/>
          <p:nvPr/>
        </p:nvSpPr>
        <p:spPr>
          <a:xfrm>
            <a:off x="6692903" y="3042079"/>
            <a:ext cx="787399" cy="3615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6</a:t>
            </a:r>
          </a:p>
        </p:txBody>
      </p:sp>
      <p:sp>
        <p:nvSpPr>
          <p:cNvPr id="78" name="Rectángulo 77"/>
          <p:cNvSpPr/>
          <p:nvPr/>
        </p:nvSpPr>
        <p:spPr>
          <a:xfrm>
            <a:off x="7810503" y="3042079"/>
            <a:ext cx="787399" cy="3615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7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1524003" y="3702479"/>
            <a:ext cx="787399" cy="3615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2</a:t>
            </a:r>
            <a:endParaRPr lang="es-ES" sz="1400" dirty="0"/>
          </a:p>
        </p:txBody>
      </p:sp>
      <p:sp>
        <p:nvSpPr>
          <p:cNvPr id="80" name="Rectángulo 79"/>
          <p:cNvSpPr/>
          <p:nvPr/>
        </p:nvSpPr>
        <p:spPr>
          <a:xfrm>
            <a:off x="2527303" y="3715179"/>
            <a:ext cx="787399" cy="3615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3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3594103" y="3715179"/>
            <a:ext cx="787399" cy="36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4</a:t>
            </a:r>
          </a:p>
        </p:txBody>
      </p:sp>
      <p:sp>
        <p:nvSpPr>
          <p:cNvPr id="82" name="Rectángulo 81"/>
          <p:cNvSpPr/>
          <p:nvPr/>
        </p:nvSpPr>
        <p:spPr>
          <a:xfrm>
            <a:off x="4622803" y="3702479"/>
            <a:ext cx="787399" cy="3615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5</a:t>
            </a:r>
          </a:p>
        </p:txBody>
      </p:sp>
      <p:sp>
        <p:nvSpPr>
          <p:cNvPr id="83" name="Rectángulo 82"/>
          <p:cNvSpPr/>
          <p:nvPr/>
        </p:nvSpPr>
        <p:spPr>
          <a:xfrm>
            <a:off x="5715003" y="3689779"/>
            <a:ext cx="787399" cy="3615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6</a:t>
            </a:r>
          </a:p>
        </p:txBody>
      </p:sp>
      <p:sp>
        <p:nvSpPr>
          <p:cNvPr id="84" name="Rectángulo 83"/>
          <p:cNvSpPr/>
          <p:nvPr/>
        </p:nvSpPr>
        <p:spPr>
          <a:xfrm>
            <a:off x="6769103" y="3689779"/>
            <a:ext cx="787399" cy="3615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7</a:t>
            </a:r>
          </a:p>
        </p:txBody>
      </p:sp>
      <p:sp>
        <p:nvSpPr>
          <p:cNvPr id="85" name="Rectángulo 84"/>
          <p:cNvSpPr/>
          <p:nvPr/>
        </p:nvSpPr>
        <p:spPr>
          <a:xfrm>
            <a:off x="7835903" y="3677079"/>
            <a:ext cx="787399" cy="3615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1</a:t>
            </a:r>
            <a:endParaRPr lang="es-ES" sz="1400" dirty="0"/>
          </a:p>
        </p:txBody>
      </p:sp>
      <p:sp>
        <p:nvSpPr>
          <p:cNvPr id="86" name="Rectángulo 85"/>
          <p:cNvSpPr/>
          <p:nvPr/>
        </p:nvSpPr>
        <p:spPr>
          <a:xfrm>
            <a:off x="1498600" y="3606800"/>
            <a:ext cx="927100" cy="5334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Rectángulo 86"/>
          <p:cNvSpPr/>
          <p:nvPr/>
        </p:nvSpPr>
        <p:spPr>
          <a:xfrm>
            <a:off x="7810500" y="3581400"/>
            <a:ext cx="927100" cy="5334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Rectángulo 87"/>
          <p:cNvSpPr/>
          <p:nvPr/>
        </p:nvSpPr>
        <p:spPr>
          <a:xfrm>
            <a:off x="1549403" y="4286679"/>
            <a:ext cx="787399" cy="3615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3</a:t>
            </a:r>
          </a:p>
        </p:txBody>
      </p:sp>
      <p:sp>
        <p:nvSpPr>
          <p:cNvPr id="89" name="Rectángulo 88"/>
          <p:cNvSpPr/>
          <p:nvPr/>
        </p:nvSpPr>
        <p:spPr>
          <a:xfrm>
            <a:off x="2552703" y="4286679"/>
            <a:ext cx="787399" cy="36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4</a:t>
            </a:r>
          </a:p>
        </p:txBody>
      </p:sp>
      <p:sp>
        <p:nvSpPr>
          <p:cNvPr id="90" name="Rectángulo 89"/>
          <p:cNvSpPr/>
          <p:nvPr/>
        </p:nvSpPr>
        <p:spPr>
          <a:xfrm>
            <a:off x="3644903" y="4273979"/>
            <a:ext cx="787399" cy="3615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5</a:t>
            </a:r>
          </a:p>
        </p:txBody>
      </p:sp>
      <p:sp>
        <p:nvSpPr>
          <p:cNvPr id="91" name="Rectángulo 90"/>
          <p:cNvSpPr/>
          <p:nvPr/>
        </p:nvSpPr>
        <p:spPr>
          <a:xfrm>
            <a:off x="4673603" y="4261279"/>
            <a:ext cx="787399" cy="3615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6</a:t>
            </a:r>
          </a:p>
        </p:txBody>
      </p:sp>
      <p:sp>
        <p:nvSpPr>
          <p:cNvPr id="92" name="Rectángulo 91"/>
          <p:cNvSpPr/>
          <p:nvPr/>
        </p:nvSpPr>
        <p:spPr>
          <a:xfrm>
            <a:off x="5753103" y="4261279"/>
            <a:ext cx="787399" cy="3615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7</a:t>
            </a:r>
          </a:p>
        </p:txBody>
      </p:sp>
      <p:sp>
        <p:nvSpPr>
          <p:cNvPr id="93" name="Rectángulo 92"/>
          <p:cNvSpPr/>
          <p:nvPr/>
        </p:nvSpPr>
        <p:spPr>
          <a:xfrm>
            <a:off x="6731003" y="4248579"/>
            <a:ext cx="787399" cy="3615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1</a:t>
            </a:r>
            <a:endParaRPr lang="es-ES" sz="1400" dirty="0"/>
          </a:p>
        </p:txBody>
      </p:sp>
      <p:sp>
        <p:nvSpPr>
          <p:cNvPr id="94" name="Rectángulo 93"/>
          <p:cNvSpPr/>
          <p:nvPr/>
        </p:nvSpPr>
        <p:spPr>
          <a:xfrm>
            <a:off x="7874003" y="4273979"/>
            <a:ext cx="787399" cy="3615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2</a:t>
            </a:r>
            <a:endParaRPr lang="es-ES" sz="1400" dirty="0"/>
          </a:p>
        </p:txBody>
      </p:sp>
      <p:sp>
        <p:nvSpPr>
          <p:cNvPr id="95" name="Rectángulo 94"/>
          <p:cNvSpPr/>
          <p:nvPr/>
        </p:nvSpPr>
        <p:spPr>
          <a:xfrm>
            <a:off x="1485900" y="4191000"/>
            <a:ext cx="927100" cy="5334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Rectángulo 95"/>
          <p:cNvSpPr/>
          <p:nvPr/>
        </p:nvSpPr>
        <p:spPr>
          <a:xfrm>
            <a:off x="7810500" y="4191000"/>
            <a:ext cx="927100" cy="5334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Rectángulo 96"/>
          <p:cNvSpPr/>
          <p:nvPr/>
        </p:nvSpPr>
        <p:spPr>
          <a:xfrm>
            <a:off x="1549403" y="4870879"/>
            <a:ext cx="787399" cy="36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4</a:t>
            </a:r>
          </a:p>
        </p:txBody>
      </p:sp>
      <p:sp>
        <p:nvSpPr>
          <p:cNvPr id="98" name="Rectángulo 97"/>
          <p:cNvSpPr/>
          <p:nvPr/>
        </p:nvSpPr>
        <p:spPr>
          <a:xfrm>
            <a:off x="2527303" y="4858179"/>
            <a:ext cx="787399" cy="3615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5</a:t>
            </a:r>
          </a:p>
        </p:txBody>
      </p:sp>
      <p:sp>
        <p:nvSpPr>
          <p:cNvPr id="99" name="Rectángulo 98"/>
          <p:cNvSpPr/>
          <p:nvPr/>
        </p:nvSpPr>
        <p:spPr>
          <a:xfrm>
            <a:off x="3606803" y="4845479"/>
            <a:ext cx="787399" cy="3615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6</a:t>
            </a:r>
          </a:p>
        </p:txBody>
      </p:sp>
      <p:sp>
        <p:nvSpPr>
          <p:cNvPr id="100" name="Rectángulo 99"/>
          <p:cNvSpPr/>
          <p:nvPr/>
        </p:nvSpPr>
        <p:spPr>
          <a:xfrm>
            <a:off x="4699003" y="4845479"/>
            <a:ext cx="787399" cy="3615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7</a:t>
            </a:r>
          </a:p>
        </p:txBody>
      </p:sp>
      <p:sp>
        <p:nvSpPr>
          <p:cNvPr id="101" name="Rectángulo 100"/>
          <p:cNvSpPr/>
          <p:nvPr/>
        </p:nvSpPr>
        <p:spPr>
          <a:xfrm>
            <a:off x="5740403" y="4832779"/>
            <a:ext cx="787399" cy="3615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1</a:t>
            </a:r>
            <a:endParaRPr lang="es-ES" sz="1400" dirty="0"/>
          </a:p>
        </p:txBody>
      </p:sp>
      <p:sp>
        <p:nvSpPr>
          <p:cNvPr id="102" name="Rectángulo 101"/>
          <p:cNvSpPr/>
          <p:nvPr/>
        </p:nvSpPr>
        <p:spPr>
          <a:xfrm>
            <a:off x="6743703" y="4858179"/>
            <a:ext cx="787399" cy="3615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2</a:t>
            </a:r>
            <a:endParaRPr lang="es-ES" sz="1400" dirty="0"/>
          </a:p>
        </p:txBody>
      </p:sp>
      <p:sp>
        <p:nvSpPr>
          <p:cNvPr id="103" name="Rectángulo 102"/>
          <p:cNvSpPr/>
          <p:nvPr/>
        </p:nvSpPr>
        <p:spPr>
          <a:xfrm>
            <a:off x="7861301" y="4870879"/>
            <a:ext cx="787399" cy="3615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3</a:t>
            </a:r>
          </a:p>
        </p:txBody>
      </p:sp>
      <p:sp>
        <p:nvSpPr>
          <p:cNvPr id="104" name="Rectángulo 103"/>
          <p:cNvSpPr/>
          <p:nvPr/>
        </p:nvSpPr>
        <p:spPr>
          <a:xfrm>
            <a:off x="1473200" y="4775200"/>
            <a:ext cx="927100" cy="5334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5" name="Rectángulo 104"/>
          <p:cNvSpPr/>
          <p:nvPr/>
        </p:nvSpPr>
        <p:spPr>
          <a:xfrm>
            <a:off x="7810500" y="4800600"/>
            <a:ext cx="927100" cy="5334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149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313534" y="127000"/>
            <a:ext cx="7161188" cy="674692"/>
          </a:xfrm>
        </p:spPr>
        <p:txBody>
          <a:bodyPr>
            <a:normAutofit/>
          </a:bodyPr>
          <a:lstStyle/>
          <a:p>
            <a:r>
              <a:rPr lang="es-ES" sz="2800" dirty="0" smtClean="0"/>
              <a:t>ROTACIÓN DE TURNOS: MULTIPLO DE 7</a:t>
            </a:r>
            <a:br>
              <a:rPr lang="es-ES" sz="2800" dirty="0" smtClean="0"/>
            </a:br>
            <a:r>
              <a:rPr lang="es-ES" sz="1600" dirty="0"/>
              <a:t>(continuación)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3671915" y="781700"/>
            <a:ext cx="1564335" cy="4517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LOCALIDAD 2</a:t>
            </a:r>
            <a:endParaRPr lang="es-ES" sz="1400" dirty="0"/>
          </a:p>
        </p:txBody>
      </p:sp>
      <p:sp>
        <p:nvSpPr>
          <p:cNvPr id="47" name="Rectángulo 46">
            <a:hlinkClick r:id="rId2" action="ppaction://hlinksldjump"/>
          </p:cNvPr>
          <p:cNvSpPr/>
          <p:nvPr/>
        </p:nvSpPr>
        <p:spPr>
          <a:xfrm>
            <a:off x="7861300" y="0"/>
            <a:ext cx="1282700" cy="406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70000"/>
              </a:lnSpc>
            </a:pPr>
            <a:r>
              <a:rPr lang="es-ES" sz="1200" dirty="0" smtClean="0"/>
              <a:t>Volver </a:t>
            </a:r>
          </a:p>
          <a:p>
            <a:pPr lvl="1">
              <a:lnSpc>
                <a:spcPct val="70000"/>
              </a:lnSpc>
            </a:pPr>
            <a:r>
              <a:rPr lang="es-ES" sz="1200" dirty="0" smtClean="0"/>
              <a:t>al menú</a:t>
            </a:r>
            <a:endParaRPr lang="es-ES" sz="1200" dirty="0"/>
          </a:p>
        </p:txBody>
      </p:sp>
      <p:sp>
        <p:nvSpPr>
          <p:cNvPr id="48" name="Flecha curvada hacia la izquierda 47"/>
          <p:cNvSpPr/>
          <p:nvPr/>
        </p:nvSpPr>
        <p:spPr>
          <a:xfrm>
            <a:off x="8001000" y="76200"/>
            <a:ext cx="330200" cy="266700"/>
          </a:xfrm>
          <a:prstGeom prst="curvedLeftArrow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7861300" y="5359400"/>
            <a:ext cx="1282700" cy="355600"/>
            <a:chOff x="7861300" y="5359400"/>
            <a:chExt cx="1282700" cy="355600"/>
          </a:xfrm>
        </p:grpSpPr>
        <p:sp>
          <p:nvSpPr>
            <p:cNvPr id="49" name="Rectángulo 48">
              <a:hlinkClick r:id="" action="ppaction://hlinkshowjump?jump=nextslide"/>
            </p:cNvPr>
            <p:cNvSpPr/>
            <p:nvPr/>
          </p:nvSpPr>
          <p:spPr>
            <a:xfrm>
              <a:off x="7861300" y="5359400"/>
              <a:ext cx="1282700" cy="3556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lnSpc>
                  <a:spcPct val="70000"/>
                </a:lnSpc>
              </a:pPr>
              <a:r>
                <a:rPr lang="es-ES" sz="1200" dirty="0" smtClean="0"/>
                <a:t>Siguiente</a:t>
              </a:r>
            </a:p>
          </p:txBody>
        </p:sp>
        <p:sp>
          <p:nvSpPr>
            <p:cNvPr id="50" name="Flecha derecha 49"/>
            <p:cNvSpPr/>
            <p:nvPr/>
          </p:nvSpPr>
          <p:spPr>
            <a:xfrm>
              <a:off x="7975600" y="5435600"/>
              <a:ext cx="342900" cy="177800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1" name="Rectángulo 50"/>
          <p:cNvSpPr/>
          <p:nvPr/>
        </p:nvSpPr>
        <p:spPr>
          <a:xfrm>
            <a:off x="1168402" y="1454579"/>
            <a:ext cx="787399" cy="3615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1</a:t>
            </a:r>
            <a:endParaRPr lang="es-ES" sz="1400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051109"/>
              </p:ext>
            </p:extLst>
          </p:nvPr>
        </p:nvGraphicFramePr>
        <p:xfrm>
          <a:off x="520699" y="2374900"/>
          <a:ext cx="8280403" cy="30530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952503"/>
                <a:gridCol w="927100"/>
                <a:gridCol w="977900"/>
                <a:gridCol w="1181100"/>
                <a:gridCol w="1016000"/>
                <a:gridCol w="1016000"/>
                <a:gridCol w="1054100"/>
                <a:gridCol w="1155700"/>
              </a:tblGrid>
              <a:tr h="589280"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LUNES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MARTRS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MIÉRCOLES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JUEVES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VIERNES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SÁBADO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DOMINGO</a:t>
                      </a:r>
                      <a:endParaRPr lang="es-ES" sz="1200" dirty="0"/>
                    </a:p>
                  </a:txBody>
                  <a:tcPr/>
                </a:tc>
              </a:tr>
              <a:tr h="58928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SEMANA</a:t>
                      </a:r>
                      <a:r>
                        <a:rPr lang="es-ES" sz="1200" baseline="0" dirty="0" smtClean="0"/>
                        <a:t> 1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/>
                        <a:t>SEMANA</a:t>
                      </a:r>
                      <a:r>
                        <a:rPr lang="es-ES" sz="1200" baseline="0" dirty="0" smtClean="0"/>
                        <a:t> 2</a:t>
                      </a:r>
                      <a:endParaRPr lang="es-ES" sz="1200" dirty="0" smtClean="0"/>
                    </a:p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/>
                        <a:t>SEMANA</a:t>
                      </a:r>
                      <a:r>
                        <a:rPr lang="es-ES" sz="1200" baseline="0" dirty="0" smtClean="0"/>
                        <a:t> 3</a:t>
                      </a:r>
                      <a:endParaRPr lang="es-ES" sz="1200" dirty="0" smtClean="0"/>
                    </a:p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/>
                        <a:t>SEMANA</a:t>
                      </a:r>
                      <a:r>
                        <a:rPr lang="es-ES" sz="1200" baseline="0" dirty="0" smtClean="0"/>
                        <a:t> 4</a:t>
                      </a:r>
                      <a:endParaRPr lang="es-ES" sz="1200" dirty="0" smtClean="0"/>
                    </a:p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484390" y="1974334"/>
            <a:ext cx="2784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ROTACIÓN DE 7: </a:t>
            </a:r>
            <a:r>
              <a:rPr lang="es-E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MES 2</a:t>
            </a:r>
            <a:endParaRPr lang="es-ES" b="1" dirty="0"/>
          </a:p>
        </p:txBody>
      </p:sp>
      <p:sp>
        <p:nvSpPr>
          <p:cNvPr id="57" name="Rectángulo 56"/>
          <p:cNvSpPr/>
          <p:nvPr/>
        </p:nvSpPr>
        <p:spPr>
          <a:xfrm>
            <a:off x="2159003" y="1467279"/>
            <a:ext cx="787399" cy="3615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2</a:t>
            </a:r>
            <a:endParaRPr lang="es-ES" sz="1400" dirty="0"/>
          </a:p>
        </p:txBody>
      </p:sp>
      <p:sp>
        <p:nvSpPr>
          <p:cNvPr id="67" name="Rectángulo 66"/>
          <p:cNvSpPr/>
          <p:nvPr/>
        </p:nvSpPr>
        <p:spPr>
          <a:xfrm>
            <a:off x="3162303" y="1454579"/>
            <a:ext cx="787399" cy="3615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3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4152903" y="1454579"/>
            <a:ext cx="787399" cy="36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4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5105403" y="1441879"/>
            <a:ext cx="787399" cy="3615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5</a:t>
            </a:r>
          </a:p>
        </p:txBody>
      </p:sp>
      <p:sp>
        <p:nvSpPr>
          <p:cNvPr id="70" name="Rectángulo 69"/>
          <p:cNvSpPr/>
          <p:nvPr/>
        </p:nvSpPr>
        <p:spPr>
          <a:xfrm>
            <a:off x="6121403" y="1429179"/>
            <a:ext cx="787399" cy="3615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6</a:t>
            </a:r>
          </a:p>
        </p:txBody>
      </p:sp>
      <p:sp>
        <p:nvSpPr>
          <p:cNvPr id="71" name="Rectángulo 70"/>
          <p:cNvSpPr/>
          <p:nvPr/>
        </p:nvSpPr>
        <p:spPr>
          <a:xfrm>
            <a:off x="7073903" y="1429179"/>
            <a:ext cx="787399" cy="3615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7</a:t>
            </a:r>
          </a:p>
        </p:txBody>
      </p:sp>
      <p:sp>
        <p:nvSpPr>
          <p:cNvPr id="86" name="Rectángulo 85"/>
          <p:cNvSpPr/>
          <p:nvPr/>
        </p:nvSpPr>
        <p:spPr>
          <a:xfrm>
            <a:off x="1498600" y="2984500"/>
            <a:ext cx="927100" cy="5334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Rectángulo 86"/>
          <p:cNvSpPr/>
          <p:nvPr/>
        </p:nvSpPr>
        <p:spPr>
          <a:xfrm>
            <a:off x="7772400" y="2997200"/>
            <a:ext cx="927100" cy="5334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 52"/>
          <p:cNvSpPr/>
          <p:nvPr/>
        </p:nvSpPr>
        <p:spPr>
          <a:xfrm>
            <a:off x="1562103" y="3067479"/>
            <a:ext cx="787399" cy="3615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5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2514603" y="3080179"/>
            <a:ext cx="787399" cy="3615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6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3594103" y="3067479"/>
            <a:ext cx="787399" cy="3615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7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4686303" y="3080179"/>
            <a:ext cx="787399" cy="3615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1</a:t>
            </a:r>
            <a:endParaRPr lang="es-ES" sz="1400" dirty="0"/>
          </a:p>
        </p:txBody>
      </p:sp>
      <p:sp>
        <p:nvSpPr>
          <p:cNvPr id="58" name="Rectángulo 57"/>
          <p:cNvSpPr/>
          <p:nvPr/>
        </p:nvSpPr>
        <p:spPr>
          <a:xfrm>
            <a:off x="5702302" y="3080179"/>
            <a:ext cx="787399" cy="3615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2</a:t>
            </a:r>
            <a:endParaRPr lang="es-ES" sz="1400" dirty="0"/>
          </a:p>
        </p:txBody>
      </p:sp>
      <p:sp>
        <p:nvSpPr>
          <p:cNvPr id="59" name="Rectángulo 58"/>
          <p:cNvSpPr/>
          <p:nvPr/>
        </p:nvSpPr>
        <p:spPr>
          <a:xfrm>
            <a:off x="6769103" y="3080179"/>
            <a:ext cx="787399" cy="3615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3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7848603" y="3080179"/>
            <a:ext cx="787399" cy="36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4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1562103" y="3689779"/>
            <a:ext cx="787399" cy="3615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6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2527303" y="3677079"/>
            <a:ext cx="787399" cy="3615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7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3606803" y="3677079"/>
            <a:ext cx="787399" cy="3615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1</a:t>
            </a:r>
            <a:endParaRPr lang="es-ES" sz="1400" dirty="0"/>
          </a:p>
        </p:txBody>
      </p:sp>
      <p:sp>
        <p:nvSpPr>
          <p:cNvPr id="65" name="Rectángulo 64"/>
          <p:cNvSpPr/>
          <p:nvPr/>
        </p:nvSpPr>
        <p:spPr>
          <a:xfrm>
            <a:off x="4711703" y="3677079"/>
            <a:ext cx="787399" cy="3615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2</a:t>
            </a:r>
            <a:endParaRPr lang="es-ES" sz="1400" dirty="0"/>
          </a:p>
        </p:txBody>
      </p:sp>
      <p:sp>
        <p:nvSpPr>
          <p:cNvPr id="66" name="Rectángulo 65"/>
          <p:cNvSpPr/>
          <p:nvPr/>
        </p:nvSpPr>
        <p:spPr>
          <a:xfrm>
            <a:off x="5727703" y="3677079"/>
            <a:ext cx="787399" cy="3615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3</a:t>
            </a:r>
          </a:p>
        </p:txBody>
      </p:sp>
      <p:sp>
        <p:nvSpPr>
          <p:cNvPr id="106" name="Rectángulo 105"/>
          <p:cNvSpPr/>
          <p:nvPr/>
        </p:nvSpPr>
        <p:spPr>
          <a:xfrm>
            <a:off x="6756403" y="3664379"/>
            <a:ext cx="787399" cy="36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4</a:t>
            </a:r>
          </a:p>
        </p:txBody>
      </p:sp>
      <p:sp>
        <p:nvSpPr>
          <p:cNvPr id="107" name="Rectángulo 106"/>
          <p:cNvSpPr/>
          <p:nvPr/>
        </p:nvSpPr>
        <p:spPr>
          <a:xfrm>
            <a:off x="7835903" y="3677079"/>
            <a:ext cx="787399" cy="3615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5</a:t>
            </a:r>
          </a:p>
        </p:txBody>
      </p:sp>
      <p:sp>
        <p:nvSpPr>
          <p:cNvPr id="108" name="Rectángulo 107"/>
          <p:cNvSpPr/>
          <p:nvPr/>
        </p:nvSpPr>
        <p:spPr>
          <a:xfrm>
            <a:off x="1524003" y="4273979"/>
            <a:ext cx="787399" cy="3615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7</a:t>
            </a:r>
          </a:p>
        </p:txBody>
      </p:sp>
      <p:sp>
        <p:nvSpPr>
          <p:cNvPr id="109" name="Rectángulo 108"/>
          <p:cNvSpPr/>
          <p:nvPr/>
        </p:nvSpPr>
        <p:spPr>
          <a:xfrm>
            <a:off x="2540003" y="4273979"/>
            <a:ext cx="787399" cy="3615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1</a:t>
            </a:r>
            <a:endParaRPr lang="es-ES" sz="1400" dirty="0"/>
          </a:p>
        </p:txBody>
      </p:sp>
      <p:sp>
        <p:nvSpPr>
          <p:cNvPr id="110" name="Rectángulo 109"/>
          <p:cNvSpPr/>
          <p:nvPr/>
        </p:nvSpPr>
        <p:spPr>
          <a:xfrm>
            <a:off x="3606803" y="4273979"/>
            <a:ext cx="787399" cy="3615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2</a:t>
            </a:r>
            <a:endParaRPr lang="es-ES" sz="1400" dirty="0"/>
          </a:p>
        </p:txBody>
      </p:sp>
      <p:sp>
        <p:nvSpPr>
          <p:cNvPr id="111" name="Rectángulo 110"/>
          <p:cNvSpPr/>
          <p:nvPr/>
        </p:nvSpPr>
        <p:spPr>
          <a:xfrm>
            <a:off x="4673603" y="4273979"/>
            <a:ext cx="787399" cy="3615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3</a:t>
            </a:r>
          </a:p>
        </p:txBody>
      </p:sp>
      <p:sp>
        <p:nvSpPr>
          <p:cNvPr id="112" name="Rectángulo 111"/>
          <p:cNvSpPr/>
          <p:nvPr/>
        </p:nvSpPr>
        <p:spPr>
          <a:xfrm>
            <a:off x="5702302" y="4261279"/>
            <a:ext cx="787399" cy="36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4</a:t>
            </a:r>
          </a:p>
        </p:txBody>
      </p:sp>
      <p:sp>
        <p:nvSpPr>
          <p:cNvPr id="113" name="Rectángulo 112"/>
          <p:cNvSpPr/>
          <p:nvPr/>
        </p:nvSpPr>
        <p:spPr>
          <a:xfrm>
            <a:off x="6756403" y="4273979"/>
            <a:ext cx="787399" cy="3615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5</a:t>
            </a:r>
          </a:p>
        </p:txBody>
      </p:sp>
      <p:sp>
        <p:nvSpPr>
          <p:cNvPr id="114" name="Rectángulo 113"/>
          <p:cNvSpPr/>
          <p:nvPr/>
        </p:nvSpPr>
        <p:spPr>
          <a:xfrm>
            <a:off x="7835903" y="4273979"/>
            <a:ext cx="787399" cy="3615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6</a:t>
            </a:r>
          </a:p>
        </p:txBody>
      </p:sp>
      <p:sp>
        <p:nvSpPr>
          <p:cNvPr id="115" name="Rectángulo 114"/>
          <p:cNvSpPr/>
          <p:nvPr/>
        </p:nvSpPr>
        <p:spPr>
          <a:xfrm>
            <a:off x="1549403" y="4845479"/>
            <a:ext cx="787399" cy="3615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1</a:t>
            </a:r>
            <a:endParaRPr lang="es-ES" sz="1400" dirty="0"/>
          </a:p>
        </p:txBody>
      </p:sp>
      <p:sp>
        <p:nvSpPr>
          <p:cNvPr id="116" name="Rectángulo 115"/>
          <p:cNvSpPr/>
          <p:nvPr/>
        </p:nvSpPr>
        <p:spPr>
          <a:xfrm>
            <a:off x="2527303" y="4832779"/>
            <a:ext cx="787399" cy="3615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2</a:t>
            </a:r>
            <a:endParaRPr lang="es-ES" sz="1400" dirty="0"/>
          </a:p>
        </p:txBody>
      </p:sp>
      <p:sp>
        <p:nvSpPr>
          <p:cNvPr id="117" name="Rectángulo 116"/>
          <p:cNvSpPr/>
          <p:nvPr/>
        </p:nvSpPr>
        <p:spPr>
          <a:xfrm>
            <a:off x="3606803" y="4832779"/>
            <a:ext cx="787399" cy="3615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3</a:t>
            </a:r>
          </a:p>
        </p:txBody>
      </p:sp>
      <p:sp>
        <p:nvSpPr>
          <p:cNvPr id="118" name="Rectángulo 117"/>
          <p:cNvSpPr/>
          <p:nvPr/>
        </p:nvSpPr>
        <p:spPr>
          <a:xfrm>
            <a:off x="4711703" y="4832779"/>
            <a:ext cx="787399" cy="36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4</a:t>
            </a:r>
          </a:p>
        </p:txBody>
      </p:sp>
      <p:sp>
        <p:nvSpPr>
          <p:cNvPr id="119" name="Rectángulo 118"/>
          <p:cNvSpPr/>
          <p:nvPr/>
        </p:nvSpPr>
        <p:spPr>
          <a:xfrm>
            <a:off x="5740403" y="4845479"/>
            <a:ext cx="787399" cy="3615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5</a:t>
            </a:r>
          </a:p>
        </p:txBody>
      </p:sp>
      <p:sp>
        <p:nvSpPr>
          <p:cNvPr id="120" name="Rectángulo 119"/>
          <p:cNvSpPr/>
          <p:nvPr/>
        </p:nvSpPr>
        <p:spPr>
          <a:xfrm>
            <a:off x="6743703" y="4845479"/>
            <a:ext cx="787399" cy="3615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6</a:t>
            </a:r>
          </a:p>
        </p:txBody>
      </p:sp>
      <p:sp>
        <p:nvSpPr>
          <p:cNvPr id="121" name="Rectángulo 120"/>
          <p:cNvSpPr/>
          <p:nvPr/>
        </p:nvSpPr>
        <p:spPr>
          <a:xfrm>
            <a:off x="7848603" y="4832779"/>
            <a:ext cx="787399" cy="3615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7</a:t>
            </a:r>
          </a:p>
        </p:txBody>
      </p:sp>
      <p:sp>
        <p:nvSpPr>
          <p:cNvPr id="122" name="Rectángulo 121"/>
          <p:cNvSpPr/>
          <p:nvPr/>
        </p:nvSpPr>
        <p:spPr>
          <a:xfrm>
            <a:off x="1498600" y="3581400"/>
            <a:ext cx="914400" cy="5334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3" name="Rectángulo 122"/>
          <p:cNvSpPr/>
          <p:nvPr/>
        </p:nvSpPr>
        <p:spPr>
          <a:xfrm>
            <a:off x="7772400" y="3619500"/>
            <a:ext cx="927100" cy="5334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4" name="Rectángulo 123"/>
          <p:cNvSpPr/>
          <p:nvPr/>
        </p:nvSpPr>
        <p:spPr>
          <a:xfrm>
            <a:off x="1498600" y="4178300"/>
            <a:ext cx="914400" cy="5334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5" name="Rectángulo 124"/>
          <p:cNvSpPr/>
          <p:nvPr/>
        </p:nvSpPr>
        <p:spPr>
          <a:xfrm>
            <a:off x="7785100" y="4203700"/>
            <a:ext cx="914400" cy="5334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6" name="Rectángulo 125"/>
          <p:cNvSpPr/>
          <p:nvPr/>
        </p:nvSpPr>
        <p:spPr>
          <a:xfrm>
            <a:off x="1498600" y="4762500"/>
            <a:ext cx="914400" cy="5334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7" name="Rectángulo 126"/>
          <p:cNvSpPr/>
          <p:nvPr/>
        </p:nvSpPr>
        <p:spPr>
          <a:xfrm>
            <a:off x="7772400" y="4762500"/>
            <a:ext cx="914400" cy="5334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78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53" grpId="0" animBg="1"/>
      <p:bldP spid="54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313534" y="25400"/>
            <a:ext cx="7161188" cy="674692"/>
          </a:xfrm>
        </p:spPr>
        <p:txBody>
          <a:bodyPr>
            <a:normAutofit/>
          </a:bodyPr>
          <a:lstStyle/>
          <a:p>
            <a:r>
              <a:rPr lang="es-ES" sz="2400" dirty="0" smtClean="0"/>
              <a:t>ROTACIÓN DE TURNOS: TURNO EXTRA</a:t>
            </a:r>
            <a:endParaRPr lang="es-ES" sz="2400" dirty="0"/>
          </a:p>
        </p:txBody>
      </p:sp>
      <p:sp>
        <p:nvSpPr>
          <p:cNvPr id="15" name="Rectángulo 14"/>
          <p:cNvSpPr/>
          <p:nvPr/>
        </p:nvSpPr>
        <p:spPr>
          <a:xfrm>
            <a:off x="750915" y="667400"/>
            <a:ext cx="1564335" cy="45177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LOCALIDAD 1</a:t>
            </a:r>
            <a:endParaRPr lang="es-ES" sz="1400" dirty="0"/>
          </a:p>
        </p:txBody>
      </p:sp>
      <p:sp>
        <p:nvSpPr>
          <p:cNvPr id="17" name="Rectángulo 16"/>
          <p:cNvSpPr/>
          <p:nvPr/>
        </p:nvSpPr>
        <p:spPr>
          <a:xfrm>
            <a:off x="1816103" y="1479979"/>
            <a:ext cx="736599" cy="3872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2</a:t>
            </a:r>
            <a:endParaRPr lang="es-ES" sz="1400" dirty="0"/>
          </a:p>
        </p:txBody>
      </p:sp>
      <p:sp>
        <p:nvSpPr>
          <p:cNvPr id="18" name="Rectángulo 17"/>
          <p:cNvSpPr/>
          <p:nvPr/>
        </p:nvSpPr>
        <p:spPr>
          <a:xfrm>
            <a:off x="2717579" y="1479979"/>
            <a:ext cx="749522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3</a:t>
            </a:r>
            <a:endParaRPr lang="es-ES" sz="1400" dirty="0"/>
          </a:p>
        </p:txBody>
      </p:sp>
      <p:cxnSp>
        <p:nvCxnSpPr>
          <p:cNvPr id="33" name="Conector recto de flecha 32"/>
          <p:cNvCxnSpPr>
            <a:stCxn id="15" idx="2"/>
            <a:endCxn id="17" idx="0"/>
          </p:cNvCxnSpPr>
          <p:nvPr/>
        </p:nvCxnSpPr>
        <p:spPr>
          <a:xfrm>
            <a:off x="1533081" y="1119178"/>
            <a:ext cx="651320" cy="360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15" idx="2"/>
            <a:endCxn id="18" idx="0"/>
          </p:cNvCxnSpPr>
          <p:nvPr/>
        </p:nvCxnSpPr>
        <p:spPr>
          <a:xfrm>
            <a:off x="1533083" y="1119178"/>
            <a:ext cx="1559259" cy="360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ángulo 46">
            <a:hlinkClick r:id="rId2" action="ppaction://hlinksldjump"/>
          </p:cNvPr>
          <p:cNvSpPr/>
          <p:nvPr/>
        </p:nvSpPr>
        <p:spPr>
          <a:xfrm>
            <a:off x="7861300" y="0"/>
            <a:ext cx="1282700" cy="406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70000"/>
              </a:lnSpc>
            </a:pPr>
            <a:r>
              <a:rPr lang="es-ES" sz="1200" dirty="0" smtClean="0"/>
              <a:t>Volver </a:t>
            </a:r>
          </a:p>
          <a:p>
            <a:pPr lvl="1">
              <a:lnSpc>
                <a:spcPct val="70000"/>
              </a:lnSpc>
            </a:pPr>
            <a:r>
              <a:rPr lang="es-ES" sz="1200" dirty="0" smtClean="0"/>
              <a:t>al menú</a:t>
            </a:r>
            <a:endParaRPr lang="es-ES" sz="1200" dirty="0"/>
          </a:p>
        </p:txBody>
      </p:sp>
      <p:sp>
        <p:nvSpPr>
          <p:cNvPr id="48" name="Flecha curvada hacia la izquierda 47"/>
          <p:cNvSpPr/>
          <p:nvPr/>
        </p:nvSpPr>
        <p:spPr>
          <a:xfrm>
            <a:off x="8001000" y="76200"/>
            <a:ext cx="330200" cy="266700"/>
          </a:xfrm>
          <a:prstGeom prst="curvedLeftArrow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800103" y="1467279"/>
            <a:ext cx="838199" cy="387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1</a:t>
            </a:r>
            <a:endParaRPr lang="es-ES" sz="1400" dirty="0"/>
          </a:p>
        </p:txBody>
      </p:sp>
      <p:cxnSp>
        <p:nvCxnSpPr>
          <p:cNvPr id="52" name="Conector recto de flecha 51"/>
          <p:cNvCxnSpPr>
            <a:stCxn id="15" idx="2"/>
            <a:endCxn id="51" idx="0"/>
          </p:cNvCxnSpPr>
          <p:nvPr/>
        </p:nvCxnSpPr>
        <p:spPr>
          <a:xfrm flipH="1">
            <a:off x="1219201" y="1119178"/>
            <a:ext cx="313880" cy="34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604075"/>
              </p:ext>
            </p:extLst>
          </p:nvPr>
        </p:nvGraphicFramePr>
        <p:xfrm>
          <a:off x="520699" y="2374900"/>
          <a:ext cx="8280403" cy="30530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952503"/>
                <a:gridCol w="927100"/>
                <a:gridCol w="977900"/>
                <a:gridCol w="1181100"/>
                <a:gridCol w="1016000"/>
                <a:gridCol w="1016000"/>
                <a:gridCol w="1054100"/>
                <a:gridCol w="1155700"/>
              </a:tblGrid>
              <a:tr h="589280"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LUNES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MARTRS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MIÉRCOLES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JUEVES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VIERNES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SÁBADO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DOMINGO</a:t>
                      </a:r>
                      <a:endParaRPr lang="es-ES" sz="1200" dirty="0"/>
                    </a:p>
                  </a:txBody>
                  <a:tcPr/>
                </a:tc>
              </a:tr>
              <a:tr h="58928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SEMANA</a:t>
                      </a:r>
                      <a:r>
                        <a:rPr lang="es-ES" sz="1200" baseline="0" dirty="0" smtClean="0"/>
                        <a:t> 1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/>
                        <a:t>SEMANA</a:t>
                      </a:r>
                      <a:r>
                        <a:rPr lang="es-ES" sz="1200" baseline="0" dirty="0" smtClean="0"/>
                        <a:t> 2</a:t>
                      </a:r>
                      <a:endParaRPr lang="es-ES" sz="1200" dirty="0" smtClean="0"/>
                    </a:p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/>
                        <a:t>SEMANA</a:t>
                      </a:r>
                      <a:r>
                        <a:rPr lang="es-ES" sz="1200" baseline="0" dirty="0" smtClean="0"/>
                        <a:t> 3</a:t>
                      </a:r>
                      <a:endParaRPr lang="es-ES" sz="1200" dirty="0" smtClean="0"/>
                    </a:p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/>
                        <a:t>SEMANA</a:t>
                      </a:r>
                      <a:r>
                        <a:rPr lang="es-ES" sz="1200" baseline="0" dirty="0" smtClean="0"/>
                        <a:t> 4</a:t>
                      </a:r>
                      <a:endParaRPr lang="es-ES" sz="1200" dirty="0" smtClean="0"/>
                    </a:p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Rectángulo 27"/>
          <p:cNvSpPr/>
          <p:nvPr/>
        </p:nvSpPr>
        <p:spPr>
          <a:xfrm>
            <a:off x="1498603" y="3042079"/>
            <a:ext cx="800099" cy="387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1</a:t>
            </a:r>
            <a:endParaRPr lang="es-ES" sz="1400" dirty="0"/>
          </a:p>
        </p:txBody>
      </p:sp>
      <p:sp>
        <p:nvSpPr>
          <p:cNvPr id="30" name="Rectángulo 29"/>
          <p:cNvSpPr/>
          <p:nvPr/>
        </p:nvSpPr>
        <p:spPr>
          <a:xfrm>
            <a:off x="2451103" y="3042079"/>
            <a:ext cx="800099" cy="3872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2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3530603" y="3054779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3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4673603" y="3029379"/>
            <a:ext cx="800099" cy="387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1</a:t>
            </a:r>
            <a:endParaRPr lang="es-ES" sz="1400" dirty="0"/>
          </a:p>
        </p:txBody>
      </p:sp>
      <p:sp>
        <p:nvSpPr>
          <p:cNvPr id="35" name="Rectángulo 34"/>
          <p:cNvSpPr/>
          <p:nvPr/>
        </p:nvSpPr>
        <p:spPr>
          <a:xfrm>
            <a:off x="5638803" y="3067479"/>
            <a:ext cx="800099" cy="3872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2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6692903" y="3067479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3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7848603" y="3080179"/>
            <a:ext cx="800099" cy="387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1</a:t>
            </a:r>
            <a:endParaRPr lang="es-ES" sz="1400" dirty="0"/>
          </a:p>
        </p:txBody>
      </p:sp>
      <p:sp>
        <p:nvSpPr>
          <p:cNvPr id="38" name="Rectángulo 37"/>
          <p:cNvSpPr/>
          <p:nvPr/>
        </p:nvSpPr>
        <p:spPr>
          <a:xfrm>
            <a:off x="1524003" y="3677079"/>
            <a:ext cx="800099" cy="3872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2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2489203" y="3664379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3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3581403" y="3651679"/>
            <a:ext cx="800099" cy="387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1</a:t>
            </a:r>
            <a:endParaRPr lang="es-ES" sz="1400" dirty="0"/>
          </a:p>
        </p:txBody>
      </p:sp>
      <p:sp>
        <p:nvSpPr>
          <p:cNvPr id="41" name="Rectángulo 40"/>
          <p:cNvSpPr/>
          <p:nvPr/>
        </p:nvSpPr>
        <p:spPr>
          <a:xfrm>
            <a:off x="4660903" y="3664379"/>
            <a:ext cx="800099" cy="3872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2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5664203" y="3638979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3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6680203" y="3664379"/>
            <a:ext cx="800099" cy="387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1</a:t>
            </a:r>
            <a:endParaRPr lang="es-ES" sz="1400" dirty="0"/>
          </a:p>
        </p:txBody>
      </p:sp>
      <p:sp>
        <p:nvSpPr>
          <p:cNvPr id="44" name="Rectángulo 43"/>
          <p:cNvSpPr/>
          <p:nvPr/>
        </p:nvSpPr>
        <p:spPr>
          <a:xfrm>
            <a:off x="7848603" y="3677079"/>
            <a:ext cx="800099" cy="3872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2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1536703" y="4248579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3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6718301" y="4858179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3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2514603" y="4248579"/>
            <a:ext cx="800099" cy="387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1</a:t>
            </a:r>
            <a:endParaRPr lang="es-ES" sz="1400" dirty="0"/>
          </a:p>
        </p:txBody>
      </p:sp>
      <p:sp>
        <p:nvSpPr>
          <p:cNvPr id="54" name="Rectángulo 53"/>
          <p:cNvSpPr/>
          <p:nvPr/>
        </p:nvSpPr>
        <p:spPr>
          <a:xfrm>
            <a:off x="1549403" y="4845479"/>
            <a:ext cx="800099" cy="387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1</a:t>
            </a:r>
            <a:endParaRPr lang="es-ES" sz="1400" dirty="0"/>
          </a:p>
        </p:txBody>
      </p:sp>
      <p:sp>
        <p:nvSpPr>
          <p:cNvPr id="56" name="Rectángulo 55"/>
          <p:cNvSpPr/>
          <p:nvPr/>
        </p:nvSpPr>
        <p:spPr>
          <a:xfrm>
            <a:off x="3594103" y="4248579"/>
            <a:ext cx="800099" cy="3872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2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2489203" y="4845479"/>
            <a:ext cx="800099" cy="3872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2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4673603" y="4223179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3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3581403" y="4845479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3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5689602" y="4223179"/>
            <a:ext cx="800099" cy="387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1</a:t>
            </a:r>
            <a:endParaRPr lang="es-ES" sz="1400" dirty="0"/>
          </a:p>
        </p:txBody>
      </p:sp>
      <p:sp>
        <p:nvSpPr>
          <p:cNvPr id="62" name="Rectángulo 61"/>
          <p:cNvSpPr/>
          <p:nvPr/>
        </p:nvSpPr>
        <p:spPr>
          <a:xfrm>
            <a:off x="4673603" y="4845479"/>
            <a:ext cx="800099" cy="387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1</a:t>
            </a:r>
            <a:endParaRPr lang="es-ES" sz="1400" dirty="0"/>
          </a:p>
        </p:txBody>
      </p:sp>
      <p:sp>
        <p:nvSpPr>
          <p:cNvPr id="63" name="Rectángulo 62"/>
          <p:cNvSpPr/>
          <p:nvPr/>
        </p:nvSpPr>
        <p:spPr>
          <a:xfrm>
            <a:off x="6705603" y="4235879"/>
            <a:ext cx="800099" cy="3872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2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5689602" y="4832779"/>
            <a:ext cx="800099" cy="3872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2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7848603" y="4210479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3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7861301" y="4832779"/>
            <a:ext cx="800099" cy="387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1</a:t>
            </a:r>
            <a:endParaRPr lang="es-ES" sz="1400" dirty="0"/>
          </a:p>
        </p:txBody>
      </p:sp>
      <p:sp>
        <p:nvSpPr>
          <p:cNvPr id="7" name="Rectángulo 6"/>
          <p:cNvSpPr/>
          <p:nvPr/>
        </p:nvSpPr>
        <p:spPr>
          <a:xfrm>
            <a:off x="484388" y="1974334"/>
            <a:ext cx="3258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ROTACIÓN NORMAL: </a:t>
            </a:r>
            <a:r>
              <a:rPr lang="es-E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MES 1</a:t>
            </a:r>
            <a:endParaRPr lang="es-ES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508500" y="673101"/>
            <a:ext cx="314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smtClean="0"/>
              <a:t>Un turno EXTRA, no se acoge a la lógica de rotación de un turno, solo se incluye el día particular donde se necesite una farmacia de apoyo con un turno extra.</a:t>
            </a:r>
            <a:endParaRPr lang="es-ES" sz="16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2428199" y="3306009"/>
            <a:ext cx="937303" cy="230832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900" dirty="0" smtClean="0"/>
              <a:t>FAR. EXTRA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4612597" y="4461709"/>
            <a:ext cx="937303" cy="230832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900" dirty="0" smtClean="0"/>
              <a:t>FAR. EXTRA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1526499" y="5096709"/>
            <a:ext cx="937303" cy="230832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900" dirty="0" smtClean="0"/>
              <a:t>FAR. EXTRA</a:t>
            </a:r>
          </a:p>
        </p:txBody>
      </p:sp>
      <p:grpSp>
        <p:nvGrpSpPr>
          <p:cNvPr id="70" name="Agrupar 69"/>
          <p:cNvGrpSpPr/>
          <p:nvPr/>
        </p:nvGrpSpPr>
        <p:grpSpPr>
          <a:xfrm>
            <a:off x="7861300" y="5359400"/>
            <a:ext cx="1282700" cy="355600"/>
            <a:chOff x="7861300" y="5359400"/>
            <a:chExt cx="1282700" cy="355600"/>
          </a:xfrm>
        </p:grpSpPr>
        <p:sp>
          <p:nvSpPr>
            <p:cNvPr id="71" name="Rectángulo 70">
              <a:hlinkClick r:id="" action="ppaction://hlinkshowjump?jump=nextslide"/>
            </p:cNvPr>
            <p:cNvSpPr/>
            <p:nvPr/>
          </p:nvSpPr>
          <p:spPr>
            <a:xfrm>
              <a:off x="7861300" y="5359400"/>
              <a:ext cx="1282700" cy="3556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lnSpc>
                  <a:spcPct val="70000"/>
                </a:lnSpc>
              </a:pPr>
              <a:r>
                <a:rPr lang="es-ES" sz="1200" dirty="0" smtClean="0"/>
                <a:t>Siguiente</a:t>
              </a:r>
            </a:p>
          </p:txBody>
        </p:sp>
        <p:sp>
          <p:nvSpPr>
            <p:cNvPr id="72" name="Flecha derecha 71"/>
            <p:cNvSpPr/>
            <p:nvPr/>
          </p:nvSpPr>
          <p:spPr>
            <a:xfrm>
              <a:off x="7975600" y="5435600"/>
              <a:ext cx="342900" cy="177800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09810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8" grpId="0" animBg="1"/>
      <p:bldP spid="6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313534" y="127000"/>
            <a:ext cx="7161188" cy="674692"/>
          </a:xfrm>
        </p:spPr>
        <p:txBody>
          <a:bodyPr>
            <a:normAutofit/>
          </a:bodyPr>
          <a:lstStyle/>
          <a:p>
            <a:r>
              <a:rPr lang="es-ES" sz="2800" dirty="0" smtClean="0"/>
              <a:t>ROTACIÓN DE TURNOS: ESPECÍFICO</a:t>
            </a:r>
            <a:endParaRPr lang="es-ES" sz="2800" dirty="0"/>
          </a:p>
        </p:txBody>
      </p:sp>
      <p:sp>
        <p:nvSpPr>
          <p:cNvPr id="15" name="Rectángulo 14"/>
          <p:cNvSpPr/>
          <p:nvPr/>
        </p:nvSpPr>
        <p:spPr>
          <a:xfrm>
            <a:off x="712815" y="794400"/>
            <a:ext cx="1712887" cy="45177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LOCALIDAD 1</a:t>
            </a:r>
            <a:endParaRPr lang="es-ES" sz="1400" dirty="0"/>
          </a:p>
        </p:txBody>
      </p:sp>
      <p:sp>
        <p:nvSpPr>
          <p:cNvPr id="18" name="Rectángulo 17"/>
          <p:cNvSpPr/>
          <p:nvPr/>
        </p:nvSpPr>
        <p:spPr>
          <a:xfrm>
            <a:off x="723680" y="1530779"/>
            <a:ext cx="1711185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FARMACIA 1</a:t>
            </a:r>
            <a:endParaRPr lang="es-ES" sz="1400" dirty="0"/>
          </a:p>
        </p:txBody>
      </p:sp>
      <p:cxnSp>
        <p:nvCxnSpPr>
          <p:cNvPr id="34" name="Conector recto de flecha 33"/>
          <p:cNvCxnSpPr>
            <a:stCxn id="15" idx="2"/>
            <a:endCxn id="18" idx="0"/>
          </p:cNvCxnSpPr>
          <p:nvPr/>
        </p:nvCxnSpPr>
        <p:spPr>
          <a:xfrm>
            <a:off x="1569257" y="1246178"/>
            <a:ext cx="10014" cy="284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ángulo 46">
            <a:hlinkClick r:id="rId2" action="ppaction://hlinksldjump"/>
          </p:cNvPr>
          <p:cNvSpPr/>
          <p:nvPr/>
        </p:nvSpPr>
        <p:spPr>
          <a:xfrm>
            <a:off x="7861300" y="0"/>
            <a:ext cx="1282700" cy="406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70000"/>
              </a:lnSpc>
            </a:pPr>
            <a:r>
              <a:rPr lang="es-ES" sz="1200" dirty="0" smtClean="0"/>
              <a:t>Volver </a:t>
            </a:r>
          </a:p>
          <a:p>
            <a:pPr lvl="1">
              <a:lnSpc>
                <a:spcPct val="70000"/>
              </a:lnSpc>
            </a:pPr>
            <a:r>
              <a:rPr lang="es-ES" sz="1200" dirty="0" smtClean="0"/>
              <a:t>al menú</a:t>
            </a:r>
            <a:endParaRPr lang="es-ES" sz="1200" dirty="0"/>
          </a:p>
        </p:txBody>
      </p:sp>
      <p:sp>
        <p:nvSpPr>
          <p:cNvPr id="48" name="Flecha curvada hacia la izquierda 47"/>
          <p:cNvSpPr/>
          <p:nvPr/>
        </p:nvSpPr>
        <p:spPr>
          <a:xfrm>
            <a:off x="8001000" y="76200"/>
            <a:ext cx="330200" cy="266700"/>
          </a:xfrm>
          <a:prstGeom prst="curvedLeftArrow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533357"/>
              </p:ext>
            </p:extLst>
          </p:nvPr>
        </p:nvGraphicFramePr>
        <p:xfrm>
          <a:off x="520699" y="2374900"/>
          <a:ext cx="8280403" cy="30530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952503"/>
                <a:gridCol w="927100"/>
                <a:gridCol w="977900"/>
                <a:gridCol w="1181100"/>
                <a:gridCol w="1016000"/>
                <a:gridCol w="1016000"/>
                <a:gridCol w="1054100"/>
                <a:gridCol w="1155700"/>
              </a:tblGrid>
              <a:tr h="589280"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LUNES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MARTRS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MIÉRCOLES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JUEVES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VIERNES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SÁBADO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DOMINGO</a:t>
                      </a:r>
                      <a:endParaRPr lang="es-ES" sz="1200" dirty="0"/>
                    </a:p>
                  </a:txBody>
                  <a:tcPr/>
                </a:tc>
              </a:tr>
              <a:tr h="58928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SEMANA</a:t>
                      </a:r>
                      <a:r>
                        <a:rPr lang="es-ES" sz="1200" baseline="0" dirty="0" smtClean="0"/>
                        <a:t> 1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/>
                        <a:t>SEMANA</a:t>
                      </a:r>
                      <a:r>
                        <a:rPr lang="es-ES" sz="1200" baseline="0" dirty="0" smtClean="0"/>
                        <a:t> 2</a:t>
                      </a:r>
                      <a:endParaRPr lang="es-ES" sz="1200" dirty="0" smtClean="0"/>
                    </a:p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/>
                        <a:t>SEMANA</a:t>
                      </a:r>
                      <a:r>
                        <a:rPr lang="es-ES" sz="1200" baseline="0" dirty="0" smtClean="0"/>
                        <a:t> 3</a:t>
                      </a:r>
                      <a:endParaRPr lang="es-ES" sz="1200" dirty="0" smtClean="0"/>
                    </a:p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/>
                        <a:t>SEMANA</a:t>
                      </a:r>
                      <a:r>
                        <a:rPr lang="es-ES" sz="1200" baseline="0" dirty="0" smtClean="0"/>
                        <a:t> 4</a:t>
                      </a:r>
                      <a:endParaRPr lang="es-ES" sz="1200" dirty="0" smtClean="0"/>
                    </a:p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Rectángulo 30"/>
          <p:cNvSpPr/>
          <p:nvPr/>
        </p:nvSpPr>
        <p:spPr>
          <a:xfrm>
            <a:off x="3568703" y="3067479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6692903" y="3067479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84390" y="1974334"/>
            <a:ext cx="3224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TURNO ESPECÍFICO MES 1</a:t>
            </a:r>
            <a:endParaRPr lang="es-ES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924300" y="812801"/>
            <a:ext cx="3644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Cuando existe </a:t>
            </a:r>
            <a:r>
              <a:rPr lang="es-ES" b="1" u="sng" dirty="0" smtClean="0"/>
              <a:t>una</a:t>
            </a:r>
            <a:r>
              <a:rPr lang="es-ES" dirty="0" smtClean="0"/>
              <a:t> farmacia en </a:t>
            </a:r>
            <a:r>
              <a:rPr lang="es-ES" b="1" u="sng" dirty="0" smtClean="0"/>
              <a:t>una</a:t>
            </a:r>
            <a:r>
              <a:rPr lang="es-ES" dirty="0" smtClean="0"/>
              <a:t> localidad, el turno que realiza corresponde al </a:t>
            </a:r>
            <a:r>
              <a:rPr lang="es-ES" b="1" u="sng" dirty="0" smtClean="0"/>
              <a:t>“Horario de Funcionamiento”</a:t>
            </a:r>
            <a:r>
              <a:rPr lang="es-ES" b="1" dirty="0" smtClean="0"/>
              <a:t> </a:t>
            </a:r>
            <a:r>
              <a:rPr lang="es-ES" dirty="0" smtClean="0"/>
              <a:t>declarado.</a:t>
            </a:r>
            <a:endParaRPr lang="es-ES" dirty="0"/>
          </a:p>
        </p:txBody>
      </p:sp>
      <p:sp>
        <p:nvSpPr>
          <p:cNvPr id="55" name="Rectángulo 54"/>
          <p:cNvSpPr/>
          <p:nvPr/>
        </p:nvSpPr>
        <p:spPr>
          <a:xfrm>
            <a:off x="2501901" y="3067479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grpSp>
        <p:nvGrpSpPr>
          <p:cNvPr id="57" name="Agrupar 56"/>
          <p:cNvGrpSpPr/>
          <p:nvPr/>
        </p:nvGrpSpPr>
        <p:grpSpPr>
          <a:xfrm>
            <a:off x="7861300" y="5359400"/>
            <a:ext cx="1282700" cy="355600"/>
            <a:chOff x="7861300" y="5359400"/>
            <a:chExt cx="1282700" cy="355600"/>
          </a:xfrm>
        </p:grpSpPr>
        <p:sp>
          <p:nvSpPr>
            <p:cNvPr id="68" name="Rectángulo 67">
              <a:hlinkClick r:id="" action="ppaction://hlinkshowjump?jump=nextslide"/>
            </p:cNvPr>
            <p:cNvSpPr/>
            <p:nvPr/>
          </p:nvSpPr>
          <p:spPr>
            <a:xfrm>
              <a:off x="7861300" y="5359400"/>
              <a:ext cx="1282700" cy="3556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lnSpc>
                  <a:spcPct val="70000"/>
                </a:lnSpc>
              </a:pPr>
              <a:r>
                <a:rPr lang="es-ES" sz="1200" dirty="0" smtClean="0"/>
                <a:t>Siguiente</a:t>
              </a:r>
            </a:p>
          </p:txBody>
        </p:sp>
        <p:sp>
          <p:nvSpPr>
            <p:cNvPr id="69" name="Flecha derecha 68"/>
            <p:cNvSpPr/>
            <p:nvPr/>
          </p:nvSpPr>
          <p:spPr>
            <a:xfrm>
              <a:off x="7975600" y="5435600"/>
              <a:ext cx="342900" cy="177800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0" name="Rectángulo 69"/>
          <p:cNvSpPr/>
          <p:nvPr/>
        </p:nvSpPr>
        <p:spPr>
          <a:xfrm>
            <a:off x="1524003" y="3067479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71" name="Rectángulo 70"/>
          <p:cNvSpPr/>
          <p:nvPr/>
        </p:nvSpPr>
        <p:spPr>
          <a:xfrm>
            <a:off x="4699003" y="3080179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5689602" y="3067479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73" name="Rectángulo 72"/>
          <p:cNvSpPr/>
          <p:nvPr/>
        </p:nvSpPr>
        <p:spPr>
          <a:xfrm>
            <a:off x="7810503" y="3080179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3568703" y="3651679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6692903" y="3651679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2501901" y="3651679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77" name="Rectángulo 76"/>
          <p:cNvSpPr/>
          <p:nvPr/>
        </p:nvSpPr>
        <p:spPr>
          <a:xfrm>
            <a:off x="1524003" y="3651679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78" name="Rectángulo 77"/>
          <p:cNvSpPr/>
          <p:nvPr/>
        </p:nvSpPr>
        <p:spPr>
          <a:xfrm>
            <a:off x="4699003" y="3664379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5689602" y="3651679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80" name="Rectángulo 79"/>
          <p:cNvSpPr/>
          <p:nvPr/>
        </p:nvSpPr>
        <p:spPr>
          <a:xfrm>
            <a:off x="7810503" y="3664379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3568703" y="4248579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82" name="Rectángulo 81"/>
          <p:cNvSpPr/>
          <p:nvPr/>
        </p:nvSpPr>
        <p:spPr>
          <a:xfrm>
            <a:off x="6692903" y="4248579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83" name="Rectángulo 82"/>
          <p:cNvSpPr/>
          <p:nvPr/>
        </p:nvSpPr>
        <p:spPr>
          <a:xfrm>
            <a:off x="2501901" y="4248579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84" name="Rectángulo 83"/>
          <p:cNvSpPr/>
          <p:nvPr/>
        </p:nvSpPr>
        <p:spPr>
          <a:xfrm>
            <a:off x="1524003" y="4248579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85" name="Rectángulo 84"/>
          <p:cNvSpPr/>
          <p:nvPr/>
        </p:nvSpPr>
        <p:spPr>
          <a:xfrm>
            <a:off x="4699003" y="4261279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86" name="Rectángulo 85"/>
          <p:cNvSpPr/>
          <p:nvPr/>
        </p:nvSpPr>
        <p:spPr>
          <a:xfrm>
            <a:off x="5689602" y="4248579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87" name="Rectángulo 86"/>
          <p:cNvSpPr/>
          <p:nvPr/>
        </p:nvSpPr>
        <p:spPr>
          <a:xfrm>
            <a:off x="7810503" y="4261279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88" name="Rectángulo 87"/>
          <p:cNvSpPr/>
          <p:nvPr/>
        </p:nvSpPr>
        <p:spPr>
          <a:xfrm>
            <a:off x="3581403" y="4845479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89" name="Rectángulo 88"/>
          <p:cNvSpPr/>
          <p:nvPr/>
        </p:nvSpPr>
        <p:spPr>
          <a:xfrm>
            <a:off x="6705603" y="4845479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90" name="Rectángulo 89"/>
          <p:cNvSpPr/>
          <p:nvPr/>
        </p:nvSpPr>
        <p:spPr>
          <a:xfrm>
            <a:off x="2514603" y="4845479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91" name="Rectángulo 90"/>
          <p:cNvSpPr/>
          <p:nvPr/>
        </p:nvSpPr>
        <p:spPr>
          <a:xfrm>
            <a:off x="1536703" y="4845479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92" name="Rectángulo 91"/>
          <p:cNvSpPr/>
          <p:nvPr/>
        </p:nvSpPr>
        <p:spPr>
          <a:xfrm>
            <a:off x="4711701" y="4858179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93" name="Rectángulo 92"/>
          <p:cNvSpPr/>
          <p:nvPr/>
        </p:nvSpPr>
        <p:spPr>
          <a:xfrm>
            <a:off x="5702303" y="4845479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94" name="Rectángulo 93"/>
          <p:cNvSpPr/>
          <p:nvPr/>
        </p:nvSpPr>
        <p:spPr>
          <a:xfrm>
            <a:off x="7823203" y="4858179"/>
            <a:ext cx="800099" cy="387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4145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 animBg="1"/>
      <p:bldP spid="55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313534" y="127000"/>
            <a:ext cx="7161188" cy="674692"/>
          </a:xfrm>
        </p:spPr>
        <p:txBody>
          <a:bodyPr>
            <a:normAutofit/>
          </a:bodyPr>
          <a:lstStyle/>
          <a:p>
            <a:r>
              <a:rPr lang="es-ES" sz="2800" dirty="0" smtClean="0"/>
              <a:t>ROTACIÓN DE TURNOS: URGENCIA</a:t>
            </a:r>
            <a:endParaRPr lang="es-ES" sz="2800" dirty="0"/>
          </a:p>
        </p:txBody>
      </p:sp>
      <p:sp>
        <p:nvSpPr>
          <p:cNvPr id="15" name="Rectángulo 14"/>
          <p:cNvSpPr/>
          <p:nvPr/>
        </p:nvSpPr>
        <p:spPr>
          <a:xfrm>
            <a:off x="712815" y="794400"/>
            <a:ext cx="1712887" cy="45177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LOCALIDAD 1</a:t>
            </a:r>
            <a:endParaRPr lang="es-ES" sz="1400" dirty="0"/>
          </a:p>
        </p:txBody>
      </p:sp>
      <p:sp>
        <p:nvSpPr>
          <p:cNvPr id="18" name="Rectángulo 17"/>
          <p:cNvSpPr/>
          <p:nvPr/>
        </p:nvSpPr>
        <p:spPr>
          <a:xfrm>
            <a:off x="723680" y="1530779"/>
            <a:ext cx="1711185" cy="38723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FARMACIA 1</a:t>
            </a:r>
            <a:endParaRPr lang="es-ES" sz="1400" dirty="0"/>
          </a:p>
        </p:txBody>
      </p:sp>
      <p:cxnSp>
        <p:nvCxnSpPr>
          <p:cNvPr id="34" name="Conector recto de flecha 33"/>
          <p:cNvCxnSpPr>
            <a:stCxn id="15" idx="2"/>
            <a:endCxn id="18" idx="0"/>
          </p:cNvCxnSpPr>
          <p:nvPr/>
        </p:nvCxnSpPr>
        <p:spPr>
          <a:xfrm>
            <a:off x="1569257" y="1246178"/>
            <a:ext cx="10014" cy="284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Agrupar 1"/>
          <p:cNvGrpSpPr/>
          <p:nvPr/>
        </p:nvGrpSpPr>
        <p:grpSpPr>
          <a:xfrm>
            <a:off x="7861300" y="0"/>
            <a:ext cx="1282700" cy="406400"/>
            <a:chOff x="7861300" y="0"/>
            <a:chExt cx="1282700" cy="406400"/>
          </a:xfrm>
        </p:grpSpPr>
        <p:sp>
          <p:nvSpPr>
            <p:cNvPr id="47" name="Rectángulo 46">
              <a:hlinkClick r:id="rId2" action="ppaction://hlinksldjump"/>
            </p:cNvPr>
            <p:cNvSpPr/>
            <p:nvPr/>
          </p:nvSpPr>
          <p:spPr>
            <a:xfrm>
              <a:off x="7861300" y="0"/>
              <a:ext cx="1282700" cy="4064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lnSpc>
                  <a:spcPct val="70000"/>
                </a:lnSpc>
              </a:pPr>
              <a:r>
                <a:rPr lang="es-ES" sz="1200" dirty="0" smtClean="0"/>
                <a:t>Volver </a:t>
              </a:r>
            </a:p>
            <a:p>
              <a:pPr lvl="1">
                <a:lnSpc>
                  <a:spcPct val="70000"/>
                </a:lnSpc>
              </a:pPr>
              <a:r>
                <a:rPr lang="es-ES" sz="1200" dirty="0" smtClean="0"/>
                <a:t>al menú</a:t>
              </a:r>
              <a:endParaRPr lang="es-ES" sz="1200" dirty="0"/>
            </a:p>
          </p:txBody>
        </p:sp>
        <p:sp>
          <p:nvSpPr>
            <p:cNvPr id="48" name="Flecha curvada hacia la izquierda 47"/>
            <p:cNvSpPr/>
            <p:nvPr/>
          </p:nvSpPr>
          <p:spPr>
            <a:xfrm>
              <a:off x="8001000" y="76200"/>
              <a:ext cx="330200" cy="266700"/>
            </a:xfrm>
            <a:prstGeom prst="curvedLeftArrow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598810"/>
              </p:ext>
            </p:extLst>
          </p:nvPr>
        </p:nvGraphicFramePr>
        <p:xfrm>
          <a:off x="520699" y="2374900"/>
          <a:ext cx="8280403" cy="30530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952503"/>
                <a:gridCol w="927100"/>
                <a:gridCol w="977900"/>
                <a:gridCol w="1181100"/>
                <a:gridCol w="1016000"/>
                <a:gridCol w="1016000"/>
                <a:gridCol w="1054100"/>
                <a:gridCol w="1155700"/>
              </a:tblGrid>
              <a:tr h="589280"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LUNES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MARTRS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MIÉRCOLES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JUEVES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VIERNES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SÁBADO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DOMINGO</a:t>
                      </a:r>
                      <a:endParaRPr lang="es-ES" sz="1200" dirty="0"/>
                    </a:p>
                  </a:txBody>
                  <a:tcPr/>
                </a:tc>
              </a:tr>
              <a:tr h="58928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SEMANA</a:t>
                      </a:r>
                      <a:r>
                        <a:rPr lang="es-ES" sz="1200" baseline="0" dirty="0" smtClean="0"/>
                        <a:t> 1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/>
                        <a:t>SEMANA</a:t>
                      </a:r>
                      <a:r>
                        <a:rPr lang="es-ES" sz="1200" baseline="0" dirty="0" smtClean="0"/>
                        <a:t> 2</a:t>
                      </a:r>
                      <a:endParaRPr lang="es-ES" sz="1200" dirty="0" smtClean="0"/>
                    </a:p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/>
                        <a:t>SEMANA</a:t>
                      </a:r>
                      <a:r>
                        <a:rPr lang="es-ES" sz="1200" baseline="0" dirty="0" smtClean="0"/>
                        <a:t> 3</a:t>
                      </a:r>
                      <a:endParaRPr lang="es-ES" sz="1200" dirty="0" smtClean="0"/>
                    </a:p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/>
                        <a:t>SEMANA</a:t>
                      </a:r>
                      <a:r>
                        <a:rPr lang="es-ES" sz="1200" baseline="0" dirty="0" smtClean="0"/>
                        <a:t> 4</a:t>
                      </a:r>
                      <a:endParaRPr lang="es-ES" sz="1200" dirty="0" smtClean="0"/>
                    </a:p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Rectángulo 30"/>
          <p:cNvSpPr/>
          <p:nvPr/>
        </p:nvSpPr>
        <p:spPr>
          <a:xfrm>
            <a:off x="3568703" y="3067479"/>
            <a:ext cx="800099" cy="38723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6692903" y="3067479"/>
            <a:ext cx="800099" cy="38723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84390" y="1974334"/>
            <a:ext cx="3224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TURNO ESPECÍFICO MES 1</a:t>
            </a:r>
            <a:endParaRPr lang="es-ES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330700" y="812801"/>
            <a:ext cx="3441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Cuando una farmacia es de </a:t>
            </a:r>
            <a:r>
              <a:rPr lang="es-ES" b="1" u="sng" dirty="0" smtClean="0"/>
              <a:t>URGENCIA</a:t>
            </a:r>
            <a:r>
              <a:rPr lang="es-ES" dirty="0" smtClean="0"/>
              <a:t> realiza turno de “</a:t>
            </a:r>
            <a:r>
              <a:rPr lang="es-ES" b="1" u="sng" dirty="0" smtClean="0"/>
              <a:t>24/7”</a:t>
            </a:r>
            <a:r>
              <a:rPr lang="es-ES" dirty="0" smtClean="0"/>
              <a:t>, es decir, los 365 días del año, las 24 horas.</a:t>
            </a:r>
            <a:endParaRPr lang="es-ES" dirty="0"/>
          </a:p>
        </p:txBody>
      </p:sp>
      <p:sp>
        <p:nvSpPr>
          <p:cNvPr id="55" name="Rectángulo 54"/>
          <p:cNvSpPr/>
          <p:nvPr/>
        </p:nvSpPr>
        <p:spPr>
          <a:xfrm>
            <a:off x="2501901" y="3067479"/>
            <a:ext cx="800099" cy="38723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grpSp>
        <p:nvGrpSpPr>
          <p:cNvPr id="57" name="Agrupar 56"/>
          <p:cNvGrpSpPr/>
          <p:nvPr/>
        </p:nvGrpSpPr>
        <p:grpSpPr>
          <a:xfrm>
            <a:off x="7861300" y="5359400"/>
            <a:ext cx="1282700" cy="355600"/>
            <a:chOff x="7861300" y="5359400"/>
            <a:chExt cx="1282700" cy="355600"/>
          </a:xfrm>
        </p:grpSpPr>
        <p:sp>
          <p:nvSpPr>
            <p:cNvPr id="68" name="Rectángulo 67">
              <a:hlinkClick r:id="" action="ppaction://hlinkshowjump?jump=nextslide"/>
            </p:cNvPr>
            <p:cNvSpPr/>
            <p:nvPr/>
          </p:nvSpPr>
          <p:spPr>
            <a:xfrm>
              <a:off x="7861300" y="5359400"/>
              <a:ext cx="1282700" cy="3556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lnSpc>
                  <a:spcPct val="70000"/>
                </a:lnSpc>
              </a:pPr>
              <a:r>
                <a:rPr lang="es-ES" sz="1200" dirty="0" smtClean="0"/>
                <a:t>Siguiente</a:t>
              </a:r>
            </a:p>
          </p:txBody>
        </p:sp>
        <p:sp>
          <p:nvSpPr>
            <p:cNvPr id="69" name="Flecha derecha 68"/>
            <p:cNvSpPr/>
            <p:nvPr/>
          </p:nvSpPr>
          <p:spPr>
            <a:xfrm>
              <a:off x="7975600" y="5435600"/>
              <a:ext cx="342900" cy="177800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0" name="Rectángulo 69"/>
          <p:cNvSpPr/>
          <p:nvPr/>
        </p:nvSpPr>
        <p:spPr>
          <a:xfrm>
            <a:off x="1524003" y="3067479"/>
            <a:ext cx="800099" cy="38723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71" name="Rectángulo 70"/>
          <p:cNvSpPr/>
          <p:nvPr/>
        </p:nvSpPr>
        <p:spPr>
          <a:xfrm>
            <a:off x="4699003" y="3080179"/>
            <a:ext cx="800099" cy="38723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5689602" y="3067479"/>
            <a:ext cx="800099" cy="38723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73" name="Rectángulo 72"/>
          <p:cNvSpPr/>
          <p:nvPr/>
        </p:nvSpPr>
        <p:spPr>
          <a:xfrm>
            <a:off x="7810503" y="3080179"/>
            <a:ext cx="800099" cy="38723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3568703" y="3651679"/>
            <a:ext cx="800099" cy="38723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6692903" y="3651679"/>
            <a:ext cx="800099" cy="38723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2501901" y="3651679"/>
            <a:ext cx="800099" cy="38723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77" name="Rectángulo 76"/>
          <p:cNvSpPr/>
          <p:nvPr/>
        </p:nvSpPr>
        <p:spPr>
          <a:xfrm>
            <a:off x="1524003" y="3651679"/>
            <a:ext cx="800099" cy="38723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78" name="Rectángulo 77"/>
          <p:cNvSpPr/>
          <p:nvPr/>
        </p:nvSpPr>
        <p:spPr>
          <a:xfrm>
            <a:off x="4699003" y="3664379"/>
            <a:ext cx="800099" cy="38723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5689602" y="3651679"/>
            <a:ext cx="800099" cy="38723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80" name="Rectángulo 79"/>
          <p:cNvSpPr/>
          <p:nvPr/>
        </p:nvSpPr>
        <p:spPr>
          <a:xfrm>
            <a:off x="7810503" y="3664379"/>
            <a:ext cx="800099" cy="38723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3568703" y="4248579"/>
            <a:ext cx="800099" cy="38723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82" name="Rectángulo 81"/>
          <p:cNvSpPr/>
          <p:nvPr/>
        </p:nvSpPr>
        <p:spPr>
          <a:xfrm>
            <a:off x="6692903" y="4248579"/>
            <a:ext cx="800099" cy="38723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83" name="Rectángulo 82"/>
          <p:cNvSpPr/>
          <p:nvPr/>
        </p:nvSpPr>
        <p:spPr>
          <a:xfrm>
            <a:off x="2501901" y="4248579"/>
            <a:ext cx="800099" cy="38723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84" name="Rectángulo 83"/>
          <p:cNvSpPr/>
          <p:nvPr/>
        </p:nvSpPr>
        <p:spPr>
          <a:xfrm>
            <a:off x="1524003" y="4248579"/>
            <a:ext cx="800099" cy="38723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85" name="Rectángulo 84"/>
          <p:cNvSpPr/>
          <p:nvPr/>
        </p:nvSpPr>
        <p:spPr>
          <a:xfrm>
            <a:off x="4699003" y="4261279"/>
            <a:ext cx="800099" cy="38723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86" name="Rectángulo 85"/>
          <p:cNvSpPr/>
          <p:nvPr/>
        </p:nvSpPr>
        <p:spPr>
          <a:xfrm>
            <a:off x="5689602" y="4248579"/>
            <a:ext cx="800099" cy="38723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87" name="Rectángulo 86"/>
          <p:cNvSpPr/>
          <p:nvPr/>
        </p:nvSpPr>
        <p:spPr>
          <a:xfrm>
            <a:off x="7810503" y="4261279"/>
            <a:ext cx="800099" cy="38723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88" name="Rectángulo 87"/>
          <p:cNvSpPr/>
          <p:nvPr/>
        </p:nvSpPr>
        <p:spPr>
          <a:xfrm>
            <a:off x="3581403" y="4845479"/>
            <a:ext cx="800099" cy="38723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89" name="Rectángulo 88"/>
          <p:cNvSpPr/>
          <p:nvPr/>
        </p:nvSpPr>
        <p:spPr>
          <a:xfrm>
            <a:off x="6705603" y="4845479"/>
            <a:ext cx="800099" cy="38723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90" name="Rectángulo 89"/>
          <p:cNvSpPr/>
          <p:nvPr/>
        </p:nvSpPr>
        <p:spPr>
          <a:xfrm>
            <a:off x="2514603" y="4845479"/>
            <a:ext cx="800099" cy="38723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91" name="Rectángulo 90"/>
          <p:cNvSpPr/>
          <p:nvPr/>
        </p:nvSpPr>
        <p:spPr>
          <a:xfrm>
            <a:off x="1536703" y="4845479"/>
            <a:ext cx="800099" cy="38723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92" name="Rectángulo 91"/>
          <p:cNvSpPr/>
          <p:nvPr/>
        </p:nvSpPr>
        <p:spPr>
          <a:xfrm>
            <a:off x="4711701" y="4858179"/>
            <a:ext cx="800099" cy="38723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93" name="Rectángulo 92"/>
          <p:cNvSpPr/>
          <p:nvPr/>
        </p:nvSpPr>
        <p:spPr>
          <a:xfrm>
            <a:off x="5702303" y="4845479"/>
            <a:ext cx="800099" cy="38723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  <p:sp>
        <p:nvSpPr>
          <p:cNvPr id="94" name="Rectángulo 93"/>
          <p:cNvSpPr/>
          <p:nvPr/>
        </p:nvSpPr>
        <p:spPr>
          <a:xfrm>
            <a:off x="7823203" y="4858179"/>
            <a:ext cx="800099" cy="38723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FAR. </a:t>
            </a:r>
            <a:r>
              <a:rPr lang="es-ES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4158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 animBg="1"/>
      <p:bldP spid="55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26234" y="139700"/>
            <a:ext cx="7161188" cy="674692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 smtClean="0"/>
              <a:t>FARMANET</a:t>
            </a:r>
          </a:p>
          <a:p>
            <a:r>
              <a:rPr lang="es-ES" sz="1500" dirty="0" smtClean="0"/>
              <a:t>Sistema de gestión de farmacias</a:t>
            </a:r>
            <a:endParaRPr lang="es-ES" sz="15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656934" y="0"/>
            <a:ext cx="3458366" cy="674692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Índice de contenidos</a:t>
            </a:r>
            <a:endParaRPr lang="es-E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364334" y="990600"/>
            <a:ext cx="2975766" cy="393700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smtClean="0">
                <a:solidFill>
                  <a:schemeClr val="accent2">
                    <a:lumMod val="75000"/>
                  </a:schemeClr>
                </a:solidFill>
              </a:rPr>
              <a:t>Utilidades</a:t>
            </a:r>
            <a:endParaRPr lang="es-E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254000" y="1397001"/>
            <a:ext cx="3759200" cy="2602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s-ES" sz="1400" dirty="0" smtClean="0">
                <a:hlinkClick r:id="rId2" action="ppaction://hlinksldjump"/>
              </a:rPr>
              <a:t>Como obtener coordenadas GPS</a:t>
            </a:r>
            <a:endParaRPr lang="es-ES" sz="1400" dirty="0" smtClean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s-ES" sz="1400" dirty="0" smtClean="0">
                <a:hlinkClick r:id="rId3" action="ppaction://hlinksldjump"/>
              </a:rPr>
              <a:t>Como obtener nº de registro de profesional de la salud</a:t>
            </a:r>
            <a:endParaRPr lang="es-ES" sz="1400" dirty="0" smtClean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s-ES" sz="1400" dirty="0" smtClean="0">
                <a:hlinkClick r:id="rId4" action="ppaction://hlinksldjump"/>
              </a:rPr>
              <a:t>Accesos al sistema de capacitación </a:t>
            </a:r>
            <a:r>
              <a:rPr lang="es-ES" sz="1400" dirty="0" err="1" smtClean="0">
                <a:hlinkClick r:id="rId4" action="ppaction://hlinksldjump"/>
              </a:rPr>
              <a:t>Farmatest</a:t>
            </a:r>
            <a:endParaRPr lang="es-ES" sz="1400" dirty="0" smtClean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s-ES" sz="1400" dirty="0" smtClean="0">
                <a:hlinkClick r:id="" action="ppaction://noaction"/>
              </a:rPr>
              <a:t>Acceso al sistema de Farmanet</a:t>
            </a:r>
            <a:endParaRPr lang="es-ES" sz="1400" dirty="0" smtClean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s-ES" sz="1400" dirty="0" smtClean="0">
                <a:hlinkClick r:id="rId5" action="ppaction://hlinksldjump"/>
              </a:rPr>
              <a:t>Fórmula de conversión de coordenadas GPS (Grados a Decimales)</a:t>
            </a:r>
            <a:endParaRPr lang="es-ES" sz="1400" dirty="0" smtClean="0"/>
          </a:p>
          <a:p>
            <a:pPr>
              <a:lnSpc>
                <a:spcPct val="130000"/>
              </a:lnSpc>
            </a:pPr>
            <a:endParaRPr lang="es-ES" sz="1400" dirty="0" smtClean="0"/>
          </a:p>
        </p:txBody>
      </p:sp>
      <p:sp>
        <p:nvSpPr>
          <p:cNvPr id="15" name="CuadroTexto 14"/>
          <p:cNvSpPr txBox="1"/>
          <p:nvPr/>
        </p:nvSpPr>
        <p:spPr>
          <a:xfrm>
            <a:off x="4584700" y="571501"/>
            <a:ext cx="3911600" cy="5403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s-ES" sz="1400" dirty="0" smtClean="0">
                <a:hlinkClick r:id="rId6" action="ppaction://hlinksldjump"/>
              </a:rPr>
              <a:t>Que es Farmanet</a:t>
            </a:r>
            <a:endParaRPr lang="es-ES" sz="1400" dirty="0" smtClean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s-ES" sz="1400" dirty="0" smtClean="0">
                <a:hlinkClick r:id="rId7" action="ppaction://hlinksldjump"/>
              </a:rPr>
              <a:t>Estructura Regional</a:t>
            </a:r>
            <a:endParaRPr lang="es-ES" sz="1400" dirty="0" smtClean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s-ES" sz="1400" dirty="0" smtClean="0">
                <a:hlinkClick r:id="rId8" action="ppaction://hlinksldjump"/>
              </a:rPr>
              <a:t>Estructura de Bodegas</a:t>
            </a:r>
            <a:endParaRPr lang="es-ES" sz="1400" dirty="0" smtClean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s-ES" sz="1400" dirty="0" smtClean="0">
                <a:hlinkClick r:id="rId9" action="ppaction://hlinksldjump"/>
              </a:rPr>
              <a:t>Empresas y Establecimientos Farmacéuticos</a:t>
            </a:r>
            <a:endParaRPr lang="es-ES" sz="1400" dirty="0" smtClean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s-ES" sz="1400" dirty="0" smtClean="0">
                <a:hlinkClick r:id="rId10" action="ppaction://hlinksldjump"/>
              </a:rPr>
              <a:t>Roles y Usuarios de sistema</a:t>
            </a:r>
            <a:endParaRPr lang="es-ES" sz="1400" dirty="0" smtClean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s-ES" sz="1400" dirty="0" smtClean="0">
                <a:hlinkClick r:id="rId11" action="ppaction://hlinksldjump"/>
              </a:rPr>
              <a:t>Tipo de Roles de sistema</a:t>
            </a:r>
            <a:endParaRPr lang="es-ES" sz="1400" dirty="0" smtClean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s-ES" sz="1400" dirty="0" smtClean="0">
                <a:hlinkClick r:id="rId12" action="ppaction://hlinksldjump"/>
              </a:rPr>
              <a:t>Roles en la estructura de Farmanet</a:t>
            </a:r>
            <a:endParaRPr lang="es-ES" sz="1400" dirty="0" smtClean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s-ES" sz="1400" dirty="0" smtClean="0">
                <a:hlinkClick r:id="rId13" action="ppaction://hlinksldjump"/>
              </a:rPr>
              <a:t>Roles en la estructura de Bodegas</a:t>
            </a:r>
            <a:endParaRPr lang="es-ES" sz="1400" dirty="0" smtClean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s-ES" sz="1400" dirty="0" smtClean="0">
                <a:hlinkClick r:id="rId14" action="ppaction://hlinksldjump"/>
              </a:rPr>
              <a:t>Seguridad de acceso para Farmacias</a:t>
            </a:r>
            <a:endParaRPr lang="es-ES" sz="1400" dirty="0" smtClean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s-ES" sz="1400" dirty="0" smtClean="0">
                <a:hlinkClick r:id="rId15" action="ppaction://hlinksldjump"/>
              </a:rPr>
              <a:t>Concepto de turnos</a:t>
            </a:r>
            <a:endParaRPr lang="es-ES" sz="1400" dirty="0" smtClean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s-ES" sz="1400" dirty="0" smtClean="0">
                <a:hlinkClick r:id="rId16" action="ppaction://hlinksldjump"/>
              </a:rPr>
              <a:t>Rotación Normal</a:t>
            </a:r>
            <a:endParaRPr lang="es-ES" sz="1400" dirty="0" smtClean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s-ES" sz="1400" dirty="0" smtClean="0">
                <a:hlinkClick r:id="rId17" action="ppaction://hlinksldjump"/>
              </a:rPr>
              <a:t>Rotación con Múltiplos de 7</a:t>
            </a:r>
            <a:endParaRPr lang="es-ES" sz="1400" dirty="0" smtClean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s-ES" sz="1400" dirty="0" smtClean="0">
                <a:hlinkClick r:id="rId18" action="ppaction://hlinksldjump"/>
              </a:rPr>
              <a:t>Turno Extra</a:t>
            </a:r>
            <a:endParaRPr lang="es-ES" sz="1400" dirty="0" smtClean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s-ES" sz="1400" dirty="0" smtClean="0">
                <a:hlinkClick r:id="rId19" action="ppaction://hlinksldjump"/>
              </a:rPr>
              <a:t>Turno Específico</a:t>
            </a:r>
            <a:endParaRPr lang="es-ES" sz="1400" dirty="0" smtClean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s-ES" sz="1400" dirty="0" smtClean="0">
                <a:hlinkClick r:id="rId20" action="ppaction://hlinksldjump"/>
              </a:rPr>
              <a:t>Turno de Urgencia</a:t>
            </a:r>
            <a:endParaRPr lang="es-ES" sz="1400" dirty="0" smtClean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s-ES" sz="1400" dirty="0" smtClean="0">
                <a:hlinkClick r:id="rId21" action="ppaction://hlinksldjump"/>
              </a:rPr>
              <a:t>Informes de Gestión</a:t>
            </a:r>
            <a:endParaRPr lang="es-ES" sz="1400" dirty="0" smtClean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s-ES" sz="1400" dirty="0" smtClean="0">
                <a:hlinkClick r:id="rId22" action="ppaction://hlinksldjump"/>
              </a:rPr>
              <a:t>Alarmas de Fiscalización</a:t>
            </a:r>
            <a:endParaRPr lang="es-ES" sz="1400" dirty="0" smtClean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endParaRPr lang="es-ES" sz="14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00834" y="3771900"/>
            <a:ext cx="2975766" cy="393700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smtClean="0">
                <a:solidFill>
                  <a:schemeClr val="accent2">
                    <a:lumMod val="75000"/>
                  </a:schemeClr>
                </a:solidFill>
              </a:rPr>
              <a:t>Video explicativo</a:t>
            </a:r>
            <a:endParaRPr lang="es-E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15900" y="4193603"/>
            <a:ext cx="3759200" cy="1201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s-ES" sz="1400" dirty="0" smtClean="0">
                <a:hlinkClick r:id="rId23" action="ppaction://hlinkfile"/>
              </a:rPr>
              <a:t>Introducción a Farmanet</a:t>
            </a:r>
            <a:endParaRPr lang="es-ES" sz="1400" dirty="0" smtClean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s-ES" sz="1400" dirty="0" smtClean="0">
                <a:hlinkClick r:id="rId24" action="ppaction://hlinkfile"/>
              </a:rPr>
              <a:t>2do bloque</a:t>
            </a:r>
            <a:endParaRPr lang="es-ES" sz="1400" dirty="0" smtClean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s-ES" sz="1400" dirty="0" smtClean="0">
                <a:hlinkClick r:id="rId25" action="ppaction://hlinkfile"/>
              </a:rPr>
              <a:t>Rol DT</a:t>
            </a:r>
            <a:endParaRPr lang="es-ES" sz="1400" dirty="0" smtClean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s-ES" sz="1400" dirty="0" smtClean="0">
                <a:hlinkClick r:id="rId26" action="ppaction://hlinkfile"/>
              </a:rPr>
              <a:t>Finalización</a:t>
            </a:r>
            <a:endParaRPr lang="es-ES" sz="1400" dirty="0" smtClean="0"/>
          </a:p>
        </p:txBody>
      </p:sp>
    </p:spTree>
    <p:extLst>
      <p:ext uri="{BB962C8B-B14F-4D97-AF65-F5344CB8AC3E}">
        <p14:creationId xmlns:p14="http://schemas.microsoft.com/office/powerpoint/2010/main" val="354537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42900" y="1"/>
            <a:ext cx="7340600" cy="731925"/>
          </a:xfrm>
        </p:spPr>
        <p:txBody>
          <a:bodyPr>
            <a:normAutofit/>
          </a:bodyPr>
          <a:lstStyle/>
          <a:p>
            <a:r>
              <a:rPr lang="es-ES" sz="2400" dirty="0" smtClean="0"/>
              <a:t>OBTENER COORDENADAS GPS</a:t>
            </a:r>
            <a:endParaRPr lang="es-ES" sz="2400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3822755" y="762481"/>
            <a:ext cx="5321247" cy="609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http://</a:t>
            </a:r>
            <a:r>
              <a:rPr lang="es-ES" dirty="0" err="1" smtClean="0"/>
              <a:t>www.maps.pixelis.es</a:t>
            </a:r>
            <a:r>
              <a:rPr lang="es-ES" dirty="0" smtClean="0"/>
              <a:t>/</a:t>
            </a:r>
            <a:endParaRPr lang="es-ES" dirty="0"/>
          </a:p>
        </p:txBody>
      </p:sp>
      <p:pic>
        <p:nvPicPr>
          <p:cNvPr id="6" name="Imagen 5" descr="Captura de pantalla 2013-10-08 a las 0.19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51" y="1218720"/>
            <a:ext cx="7176965" cy="4484731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1701854" y="2959530"/>
            <a:ext cx="5753674" cy="511157"/>
          </a:xfrm>
          <a:prstGeom prst="ellipse">
            <a:avLst/>
          </a:prstGeom>
          <a:noFill/>
          <a:ln w="381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/>
          <p:cNvCxnSpPr>
            <a:endCxn id="8" idx="4"/>
          </p:cNvCxnSpPr>
          <p:nvPr/>
        </p:nvCxnSpPr>
        <p:spPr>
          <a:xfrm flipV="1">
            <a:off x="3474994" y="3470686"/>
            <a:ext cx="1103699" cy="5421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1887718" y="4012820"/>
            <a:ext cx="39415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Formato decimal Latitud, Longitud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5" name="Rectángulo 14">
            <a:hlinkClick r:id="rId3" action="ppaction://hlinksldjump"/>
          </p:cNvPr>
          <p:cNvSpPr/>
          <p:nvPr/>
        </p:nvSpPr>
        <p:spPr>
          <a:xfrm>
            <a:off x="7861300" y="0"/>
            <a:ext cx="1282700" cy="406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70000"/>
              </a:lnSpc>
            </a:pPr>
            <a:r>
              <a:rPr lang="es-ES" sz="1200" dirty="0" smtClean="0"/>
              <a:t>Volver </a:t>
            </a:r>
          </a:p>
          <a:p>
            <a:pPr lvl="1">
              <a:lnSpc>
                <a:spcPct val="70000"/>
              </a:lnSpc>
            </a:pPr>
            <a:r>
              <a:rPr lang="es-ES" sz="1200" dirty="0" smtClean="0"/>
              <a:t>al menú</a:t>
            </a:r>
            <a:endParaRPr lang="es-ES" sz="1200" dirty="0"/>
          </a:p>
        </p:txBody>
      </p:sp>
      <p:sp>
        <p:nvSpPr>
          <p:cNvPr id="16" name="Flecha curvada hacia la izquierda 15"/>
          <p:cNvSpPr/>
          <p:nvPr/>
        </p:nvSpPr>
        <p:spPr>
          <a:xfrm>
            <a:off x="8001000" y="76200"/>
            <a:ext cx="330200" cy="266700"/>
          </a:xfrm>
          <a:prstGeom prst="curvedLeftArrow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7" name="Rectángulo 16">
            <a:hlinkClick r:id="" action="ppaction://hlinkshowjump?jump=nextslide"/>
          </p:cNvPr>
          <p:cNvSpPr/>
          <p:nvPr/>
        </p:nvSpPr>
        <p:spPr>
          <a:xfrm>
            <a:off x="7861300" y="5359400"/>
            <a:ext cx="1282700" cy="355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70000"/>
              </a:lnSpc>
            </a:pPr>
            <a:r>
              <a:rPr lang="es-ES" sz="1200" dirty="0" smtClean="0"/>
              <a:t>Siguiente</a:t>
            </a:r>
          </a:p>
        </p:txBody>
      </p:sp>
      <p:sp>
        <p:nvSpPr>
          <p:cNvPr id="18" name="Flecha derecha 17"/>
          <p:cNvSpPr/>
          <p:nvPr/>
        </p:nvSpPr>
        <p:spPr>
          <a:xfrm>
            <a:off x="7975600" y="5435600"/>
            <a:ext cx="342900" cy="177800"/>
          </a:xfrm>
          <a:prstGeom prst="rightArrow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475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7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19325" y="160338"/>
            <a:ext cx="8022977" cy="588962"/>
          </a:xfrm>
        </p:spPr>
        <p:txBody>
          <a:bodyPr>
            <a:noAutofit/>
          </a:bodyPr>
          <a:lstStyle/>
          <a:p>
            <a:r>
              <a:rPr lang="es-ES" sz="2000" dirty="0" smtClean="0"/>
              <a:t>OBTENER CÓDIGO DE PROFESIONAL DE LA </a:t>
            </a:r>
            <a:br>
              <a:rPr lang="es-ES" sz="2000" dirty="0" smtClean="0"/>
            </a:br>
            <a:r>
              <a:rPr lang="es-ES" sz="2000" dirty="0" smtClean="0"/>
              <a:t>SUPERINTENDENCIA DE SALUD</a:t>
            </a:r>
            <a:endParaRPr lang="es-ES" sz="2000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2315055" y="899393"/>
            <a:ext cx="5304946" cy="7077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http://</a:t>
            </a:r>
            <a:r>
              <a:rPr lang="es-ES" dirty="0" err="1" smtClean="0"/>
              <a:t>www.superdesalud.gob.cl</a:t>
            </a:r>
            <a:r>
              <a:rPr lang="es-ES" dirty="0" smtClean="0"/>
              <a:t>/</a:t>
            </a:r>
            <a:endParaRPr lang="es-ES" dirty="0"/>
          </a:p>
        </p:txBody>
      </p:sp>
      <p:pic>
        <p:nvPicPr>
          <p:cNvPr id="6" name="Imagen 5" descr="Captura de pantalla 2013-10-08 a las 0.24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2" y="1447800"/>
            <a:ext cx="6344977" cy="4178300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4965307" y="4224095"/>
            <a:ext cx="1595312" cy="743498"/>
          </a:xfrm>
          <a:prstGeom prst="ellipse">
            <a:avLst/>
          </a:prstGeom>
          <a:noFill/>
          <a:ln w="38100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3" action="ppaction://hlinksldjump"/>
          </p:cNvPr>
          <p:cNvSpPr/>
          <p:nvPr/>
        </p:nvSpPr>
        <p:spPr>
          <a:xfrm>
            <a:off x="7861300" y="0"/>
            <a:ext cx="1282700" cy="406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70000"/>
              </a:lnSpc>
            </a:pPr>
            <a:r>
              <a:rPr lang="es-ES" sz="1200" dirty="0" smtClean="0"/>
              <a:t>Volver </a:t>
            </a:r>
          </a:p>
          <a:p>
            <a:pPr lvl="1">
              <a:lnSpc>
                <a:spcPct val="70000"/>
              </a:lnSpc>
            </a:pPr>
            <a:r>
              <a:rPr lang="es-ES" sz="1200" dirty="0" smtClean="0"/>
              <a:t>al menú</a:t>
            </a:r>
            <a:endParaRPr lang="es-ES" sz="1200" dirty="0"/>
          </a:p>
        </p:txBody>
      </p:sp>
      <p:sp>
        <p:nvSpPr>
          <p:cNvPr id="14" name="Flecha curvada hacia la izquierda 13"/>
          <p:cNvSpPr/>
          <p:nvPr/>
        </p:nvSpPr>
        <p:spPr>
          <a:xfrm>
            <a:off x="8001000" y="76200"/>
            <a:ext cx="330200" cy="266700"/>
          </a:xfrm>
          <a:prstGeom prst="curvedLeftArrow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5" name="Rectángulo 14">
            <a:hlinkClick r:id="" action="ppaction://hlinkshowjump?jump=nextslide"/>
          </p:cNvPr>
          <p:cNvSpPr/>
          <p:nvPr/>
        </p:nvSpPr>
        <p:spPr>
          <a:xfrm>
            <a:off x="7861300" y="5359400"/>
            <a:ext cx="1282700" cy="355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70000"/>
              </a:lnSpc>
            </a:pPr>
            <a:r>
              <a:rPr lang="es-ES" sz="1200" dirty="0" smtClean="0"/>
              <a:t>Siguiente</a:t>
            </a:r>
          </a:p>
        </p:txBody>
      </p:sp>
      <p:sp>
        <p:nvSpPr>
          <p:cNvPr id="16" name="Flecha derecha 15"/>
          <p:cNvSpPr/>
          <p:nvPr/>
        </p:nvSpPr>
        <p:spPr>
          <a:xfrm>
            <a:off x="7975600" y="5435600"/>
            <a:ext cx="342900" cy="177800"/>
          </a:xfrm>
          <a:prstGeom prst="rightArrow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246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>
            <a:hlinkClick r:id="rId2" action="ppaction://hlinksldjump"/>
          </p:cNvPr>
          <p:cNvSpPr/>
          <p:nvPr/>
        </p:nvSpPr>
        <p:spPr>
          <a:xfrm>
            <a:off x="3115361" y="2542721"/>
            <a:ext cx="2823909" cy="66344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ALARMAS DE FISCALIZACIÓN</a:t>
            </a:r>
            <a:endParaRPr kumimoji="0" lang="es-CL" sz="16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53 Rectángulo redondeado"/>
          <p:cNvSpPr/>
          <p:nvPr/>
        </p:nvSpPr>
        <p:spPr>
          <a:xfrm>
            <a:off x="331643" y="1768475"/>
            <a:ext cx="2259157" cy="541412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600" kern="0" dirty="0" smtClean="0">
                <a:solidFill>
                  <a:sysClr val="windowText" lastClr="000000"/>
                </a:solidFill>
                <a:latin typeface="Calibri"/>
              </a:rPr>
              <a:t>Farmacia sin DT Activo</a:t>
            </a:r>
            <a:endParaRPr kumimoji="0" lang="es-CL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63 Rectángulo redondeado"/>
          <p:cNvSpPr/>
          <p:nvPr/>
        </p:nvSpPr>
        <p:spPr>
          <a:xfrm>
            <a:off x="6502400" y="2047874"/>
            <a:ext cx="2372364" cy="1368426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600" kern="0" dirty="0" smtClean="0">
                <a:solidFill>
                  <a:sysClr val="windowText" lastClr="000000"/>
                </a:solidFill>
                <a:latin typeface="Calibri"/>
              </a:rPr>
              <a:t>Alarma de roles de usuarios cruzados (institucionales y No Institucionales)</a:t>
            </a:r>
            <a:endParaRPr kumimoji="0" lang="es-CL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66 Rectángulo redondeado"/>
          <p:cNvSpPr/>
          <p:nvPr/>
        </p:nvSpPr>
        <p:spPr>
          <a:xfrm>
            <a:off x="1176193" y="4084638"/>
            <a:ext cx="2173432" cy="51760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600" kern="0" dirty="0" smtClean="0">
                <a:solidFill>
                  <a:sysClr val="windowText" lastClr="000000"/>
                </a:solidFill>
                <a:latin typeface="Calibri"/>
              </a:rPr>
              <a:t>Horario de Funcionamiento sin QF</a:t>
            </a:r>
            <a:endParaRPr kumimoji="0" lang="es-CL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74 Rectángulo redondeado">
            <a:hlinkClick r:id="rId3" action="ppaction://hlinksldjump"/>
          </p:cNvPr>
          <p:cNvSpPr/>
          <p:nvPr/>
        </p:nvSpPr>
        <p:spPr>
          <a:xfrm>
            <a:off x="3389168" y="857251"/>
            <a:ext cx="2059132" cy="557287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600" kern="0" dirty="0" smtClean="0">
                <a:solidFill>
                  <a:sysClr val="windowText" lastClr="000000"/>
                </a:solidFill>
                <a:latin typeface="Calibri"/>
              </a:rPr>
              <a:t>Doble Dirección Técnica</a:t>
            </a:r>
            <a:endParaRPr kumimoji="0" lang="es-CL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79 Rectángulo redondeado"/>
          <p:cNvSpPr/>
          <p:nvPr/>
        </p:nvSpPr>
        <p:spPr>
          <a:xfrm>
            <a:off x="4322618" y="4171951"/>
            <a:ext cx="2325832" cy="573162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600" kern="0" dirty="0" smtClean="0">
                <a:solidFill>
                  <a:sysClr val="windowText" lastClr="000000"/>
                </a:solidFill>
                <a:latin typeface="Calibri"/>
              </a:rPr>
              <a:t>Farmacia Sin Confirmación de Turnos</a:t>
            </a:r>
            <a:endParaRPr kumimoji="0" lang="es-CL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2" name="81 Conector angular"/>
          <p:cNvCxnSpPr>
            <a:stCxn id="7" idx="0"/>
            <a:endCxn id="75" idx="2"/>
          </p:cNvCxnSpPr>
          <p:nvPr/>
        </p:nvCxnSpPr>
        <p:spPr>
          <a:xfrm rot="16200000" flipV="1">
            <a:off x="3908934" y="1924339"/>
            <a:ext cx="1128183" cy="10858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85 Conector angular"/>
          <p:cNvCxnSpPr>
            <a:stCxn id="7" idx="1"/>
            <a:endCxn id="54" idx="3"/>
          </p:cNvCxnSpPr>
          <p:nvPr/>
        </p:nvCxnSpPr>
        <p:spPr>
          <a:xfrm rot="10800000">
            <a:off x="2590801" y="2039181"/>
            <a:ext cx="524561" cy="8352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Forma"/>
          <p:cNvCxnSpPr>
            <a:stCxn id="7" idx="1"/>
            <a:endCxn id="67" idx="2"/>
          </p:cNvCxnSpPr>
          <p:nvPr/>
        </p:nvCxnSpPr>
        <p:spPr>
          <a:xfrm rot="10800000" flipV="1">
            <a:off x="2262909" y="2874440"/>
            <a:ext cx="852452" cy="1727797"/>
          </a:xfrm>
          <a:prstGeom prst="bentConnector4">
            <a:avLst>
              <a:gd name="adj1" fmla="val 254298"/>
              <a:gd name="adj2" fmla="val 1132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95 Conector angular"/>
          <p:cNvCxnSpPr>
            <a:stCxn id="7" idx="2"/>
            <a:endCxn id="80" idx="0"/>
          </p:cNvCxnSpPr>
          <p:nvPr/>
        </p:nvCxnSpPr>
        <p:spPr>
          <a:xfrm rot="16200000" flipH="1">
            <a:off x="4523530" y="3209947"/>
            <a:ext cx="965790" cy="9582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Conector angular"/>
          <p:cNvCxnSpPr>
            <a:stCxn id="7" idx="3"/>
            <a:endCxn id="64" idx="1"/>
          </p:cNvCxnSpPr>
          <p:nvPr/>
        </p:nvCxnSpPr>
        <p:spPr>
          <a:xfrm flipV="1">
            <a:off x="5939270" y="2732087"/>
            <a:ext cx="563130" cy="1423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ítulo 1"/>
          <p:cNvSpPr>
            <a:spLocks noGrp="1"/>
          </p:cNvSpPr>
          <p:nvPr>
            <p:ph type="title"/>
          </p:nvPr>
        </p:nvSpPr>
        <p:spPr>
          <a:xfrm>
            <a:off x="224634" y="0"/>
            <a:ext cx="7161188" cy="674692"/>
          </a:xfrm>
        </p:spPr>
        <p:txBody>
          <a:bodyPr>
            <a:normAutofit/>
          </a:bodyPr>
          <a:lstStyle/>
          <a:p>
            <a:r>
              <a:rPr lang="es-ES" sz="2000" dirty="0" smtClean="0"/>
              <a:t>ALARMAS DE FIZCALIZACIÓN</a:t>
            </a:r>
            <a:endParaRPr lang="es-ES" sz="2000" dirty="0"/>
          </a:p>
        </p:txBody>
      </p:sp>
      <p:grpSp>
        <p:nvGrpSpPr>
          <p:cNvPr id="55" name="Agrupar 54"/>
          <p:cNvGrpSpPr/>
          <p:nvPr/>
        </p:nvGrpSpPr>
        <p:grpSpPr>
          <a:xfrm>
            <a:off x="7861300" y="5359400"/>
            <a:ext cx="1282700" cy="355600"/>
            <a:chOff x="7861300" y="5359400"/>
            <a:chExt cx="1282700" cy="355600"/>
          </a:xfrm>
        </p:grpSpPr>
        <p:sp>
          <p:nvSpPr>
            <p:cNvPr id="57" name="Rectángulo 56">
              <a:hlinkClick r:id="" action="ppaction://hlinkshowjump?jump=nextslide"/>
            </p:cNvPr>
            <p:cNvSpPr/>
            <p:nvPr/>
          </p:nvSpPr>
          <p:spPr>
            <a:xfrm>
              <a:off x="7861300" y="5359400"/>
              <a:ext cx="1282700" cy="3556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lnSpc>
                  <a:spcPct val="70000"/>
                </a:lnSpc>
              </a:pPr>
              <a:r>
                <a:rPr lang="es-ES" sz="1200" dirty="0" smtClean="0"/>
                <a:t>Siguiente</a:t>
              </a:r>
            </a:p>
          </p:txBody>
        </p:sp>
        <p:sp>
          <p:nvSpPr>
            <p:cNvPr id="59" name="Flecha derecha 58"/>
            <p:cNvSpPr/>
            <p:nvPr/>
          </p:nvSpPr>
          <p:spPr>
            <a:xfrm>
              <a:off x="7975600" y="5435600"/>
              <a:ext cx="342900" cy="177800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1" name="Agrupar 60"/>
          <p:cNvGrpSpPr/>
          <p:nvPr/>
        </p:nvGrpSpPr>
        <p:grpSpPr>
          <a:xfrm>
            <a:off x="7861300" y="0"/>
            <a:ext cx="1282700" cy="406400"/>
            <a:chOff x="7861300" y="0"/>
            <a:chExt cx="1282700" cy="406400"/>
          </a:xfrm>
        </p:grpSpPr>
        <p:sp>
          <p:nvSpPr>
            <p:cNvPr id="72" name="Rectángulo 71">
              <a:hlinkClick r:id="rId4" action="ppaction://hlinksldjump"/>
            </p:cNvPr>
            <p:cNvSpPr/>
            <p:nvPr/>
          </p:nvSpPr>
          <p:spPr>
            <a:xfrm>
              <a:off x="7861300" y="0"/>
              <a:ext cx="1282700" cy="4064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lnSpc>
                  <a:spcPct val="70000"/>
                </a:lnSpc>
              </a:pPr>
              <a:r>
                <a:rPr lang="es-ES" sz="1200" dirty="0" smtClean="0"/>
                <a:t>Volver </a:t>
              </a:r>
            </a:p>
            <a:p>
              <a:pPr lvl="1">
                <a:lnSpc>
                  <a:spcPct val="70000"/>
                </a:lnSpc>
              </a:pPr>
              <a:r>
                <a:rPr lang="es-ES" sz="1200" dirty="0" smtClean="0"/>
                <a:t>al menú</a:t>
              </a:r>
              <a:endParaRPr lang="es-ES" sz="1200" dirty="0"/>
            </a:p>
          </p:txBody>
        </p:sp>
        <p:sp>
          <p:nvSpPr>
            <p:cNvPr id="74" name="Flecha curvada hacia la izquierda 73"/>
            <p:cNvSpPr/>
            <p:nvPr/>
          </p:nvSpPr>
          <p:spPr>
            <a:xfrm>
              <a:off x="8001000" y="76200"/>
              <a:ext cx="330200" cy="266700"/>
            </a:xfrm>
            <a:prstGeom prst="curvedLeftArrow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906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4" grpId="0" animBg="1"/>
      <p:bldP spid="67" grpId="0" animBg="1"/>
      <p:bldP spid="75" grpId="0" animBg="1"/>
      <p:bldP spid="8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24634" y="0"/>
            <a:ext cx="7161188" cy="674692"/>
          </a:xfrm>
        </p:spPr>
        <p:txBody>
          <a:bodyPr>
            <a:normAutofit/>
          </a:bodyPr>
          <a:lstStyle/>
          <a:p>
            <a:r>
              <a:rPr lang="es-ES" sz="2000" dirty="0" smtClean="0"/>
              <a:t>ALARMAS DE FIZCALIZACIÓN CAPTURA</a:t>
            </a:r>
            <a:endParaRPr lang="es-ES" sz="2000" dirty="0"/>
          </a:p>
        </p:txBody>
      </p:sp>
      <p:grpSp>
        <p:nvGrpSpPr>
          <p:cNvPr id="11" name="Agrupar 10"/>
          <p:cNvGrpSpPr/>
          <p:nvPr/>
        </p:nvGrpSpPr>
        <p:grpSpPr>
          <a:xfrm>
            <a:off x="7861300" y="5359400"/>
            <a:ext cx="1282700" cy="355600"/>
            <a:chOff x="7861300" y="5359400"/>
            <a:chExt cx="1282700" cy="355600"/>
          </a:xfrm>
        </p:grpSpPr>
        <p:sp>
          <p:nvSpPr>
            <p:cNvPr id="12" name="Rectángulo 11">
              <a:hlinkClick r:id="" action="ppaction://hlinkshowjump?jump=nextslide"/>
            </p:cNvPr>
            <p:cNvSpPr/>
            <p:nvPr/>
          </p:nvSpPr>
          <p:spPr>
            <a:xfrm>
              <a:off x="7861300" y="5359400"/>
              <a:ext cx="1282700" cy="3556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lnSpc>
                  <a:spcPct val="70000"/>
                </a:lnSpc>
              </a:pPr>
              <a:r>
                <a:rPr lang="es-ES" sz="1200" dirty="0" smtClean="0"/>
                <a:t>Siguiente</a:t>
              </a:r>
            </a:p>
          </p:txBody>
        </p:sp>
        <p:sp>
          <p:nvSpPr>
            <p:cNvPr id="13" name="Flecha derecha 12"/>
            <p:cNvSpPr/>
            <p:nvPr/>
          </p:nvSpPr>
          <p:spPr>
            <a:xfrm>
              <a:off x="7975600" y="5435600"/>
              <a:ext cx="342900" cy="177800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" name="Agrupar 13"/>
          <p:cNvGrpSpPr/>
          <p:nvPr/>
        </p:nvGrpSpPr>
        <p:grpSpPr>
          <a:xfrm>
            <a:off x="7861300" y="0"/>
            <a:ext cx="1282700" cy="406400"/>
            <a:chOff x="7861300" y="0"/>
            <a:chExt cx="1282700" cy="406400"/>
          </a:xfrm>
        </p:grpSpPr>
        <p:sp>
          <p:nvSpPr>
            <p:cNvPr id="15" name="Rectángulo 14">
              <a:hlinkClick r:id="rId2" action="ppaction://hlinksldjump"/>
            </p:cNvPr>
            <p:cNvSpPr/>
            <p:nvPr/>
          </p:nvSpPr>
          <p:spPr>
            <a:xfrm>
              <a:off x="7861300" y="0"/>
              <a:ext cx="1282700" cy="4064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lnSpc>
                  <a:spcPct val="70000"/>
                </a:lnSpc>
              </a:pPr>
              <a:r>
                <a:rPr lang="es-ES" sz="1200" dirty="0" smtClean="0"/>
                <a:t>Volver </a:t>
              </a:r>
            </a:p>
            <a:p>
              <a:pPr lvl="1">
                <a:lnSpc>
                  <a:spcPct val="70000"/>
                </a:lnSpc>
              </a:pPr>
              <a:r>
                <a:rPr lang="es-ES" sz="1200" dirty="0" smtClean="0"/>
                <a:t>alarmas</a:t>
              </a:r>
              <a:endParaRPr lang="es-ES" sz="1200" dirty="0"/>
            </a:p>
          </p:txBody>
        </p:sp>
        <p:sp>
          <p:nvSpPr>
            <p:cNvPr id="16" name="Flecha curvada hacia la izquierda 15"/>
            <p:cNvSpPr/>
            <p:nvPr/>
          </p:nvSpPr>
          <p:spPr>
            <a:xfrm>
              <a:off x="8001000" y="76200"/>
              <a:ext cx="330200" cy="266700"/>
            </a:xfrm>
            <a:prstGeom prst="curvedLeftArrow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17" name="Imagen 16" descr="Alararmas_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958"/>
            <a:ext cx="7752844" cy="516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24634" y="0"/>
            <a:ext cx="7161188" cy="674692"/>
          </a:xfrm>
        </p:spPr>
        <p:txBody>
          <a:bodyPr>
            <a:normAutofit/>
          </a:bodyPr>
          <a:lstStyle/>
          <a:p>
            <a:r>
              <a:rPr lang="es-ES" sz="2000" dirty="0" smtClean="0"/>
              <a:t>ALARMAS DOBLE DIRECCIÓN TÉCNICA</a:t>
            </a:r>
            <a:endParaRPr lang="es-ES" sz="2000" dirty="0"/>
          </a:p>
        </p:txBody>
      </p:sp>
      <p:grpSp>
        <p:nvGrpSpPr>
          <p:cNvPr id="11" name="Agrupar 10"/>
          <p:cNvGrpSpPr/>
          <p:nvPr/>
        </p:nvGrpSpPr>
        <p:grpSpPr>
          <a:xfrm>
            <a:off x="7861300" y="5359400"/>
            <a:ext cx="1282700" cy="355600"/>
            <a:chOff x="7861300" y="5359400"/>
            <a:chExt cx="1282700" cy="355600"/>
          </a:xfrm>
        </p:grpSpPr>
        <p:sp>
          <p:nvSpPr>
            <p:cNvPr id="12" name="Rectángulo 11">
              <a:hlinkClick r:id="" action="ppaction://hlinkshowjump?jump=nextslide"/>
            </p:cNvPr>
            <p:cNvSpPr/>
            <p:nvPr/>
          </p:nvSpPr>
          <p:spPr>
            <a:xfrm>
              <a:off x="7861300" y="5359400"/>
              <a:ext cx="1282700" cy="3556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lnSpc>
                  <a:spcPct val="70000"/>
                </a:lnSpc>
              </a:pPr>
              <a:r>
                <a:rPr lang="es-ES" sz="1200" dirty="0" smtClean="0"/>
                <a:t>Siguiente</a:t>
              </a:r>
            </a:p>
          </p:txBody>
        </p:sp>
        <p:sp>
          <p:nvSpPr>
            <p:cNvPr id="13" name="Flecha derecha 12"/>
            <p:cNvSpPr/>
            <p:nvPr/>
          </p:nvSpPr>
          <p:spPr>
            <a:xfrm>
              <a:off x="7975600" y="5435600"/>
              <a:ext cx="342900" cy="177800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" name="Agrupar 13"/>
          <p:cNvGrpSpPr/>
          <p:nvPr/>
        </p:nvGrpSpPr>
        <p:grpSpPr>
          <a:xfrm>
            <a:off x="7861300" y="0"/>
            <a:ext cx="1282700" cy="406400"/>
            <a:chOff x="7861300" y="0"/>
            <a:chExt cx="1282700" cy="406400"/>
          </a:xfrm>
        </p:grpSpPr>
        <p:sp>
          <p:nvSpPr>
            <p:cNvPr id="15" name="Rectángulo 14">
              <a:hlinkClick r:id="rId2" action="ppaction://hlinksldjump"/>
            </p:cNvPr>
            <p:cNvSpPr/>
            <p:nvPr/>
          </p:nvSpPr>
          <p:spPr>
            <a:xfrm>
              <a:off x="7861300" y="0"/>
              <a:ext cx="1282700" cy="4064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lnSpc>
                  <a:spcPct val="70000"/>
                </a:lnSpc>
              </a:pPr>
              <a:r>
                <a:rPr lang="es-ES" sz="1200" dirty="0" smtClean="0"/>
                <a:t>Volver </a:t>
              </a:r>
            </a:p>
            <a:p>
              <a:pPr lvl="1">
                <a:lnSpc>
                  <a:spcPct val="70000"/>
                </a:lnSpc>
              </a:pPr>
              <a:r>
                <a:rPr lang="es-ES" sz="1200" dirty="0" smtClean="0"/>
                <a:t>alarmas</a:t>
              </a:r>
              <a:endParaRPr lang="es-ES" sz="1200" dirty="0"/>
            </a:p>
          </p:txBody>
        </p:sp>
        <p:sp>
          <p:nvSpPr>
            <p:cNvPr id="16" name="Flecha curvada hacia la izquierda 15"/>
            <p:cNvSpPr/>
            <p:nvPr/>
          </p:nvSpPr>
          <p:spPr>
            <a:xfrm>
              <a:off x="8001000" y="76200"/>
              <a:ext cx="330200" cy="266700"/>
            </a:xfrm>
            <a:prstGeom prst="curvedLeftArrow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2" name="Imagen 1" descr="A_Doble_D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530121"/>
            <a:ext cx="7204351" cy="518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7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105835" y="1587596"/>
            <a:ext cx="2823909" cy="796129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INFORMES DE GESTIÓN</a:t>
            </a:r>
            <a:endParaRPr kumimoji="0" lang="es-CL" sz="16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" name="37 Grupo"/>
          <p:cNvGrpSpPr/>
          <p:nvPr/>
        </p:nvGrpSpPr>
        <p:grpSpPr>
          <a:xfrm>
            <a:off x="588818" y="819728"/>
            <a:ext cx="1993095" cy="879174"/>
            <a:chOff x="341745" y="1173019"/>
            <a:chExt cx="1993095" cy="879174"/>
          </a:xfrm>
        </p:grpSpPr>
        <p:sp>
          <p:nvSpPr>
            <p:cNvPr id="10" name="2 CuadroTexto"/>
            <p:cNvSpPr txBox="1"/>
            <p:nvPr/>
          </p:nvSpPr>
          <p:spPr>
            <a:xfrm>
              <a:off x="792964" y="1652083"/>
              <a:ext cx="1180375" cy="400110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Top Ten de Fármacos</a:t>
              </a:r>
              <a:endParaRPr kumimoji="0" lang="es-CL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8 Rectángulo redondeado">
              <a:hlinkClick r:id="rId2" action="ppaction://hlinksldjump"/>
            </p:cNvPr>
            <p:cNvSpPr/>
            <p:nvPr/>
          </p:nvSpPr>
          <p:spPr>
            <a:xfrm>
              <a:off x="341745" y="1173019"/>
              <a:ext cx="1993095" cy="48401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F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_tradnl" sz="1600" kern="0" dirty="0" smtClean="0">
                  <a:solidFill>
                    <a:sysClr val="windowText" lastClr="000000"/>
                  </a:solidFill>
                  <a:latin typeface="Calibri"/>
                </a:rPr>
                <a:t>Fármaco Más Dispensado</a:t>
              </a:r>
              <a:endParaRPr kumimoji="0" lang="es-CL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2" name="38 Grupo"/>
          <p:cNvGrpSpPr/>
          <p:nvPr/>
        </p:nvGrpSpPr>
        <p:grpSpPr>
          <a:xfrm>
            <a:off x="481445" y="1824182"/>
            <a:ext cx="2140876" cy="956602"/>
            <a:chOff x="350982" y="2466110"/>
            <a:chExt cx="2140876" cy="956602"/>
          </a:xfrm>
        </p:grpSpPr>
        <p:sp>
          <p:nvSpPr>
            <p:cNvPr id="13" name="2 CuadroTexto"/>
            <p:cNvSpPr txBox="1"/>
            <p:nvPr/>
          </p:nvSpPr>
          <p:spPr>
            <a:xfrm>
              <a:off x="866855" y="3022602"/>
              <a:ext cx="1180375" cy="400110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Top Ten de Farmacias</a:t>
              </a:r>
              <a:endParaRPr kumimoji="0" lang="es-CL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14 Rectángulo redondeado"/>
            <p:cNvSpPr/>
            <p:nvPr/>
          </p:nvSpPr>
          <p:spPr>
            <a:xfrm>
              <a:off x="350982" y="2466110"/>
              <a:ext cx="2140876" cy="552207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Farmacias con Más Denuncias</a:t>
              </a:r>
              <a:endParaRPr kumimoji="0" lang="es-CL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5" name="39 Grupo"/>
          <p:cNvGrpSpPr/>
          <p:nvPr/>
        </p:nvGrpSpPr>
        <p:grpSpPr>
          <a:xfrm>
            <a:off x="426028" y="2899062"/>
            <a:ext cx="2224004" cy="1007304"/>
            <a:chOff x="304801" y="3676072"/>
            <a:chExt cx="2224004" cy="1007304"/>
          </a:xfrm>
        </p:grpSpPr>
        <p:sp>
          <p:nvSpPr>
            <p:cNvPr id="16" name="2 CuadroTexto"/>
            <p:cNvSpPr txBox="1"/>
            <p:nvPr/>
          </p:nvSpPr>
          <p:spPr>
            <a:xfrm>
              <a:off x="688398" y="4283266"/>
              <a:ext cx="1428750" cy="400110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Top Ten</a:t>
              </a:r>
              <a:r>
                <a:rPr kumimoji="0" lang="es-ES_tradnl" sz="1000" b="0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de Médicos con Recetas Prescritas</a:t>
              </a:r>
              <a:endParaRPr kumimoji="0" lang="es-CL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16 Rectángulo redondeado"/>
            <p:cNvSpPr/>
            <p:nvPr/>
          </p:nvSpPr>
          <p:spPr>
            <a:xfrm>
              <a:off x="304801" y="3676072"/>
              <a:ext cx="2224004" cy="61214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Médicos con Más Prescripción</a:t>
              </a:r>
              <a:r>
                <a:rPr kumimoji="0" lang="es-ES_tradnl" sz="1600" b="0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de Recetas</a:t>
              </a:r>
              <a:endParaRPr kumimoji="0" lang="es-CL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8" name="47 Grupo"/>
          <p:cNvGrpSpPr/>
          <p:nvPr/>
        </p:nvGrpSpPr>
        <p:grpSpPr>
          <a:xfrm>
            <a:off x="6090226" y="446810"/>
            <a:ext cx="2262909" cy="1084092"/>
            <a:chOff x="6062517" y="945574"/>
            <a:chExt cx="2262909" cy="1084092"/>
          </a:xfrm>
        </p:grpSpPr>
        <p:sp>
          <p:nvSpPr>
            <p:cNvPr id="19" name="2 CuadroTexto"/>
            <p:cNvSpPr txBox="1"/>
            <p:nvPr/>
          </p:nvSpPr>
          <p:spPr>
            <a:xfrm>
              <a:off x="6452988" y="1629556"/>
              <a:ext cx="1342503" cy="400110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Top Ten de Oficinas</a:t>
              </a:r>
              <a:r>
                <a:rPr kumimoji="0" lang="es-ES_tradnl" sz="1000" b="0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Territoriales.</a:t>
              </a:r>
              <a:endParaRPr kumimoji="0" lang="es-CL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20 Rectángulo redondeado"/>
            <p:cNvSpPr/>
            <p:nvPr/>
          </p:nvSpPr>
          <p:spPr>
            <a:xfrm>
              <a:off x="6062517" y="945574"/>
              <a:ext cx="2262909" cy="71433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Locales</a:t>
              </a:r>
              <a:r>
                <a:rPr kumimoji="0" lang="es-ES_tradnl" sz="1600" b="0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de Venta con Mayores Ventas de Talonarios</a:t>
              </a:r>
              <a:endParaRPr kumimoji="0" lang="es-CL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1" name="48 Grupo"/>
          <p:cNvGrpSpPr/>
          <p:nvPr/>
        </p:nvGrpSpPr>
        <p:grpSpPr>
          <a:xfrm>
            <a:off x="3488271" y="160227"/>
            <a:ext cx="2065381" cy="1187695"/>
            <a:chOff x="3568800" y="863345"/>
            <a:chExt cx="2065381" cy="1187695"/>
          </a:xfrm>
        </p:grpSpPr>
        <p:sp>
          <p:nvSpPr>
            <p:cNvPr id="22" name="2 CuadroTexto"/>
            <p:cNvSpPr txBox="1"/>
            <p:nvPr/>
          </p:nvSpPr>
          <p:spPr>
            <a:xfrm>
              <a:off x="3795279" y="1343154"/>
              <a:ext cx="1676400" cy="707886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_tradnl" sz="1000" kern="0" dirty="0" smtClean="0">
                  <a:solidFill>
                    <a:sysClr val="windowText" lastClr="000000"/>
                  </a:solidFill>
                  <a:latin typeface="Calibri"/>
                </a:rPr>
                <a:t>Planilla Solicitada por Ministerio.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Detalle por día y comuna de</a:t>
              </a:r>
              <a:r>
                <a:rPr kumimoji="0" lang="es-ES_tradnl" sz="1000" b="0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realización de turnos</a:t>
              </a:r>
              <a:endParaRPr kumimoji="0" lang="es-CL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24 Rectángulo redondeado"/>
            <p:cNvSpPr/>
            <p:nvPr/>
          </p:nvSpPr>
          <p:spPr>
            <a:xfrm>
              <a:off x="3568800" y="863345"/>
              <a:ext cx="2065381" cy="48516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Turnos</a:t>
              </a:r>
              <a:endParaRPr kumimoji="0" lang="es-CL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4" name="46 Grupo"/>
          <p:cNvGrpSpPr/>
          <p:nvPr/>
        </p:nvGrpSpPr>
        <p:grpSpPr>
          <a:xfrm>
            <a:off x="6451600" y="1866901"/>
            <a:ext cx="2134391" cy="999836"/>
            <a:chOff x="6668655" y="2447637"/>
            <a:chExt cx="2134391" cy="999836"/>
          </a:xfrm>
        </p:grpSpPr>
        <p:sp>
          <p:nvSpPr>
            <p:cNvPr id="25" name="2 CuadroTexto"/>
            <p:cNvSpPr txBox="1"/>
            <p:nvPr/>
          </p:nvSpPr>
          <p:spPr>
            <a:xfrm>
              <a:off x="7065531" y="3047363"/>
              <a:ext cx="1504950" cy="400110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Top Ten</a:t>
              </a:r>
              <a:r>
                <a:rPr kumimoji="0" lang="es-ES_tradnl" sz="1000" b="0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de Médicos con compras de Talonarios</a:t>
              </a:r>
              <a:endParaRPr kumimoji="0" lang="es-CL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22 Rectángulo redondeado"/>
            <p:cNvSpPr/>
            <p:nvPr/>
          </p:nvSpPr>
          <p:spPr>
            <a:xfrm>
              <a:off x="6668655" y="2447637"/>
              <a:ext cx="2134391" cy="604678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Médicos con Mayores Compras de Talonarios</a:t>
              </a:r>
              <a:endParaRPr kumimoji="0" lang="es-CL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7" name="44 Grupo"/>
          <p:cNvGrpSpPr/>
          <p:nvPr/>
        </p:nvGrpSpPr>
        <p:grpSpPr>
          <a:xfrm>
            <a:off x="3418609" y="2724727"/>
            <a:ext cx="2171337" cy="1242762"/>
            <a:chOff x="6631709" y="4886036"/>
            <a:chExt cx="2171337" cy="1242762"/>
          </a:xfrm>
        </p:grpSpPr>
        <p:sp>
          <p:nvSpPr>
            <p:cNvPr id="28" name="2 CuadroTexto"/>
            <p:cNvSpPr txBox="1"/>
            <p:nvPr/>
          </p:nvSpPr>
          <p:spPr>
            <a:xfrm>
              <a:off x="6797675" y="5420912"/>
              <a:ext cx="1905000" cy="707886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Planilla Solicitada por Ministerio.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_tradnl" sz="1000" kern="0" dirty="0" smtClean="0">
                  <a:solidFill>
                    <a:sysClr val="windowText" lastClr="000000"/>
                  </a:solidFill>
                  <a:latin typeface="Calibri"/>
                </a:rPr>
                <a:t>Número de Aperturas y Cierres por Comuna y Tipo de Establecimiento.</a:t>
              </a:r>
              <a:endParaRPr kumimoji="0" lang="es-CL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26 Rectángulo redondeado"/>
            <p:cNvSpPr/>
            <p:nvPr/>
          </p:nvSpPr>
          <p:spPr>
            <a:xfrm>
              <a:off x="6631709" y="4886036"/>
              <a:ext cx="2171337" cy="539827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Clasificación</a:t>
              </a:r>
              <a:r>
                <a:rPr kumimoji="0" lang="es-ES_tradnl" sz="1600" b="0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de Establecimientos</a:t>
              </a:r>
              <a:endParaRPr kumimoji="0" lang="es-CL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0" name="45 Grupo"/>
          <p:cNvGrpSpPr/>
          <p:nvPr/>
        </p:nvGrpSpPr>
        <p:grpSpPr>
          <a:xfrm>
            <a:off x="6491104" y="3015444"/>
            <a:ext cx="1872208" cy="1012204"/>
            <a:chOff x="6771658" y="3958708"/>
            <a:chExt cx="1872208" cy="1012204"/>
          </a:xfrm>
        </p:grpSpPr>
        <p:sp>
          <p:nvSpPr>
            <p:cNvPr id="31" name="2 CuadroTexto"/>
            <p:cNvSpPr txBox="1"/>
            <p:nvPr/>
          </p:nvSpPr>
          <p:spPr>
            <a:xfrm>
              <a:off x="6925829" y="4263026"/>
              <a:ext cx="1600200" cy="707886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Consultas</a:t>
              </a:r>
              <a:r>
                <a:rPr kumimoji="0" lang="es-ES_tradnl" sz="1000" b="0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por los diferentes usuarios, </a:t>
              </a:r>
              <a:r>
                <a:rPr kumimoji="0" lang="es-ES_tradnl" sz="1000" b="0" i="0" u="none" strike="noStrike" kern="0" cap="none" spc="0" normalizeH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ej</a:t>
              </a:r>
              <a:r>
                <a:rPr kumimoji="0" lang="es-ES_tradnl" sz="1000" b="0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 Farmacias, roles, pacientes, adquirentes. </a:t>
              </a:r>
              <a:endParaRPr kumimoji="0" lang="es-CL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28 Rectángulo redondeado"/>
            <p:cNvSpPr/>
            <p:nvPr/>
          </p:nvSpPr>
          <p:spPr>
            <a:xfrm>
              <a:off x="6771658" y="3958708"/>
              <a:ext cx="1872208" cy="30003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_tradnl" sz="1600" kern="0" dirty="0" smtClean="0">
                  <a:solidFill>
                    <a:sysClr val="windowText" lastClr="000000"/>
                  </a:solidFill>
                  <a:latin typeface="Calibri"/>
                </a:rPr>
                <a:t>Consulta a Usuarios</a:t>
              </a:r>
              <a:endParaRPr kumimoji="0" lang="es-CL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3" name="42 Grupo"/>
          <p:cNvGrpSpPr/>
          <p:nvPr/>
        </p:nvGrpSpPr>
        <p:grpSpPr>
          <a:xfrm>
            <a:off x="6343073" y="4272974"/>
            <a:ext cx="2128889" cy="1083960"/>
            <a:chOff x="3592946" y="4064001"/>
            <a:chExt cx="2128889" cy="1083960"/>
          </a:xfrm>
        </p:grpSpPr>
        <p:sp>
          <p:nvSpPr>
            <p:cNvPr id="34" name="2 CuadroTexto"/>
            <p:cNvSpPr txBox="1"/>
            <p:nvPr/>
          </p:nvSpPr>
          <p:spPr>
            <a:xfrm>
              <a:off x="3857049" y="4593963"/>
              <a:ext cx="1514474" cy="553998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Información sobre Todas las</a:t>
              </a:r>
              <a:r>
                <a:rPr kumimoji="0" lang="es-ES_tradnl" sz="1000" b="0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Recetas Extraviadas, Robadas y Falsificadas</a:t>
              </a:r>
              <a:endParaRPr kumimoji="0" lang="es-CL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30 Rectángulo redondeado"/>
            <p:cNvSpPr/>
            <p:nvPr/>
          </p:nvSpPr>
          <p:spPr>
            <a:xfrm>
              <a:off x="3592946" y="4064001"/>
              <a:ext cx="2128889" cy="53491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Recetas Denunciadas</a:t>
              </a:r>
              <a:endParaRPr kumimoji="0" lang="es-CL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6" name="41 Grupo"/>
          <p:cNvGrpSpPr/>
          <p:nvPr/>
        </p:nvGrpSpPr>
        <p:grpSpPr>
          <a:xfrm>
            <a:off x="577272" y="4125191"/>
            <a:ext cx="2079563" cy="1145047"/>
            <a:chOff x="2346036" y="5486400"/>
            <a:chExt cx="2079563" cy="1145047"/>
          </a:xfrm>
        </p:grpSpPr>
        <p:sp>
          <p:nvSpPr>
            <p:cNvPr id="37" name="2 CuadroTexto"/>
            <p:cNvSpPr txBox="1"/>
            <p:nvPr/>
          </p:nvSpPr>
          <p:spPr>
            <a:xfrm>
              <a:off x="2505364" y="5985116"/>
              <a:ext cx="1838325" cy="646331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Planilla Solicitada por Ministerio.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_tradnl" sz="900" kern="0" dirty="0" smtClean="0">
                  <a:solidFill>
                    <a:sysClr val="windowText" lastClr="000000"/>
                  </a:solidFill>
                  <a:latin typeface="Calibri"/>
                </a:rPr>
                <a:t>F. Alopáticas, Homeopáticas, Asistenciales, Botiquines y Almacenes</a:t>
              </a:r>
              <a:endParaRPr kumimoji="0" lang="es-CL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33 Rectángulo redondeado"/>
            <p:cNvSpPr/>
            <p:nvPr/>
          </p:nvSpPr>
          <p:spPr>
            <a:xfrm>
              <a:off x="2346036" y="5486400"/>
              <a:ext cx="2079563" cy="503667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Conteo</a:t>
              </a:r>
              <a:r>
                <a:rPr kumimoji="0" lang="es-ES_tradnl" sz="1600" b="0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de Establecimientos</a:t>
              </a:r>
              <a:endParaRPr kumimoji="0" lang="es-CL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9" name="43 Grupo"/>
          <p:cNvGrpSpPr/>
          <p:nvPr/>
        </p:nvGrpSpPr>
        <p:grpSpPr>
          <a:xfrm>
            <a:off x="3415145" y="4176273"/>
            <a:ext cx="2216143" cy="1208527"/>
            <a:chOff x="4032827" y="5298209"/>
            <a:chExt cx="2216143" cy="1208527"/>
          </a:xfrm>
        </p:grpSpPr>
        <p:sp>
          <p:nvSpPr>
            <p:cNvPr id="40" name="2 CuadroTexto"/>
            <p:cNvSpPr txBox="1"/>
            <p:nvPr/>
          </p:nvSpPr>
          <p:spPr>
            <a:xfrm>
              <a:off x="4313382" y="5798850"/>
              <a:ext cx="1762125" cy="707886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Planilla Solicitada</a:t>
              </a:r>
              <a:r>
                <a:rPr kumimoji="0" lang="es-ES_tradnl" sz="1000" b="0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por Ministerio.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_tradnl" sz="1000" kern="0" noProof="0" dirty="0" smtClean="0">
                  <a:solidFill>
                    <a:sysClr val="windowText" lastClr="000000"/>
                  </a:solidFill>
                  <a:latin typeface="Calibri"/>
                </a:rPr>
                <a:t>Total de F. Alopáticas que realizan turnos.</a:t>
              </a:r>
              <a:endParaRPr kumimoji="0" lang="es-CL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35 Rectángulo redondeado"/>
            <p:cNvSpPr/>
            <p:nvPr/>
          </p:nvSpPr>
          <p:spPr>
            <a:xfrm>
              <a:off x="4032827" y="5298209"/>
              <a:ext cx="2216143" cy="566947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_tradnl" sz="1600" kern="0" dirty="0" smtClean="0">
                  <a:solidFill>
                    <a:sysClr val="windowText" lastClr="000000"/>
                  </a:solidFill>
                  <a:latin typeface="Calibri"/>
                </a:rPr>
                <a:t>Situación</a:t>
              </a:r>
              <a:r>
                <a:rPr kumimoji="0" lang="es-ES_tradnl" sz="1600" b="0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de Establecimientos</a:t>
              </a:r>
              <a:endParaRPr kumimoji="0" lang="es-CL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42" name="50 Conector angular"/>
          <p:cNvCxnSpPr>
            <a:stCxn id="7" idx="0"/>
            <a:endCxn id="22" idx="2"/>
          </p:cNvCxnSpPr>
          <p:nvPr/>
        </p:nvCxnSpPr>
        <p:spPr>
          <a:xfrm rot="5400000" flipH="1" flipV="1">
            <a:off x="4415533" y="1450179"/>
            <a:ext cx="239674" cy="351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52 Conector angular"/>
          <p:cNvCxnSpPr>
            <a:stCxn id="7" idx="1"/>
            <a:endCxn id="11" idx="3"/>
          </p:cNvCxnSpPr>
          <p:nvPr/>
        </p:nvCxnSpPr>
        <p:spPr>
          <a:xfrm rot="10800000">
            <a:off x="2581913" y="1061737"/>
            <a:ext cx="523922" cy="9239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54 Conector angular"/>
          <p:cNvCxnSpPr>
            <a:stCxn id="7" idx="1"/>
            <a:endCxn id="14" idx="3"/>
          </p:cNvCxnSpPr>
          <p:nvPr/>
        </p:nvCxnSpPr>
        <p:spPr>
          <a:xfrm rot="10800000" flipV="1">
            <a:off x="2622321" y="1985660"/>
            <a:ext cx="483514" cy="1146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56 Conector angular"/>
          <p:cNvCxnSpPr>
            <a:stCxn id="7" idx="1"/>
            <a:endCxn id="17" idx="3"/>
          </p:cNvCxnSpPr>
          <p:nvPr/>
        </p:nvCxnSpPr>
        <p:spPr>
          <a:xfrm rot="10800000" flipV="1">
            <a:off x="2650033" y="1985661"/>
            <a:ext cx="455803" cy="12194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58 Conector angular"/>
          <p:cNvCxnSpPr>
            <a:stCxn id="7" idx="1"/>
            <a:endCxn id="38" idx="3"/>
          </p:cNvCxnSpPr>
          <p:nvPr/>
        </p:nvCxnSpPr>
        <p:spPr>
          <a:xfrm rot="10800000" flipV="1">
            <a:off x="2656835" y="1985661"/>
            <a:ext cx="449000" cy="23913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60 Forma"/>
          <p:cNvCxnSpPr>
            <a:stCxn id="7" idx="2"/>
            <a:endCxn id="41" idx="1"/>
          </p:cNvCxnSpPr>
          <p:nvPr/>
        </p:nvCxnSpPr>
        <p:spPr>
          <a:xfrm rot="5400000">
            <a:off x="2928457" y="2870414"/>
            <a:ext cx="2076022" cy="1102645"/>
          </a:xfrm>
          <a:prstGeom prst="bentConnector4">
            <a:avLst>
              <a:gd name="adj1" fmla="val 7692"/>
              <a:gd name="adj2" fmla="val 1207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71 Conector angular"/>
          <p:cNvCxnSpPr>
            <a:stCxn id="7" idx="3"/>
            <a:endCxn id="20" idx="1"/>
          </p:cNvCxnSpPr>
          <p:nvPr/>
        </p:nvCxnSpPr>
        <p:spPr>
          <a:xfrm flipV="1">
            <a:off x="5929744" y="803977"/>
            <a:ext cx="160482" cy="11816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73 Conector angular"/>
          <p:cNvCxnSpPr>
            <a:stCxn id="7" idx="3"/>
            <a:endCxn id="26" idx="1"/>
          </p:cNvCxnSpPr>
          <p:nvPr/>
        </p:nvCxnSpPr>
        <p:spPr>
          <a:xfrm>
            <a:off x="5929744" y="1985661"/>
            <a:ext cx="521856" cy="1835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75 Conector angular"/>
          <p:cNvCxnSpPr>
            <a:stCxn id="7" idx="3"/>
            <a:endCxn id="32" idx="1"/>
          </p:cNvCxnSpPr>
          <p:nvPr/>
        </p:nvCxnSpPr>
        <p:spPr>
          <a:xfrm>
            <a:off x="5929744" y="1985661"/>
            <a:ext cx="561360" cy="1179800"/>
          </a:xfrm>
          <a:prstGeom prst="bentConnector3">
            <a:avLst>
              <a:gd name="adj1" fmla="val 251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77 Conector angular"/>
          <p:cNvCxnSpPr>
            <a:stCxn id="7" idx="3"/>
            <a:endCxn id="35" idx="1"/>
          </p:cNvCxnSpPr>
          <p:nvPr/>
        </p:nvCxnSpPr>
        <p:spPr>
          <a:xfrm>
            <a:off x="5929744" y="1985661"/>
            <a:ext cx="413329" cy="2554770"/>
          </a:xfrm>
          <a:prstGeom prst="bentConnector3">
            <a:avLst>
              <a:gd name="adj1" fmla="val 346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91 Forma"/>
          <p:cNvCxnSpPr>
            <a:stCxn id="7" idx="2"/>
            <a:endCxn id="29" idx="3"/>
          </p:cNvCxnSpPr>
          <p:nvPr/>
        </p:nvCxnSpPr>
        <p:spPr>
          <a:xfrm rot="16200000" flipH="1">
            <a:off x="4748410" y="2153105"/>
            <a:ext cx="610916" cy="1072156"/>
          </a:xfrm>
          <a:prstGeom prst="bentConnector4">
            <a:avLst>
              <a:gd name="adj1" fmla="val 27909"/>
              <a:gd name="adj2" fmla="val 1234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ítulo 1"/>
          <p:cNvSpPr>
            <a:spLocks noGrp="1"/>
          </p:cNvSpPr>
          <p:nvPr>
            <p:ph type="title"/>
          </p:nvPr>
        </p:nvSpPr>
        <p:spPr>
          <a:xfrm>
            <a:off x="241300" y="0"/>
            <a:ext cx="7161188" cy="674692"/>
          </a:xfrm>
        </p:spPr>
        <p:txBody>
          <a:bodyPr>
            <a:normAutofit/>
          </a:bodyPr>
          <a:lstStyle/>
          <a:p>
            <a:r>
              <a:rPr lang="es-ES" sz="2000" dirty="0" smtClean="0"/>
              <a:t>INFORMES DE GESTIÓN</a:t>
            </a:r>
            <a:endParaRPr lang="es-ES" sz="2000" dirty="0"/>
          </a:p>
        </p:txBody>
      </p:sp>
      <p:grpSp>
        <p:nvGrpSpPr>
          <p:cNvPr id="65" name="Agrupar 64"/>
          <p:cNvGrpSpPr/>
          <p:nvPr/>
        </p:nvGrpSpPr>
        <p:grpSpPr>
          <a:xfrm>
            <a:off x="7861300" y="5359400"/>
            <a:ext cx="1282700" cy="355600"/>
            <a:chOff x="7861300" y="5359400"/>
            <a:chExt cx="1282700" cy="355600"/>
          </a:xfrm>
        </p:grpSpPr>
        <p:sp>
          <p:nvSpPr>
            <p:cNvPr id="66" name="Rectángulo 65">
              <a:hlinkClick r:id="" action="ppaction://hlinkshowjump?jump=nextslide"/>
            </p:cNvPr>
            <p:cNvSpPr/>
            <p:nvPr/>
          </p:nvSpPr>
          <p:spPr>
            <a:xfrm>
              <a:off x="7861300" y="5359400"/>
              <a:ext cx="1282700" cy="3556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lnSpc>
                  <a:spcPct val="70000"/>
                </a:lnSpc>
              </a:pPr>
              <a:r>
                <a:rPr lang="es-ES" sz="1200" dirty="0" smtClean="0"/>
                <a:t>Siguiente</a:t>
              </a:r>
            </a:p>
          </p:txBody>
        </p:sp>
        <p:sp>
          <p:nvSpPr>
            <p:cNvPr id="67" name="Flecha derecha 66"/>
            <p:cNvSpPr/>
            <p:nvPr/>
          </p:nvSpPr>
          <p:spPr>
            <a:xfrm>
              <a:off x="7975600" y="5435600"/>
              <a:ext cx="342900" cy="177800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8" name="Agrupar 67"/>
          <p:cNvGrpSpPr/>
          <p:nvPr/>
        </p:nvGrpSpPr>
        <p:grpSpPr>
          <a:xfrm>
            <a:off x="7861300" y="0"/>
            <a:ext cx="1282700" cy="406400"/>
            <a:chOff x="7861300" y="0"/>
            <a:chExt cx="1282700" cy="406400"/>
          </a:xfrm>
        </p:grpSpPr>
        <p:sp>
          <p:nvSpPr>
            <p:cNvPr id="69" name="Rectángulo 68">
              <a:hlinkClick r:id="rId3" action="ppaction://hlinksldjump"/>
            </p:cNvPr>
            <p:cNvSpPr/>
            <p:nvPr/>
          </p:nvSpPr>
          <p:spPr>
            <a:xfrm>
              <a:off x="7861300" y="0"/>
              <a:ext cx="1282700" cy="4064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lnSpc>
                  <a:spcPct val="70000"/>
                </a:lnSpc>
              </a:pPr>
              <a:r>
                <a:rPr lang="es-ES" sz="1200" dirty="0" smtClean="0"/>
                <a:t>Volver </a:t>
              </a:r>
            </a:p>
            <a:p>
              <a:pPr lvl="1">
                <a:lnSpc>
                  <a:spcPct val="70000"/>
                </a:lnSpc>
              </a:pPr>
              <a:r>
                <a:rPr lang="es-ES" sz="1200" dirty="0" smtClean="0"/>
                <a:t>al menú</a:t>
              </a:r>
              <a:endParaRPr lang="es-ES" sz="1200" dirty="0"/>
            </a:p>
          </p:txBody>
        </p:sp>
        <p:sp>
          <p:nvSpPr>
            <p:cNvPr id="70" name="Flecha curvada hacia la izquierda 69"/>
            <p:cNvSpPr/>
            <p:nvPr/>
          </p:nvSpPr>
          <p:spPr>
            <a:xfrm>
              <a:off x="8001000" y="76200"/>
              <a:ext cx="330200" cy="266700"/>
            </a:xfrm>
            <a:prstGeom prst="curvedLeftArrow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443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formes top ten medicament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118" y="660400"/>
            <a:ext cx="4188531" cy="486410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24634" y="0"/>
            <a:ext cx="7161188" cy="674692"/>
          </a:xfrm>
        </p:spPr>
        <p:txBody>
          <a:bodyPr>
            <a:normAutofit/>
          </a:bodyPr>
          <a:lstStyle/>
          <a:p>
            <a:r>
              <a:rPr lang="es-ES" sz="2000" dirty="0" smtClean="0"/>
              <a:t>INFORME TOP TEN DE FARMACOS</a:t>
            </a:r>
            <a:endParaRPr lang="es-ES" sz="2000" dirty="0"/>
          </a:p>
        </p:txBody>
      </p:sp>
      <p:grpSp>
        <p:nvGrpSpPr>
          <p:cNvPr id="6" name="Agrupar 5"/>
          <p:cNvGrpSpPr/>
          <p:nvPr/>
        </p:nvGrpSpPr>
        <p:grpSpPr>
          <a:xfrm>
            <a:off x="7861300" y="5359400"/>
            <a:ext cx="1282700" cy="355600"/>
            <a:chOff x="7861300" y="5359400"/>
            <a:chExt cx="1282700" cy="355600"/>
          </a:xfrm>
        </p:grpSpPr>
        <p:sp>
          <p:nvSpPr>
            <p:cNvPr id="7" name="Rectángulo 6">
              <a:hlinkClick r:id="" action="ppaction://hlinkshowjump?jump=nextslide"/>
            </p:cNvPr>
            <p:cNvSpPr/>
            <p:nvPr/>
          </p:nvSpPr>
          <p:spPr>
            <a:xfrm>
              <a:off x="7861300" y="5359400"/>
              <a:ext cx="1282700" cy="3556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lnSpc>
                  <a:spcPct val="70000"/>
                </a:lnSpc>
              </a:pPr>
              <a:r>
                <a:rPr lang="es-ES" sz="1200" dirty="0" smtClean="0"/>
                <a:t>Siguiente</a:t>
              </a:r>
            </a:p>
          </p:txBody>
        </p:sp>
        <p:sp>
          <p:nvSpPr>
            <p:cNvPr id="8" name="Flecha derecha 7"/>
            <p:cNvSpPr/>
            <p:nvPr/>
          </p:nvSpPr>
          <p:spPr>
            <a:xfrm>
              <a:off x="7975600" y="5435600"/>
              <a:ext cx="342900" cy="177800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7861300" y="0"/>
            <a:ext cx="1282700" cy="406400"/>
            <a:chOff x="7861300" y="0"/>
            <a:chExt cx="1282700" cy="406400"/>
          </a:xfrm>
        </p:grpSpPr>
        <p:sp>
          <p:nvSpPr>
            <p:cNvPr id="10" name="Rectángulo 9">
              <a:hlinkClick r:id="rId3" action="ppaction://hlinksldjump"/>
            </p:cNvPr>
            <p:cNvSpPr/>
            <p:nvPr/>
          </p:nvSpPr>
          <p:spPr>
            <a:xfrm>
              <a:off x="7861300" y="0"/>
              <a:ext cx="1282700" cy="4064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lnSpc>
                  <a:spcPct val="70000"/>
                </a:lnSpc>
              </a:pPr>
              <a:r>
                <a:rPr lang="es-ES" sz="1200" dirty="0" smtClean="0"/>
                <a:t>Volver </a:t>
              </a:r>
            </a:p>
            <a:p>
              <a:pPr lvl="1">
                <a:lnSpc>
                  <a:spcPct val="70000"/>
                </a:lnSpc>
              </a:pPr>
              <a:r>
                <a:rPr lang="es-ES" sz="1200" dirty="0" smtClean="0"/>
                <a:t>informes</a:t>
              </a:r>
              <a:endParaRPr lang="es-ES" sz="1200" dirty="0"/>
            </a:p>
          </p:txBody>
        </p:sp>
        <p:sp>
          <p:nvSpPr>
            <p:cNvPr id="11" name="Flecha curvada hacia la izquierda 10"/>
            <p:cNvSpPr/>
            <p:nvPr/>
          </p:nvSpPr>
          <p:spPr>
            <a:xfrm>
              <a:off x="8001000" y="76200"/>
              <a:ext cx="330200" cy="266700"/>
            </a:xfrm>
            <a:prstGeom prst="curvedLeftArrow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560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28600" y="190500"/>
            <a:ext cx="7161188" cy="674692"/>
          </a:xfrm>
        </p:spPr>
        <p:txBody>
          <a:bodyPr>
            <a:normAutofit/>
          </a:bodyPr>
          <a:lstStyle/>
          <a:p>
            <a:r>
              <a:rPr lang="es-ES" sz="2000" dirty="0"/>
              <a:t>FÓRMULA DE CONVERSIÓN DE CORDENADAS GPS </a:t>
            </a:r>
            <a:br>
              <a:rPr lang="es-ES" sz="2000" dirty="0"/>
            </a:br>
            <a:r>
              <a:rPr lang="es-ES" sz="2000" dirty="0"/>
              <a:t> </a:t>
            </a:r>
            <a:r>
              <a:rPr lang="es-ES" sz="1200" dirty="0"/>
              <a:t>DE GRADOS A DECIMALES 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501900" y="1473200"/>
            <a:ext cx="79100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chemeClr val="accent2">
                    <a:lumMod val="75000"/>
                  </a:schemeClr>
                </a:solidFill>
              </a:rPr>
              <a:t>36º</a:t>
            </a:r>
            <a:endParaRPr lang="es-E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352030" y="1453634"/>
            <a:ext cx="71706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>
                <a:solidFill>
                  <a:schemeClr val="tx2">
                    <a:lumMod val="75000"/>
                  </a:schemeClr>
                </a:solidFill>
              </a:rPr>
              <a:t>36’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101610" y="1440934"/>
            <a:ext cx="134824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>
                <a:solidFill>
                  <a:schemeClr val="accent3">
                    <a:lumMod val="75000"/>
                  </a:schemeClr>
                </a:solidFill>
              </a:rPr>
              <a:t>32,97”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2501900" y="927100"/>
            <a:ext cx="773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Grados</a:t>
            </a:r>
            <a:endParaRPr lang="es-ES" sz="14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3340100" y="914400"/>
            <a:ext cx="813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Minutos</a:t>
            </a:r>
            <a:endParaRPr lang="es-ES" sz="14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229100" y="914400"/>
            <a:ext cx="993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Segundos</a:t>
            </a:r>
            <a:endParaRPr lang="es-ES" sz="1400" dirty="0"/>
          </a:p>
        </p:txBody>
      </p:sp>
      <p:cxnSp>
        <p:nvCxnSpPr>
          <p:cNvPr id="13" name="Conector recto de flecha 12"/>
          <p:cNvCxnSpPr>
            <a:stCxn id="6" idx="2"/>
            <a:endCxn id="14" idx="0"/>
          </p:cNvCxnSpPr>
          <p:nvPr/>
        </p:nvCxnSpPr>
        <p:spPr>
          <a:xfrm flipH="1">
            <a:off x="1895361" y="2057976"/>
            <a:ext cx="1002040" cy="7868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1574800" y="2844800"/>
            <a:ext cx="6411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chemeClr val="accent2">
                    <a:lumMod val="75000"/>
                  </a:schemeClr>
                </a:solidFill>
              </a:rPr>
              <a:t>36</a:t>
            </a:r>
            <a:endParaRPr lang="es-E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Más 14"/>
          <p:cNvSpPr/>
          <p:nvPr/>
        </p:nvSpPr>
        <p:spPr>
          <a:xfrm>
            <a:off x="2565400" y="2946400"/>
            <a:ext cx="355600" cy="368300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de flecha 16"/>
          <p:cNvCxnSpPr>
            <a:stCxn id="7" idx="2"/>
          </p:cNvCxnSpPr>
          <p:nvPr/>
        </p:nvCxnSpPr>
        <p:spPr>
          <a:xfrm flipH="1">
            <a:off x="3670300" y="2038410"/>
            <a:ext cx="40262" cy="730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3199630" y="2774434"/>
            <a:ext cx="1826942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 smtClean="0">
                <a:solidFill>
                  <a:schemeClr val="tx2">
                    <a:lumMod val="75000"/>
                  </a:schemeClr>
                </a:solidFill>
              </a:rPr>
              <a:t>(36    60)</a:t>
            </a:r>
            <a:endParaRPr lang="es-E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División 18"/>
          <p:cNvSpPr/>
          <p:nvPr/>
        </p:nvSpPr>
        <p:spPr>
          <a:xfrm>
            <a:off x="3911600" y="2921000"/>
            <a:ext cx="342900" cy="368300"/>
          </a:xfrm>
          <a:prstGeom prst="mathDivid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 recto de flecha 20"/>
          <p:cNvCxnSpPr>
            <a:stCxn id="8" idx="2"/>
          </p:cNvCxnSpPr>
          <p:nvPr/>
        </p:nvCxnSpPr>
        <p:spPr>
          <a:xfrm>
            <a:off x="4775733" y="2025710"/>
            <a:ext cx="1256767" cy="755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Más 21"/>
          <p:cNvSpPr/>
          <p:nvPr/>
        </p:nvSpPr>
        <p:spPr>
          <a:xfrm>
            <a:off x="5118100" y="2895600"/>
            <a:ext cx="355600" cy="368300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5638310" y="2749034"/>
            <a:ext cx="273985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s-ES" sz="3200" dirty="0" smtClean="0">
                <a:solidFill>
                  <a:schemeClr val="accent3">
                    <a:lumMod val="75000"/>
                  </a:schemeClr>
                </a:solidFill>
              </a:rPr>
              <a:t>32,97   3600)</a:t>
            </a:r>
            <a:endParaRPr lang="es-E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4" name="División 23"/>
          <p:cNvSpPr/>
          <p:nvPr/>
        </p:nvSpPr>
        <p:spPr>
          <a:xfrm>
            <a:off x="6870700" y="2870200"/>
            <a:ext cx="342900" cy="368300"/>
          </a:xfrm>
          <a:prstGeom prst="mathDivid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Abrir llave 25"/>
          <p:cNvSpPr/>
          <p:nvPr/>
        </p:nvSpPr>
        <p:spPr>
          <a:xfrm rot="16200000">
            <a:off x="4578350" y="31750"/>
            <a:ext cx="584200" cy="7378700"/>
          </a:xfrm>
          <a:prstGeom prst="leftBrace">
            <a:avLst>
              <a:gd name="adj1" fmla="val 18750"/>
              <a:gd name="adj2" fmla="val 3765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609600" y="4165600"/>
            <a:ext cx="1852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Resultado suma</a:t>
            </a:r>
            <a:endParaRPr lang="es-ES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667000" y="4013200"/>
            <a:ext cx="25809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chemeClr val="accent2">
                    <a:lumMod val="75000"/>
                  </a:schemeClr>
                </a:solidFill>
              </a:rPr>
              <a:t>36,60915833</a:t>
            </a:r>
            <a:endParaRPr lang="es-E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Multiplicación 28"/>
          <p:cNvSpPr/>
          <p:nvPr/>
        </p:nvSpPr>
        <p:spPr>
          <a:xfrm>
            <a:off x="5346700" y="4000500"/>
            <a:ext cx="584200" cy="5334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6096000" y="3942834"/>
            <a:ext cx="6731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 smtClean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s-ES" sz="3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3492500" y="4775200"/>
            <a:ext cx="28316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chemeClr val="accent3">
                    <a:lumMod val="75000"/>
                  </a:schemeClr>
                </a:solidFill>
              </a:rPr>
              <a:t>- 36,60915833</a:t>
            </a:r>
            <a:endParaRPr lang="es-E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1092200" y="4927600"/>
            <a:ext cx="171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Resultado final</a:t>
            </a:r>
            <a:endParaRPr lang="es-ES" dirty="0"/>
          </a:p>
        </p:txBody>
      </p:sp>
      <p:sp>
        <p:nvSpPr>
          <p:cNvPr id="33" name="Igual 32"/>
          <p:cNvSpPr/>
          <p:nvPr/>
        </p:nvSpPr>
        <p:spPr>
          <a:xfrm>
            <a:off x="2946400" y="4889500"/>
            <a:ext cx="482600" cy="43180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pSp>
        <p:nvGrpSpPr>
          <p:cNvPr id="38" name="Agrupar 37"/>
          <p:cNvGrpSpPr/>
          <p:nvPr/>
        </p:nvGrpSpPr>
        <p:grpSpPr>
          <a:xfrm>
            <a:off x="7861300" y="5359400"/>
            <a:ext cx="1282700" cy="355600"/>
            <a:chOff x="7861300" y="5359400"/>
            <a:chExt cx="1282700" cy="355600"/>
          </a:xfrm>
        </p:grpSpPr>
        <p:sp>
          <p:nvSpPr>
            <p:cNvPr id="39" name="Rectángulo 38">
              <a:hlinkClick r:id="" action="ppaction://hlinkshowjump?jump=nextslide"/>
            </p:cNvPr>
            <p:cNvSpPr/>
            <p:nvPr/>
          </p:nvSpPr>
          <p:spPr>
            <a:xfrm>
              <a:off x="7861300" y="5359400"/>
              <a:ext cx="1282700" cy="3556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lnSpc>
                  <a:spcPct val="70000"/>
                </a:lnSpc>
              </a:pPr>
              <a:r>
                <a:rPr lang="es-ES" sz="1200" dirty="0" smtClean="0"/>
                <a:t>Siguiente</a:t>
              </a:r>
            </a:p>
          </p:txBody>
        </p:sp>
        <p:sp>
          <p:nvSpPr>
            <p:cNvPr id="40" name="Flecha derecha 39"/>
            <p:cNvSpPr/>
            <p:nvPr/>
          </p:nvSpPr>
          <p:spPr>
            <a:xfrm>
              <a:off x="7975600" y="5435600"/>
              <a:ext cx="342900" cy="177800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Agrupar 40"/>
          <p:cNvGrpSpPr/>
          <p:nvPr/>
        </p:nvGrpSpPr>
        <p:grpSpPr>
          <a:xfrm>
            <a:off x="7861300" y="0"/>
            <a:ext cx="1282700" cy="406400"/>
            <a:chOff x="7861300" y="0"/>
            <a:chExt cx="1282700" cy="406400"/>
          </a:xfrm>
        </p:grpSpPr>
        <p:sp>
          <p:nvSpPr>
            <p:cNvPr id="42" name="Rectángulo 41">
              <a:hlinkClick r:id="rId2" action="ppaction://hlinksldjump"/>
            </p:cNvPr>
            <p:cNvSpPr/>
            <p:nvPr/>
          </p:nvSpPr>
          <p:spPr>
            <a:xfrm>
              <a:off x="7861300" y="0"/>
              <a:ext cx="1282700" cy="4064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lnSpc>
                  <a:spcPct val="70000"/>
                </a:lnSpc>
              </a:pPr>
              <a:r>
                <a:rPr lang="es-ES" sz="1200" dirty="0" smtClean="0"/>
                <a:t>Volver </a:t>
              </a:r>
            </a:p>
            <a:p>
              <a:pPr lvl="1">
                <a:lnSpc>
                  <a:spcPct val="70000"/>
                </a:lnSpc>
              </a:pPr>
              <a:r>
                <a:rPr lang="es-ES" sz="1200" dirty="0" smtClean="0"/>
                <a:t>al menú</a:t>
              </a:r>
              <a:endParaRPr lang="es-ES" sz="1200" dirty="0"/>
            </a:p>
          </p:txBody>
        </p:sp>
        <p:sp>
          <p:nvSpPr>
            <p:cNvPr id="43" name="Flecha curvada hacia la izquierda 42"/>
            <p:cNvSpPr/>
            <p:nvPr/>
          </p:nvSpPr>
          <p:spPr>
            <a:xfrm>
              <a:off x="8001000" y="76200"/>
              <a:ext cx="330200" cy="266700"/>
            </a:xfrm>
            <a:prstGeom prst="curvedLeftArrow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850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8" grpId="0"/>
      <p:bldP spid="19" grpId="0" animBg="1"/>
      <p:bldP spid="22" grpId="0" animBg="1"/>
      <p:bldP spid="23" grpId="0"/>
      <p:bldP spid="24" grpId="0" animBg="1"/>
      <p:bldP spid="26" grpId="1" animBg="1"/>
      <p:bldP spid="27" grpId="0"/>
      <p:bldP spid="28" grpId="0"/>
      <p:bldP spid="29" grpId="0" animBg="1"/>
      <p:bldP spid="30" grpId="0"/>
      <p:bldP spid="31" grpId="0"/>
      <p:bldP spid="32" grpId="0"/>
      <p:bldP spid="3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685800" y="1950000"/>
            <a:ext cx="7771320" cy="122400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CL" sz="9200" b="1" dirty="0">
                <a:solidFill>
                  <a:srgbClr val="FFFFFF"/>
                </a:solidFill>
                <a:latin typeface="Verdana"/>
                <a:ea typeface="ヒラギノ角ゴ Pro W3"/>
              </a:rPr>
              <a:t>Gracias.</a:t>
            </a:r>
            <a:endParaRPr dirty="0"/>
          </a:p>
        </p:txBody>
      </p:sp>
      <p:sp>
        <p:nvSpPr>
          <p:cNvPr id="7" name="Rectángulo 6">
            <a:hlinkClick r:id="rId2" action="ppaction://hlinksldjump"/>
          </p:cNvPr>
          <p:cNvSpPr/>
          <p:nvPr/>
        </p:nvSpPr>
        <p:spPr>
          <a:xfrm>
            <a:off x="7861300" y="0"/>
            <a:ext cx="1282700" cy="406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70000"/>
              </a:lnSpc>
            </a:pPr>
            <a:r>
              <a:rPr lang="es-ES" sz="1200" dirty="0" smtClean="0"/>
              <a:t>Volver </a:t>
            </a:r>
          </a:p>
          <a:p>
            <a:pPr lvl="1">
              <a:lnSpc>
                <a:spcPct val="70000"/>
              </a:lnSpc>
            </a:pPr>
            <a:r>
              <a:rPr lang="es-ES" sz="1200" dirty="0" smtClean="0"/>
              <a:t>al menú</a:t>
            </a:r>
            <a:endParaRPr lang="es-ES" sz="1200" dirty="0"/>
          </a:p>
        </p:txBody>
      </p:sp>
      <p:sp>
        <p:nvSpPr>
          <p:cNvPr id="8" name="Flecha curvada hacia la izquierda 7"/>
          <p:cNvSpPr/>
          <p:nvPr/>
        </p:nvSpPr>
        <p:spPr>
          <a:xfrm>
            <a:off x="8001000" y="76200"/>
            <a:ext cx="330200" cy="266700"/>
          </a:xfrm>
          <a:prstGeom prst="curvedLeftArrow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9" name="Rectángulo 8">
            <a:hlinkClick r:id="" action="ppaction://hlinkshowjump?jump=nextslide"/>
          </p:cNvPr>
          <p:cNvSpPr/>
          <p:nvPr/>
        </p:nvSpPr>
        <p:spPr>
          <a:xfrm>
            <a:off x="7861300" y="5359400"/>
            <a:ext cx="1282700" cy="355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70000"/>
              </a:lnSpc>
            </a:pPr>
            <a:r>
              <a:rPr lang="es-ES" sz="1200" dirty="0" smtClean="0"/>
              <a:t>Siguiente</a:t>
            </a:r>
          </a:p>
        </p:txBody>
      </p:sp>
      <p:sp>
        <p:nvSpPr>
          <p:cNvPr id="10" name="Flecha derecha 9"/>
          <p:cNvSpPr/>
          <p:nvPr/>
        </p:nvSpPr>
        <p:spPr>
          <a:xfrm>
            <a:off x="7975600" y="5435600"/>
            <a:ext cx="342900" cy="177800"/>
          </a:xfrm>
          <a:prstGeom prst="rightArrow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42061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26234" y="139700"/>
            <a:ext cx="7161188" cy="674692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 smtClean="0"/>
              <a:t>FARMANET</a:t>
            </a:r>
          </a:p>
          <a:p>
            <a:r>
              <a:rPr lang="es-ES" sz="1500" dirty="0" smtClean="0"/>
              <a:t>Sistema de gestión de farmacias</a:t>
            </a:r>
            <a:endParaRPr lang="es-ES" sz="15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0" y="-494086"/>
            <a:ext cx="3162300" cy="294518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3035300" y="2120900"/>
            <a:ext cx="1968500" cy="10033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FARMANET</a:t>
            </a:r>
          </a:p>
          <a:p>
            <a:pPr algn="ctr"/>
            <a:r>
              <a:rPr lang="es-ES" sz="1600" dirty="0" smtClean="0"/>
              <a:t>(Uso institucional)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5867400" y="2133600"/>
            <a:ext cx="2273300" cy="939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Turnos de Farmacia</a:t>
            </a:r>
          </a:p>
          <a:p>
            <a:pPr algn="ctr"/>
            <a:r>
              <a:rPr lang="es-ES" sz="1600" dirty="0" smtClean="0"/>
              <a:t>(Uso Ciudadano)</a:t>
            </a:r>
          </a:p>
        </p:txBody>
      </p:sp>
      <p:sp>
        <p:nvSpPr>
          <p:cNvPr id="10" name="Flecha izquierda y derecha 9"/>
          <p:cNvSpPr/>
          <p:nvPr/>
        </p:nvSpPr>
        <p:spPr>
          <a:xfrm>
            <a:off x="5130800" y="2489200"/>
            <a:ext cx="596900" cy="4064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/>
          <p:cNvSpPr txBox="1"/>
          <p:nvPr/>
        </p:nvSpPr>
        <p:spPr>
          <a:xfrm>
            <a:off x="5105400" y="2120901"/>
            <a:ext cx="65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Datos</a:t>
            </a:r>
            <a:endParaRPr lang="es-E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073402" y="1739901"/>
            <a:ext cx="2133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http</a:t>
            </a:r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://farmanet.minsal.cl/</a:t>
            </a:r>
            <a:endParaRPr lang="es-E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5880100" y="1790701"/>
            <a:ext cx="2250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http://</a:t>
            </a:r>
            <a:r>
              <a:rPr lang="es-ES" sz="1400" dirty="0" err="1" smtClean="0">
                <a:solidFill>
                  <a:schemeClr val="accent1">
                    <a:lumMod val="75000"/>
                  </a:schemeClr>
                </a:solidFill>
              </a:rPr>
              <a:t>turnosdefarmacia.cl</a:t>
            </a:r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endParaRPr lang="es-E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3759200"/>
            <a:ext cx="1803400" cy="18034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0" y="3441700"/>
            <a:ext cx="850900" cy="8509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3200" y="3416300"/>
            <a:ext cx="901700" cy="90170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516" y="939801"/>
            <a:ext cx="858885" cy="4406899"/>
          </a:xfrm>
          <a:prstGeom prst="rect">
            <a:avLst/>
          </a:prstGeom>
        </p:spPr>
      </p:pic>
      <p:pic>
        <p:nvPicPr>
          <p:cNvPr id="18" name="Imagen 17" descr="business_us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07" y="3272630"/>
            <a:ext cx="600871" cy="600871"/>
          </a:xfrm>
          <a:prstGeom prst="rect">
            <a:avLst/>
          </a:prstGeom>
        </p:spPr>
      </p:pic>
      <p:pic>
        <p:nvPicPr>
          <p:cNvPr id="19" name="Imagen 18" descr="business_us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07" y="1139030"/>
            <a:ext cx="600871" cy="600871"/>
          </a:xfrm>
          <a:prstGeom prst="rect">
            <a:avLst/>
          </a:prstGeom>
        </p:spPr>
      </p:pic>
      <p:pic>
        <p:nvPicPr>
          <p:cNvPr id="20" name="Imagen 19" descr="business_us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07" y="2231230"/>
            <a:ext cx="600871" cy="600871"/>
          </a:xfrm>
          <a:prstGeom prst="rect">
            <a:avLst/>
          </a:prstGeom>
        </p:spPr>
      </p:pic>
      <p:pic>
        <p:nvPicPr>
          <p:cNvPr id="21" name="Imagen 20" descr="business_us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07" y="4314030"/>
            <a:ext cx="600871" cy="600871"/>
          </a:xfrm>
          <a:prstGeom prst="rect">
            <a:avLst/>
          </a:prstGeom>
        </p:spPr>
      </p:pic>
      <p:sp>
        <p:nvSpPr>
          <p:cNvPr id="23" name="Rectángulo redondeado 22"/>
          <p:cNvSpPr/>
          <p:nvPr/>
        </p:nvSpPr>
        <p:spPr>
          <a:xfrm>
            <a:off x="2921000" y="4356100"/>
            <a:ext cx="2171700" cy="1092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 smtClean="0"/>
          </a:p>
          <a:p>
            <a:pPr algn="ctr"/>
            <a:endParaRPr lang="es-ES" sz="1400" dirty="0"/>
          </a:p>
          <a:p>
            <a:r>
              <a:rPr lang="es-ES" sz="1400" dirty="0" smtClean="0"/>
              <a:t>Farmacia</a:t>
            </a:r>
            <a:endParaRPr lang="es-ES" sz="1400" dirty="0"/>
          </a:p>
        </p:txBody>
      </p:sp>
      <p:sp>
        <p:nvSpPr>
          <p:cNvPr id="24" name="Más 23"/>
          <p:cNvSpPr/>
          <p:nvPr/>
        </p:nvSpPr>
        <p:spPr>
          <a:xfrm>
            <a:off x="2959100" y="4406900"/>
            <a:ext cx="596900" cy="558800"/>
          </a:xfrm>
          <a:prstGeom prst="mathPlu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 descr="business_us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07" y="4161630"/>
            <a:ext cx="600871" cy="600871"/>
          </a:xfrm>
          <a:prstGeom prst="rect">
            <a:avLst/>
          </a:prstGeom>
        </p:spPr>
      </p:pic>
      <p:pic>
        <p:nvPicPr>
          <p:cNvPr id="26" name="Imagen 25" descr="business_us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607" y="4275930"/>
            <a:ext cx="600871" cy="600871"/>
          </a:xfrm>
          <a:prstGeom prst="rect">
            <a:avLst/>
          </a:prstGeom>
        </p:spPr>
      </p:pic>
      <p:pic>
        <p:nvPicPr>
          <p:cNvPr id="27" name="Imagen 26" descr="business_us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407" y="4656930"/>
            <a:ext cx="600871" cy="600871"/>
          </a:xfrm>
          <a:prstGeom prst="rect">
            <a:avLst/>
          </a:prstGeom>
        </p:spPr>
      </p:pic>
      <p:sp>
        <p:nvSpPr>
          <p:cNvPr id="28" name="Flecha derecha 27"/>
          <p:cNvSpPr/>
          <p:nvPr/>
        </p:nvSpPr>
        <p:spPr>
          <a:xfrm>
            <a:off x="1549400" y="2578100"/>
            <a:ext cx="1054100" cy="2667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Flecha arriba 28"/>
          <p:cNvSpPr/>
          <p:nvPr/>
        </p:nvSpPr>
        <p:spPr>
          <a:xfrm>
            <a:off x="3810000" y="3302000"/>
            <a:ext cx="292100" cy="711200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Flecha arriba 29"/>
          <p:cNvSpPr/>
          <p:nvPr/>
        </p:nvSpPr>
        <p:spPr>
          <a:xfrm>
            <a:off x="6946900" y="3302000"/>
            <a:ext cx="292100" cy="71120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/>
          <p:cNvSpPr txBox="1"/>
          <p:nvPr/>
        </p:nvSpPr>
        <p:spPr>
          <a:xfrm>
            <a:off x="1524000" y="222250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bg1">
                    <a:lumMod val="50000"/>
                  </a:schemeClr>
                </a:solidFill>
              </a:rPr>
              <a:t>SEREMI</a:t>
            </a:r>
            <a:endParaRPr lang="es-E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Rectángulo 32">
            <a:hlinkClick r:id="rId8" action="ppaction://hlinksldjump"/>
          </p:cNvPr>
          <p:cNvSpPr/>
          <p:nvPr/>
        </p:nvSpPr>
        <p:spPr>
          <a:xfrm>
            <a:off x="7861300" y="0"/>
            <a:ext cx="1282700" cy="406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70000"/>
              </a:lnSpc>
            </a:pPr>
            <a:r>
              <a:rPr lang="es-ES" sz="1200" dirty="0" smtClean="0"/>
              <a:t>Volver </a:t>
            </a:r>
          </a:p>
          <a:p>
            <a:pPr lvl="1">
              <a:lnSpc>
                <a:spcPct val="70000"/>
              </a:lnSpc>
            </a:pPr>
            <a:r>
              <a:rPr lang="es-ES" sz="1200" dirty="0" smtClean="0"/>
              <a:t>al menú</a:t>
            </a:r>
            <a:endParaRPr lang="es-ES" sz="1200" dirty="0"/>
          </a:p>
        </p:txBody>
      </p:sp>
      <p:sp>
        <p:nvSpPr>
          <p:cNvPr id="34" name="Flecha curvada hacia la izquierda 33"/>
          <p:cNvSpPr/>
          <p:nvPr/>
        </p:nvSpPr>
        <p:spPr>
          <a:xfrm>
            <a:off x="8001000" y="76200"/>
            <a:ext cx="330200" cy="266700"/>
          </a:xfrm>
          <a:prstGeom prst="curvedLeftArrow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5" name="Rectángulo 34">
            <a:hlinkClick r:id="" action="ppaction://hlinkshowjump?jump=nextslide"/>
          </p:cNvPr>
          <p:cNvSpPr/>
          <p:nvPr/>
        </p:nvSpPr>
        <p:spPr>
          <a:xfrm>
            <a:off x="7861300" y="5359400"/>
            <a:ext cx="1282700" cy="355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70000"/>
              </a:lnSpc>
            </a:pPr>
            <a:r>
              <a:rPr lang="es-ES" sz="1200" dirty="0" smtClean="0"/>
              <a:t>Siguiente</a:t>
            </a:r>
          </a:p>
        </p:txBody>
      </p:sp>
      <p:sp>
        <p:nvSpPr>
          <p:cNvPr id="36" name="Flecha derecha 35"/>
          <p:cNvSpPr/>
          <p:nvPr/>
        </p:nvSpPr>
        <p:spPr>
          <a:xfrm>
            <a:off x="7975600" y="5435600"/>
            <a:ext cx="342900" cy="177800"/>
          </a:xfrm>
          <a:prstGeom prst="rightArrow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705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23" grpId="0" animBg="1"/>
      <p:bldP spid="24" grpId="0" animBg="1"/>
      <p:bldP spid="28" grpId="0" animBg="1"/>
      <p:bldP spid="29" grpId="0" animBg="1"/>
      <p:bldP spid="30" grpId="0" animBg="1"/>
      <p:bldP spid="31" grpId="0"/>
      <p:bldP spid="35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326234" y="139700"/>
            <a:ext cx="7161188" cy="674692"/>
          </a:xfrm>
        </p:spPr>
        <p:txBody>
          <a:bodyPr>
            <a:normAutofit/>
          </a:bodyPr>
          <a:lstStyle/>
          <a:p>
            <a:r>
              <a:rPr lang="es-ES" sz="2800" dirty="0" smtClean="0"/>
              <a:t>ESTRUCTURA REGIONAL</a:t>
            </a:r>
            <a:endParaRPr lang="es-ES" sz="2800" dirty="0"/>
          </a:p>
        </p:txBody>
      </p:sp>
      <p:sp>
        <p:nvSpPr>
          <p:cNvPr id="10" name="Cubo 9"/>
          <p:cNvSpPr/>
          <p:nvPr/>
        </p:nvSpPr>
        <p:spPr>
          <a:xfrm>
            <a:off x="5255852" y="1510233"/>
            <a:ext cx="1657265" cy="63249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REGIÓN</a:t>
            </a:r>
            <a:endParaRPr lang="es-ES" sz="1400" dirty="0"/>
          </a:p>
        </p:txBody>
      </p:sp>
      <p:sp>
        <p:nvSpPr>
          <p:cNvPr id="11" name="Rectángulo 10"/>
          <p:cNvSpPr/>
          <p:nvPr/>
        </p:nvSpPr>
        <p:spPr>
          <a:xfrm>
            <a:off x="3909889" y="2581594"/>
            <a:ext cx="1672753" cy="4388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TERRITORIO 1</a:t>
            </a:r>
            <a:endParaRPr lang="es-ES" sz="1400" dirty="0"/>
          </a:p>
        </p:txBody>
      </p:sp>
      <p:sp>
        <p:nvSpPr>
          <p:cNvPr id="12" name="Rectángulo 11"/>
          <p:cNvSpPr/>
          <p:nvPr/>
        </p:nvSpPr>
        <p:spPr>
          <a:xfrm>
            <a:off x="6655072" y="2581594"/>
            <a:ext cx="1672753" cy="4388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TERRITORIO 2</a:t>
            </a:r>
            <a:endParaRPr lang="es-ES" sz="1400" dirty="0"/>
          </a:p>
        </p:txBody>
      </p:sp>
      <p:sp>
        <p:nvSpPr>
          <p:cNvPr id="13" name="Rectángulo 12"/>
          <p:cNvSpPr/>
          <p:nvPr/>
        </p:nvSpPr>
        <p:spPr>
          <a:xfrm>
            <a:off x="2816415" y="3420610"/>
            <a:ext cx="1548846" cy="51631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COMUNA 1</a:t>
            </a:r>
            <a:endParaRPr lang="es-ES" sz="1400" dirty="0"/>
          </a:p>
        </p:txBody>
      </p:sp>
      <p:sp>
        <p:nvSpPr>
          <p:cNvPr id="14" name="Rectángulo 13"/>
          <p:cNvSpPr/>
          <p:nvPr/>
        </p:nvSpPr>
        <p:spPr>
          <a:xfrm>
            <a:off x="5255848" y="3420610"/>
            <a:ext cx="1548846" cy="51631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COMUNA 2</a:t>
            </a:r>
            <a:endParaRPr lang="es-ES" sz="1400" dirty="0"/>
          </a:p>
        </p:txBody>
      </p:sp>
      <p:sp>
        <p:nvSpPr>
          <p:cNvPr id="15" name="Rectángulo 14"/>
          <p:cNvSpPr/>
          <p:nvPr/>
        </p:nvSpPr>
        <p:spPr>
          <a:xfrm>
            <a:off x="1525613" y="4375800"/>
            <a:ext cx="1564335" cy="45177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LOCALIDAD 1</a:t>
            </a:r>
            <a:endParaRPr lang="es-ES" sz="1400" dirty="0"/>
          </a:p>
        </p:txBody>
      </p:sp>
      <p:sp>
        <p:nvSpPr>
          <p:cNvPr id="16" name="Rectángulo 15"/>
          <p:cNvSpPr/>
          <p:nvPr/>
        </p:nvSpPr>
        <p:spPr>
          <a:xfrm>
            <a:off x="4161716" y="4375800"/>
            <a:ext cx="1564335" cy="45177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LOCALIDAD 2</a:t>
            </a:r>
            <a:endParaRPr lang="es-ES" sz="1400" dirty="0"/>
          </a:p>
        </p:txBody>
      </p:sp>
      <p:sp>
        <p:nvSpPr>
          <p:cNvPr id="17" name="Rectángulo 16"/>
          <p:cNvSpPr/>
          <p:nvPr/>
        </p:nvSpPr>
        <p:spPr>
          <a:xfrm>
            <a:off x="457201" y="5150279"/>
            <a:ext cx="1711185" cy="387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FARMACIA 1</a:t>
            </a:r>
            <a:endParaRPr lang="es-ES" sz="1400" dirty="0"/>
          </a:p>
        </p:txBody>
      </p:sp>
      <p:sp>
        <p:nvSpPr>
          <p:cNvPr id="18" name="Rectángulo 17"/>
          <p:cNvSpPr/>
          <p:nvPr/>
        </p:nvSpPr>
        <p:spPr>
          <a:xfrm>
            <a:off x="2654080" y="5150279"/>
            <a:ext cx="1711185" cy="387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FARMACIA 2</a:t>
            </a:r>
            <a:endParaRPr lang="es-ES" sz="1400" dirty="0"/>
          </a:p>
        </p:txBody>
      </p:sp>
      <p:sp>
        <p:nvSpPr>
          <p:cNvPr id="19" name="Rectángulo 18"/>
          <p:cNvSpPr/>
          <p:nvPr/>
        </p:nvSpPr>
        <p:spPr>
          <a:xfrm>
            <a:off x="4943888" y="5150279"/>
            <a:ext cx="1711185" cy="387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FARMACIA 3</a:t>
            </a:r>
            <a:endParaRPr lang="es-ES" sz="1400" dirty="0"/>
          </a:p>
        </p:txBody>
      </p:sp>
      <p:sp>
        <p:nvSpPr>
          <p:cNvPr id="20" name="Rectángulo 19"/>
          <p:cNvSpPr/>
          <p:nvPr/>
        </p:nvSpPr>
        <p:spPr>
          <a:xfrm>
            <a:off x="7137958" y="5150279"/>
            <a:ext cx="1711185" cy="387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FARMACIA 4</a:t>
            </a:r>
            <a:endParaRPr lang="es-ES" sz="1400" dirty="0"/>
          </a:p>
        </p:txBody>
      </p:sp>
      <p:sp>
        <p:nvSpPr>
          <p:cNvPr id="21" name="Rectángulo 20"/>
          <p:cNvSpPr/>
          <p:nvPr/>
        </p:nvSpPr>
        <p:spPr>
          <a:xfrm>
            <a:off x="8327826" y="4375800"/>
            <a:ext cx="1564335" cy="45177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LOCALIDAD 4</a:t>
            </a:r>
            <a:endParaRPr lang="es-ES" sz="1400" dirty="0"/>
          </a:p>
        </p:txBody>
      </p:sp>
      <p:cxnSp>
        <p:nvCxnSpPr>
          <p:cNvPr id="22" name="Conector recto de flecha 21"/>
          <p:cNvCxnSpPr>
            <a:stCxn id="10" idx="3"/>
            <a:endCxn id="11" idx="0"/>
          </p:cNvCxnSpPr>
          <p:nvPr/>
        </p:nvCxnSpPr>
        <p:spPr>
          <a:xfrm flipH="1">
            <a:off x="4746266" y="2142723"/>
            <a:ext cx="1243345" cy="438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11" idx="2"/>
            <a:endCxn id="13" idx="0"/>
          </p:cNvCxnSpPr>
          <p:nvPr/>
        </p:nvCxnSpPr>
        <p:spPr>
          <a:xfrm flipH="1">
            <a:off x="3590838" y="3020465"/>
            <a:ext cx="1155424" cy="400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11" idx="2"/>
            <a:endCxn id="14" idx="0"/>
          </p:cNvCxnSpPr>
          <p:nvPr/>
        </p:nvCxnSpPr>
        <p:spPr>
          <a:xfrm>
            <a:off x="4746266" y="3020465"/>
            <a:ext cx="1284009" cy="400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>
            <a:off x="7553399" y="3420610"/>
            <a:ext cx="1548846" cy="51631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COMUNA 3</a:t>
            </a:r>
            <a:endParaRPr lang="es-ES" sz="1400" dirty="0"/>
          </a:p>
        </p:txBody>
      </p:sp>
      <p:cxnSp>
        <p:nvCxnSpPr>
          <p:cNvPr id="26" name="Conector recto de flecha 25"/>
          <p:cNvCxnSpPr>
            <a:stCxn id="10" idx="3"/>
            <a:endCxn id="12" idx="0"/>
          </p:cNvCxnSpPr>
          <p:nvPr/>
        </p:nvCxnSpPr>
        <p:spPr>
          <a:xfrm>
            <a:off x="5989611" y="2142723"/>
            <a:ext cx="1501839" cy="438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12" idx="2"/>
            <a:endCxn id="25" idx="0"/>
          </p:cNvCxnSpPr>
          <p:nvPr/>
        </p:nvCxnSpPr>
        <p:spPr>
          <a:xfrm>
            <a:off x="7491446" y="3020465"/>
            <a:ext cx="836376" cy="400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25" idx="2"/>
            <a:endCxn id="21" idx="0"/>
          </p:cNvCxnSpPr>
          <p:nvPr/>
        </p:nvCxnSpPr>
        <p:spPr>
          <a:xfrm>
            <a:off x="8327822" y="3936928"/>
            <a:ext cx="782168" cy="438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13" idx="2"/>
          </p:cNvCxnSpPr>
          <p:nvPr/>
        </p:nvCxnSpPr>
        <p:spPr>
          <a:xfrm flipH="1">
            <a:off x="2168389" y="3936928"/>
            <a:ext cx="1422453" cy="438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13" idx="2"/>
            <a:endCxn id="16" idx="0"/>
          </p:cNvCxnSpPr>
          <p:nvPr/>
        </p:nvCxnSpPr>
        <p:spPr>
          <a:xfrm>
            <a:off x="3590838" y="3936928"/>
            <a:ext cx="1353046" cy="438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>
            <a:off x="6355790" y="4375800"/>
            <a:ext cx="1564335" cy="45177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LOCALIDAD 3</a:t>
            </a:r>
            <a:endParaRPr lang="es-ES" sz="1400" dirty="0"/>
          </a:p>
        </p:txBody>
      </p:sp>
      <p:cxnSp>
        <p:nvCxnSpPr>
          <p:cNvPr id="32" name="Conector recto de flecha 31"/>
          <p:cNvCxnSpPr>
            <a:stCxn id="14" idx="2"/>
            <a:endCxn id="31" idx="0"/>
          </p:cNvCxnSpPr>
          <p:nvPr/>
        </p:nvCxnSpPr>
        <p:spPr>
          <a:xfrm>
            <a:off x="6030274" y="3936928"/>
            <a:ext cx="1107683" cy="438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endCxn id="17" idx="0"/>
          </p:cNvCxnSpPr>
          <p:nvPr/>
        </p:nvCxnSpPr>
        <p:spPr>
          <a:xfrm flipH="1">
            <a:off x="1312793" y="4827579"/>
            <a:ext cx="855592" cy="322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15" idx="2"/>
            <a:endCxn id="18" idx="0"/>
          </p:cNvCxnSpPr>
          <p:nvPr/>
        </p:nvCxnSpPr>
        <p:spPr>
          <a:xfrm>
            <a:off x="2307784" y="4827579"/>
            <a:ext cx="1201889" cy="322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16" idx="2"/>
            <a:endCxn id="19" idx="0"/>
          </p:cNvCxnSpPr>
          <p:nvPr/>
        </p:nvCxnSpPr>
        <p:spPr>
          <a:xfrm>
            <a:off x="4943888" y="4827579"/>
            <a:ext cx="855593" cy="322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31" idx="2"/>
          </p:cNvCxnSpPr>
          <p:nvPr/>
        </p:nvCxnSpPr>
        <p:spPr>
          <a:xfrm>
            <a:off x="7137954" y="4827579"/>
            <a:ext cx="1008976" cy="322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408898" y="2505908"/>
            <a:ext cx="2233435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NIVELES CREADOS POR EL SISTEMA</a:t>
            </a:r>
            <a:endParaRPr lang="es-ES" sz="1400" dirty="0"/>
          </a:p>
        </p:txBody>
      </p:sp>
      <p:cxnSp>
        <p:nvCxnSpPr>
          <p:cNvPr id="39" name="Conector recto de flecha 38"/>
          <p:cNvCxnSpPr>
            <a:stCxn id="38" idx="3"/>
            <a:endCxn id="11" idx="1"/>
          </p:cNvCxnSpPr>
          <p:nvPr/>
        </p:nvCxnSpPr>
        <p:spPr>
          <a:xfrm>
            <a:off x="2642333" y="2767518"/>
            <a:ext cx="1267556" cy="3351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>
            <a:stCxn id="38" idx="2"/>
          </p:cNvCxnSpPr>
          <p:nvPr/>
        </p:nvCxnSpPr>
        <p:spPr>
          <a:xfrm>
            <a:off x="1525616" y="3029128"/>
            <a:ext cx="363979" cy="134667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ángulo 46">
            <a:hlinkClick r:id="rId2" action="ppaction://hlinksldjump"/>
          </p:cNvPr>
          <p:cNvSpPr/>
          <p:nvPr/>
        </p:nvSpPr>
        <p:spPr>
          <a:xfrm>
            <a:off x="7861300" y="0"/>
            <a:ext cx="1282700" cy="406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70000"/>
              </a:lnSpc>
            </a:pPr>
            <a:r>
              <a:rPr lang="es-ES" sz="1200" dirty="0" smtClean="0"/>
              <a:t>Volver </a:t>
            </a:r>
          </a:p>
          <a:p>
            <a:pPr lvl="1">
              <a:lnSpc>
                <a:spcPct val="70000"/>
              </a:lnSpc>
            </a:pPr>
            <a:r>
              <a:rPr lang="es-ES" sz="1200" dirty="0" smtClean="0"/>
              <a:t>al menú</a:t>
            </a:r>
            <a:endParaRPr lang="es-ES" sz="1200" dirty="0"/>
          </a:p>
        </p:txBody>
      </p:sp>
      <p:sp>
        <p:nvSpPr>
          <p:cNvPr id="48" name="Flecha curvada hacia la izquierda 47"/>
          <p:cNvSpPr/>
          <p:nvPr/>
        </p:nvSpPr>
        <p:spPr>
          <a:xfrm>
            <a:off x="8001000" y="76200"/>
            <a:ext cx="330200" cy="266700"/>
          </a:xfrm>
          <a:prstGeom prst="curvedLeftArrow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9" name="Rectángulo 48">
            <a:hlinkClick r:id="" action="ppaction://hlinkshowjump?jump=nextslide"/>
          </p:cNvPr>
          <p:cNvSpPr/>
          <p:nvPr/>
        </p:nvSpPr>
        <p:spPr>
          <a:xfrm>
            <a:off x="7861300" y="5359400"/>
            <a:ext cx="1282700" cy="355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70000"/>
              </a:lnSpc>
            </a:pPr>
            <a:r>
              <a:rPr lang="es-ES" sz="1200" dirty="0" smtClean="0"/>
              <a:t>Siguiente</a:t>
            </a:r>
          </a:p>
        </p:txBody>
      </p:sp>
      <p:sp>
        <p:nvSpPr>
          <p:cNvPr id="50" name="Flecha derecha 49"/>
          <p:cNvSpPr/>
          <p:nvPr/>
        </p:nvSpPr>
        <p:spPr>
          <a:xfrm>
            <a:off x="7975600" y="5435600"/>
            <a:ext cx="342900" cy="177800"/>
          </a:xfrm>
          <a:prstGeom prst="rightArrow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9" grpId="0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326234" y="139700"/>
            <a:ext cx="7161188" cy="674692"/>
          </a:xfrm>
        </p:spPr>
        <p:txBody>
          <a:bodyPr>
            <a:normAutofit/>
          </a:bodyPr>
          <a:lstStyle/>
          <a:p>
            <a:r>
              <a:rPr lang="es-ES" sz="2800" dirty="0" smtClean="0"/>
              <a:t>ESTRUCTURA DE BODEGAS</a:t>
            </a:r>
            <a:br>
              <a:rPr lang="es-ES" sz="2800" dirty="0" smtClean="0"/>
            </a:br>
            <a:r>
              <a:rPr lang="es-ES" sz="2000" dirty="0" smtClean="0"/>
              <a:t>En módulo de venta de talonarios cheque</a:t>
            </a:r>
            <a:endParaRPr lang="es-ES" sz="2000" dirty="0"/>
          </a:p>
        </p:txBody>
      </p:sp>
      <p:sp>
        <p:nvSpPr>
          <p:cNvPr id="10" name="Cubo 9"/>
          <p:cNvSpPr/>
          <p:nvPr/>
        </p:nvSpPr>
        <p:spPr>
          <a:xfrm>
            <a:off x="3808051" y="1510233"/>
            <a:ext cx="1657265" cy="63249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Bodega Central</a:t>
            </a:r>
            <a:endParaRPr lang="es-ES" sz="1400" dirty="0"/>
          </a:p>
        </p:txBody>
      </p:sp>
      <p:sp>
        <p:nvSpPr>
          <p:cNvPr id="11" name="Rectángulo 10"/>
          <p:cNvSpPr/>
          <p:nvPr/>
        </p:nvSpPr>
        <p:spPr>
          <a:xfrm>
            <a:off x="2462089" y="2581594"/>
            <a:ext cx="1672753" cy="4388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Bodega intermedia</a:t>
            </a:r>
            <a:endParaRPr lang="es-ES" sz="1400" dirty="0"/>
          </a:p>
        </p:txBody>
      </p:sp>
      <p:sp>
        <p:nvSpPr>
          <p:cNvPr id="12" name="Rectángulo 11"/>
          <p:cNvSpPr/>
          <p:nvPr/>
        </p:nvSpPr>
        <p:spPr>
          <a:xfrm>
            <a:off x="5207273" y="2581594"/>
            <a:ext cx="1672753" cy="4388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Bedega</a:t>
            </a:r>
            <a:r>
              <a:rPr lang="es-ES" sz="1400" dirty="0" smtClean="0"/>
              <a:t> intermedia</a:t>
            </a:r>
            <a:endParaRPr lang="es-ES" sz="1400" dirty="0"/>
          </a:p>
        </p:txBody>
      </p:sp>
      <p:sp>
        <p:nvSpPr>
          <p:cNvPr id="13" name="Rectángulo 12"/>
          <p:cNvSpPr/>
          <p:nvPr/>
        </p:nvSpPr>
        <p:spPr>
          <a:xfrm>
            <a:off x="1368615" y="3420610"/>
            <a:ext cx="1548846" cy="51631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Locales de venta</a:t>
            </a:r>
            <a:endParaRPr lang="es-ES" sz="1400" dirty="0"/>
          </a:p>
        </p:txBody>
      </p:sp>
      <p:sp>
        <p:nvSpPr>
          <p:cNvPr id="14" name="Rectángulo 13"/>
          <p:cNvSpPr/>
          <p:nvPr/>
        </p:nvSpPr>
        <p:spPr>
          <a:xfrm>
            <a:off x="3808048" y="3420610"/>
            <a:ext cx="1548846" cy="51631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Locales de venta</a:t>
            </a:r>
            <a:endParaRPr lang="es-ES" sz="1400" dirty="0"/>
          </a:p>
        </p:txBody>
      </p:sp>
      <p:cxnSp>
        <p:nvCxnSpPr>
          <p:cNvPr id="22" name="Conector recto de flecha 21"/>
          <p:cNvCxnSpPr>
            <a:stCxn id="10" idx="3"/>
            <a:endCxn id="11" idx="0"/>
          </p:cNvCxnSpPr>
          <p:nvPr/>
        </p:nvCxnSpPr>
        <p:spPr>
          <a:xfrm flipH="1">
            <a:off x="3298466" y="2142723"/>
            <a:ext cx="1243345" cy="438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11" idx="2"/>
            <a:endCxn id="13" idx="0"/>
          </p:cNvCxnSpPr>
          <p:nvPr/>
        </p:nvCxnSpPr>
        <p:spPr>
          <a:xfrm flipH="1">
            <a:off x="2143038" y="3020465"/>
            <a:ext cx="1155424" cy="400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11" idx="2"/>
            <a:endCxn id="14" idx="0"/>
          </p:cNvCxnSpPr>
          <p:nvPr/>
        </p:nvCxnSpPr>
        <p:spPr>
          <a:xfrm>
            <a:off x="3298466" y="3020465"/>
            <a:ext cx="1284009" cy="400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>
            <a:off x="6105599" y="3420610"/>
            <a:ext cx="1548846" cy="51631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Locales de venta</a:t>
            </a:r>
            <a:endParaRPr lang="es-ES" sz="1400" dirty="0"/>
          </a:p>
        </p:txBody>
      </p:sp>
      <p:cxnSp>
        <p:nvCxnSpPr>
          <p:cNvPr id="26" name="Conector recto de flecha 25"/>
          <p:cNvCxnSpPr>
            <a:stCxn id="10" idx="3"/>
            <a:endCxn id="12" idx="0"/>
          </p:cNvCxnSpPr>
          <p:nvPr/>
        </p:nvCxnSpPr>
        <p:spPr>
          <a:xfrm>
            <a:off x="4541811" y="2142723"/>
            <a:ext cx="1501839" cy="438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12" idx="2"/>
            <a:endCxn id="25" idx="0"/>
          </p:cNvCxnSpPr>
          <p:nvPr/>
        </p:nvCxnSpPr>
        <p:spPr>
          <a:xfrm>
            <a:off x="6043646" y="3020465"/>
            <a:ext cx="836376" cy="400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2758397" y="2378910"/>
            <a:ext cx="1140504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Territorio 1</a:t>
            </a:r>
            <a:endParaRPr lang="es-ES" sz="1400" dirty="0"/>
          </a:p>
        </p:txBody>
      </p:sp>
      <p:sp>
        <p:nvSpPr>
          <p:cNvPr id="47" name="Rectángulo 46">
            <a:hlinkClick r:id="rId2" action="ppaction://hlinksldjump"/>
          </p:cNvPr>
          <p:cNvSpPr/>
          <p:nvPr/>
        </p:nvSpPr>
        <p:spPr>
          <a:xfrm>
            <a:off x="7861300" y="0"/>
            <a:ext cx="1282700" cy="406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70000"/>
              </a:lnSpc>
            </a:pPr>
            <a:r>
              <a:rPr lang="es-ES" sz="1200" dirty="0" smtClean="0"/>
              <a:t>Volver </a:t>
            </a:r>
          </a:p>
          <a:p>
            <a:pPr lvl="1">
              <a:lnSpc>
                <a:spcPct val="70000"/>
              </a:lnSpc>
            </a:pPr>
            <a:r>
              <a:rPr lang="es-ES" sz="1200" dirty="0" smtClean="0"/>
              <a:t>al menú</a:t>
            </a:r>
            <a:endParaRPr lang="es-ES" sz="1200" dirty="0"/>
          </a:p>
        </p:txBody>
      </p:sp>
      <p:sp>
        <p:nvSpPr>
          <p:cNvPr id="48" name="Flecha curvada hacia la izquierda 47"/>
          <p:cNvSpPr/>
          <p:nvPr/>
        </p:nvSpPr>
        <p:spPr>
          <a:xfrm>
            <a:off x="8001000" y="76200"/>
            <a:ext cx="330200" cy="266700"/>
          </a:xfrm>
          <a:prstGeom prst="curvedLeftArrow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pSp>
        <p:nvGrpSpPr>
          <p:cNvPr id="3" name="Agrupar 2"/>
          <p:cNvGrpSpPr/>
          <p:nvPr/>
        </p:nvGrpSpPr>
        <p:grpSpPr>
          <a:xfrm>
            <a:off x="7861300" y="5359400"/>
            <a:ext cx="1282700" cy="355600"/>
            <a:chOff x="7861300" y="5359400"/>
            <a:chExt cx="1282700" cy="355600"/>
          </a:xfrm>
        </p:grpSpPr>
        <p:sp>
          <p:nvSpPr>
            <p:cNvPr id="49" name="Rectángulo 48">
              <a:hlinkClick r:id="" action="ppaction://hlinkshowjump?jump=nextslide"/>
            </p:cNvPr>
            <p:cNvSpPr/>
            <p:nvPr/>
          </p:nvSpPr>
          <p:spPr>
            <a:xfrm>
              <a:off x="7861300" y="5359400"/>
              <a:ext cx="1282700" cy="3556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lnSpc>
                  <a:spcPct val="70000"/>
                </a:lnSpc>
              </a:pPr>
              <a:r>
                <a:rPr lang="es-ES" sz="1200" dirty="0" smtClean="0"/>
                <a:t>Siguiente</a:t>
              </a:r>
            </a:p>
          </p:txBody>
        </p:sp>
        <p:sp>
          <p:nvSpPr>
            <p:cNvPr id="50" name="Flecha derecha 49"/>
            <p:cNvSpPr/>
            <p:nvPr/>
          </p:nvSpPr>
          <p:spPr>
            <a:xfrm>
              <a:off x="7975600" y="5435600"/>
              <a:ext cx="342900" cy="177800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7" name="CuadroTexto 36"/>
          <p:cNvSpPr txBox="1"/>
          <p:nvPr/>
        </p:nvSpPr>
        <p:spPr>
          <a:xfrm>
            <a:off x="3939499" y="1299410"/>
            <a:ext cx="1458003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Nivel REGIÓN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5565097" y="2417010"/>
            <a:ext cx="1140504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Territorio 2</a:t>
            </a:r>
            <a:endParaRPr lang="es-ES" sz="14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2809199" y="4703009"/>
            <a:ext cx="3934503" cy="738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Niveles “Locales de Venta” es ficticio, no tiene relación a una segmentación geográfica de la región</a:t>
            </a:r>
          </a:p>
        </p:txBody>
      </p:sp>
      <p:sp>
        <p:nvSpPr>
          <p:cNvPr id="2" name="Abrir llave 1"/>
          <p:cNvSpPr/>
          <p:nvPr/>
        </p:nvSpPr>
        <p:spPr>
          <a:xfrm rot="16200000">
            <a:off x="4267200" y="1003300"/>
            <a:ext cx="584200" cy="6553200"/>
          </a:xfrm>
          <a:prstGeom prst="leftBrace">
            <a:avLst>
              <a:gd name="adj1" fmla="val 18750"/>
              <a:gd name="adj2" fmla="val 5073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610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41" grpId="0" animBg="1"/>
      <p:bldP spid="42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38317" y="134938"/>
            <a:ext cx="5503685" cy="754062"/>
          </a:xfrm>
        </p:spPr>
        <p:txBody>
          <a:bodyPr>
            <a:normAutofit/>
          </a:bodyPr>
          <a:lstStyle/>
          <a:p>
            <a:r>
              <a:rPr lang="es-ES" sz="1800" dirty="0" smtClean="0"/>
              <a:t>CONCEPTO DE EMPRESA Y ESTABLECIMIENTO FARMACÉUTICO</a:t>
            </a:r>
            <a:endParaRPr lang="es-ES" sz="1800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330200" y="668338"/>
            <a:ext cx="8013700" cy="51276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600" dirty="0" smtClean="0"/>
              <a:t>Una Empresa Farmacéutica es Distinto de un Establecimiento Farmacéutico</a:t>
            </a:r>
            <a:endParaRPr lang="es-ES" sz="1600" dirty="0"/>
          </a:p>
        </p:txBody>
      </p:sp>
      <p:sp>
        <p:nvSpPr>
          <p:cNvPr id="7" name="Cubo 6"/>
          <p:cNvSpPr/>
          <p:nvPr/>
        </p:nvSpPr>
        <p:spPr>
          <a:xfrm>
            <a:off x="2503529" y="1104822"/>
            <a:ext cx="4002869" cy="2261474"/>
          </a:xfrm>
          <a:prstGeom prst="cube">
            <a:avLst>
              <a:gd name="adj" fmla="val 1404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EMPRESA</a:t>
            </a:r>
          </a:p>
          <a:p>
            <a:pPr algn="ctr"/>
            <a:endParaRPr lang="es-ES" sz="1400" dirty="0"/>
          </a:p>
          <a:p>
            <a:pPr marL="285750" indent="-285750">
              <a:buFont typeface="Arial"/>
              <a:buChar char="•"/>
            </a:pPr>
            <a:r>
              <a:rPr lang="es-ES" sz="1400" dirty="0" smtClean="0"/>
              <a:t>RUT Y RAZÓN SOCIAL</a:t>
            </a:r>
          </a:p>
          <a:p>
            <a:pPr marL="285750" indent="-285750">
              <a:buFont typeface="Arial"/>
              <a:buChar char="•"/>
            </a:pPr>
            <a:r>
              <a:rPr lang="es-ES" sz="1400" dirty="0" smtClean="0"/>
              <a:t>DIRECCIÓN CASA MATRIZ</a:t>
            </a:r>
          </a:p>
          <a:p>
            <a:pPr marL="285750" indent="-285750">
              <a:buFont typeface="Arial"/>
              <a:buChar char="•"/>
            </a:pPr>
            <a:r>
              <a:rPr lang="es-ES" sz="1400" dirty="0" smtClean="0"/>
              <a:t>REGIONAL, INTER-REGIONAL, INDIVIDUAL O NACIONAL.</a:t>
            </a:r>
            <a:endParaRPr lang="es-ES" sz="1400" dirty="0"/>
          </a:p>
        </p:txBody>
      </p:sp>
      <p:sp>
        <p:nvSpPr>
          <p:cNvPr id="8" name="Rectángulo 7"/>
          <p:cNvSpPr/>
          <p:nvPr/>
        </p:nvSpPr>
        <p:spPr>
          <a:xfrm>
            <a:off x="602121" y="4014364"/>
            <a:ext cx="3620157" cy="156444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ESTABLECIMIENTO FARM. 1</a:t>
            </a:r>
          </a:p>
          <a:p>
            <a:pPr algn="ctr"/>
            <a:endParaRPr lang="es-ES" sz="1400" dirty="0" smtClean="0"/>
          </a:p>
          <a:p>
            <a:pPr marL="285750" indent="-285750">
              <a:buFont typeface="Arial"/>
              <a:buChar char="•"/>
            </a:pPr>
            <a:r>
              <a:rPr lang="es-ES" sz="1400" dirty="0" smtClean="0"/>
              <a:t>HEREDA EL RUT DE SU EMPRESA</a:t>
            </a:r>
          </a:p>
          <a:p>
            <a:pPr marL="285750" indent="-285750">
              <a:buFont typeface="Arial"/>
              <a:buChar char="•"/>
            </a:pPr>
            <a:r>
              <a:rPr lang="es-ES" sz="1400" dirty="0" smtClean="0"/>
              <a:t>DIRECCIÓN DE LA UBICACIÓN DE LA FARMACIA</a:t>
            </a:r>
            <a:endParaRPr lang="es-ES" sz="1400" dirty="0"/>
          </a:p>
        </p:txBody>
      </p:sp>
      <p:cxnSp>
        <p:nvCxnSpPr>
          <p:cNvPr id="9" name="Conector recto de flecha 8"/>
          <p:cNvCxnSpPr>
            <a:stCxn id="7" idx="3"/>
            <a:endCxn id="8" idx="0"/>
          </p:cNvCxnSpPr>
          <p:nvPr/>
        </p:nvCxnSpPr>
        <p:spPr>
          <a:xfrm flipH="1">
            <a:off x="2412200" y="3366296"/>
            <a:ext cx="1933997" cy="648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7" idx="3"/>
            <a:endCxn id="11" idx="0"/>
          </p:cNvCxnSpPr>
          <p:nvPr/>
        </p:nvCxnSpPr>
        <p:spPr>
          <a:xfrm>
            <a:off x="4346195" y="3366297"/>
            <a:ext cx="2155470" cy="648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4715761" y="4014365"/>
            <a:ext cx="3571808" cy="156093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ESTABLECIMIENTO FARM. 2</a:t>
            </a:r>
          </a:p>
          <a:p>
            <a:pPr algn="ctr"/>
            <a:endParaRPr lang="es-ES" sz="1400" dirty="0" smtClean="0"/>
          </a:p>
          <a:p>
            <a:pPr marL="285750" indent="-285750">
              <a:buFont typeface="Arial"/>
              <a:buChar char="•"/>
            </a:pPr>
            <a:r>
              <a:rPr lang="es-ES" sz="1400" dirty="0" smtClean="0"/>
              <a:t>HEREDA EL RUT DE SU EMPRESA</a:t>
            </a:r>
          </a:p>
          <a:p>
            <a:pPr marL="285750" indent="-285750">
              <a:buFont typeface="Arial"/>
              <a:buChar char="•"/>
            </a:pPr>
            <a:r>
              <a:rPr lang="es-ES" sz="1400" dirty="0" smtClean="0"/>
              <a:t>DIRECCIÓN DE LA UBICACIÓN DE LA FARMACIA</a:t>
            </a:r>
            <a:endParaRPr lang="es-ES" sz="1400" dirty="0"/>
          </a:p>
        </p:txBody>
      </p:sp>
      <p:sp>
        <p:nvSpPr>
          <p:cNvPr id="17" name="Rectángulo 16">
            <a:hlinkClick r:id="rId2" action="ppaction://hlinksldjump"/>
          </p:cNvPr>
          <p:cNvSpPr/>
          <p:nvPr/>
        </p:nvSpPr>
        <p:spPr>
          <a:xfrm>
            <a:off x="7861300" y="0"/>
            <a:ext cx="1282700" cy="406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70000"/>
              </a:lnSpc>
            </a:pPr>
            <a:r>
              <a:rPr lang="es-ES" sz="1200" dirty="0" smtClean="0"/>
              <a:t>Volver </a:t>
            </a:r>
          </a:p>
          <a:p>
            <a:pPr lvl="1">
              <a:lnSpc>
                <a:spcPct val="70000"/>
              </a:lnSpc>
            </a:pPr>
            <a:r>
              <a:rPr lang="es-ES" sz="1200" dirty="0" smtClean="0"/>
              <a:t>al menú</a:t>
            </a:r>
            <a:endParaRPr lang="es-ES" sz="1200" dirty="0"/>
          </a:p>
        </p:txBody>
      </p:sp>
      <p:sp>
        <p:nvSpPr>
          <p:cNvPr id="18" name="Flecha curvada hacia la izquierda 17"/>
          <p:cNvSpPr/>
          <p:nvPr/>
        </p:nvSpPr>
        <p:spPr>
          <a:xfrm>
            <a:off x="8001000" y="76200"/>
            <a:ext cx="330200" cy="266700"/>
          </a:xfrm>
          <a:prstGeom prst="curvedLeftArrow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9" name="Rectángulo 18">
            <a:hlinkClick r:id="" action="ppaction://hlinkshowjump?jump=nextslide"/>
          </p:cNvPr>
          <p:cNvSpPr/>
          <p:nvPr/>
        </p:nvSpPr>
        <p:spPr>
          <a:xfrm>
            <a:off x="7861300" y="5359400"/>
            <a:ext cx="1282700" cy="355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70000"/>
              </a:lnSpc>
            </a:pPr>
            <a:r>
              <a:rPr lang="es-ES" sz="1200" dirty="0" smtClean="0"/>
              <a:t>Siguiente</a:t>
            </a:r>
          </a:p>
        </p:txBody>
      </p:sp>
      <p:sp>
        <p:nvSpPr>
          <p:cNvPr id="20" name="Flecha derecha 19"/>
          <p:cNvSpPr/>
          <p:nvPr/>
        </p:nvSpPr>
        <p:spPr>
          <a:xfrm>
            <a:off x="7975600" y="5435600"/>
            <a:ext cx="342900" cy="177800"/>
          </a:xfrm>
          <a:prstGeom prst="rightArrow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133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ser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1270000"/>
            <a:ext cx="1028700" cy="1028700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61495" y="0"/>
            <a:ext cx="6334780" cy="711200"/>
          </a:xfrm>
        </p:spPr>
        <p:txBody>
          <a:bodyPr>
            <a:normAutofit/>
          </a:bodyPr>
          <a:lstStyle/>
          <a:p>
            <a:r>
              <a:rPr lang="es-ES" sz="2000" dirty="0" smtClean="0"/>
              <a:t>CONCEPTO DE USUARIOS Y ROLES DE SISTEMA</a:t>
            </a:r>
            <a:endParaRPr lang="es-ES" sz="2000" dirty="0"/>
          </a:p>
        </p:txBody>
      </p:sp>
      <p:sp>
        <p:nvSpPr>
          <p:cNvPr id="7" name="CuadroTexto 6"/>
          <p:cNvSpPr txBox="1"/>
          <p:nvPr/>
        </p:nvSpPr>
        <p:spPr>
          <a:xfrm>
            <a:off x="977900" y="863600"/>
            <a:ext cx="980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Usuario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583" y="1423046"/>
            <a:ext cx="899386" cy="79945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101" y="1444082"/>
            <a:ext cx="860284" cy="76469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4300" y="1424293"/>
            <a:ext cx="899634" cy="799675"/>
          </a:xfrm>
          <a:prstGeom prst="rect">
            <a:avLst/>
          </a:prstGeom>
        </p:spPr>
      </p:pic>
      <p:sp>
        <p:nvSpPr>
          <p:cNvPr id="34" name="CuadroTexto 33"/>
          <p:cNvSpPr txBox="1"/>
          <p:nvPr/>
        </p:nvSpPr>
        <p:spPr>
          <a:xfrm>
            <a:off x="4953000" y="889000"/>
            <a:ext cx="199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Roles en Sistema</a:t>
            </a:r>
            <a:endParaRPr lang="es-ES" dirty="0"/>
          </a:p>
        </p:txBody>
      </p:sp>
      <p:pic>
        <p:nvPicPr>
          <p:cNvPr id="42" name="Imagen 41" descr="Logi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4" y="3136900"/>
            <a:ext cx="2762845" cy="19812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43" name="Imagen 42" descr="Role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897865"/>
            <a:ext cx="3381510" cy="2385336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44" name="Flecha abajo 43"/>
          <p:cNvSpPr/>
          <p:nvPr/>
        </p:nvSpPr>
        <p:spPr>
          <a:xfrm>
            <a:off x="1244600" y="2438400"/>
            <a:ext cx="393700" cy="508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1" name="Conector recto de flecha 50"/>
          <p:cNvCxnSpPr/>
          <p:nvPr/>
        </p:nvCxnSpPr>
        <p:spPr>
          <a:xfrm>
            <a:off x="2159000" y="1752600"/>
            <a:ext cx="18669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Flecha derecha 53"/>
          <p:cNvSpPr/>
          <p:nvPr/>
        </p:nvSpPr>
        <p:spPr>
          <a:xfrm>
            <a:off x="3467100" y="3898900"/>
            <a:ext cx="723900" cy="4699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CuadroTexto 54"/>
          <p:cNvSpPr txBox="1"/>
          <p:nvPr/>
        </p:nvSpPr>
        <p:spPr>
          <a:xfrm>
            <a:off x="1676400" y="2501901"/>
            <a:ext cx="138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smtClean="0"/>
              <a:t>Paso 1:</a:t>
            </a:r>
          </a:p>
          <a:p>
            <a:r>
              <a:rPr lang="es-ES" sz="1200" dirty="0" smtClean="0"/>
              <a:t>Rut y Contraseña</a:t>
            </a:r>
            <a:endParaRPr lang="es-ES" sz="12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4508501" y="2387601"/>
            <a:ext cx="2981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smtClean="0"/>
              <a:t>Paso 2:</a:t>
            </a:r>
          </a:p>
          <a:p>
            <a:r>
              <a:rPr lang="es-ES" sz="1200" dirty="0" smtClean="0"/>
              <a:t>Seleccione un Rol para entrar al Sistema</a:t>
            </a:r>
            <a:endParaRPr lang="es-ES" sz="1200" dirty="0"/>
          </a:p>
        </p:txBody>
      </p:sp>
      <p:sp>
        <p:nvSpPr>
          <p:cNvPr id="61" name="Rectángulo 60">
            <a:hlinkClick r:id="rId8" action="ppaction://hlinksldjump"/>
          </p:cNvPr>
          <p:cNvSpPr/>
          <p:nvPr/>
        </p:nvSpPr>
        <p:spPr>
          <a:xfrm>
            <a:off x="7861300" y="0"/>
            <a:ext cx="1282700" cy="406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70000"/>
              </a:lnSpc>
            </a:pPr>
            <a:r>
              <a:rPr lang="es-ES" sz="1200" dirty="0" smtClean="0"/>
              <a:t>Volver </a:t>
            </a:r>
          </a:p>
          <a:p>
            <a:pPr lvl="1">
              <a:lnSpc>
                <a:spcPct val="70000"/>
              </a:lnSpc>
            </a:pPr>
            <a:r>
              <a:rPr lang="es-ES" sz="1200" dirty="0" smtClean="0"/>
              <a:t>al menú</a:t>
            </a:r>
            <a:endParaRPr lang="es-ES" sz="1200" dirty="0"/>
          </a:p>
        </p:txBody>
      </p:sp>
      <p:sp>
        <p:nvSpPr>
          <p:cNvPr id="62" name="Flecha curvada hacia la izquierda 61"/>
          <p:cNvSpPr/>
          <p:nvPr/>
        </p:nvSpPr>
        <p:spPr>
          <a:xfrm>
            <a:off x="8001000" y="76200"/>
            <a:ext cx="330200" cy="266700"/>
          </a:xfrm>
          <a:prstGeom prst="curvedLeftArrow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3" name="Rectángulo 62">
            <a:hlinkClick r:id="" action="ppaction://hlinkshowjump?jump=nextslide"/>
          </p:cNvPr>
          <p:cNvSpPr/>
          <p:nvPr/>
        </p:nvSpPr>
        <p:spPr>
          <a:xfrm>
            <a:off x="7861300" y="5359400"/>
            <a:ext cx="1282700" cy="355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70000"/>
              </a:lnSpc>
            </a:pPr>
            <a:r>
              <a:rPr lang="es-ES" sz="1200" dirty="0" smtClean="0"/>
              <a:t>Siguiente</a:t>
            </a:r>
          </a:p>
        </p:txBody>
      </p:sp>
      <p:sp>
        <p:nvSpPr>
          <p:cNvPr id="64" name="Flecha derecha 63"/>
          <p:cNvSpPr/>
          <p:nvPr/>
        </p:nvSpPr>
        <p:spPr>
          <a:xfrm>
            <a:off x="7975600" y="5435600"/>
            <a:ext cx="342900" cy="177800"/>
          </a:xfrm>
          <a:prstGeom prst="rightArrow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841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4" grpId="0" animBg="1"/>
      <p:bldP spid="54" grpId="0" animBg="1"/>
      <p:bldP spid="55" grpId="0"/>
      <p:bldP spid="56" grpId="0"/>
      <p:bldP spid="63" grpId="0" animBg="1"/>
      <p:bldP spid="6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39295" y="109538"/>
            <a:ext cx="6334780" cy="969962"/>
          </a:xfrm>
        </p:spPr>
        <p:txBody>
          <a:bodyPr>
            <a:normAutofit/>
          </a:bodyPr>
          <a:lstStyle/>
          <a:p>
            <a:r>
              <a:rPr lang="es-ES" sz="2400" dirty="0" smtClean="0"/>
              <a:t>TIPOS DE ROLES DE SISTEMA</a:t>
            </a:r>
            <a:endParaRPr lang="es-ES" sz="2400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57203" y="1600200"/>
            <a:ext cx="3365499" cy="3162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s-ES" sz="1800" dirty="0" smtClean="0"/>
          </a:p>
          <a:p>
            <a:pPr lvl="1"/>
            <a:endParaRPr lang="es-ES" sz="1800" dirty="0" smtClean="0"/>
          </a:p>
          <a:p>
            <a:pPr lvl="1"/>
            <a:r>
              <a:rPr lang="es-ES" sz="1800" dirty="0" err="1" smtClean="0"/>
              <a:t>Admin</a:t>
            </a:r>
            <a:r>
              <a:rPr lang="es-ES" sz="1800" dirty="0" smtClean="0"/>
              <a:t>. Maestro</a:t>
            </a:r>
          </a:p>
          <a:p>
            <a:pPr lvl="1"/>
            <a:r>
              <a:rPr lang="es-ES" sz="1800" dirty="0" smtClean="0"/>
              <a:t>Administrador Regional</a:t>
            </a:r>
          </a:p>
          <a:p>
            <a:pPr lvl="1"/>
            <a:r>
              <a:rPr lang="es-ES" sz="1800" dirty="0" smtClean="0"/>
              <a:t>Encargado Nacional</a:t>
            </a:r>
          </a:p>
          <a:p>
            <a:pPr lvl="1"/>
            <a:r>
              <a:rPr lang="es-ES" sz="1800" dirty="0" smtClean="0"/>
              <a:t>Encargado Regional</a:t>
            </a:r>
          </a:p>
          <a:p>
            <a:pPr lvl="1"/>
            <a:r>
              <a:rPr lang="es-ES" sz="1800" dirty="0" smtClean="0"/>
              <a:t>Encargado Territorial</a:t>
            </a:r>
          </a:p>
          <a:p>
            <a:pPr lvl="1"/>
            <a:r>
              <a:rPr lang="es-ES" sz="1800" dirty="0" smtClean="0"/>
              <a:t>Vendedor de Recetarios Cheque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s-ES" sz="1800" dirty="0" smtClean="0"/>
          </a:p>
          <a:p>
            <a:pPr lvl="1"/>
            <a:endParaRPr lang="es-ES" sz="18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4736987" y="1600200"/>
            <a:ext cx="3543415" cy="31496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/>
              <a:buChar char="•"/>
            </a:pPr>
            <a:endParaRPr lang="es-ES" sz="1800" dirty="0" smtClean="0"/>
          </a:p>
          <a:p>
            <a:pPr lvl="1">
              <a:buFont typeface="Arial"/>
              <a:buChar char="•"/>
            </a:pPr>
            <a:endParaRPr lang="es-ES" sz="1800" dirty="0" smtClean="0"/>
          </a:p>
          <a:p>
            <a:pPr lvl="1">
              <a:buFont typeface="Arial"/>
              <a:buChar char="•"/>
            </a:pPr>
            <a:r>
              <a:rPr lang="es-ES" sz="1800" dirty="0" smtClean="0"/>
              <a:t>Coordinador de Farmacia (CF)</a:t>
            </a:r>
          </a:p>
          <a:p>
            <a:pPr lvl="1">
              <a:buFont typeface="Arial"/>
              <a:buChar char="•"/>
            </a:pPr>
            <a:r>
              <a:rPr lang="es-ES" sz="1800" dirty="0" smtClean="0"/>
              <a:t>Director Técnico (DT)</a:t>
            </a:r>
          </a:p>
          <a:p>
            <a:pPr lvl="1">
              <a:buFont typeface="Arial"/>
              <a:buChar char="•"/>
            </a:pPr>
            <a:r>
              <a:rPr lang="es-ES" sz="1800" dirty="0" err="1" smtClean="0"/>
              <a:t>Recepcionante</a:t>
            </a:r>
            <a:r>
              <a:rPr lang="es-ES" sz="1800" dirty="0" smtClean="0"/>
              <a:t> de Recetas (RR)</a:t>
            </a:r>
          </a:p>
          <a:p>
            <a:pPr lvl="1">
              <a:buFont typeface="Arial"/>
              <a:buChar char="•"/>
            </a:pPr>
            <a:r>
              <a:rPr lang="es-ES" sz="1800" dirty="0" smtClean="0"/>
              <a:t>Médico Denuncia</a:t>
            </a:r>
          </a:p>
          <a:p>
            <a:pPr lvl="1"/>
            <a:endParaRPr lang="es-ES" sz="1800" dirty="0"/>
          </a:p>
        </p:txBody>
      </p:sp>
      <p:sp>
        <p:nvSpPr>
          <p:cNvPr id="8" name="Rectángulo 7"/>
          <p:cNvSpPr/>
          <p:nvPr/>
        </p:nvSpPr>
        <p:spPr>
          <a:xfrm>
            <a:off x="421189" y="1123434"/>
            <a:ext cx="2493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Roles Institucionales</a:t>
            </a:r>
            <a:endParaRPr lang="es-ES" b="1" dirty="0"/>
          </a:p>
        </p:txBody>
      </p:sp>
      <p:sp>
        <p:nvSpPr>
          <p:cNvPr id="9" name="Rectángulo 8"/>
          <p:cNvSpPr/>
          <p:nvPr/>
        </p:nvSpPr>
        <p:spPr>
          <a:xfrm>
            <a:off x="4675691" y="1148834"/>
            <a:ext cx="2903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Roles NO Institucionales</a:t>
            </a:r>
            <a:endParaRPr lang="es-ES" b="1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44" y="1651000"/>
            <a:ext cx="542925" cy="4826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655715"/>
            <a:ext cx="582134" cy="517453"/>
          </a:xfrm>
          <a:prstGeom prst="rect">
            <a:avLst/>
          </a:prstGeom>
        </p:spPr>
      </p:pic>
      <p:sp>
        <p:nvSpPr>
          <p:cNvPr id="16" name="Rectángulo 15">
            <a:hlinkClick r:id="rId4" action="ppaction://hlinksldjump"/>
          </p:cNvPr>
          <p:cNvSpPr/>
          <p:nvPr/>
        </p:nvSpPr>
        <p:spPr>
          <a:xfrm>
            <a:off x="7861300" y="0"/>
            <a:ext cx="1282700" cy="406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70000"/>
              </a:lnSpc>
            </a:pPr>
            <a:r>
              <a:rPr lang="es-ES" sz="1200" dirty="0" smtClean="0"/>
              <a:t>Volver </a:t>
            </a:r>
          </a:p>
          <a:p>
            <a:pPr lvl="1">
              <a:lnSpc>
                <a:spcPct val="70000"/>
              </a:lnSpc>
            </a:pPr>
            <a:r>
              <a:rPr lang="es-ES" sz="1200" dirty="0" smtClean="0"/>
              <a:t>al menú</a:t>
            </a:r>
            <a:endParaRPr lang="es-ES" sz="1200" dirty="0"/>
          </a:p>
        </p:txBody>
      </p:sp>
      <p:sp>
        <p:nvSpPr>
          <p:cNvPr id="17" name="Flecha curvada hacia la izquierda 16"/>
          <p:cNvSpPr/>
          <p:nvPr/>
        </p:nvSpPr>
        <p:spPr>
          <a:xfrm>
            <a:off x="8001000" y="76200"/>
            <a:ext cx="330200" cy="266700"/>
          </a:xfrm>
          <a:prstGeom prst="curvedLeftArrow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8" name="Rectángulo 17">
            <a:hlinkClick r:id="" action="ppaction://hlinkshowjump?jump=nextslide"/>
          </p:cNvPr>
          <p:cNvSpPr/>
          <p:nvPr/>
        </p:nvSpPr>
        <p:spPr>
          <a:xfrm>
            <a:off x="7861300" y="5359400"/>
            <a:ext cx="1282700" cy="355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70000"/>
              </a:lnSpc>
            </a:pPr>
            <a:r>
              <a:rPr lang="es-ES" sz="1200" dirty="0" smtClean="0"/>
              <a:t>Siguiente</a:t>
            </a:r>
          </a:p>
        </p:txBody>
      </p:sp>
      <p:sp>
        <p:nvSpPr>
          <p:cNvPr id="19" name="Flecha derecha 18"/>
          <p:cNvSpPr/>
          <p:nvPr/>
        </p:nvSpPr>
        <p:spPr>
          <a:xfrm>
            <a:off x="7975600" y="5435600"/>
            <a:ext cx="342900" cy="177800"/>
          </a:xfrm>
          <a:prstGeom prst="rightArrow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453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9" grpId="0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3194" y="88900"/>
            <a:ext cx="3313142" cy="674693"/>
          </a:xfrm>
        </p:spPr>
        <p:txBody>
          <a:bodyPr>
            <a:noAutofit/>
          </a:bodyPr>
          <a:lstStyle/>
          <a:p>
            <a:pPr algn="l"/>
            <a:r>
              <a:rPr lang="es-ES" sz="1800" dirty="0" smtClean="0"/>
              <a:t>ROLES DENTRO DE LA ESTRUCTURA DEL SISTEMA</a:t>
            </a:r>
            <a:endParaRPr lang="es-ES" sz="1800" dirty="0"/>
          </a:p>
        </p:txBody>
      </p:sp>
      <p:sp>
        <p:nvSpPr>
          <p:cNvPr id="4" name="Cubo 3"/>
          <p:cNvSpPr/>
          <p:nvPr/>
        </p:nvSpPr>
        <p:spPr>
          <a:xfrm>
            <a:off x="7146540" y="1510232"/>
            <a:ext cx="1657265" cy="63249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REGIÓN</a:t>
            </a:r>
            <a:endParaRPr lang="es-ES" sz="1400" dirty="0"/>
          </a:p>
        </p:txBody>
      </p:sp>
      <p:sp>
        <p:nvSpPr>
          <p:cNvPr id="6" name="Rectángulo 5"/>
          <p:cNvSpPr/>
          <p:nvPr/>
        </p:nvSpPr>
        <p:spPr>
          <a:xfrm>
            <a:off x="5800577" y="2581594"/>
            <a:ext cx="1672753" cy="4388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TERRITORIO 1</a:t>
            </a:r>
            <a:endParaRPr lang="es-ES" sz="1400" dirty="0"/>
          </a:p>
        </p:txBody>
      </p:sp>
      <p:sp>
        <p:nvSpPr>
          <p:cNvPr id="7" name="Rectángulo 6"/>
          <p:cNvSpPr/>
          <p:nvPr/>
        </p:nvSpPr>
        <p:spPr>
          <a:xfrm>
            <a:off x="8545761" y="2581594"/>
            <a:ext cx="1672753" cy="4388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TERRITORIO 2</a:t>
            </a:r>
            <a:endParaRPr lang="es-ES" sz="1400" dirty="0"/>
          </a:p>
        </p:txBody>
      </p:sp>
      <p:sp>
        <p:nvSpPr>
          <p:cNvPr id="9" name="Rectángulo 8"/>
          <p:cNvSpPr/>
          <p:nvPr/>
        </p:nvSpPr>
        <p:spPr>
          <a:xfrm>
            <a:off x="4707104" y="3420609"/>
            <a:ext cx="1548846" cy="5163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COMUNA 1</a:t>
            </a:r>
            <a:endParaRPr lang="es-ES" sz="1400" dirty="0"/>
          </a:p>
        </p:txBody>
      </p:sp>
      <p:sp>
        <p:nvSpPr>
          <p:cNvPr id="10" name="Rectángulo 9"/>
          <p:cNvSpPr/>
          <p:nvPr/>
        </p:nvSpPr>
        <p:spPr>
          <a:xfrm>
            <a:off x="7146537" y="3420609"/>
            <a:ext cx="1548846" cy="5163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COMUNA 2</a:t>
            </a:r>
            <a:endParaRPr lang="es-ES" sz="1400" dirty="0"/>
          </a:p>
        </p:txBody>
      </p:sp>
      <p:sp>
        <p:nvSpPr>
          <p:cNvPr id="11" name="Rectángulo 10"/>
          <p:cNvSpPr/>
          <p:nvPr/>
        </p:nvSpPr>
        <p:spPr>
          <a:xfrm>
            <a:off x="3416304" y="4375799"/>
            <a:ext cx="1564335" cy="45177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LOCALIDAD 1</a:t>
            </a:r>
            <a:endParaRPr lang="es-ES" sz="1400" dirty="0"/>
          </a:p>
        </p:txBody>
      </p:sp>
      <p:sp>
        <p:nvSpPr>
          <p:cNvPr id="12" name="Rectángulo 11"/>
          <p:cNvSpPr/>
          <p:nvPr/>
        </p:nvSpPr>
        <p:spPr>
          <a:xfrm>
            <a:off x="6052408" y="4375799"/>
            <a:ext cx="1564335" cy="45177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LOCALIDAD 2</a:t>
            </a:r>
            <a:endParaRPr lang="es-ES" sz="1400" dirty="0"/>
          </a:p>
        </p:txBody>
      </p:sp>
      <p:sp>
        <p:nvSpPr>
          <p:cNvPr id="13" name="Rectángulo 12"/>
          <p:cNvSpPr/>
          <p:nvPr/>
        </p:nvSpPr>
        <p:spPr>
          <a:xfrm>
            <a:off x="2082468" y="5150278"/>
            <a:ext cx="1711185" cy="387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FARMACIA 1</a:t>
            </a:r>
            <a:endParaRPr lang="es-ES" sz="1400" dirty="0"/>
          </a:p>
        </p:txBody>
      </p:sp>
      <p:sp>
        <p:nvSpPr>
          <p:cNvPr id="14" name="Rectángulo 13"/>
          <p:cNvSpPr/>
          <p:nvPr/>
        </p:nvSpPr>
        <p:spPr>
          <a:xfrm>
            <a:off x="4544768" y="5150278"/>
            <a:ext cx="1711185" cy="387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FARMACIA 2</a:t>
            </a:r>
            <a:endParaRPr lang="es-ES" sz="1400" dirty="0"/>
          </a:p>
        </p:txBody>
      </p:sp>
      <p:sp>
        <p:nvSpPr>
          <p:cNvPr id="15" name="Rectángulo 14"/>
          <p:cNvSpPr/>
          <p:nvPr/>
        </p:nvSpPr>
        <p:spPr>
          <a:xfrm>
            <a:off x="6834576" y="5150278"/>
            <a:ext cx="1711185" cy="387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FARMACIA 3</a:t>
            </a:r>
            <a:endParaRPr lang="es-ES" sz="1400" dirty="0"/>
          </a:p>
        </p:txBody>
      </p:sp>
      <p:sp>
        <p:nvSpPr>
          <p:cNvPr id="16" name="Rectángulo 15"/>
          <p:cNvSpPr/>
          <p:nvPr/>
        </p:nvSpPr>
        <p:spPr>
          <a:xfrm>
            <a:off x="9028646" y="5150278"/>
            <a:ext cx="1711185" cy="387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FARMACIA 4</a:t>
            </a:r>
            <a:endParaRPr lang="es-ES" sz="1400" dirty="0"/>
          </a:p>
        </p:txBody>
      </p:sp>
      <p:sp>
        <p:nvSpPr>
          <p:cNvPr id="17" name="Rectángulo 16"/>
          <p:cNvSpPr/>
          <p:nvPr/>
        </p:nvSpPr>
        <p:spPr>
          <a:xfrm>
            <a:off x="10218511" y="4375799"/>
            <a:ext cx="1564335" cy="45177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LOCALIDAD 4</a:t>
            </a:r>
            <a:endParaRPr lang="es-ES" sz="1400" dirty="0"/>
          </a:p>
        </p:txBody>
      </p:sp>
      <p:cxnSp>
        <p:nvCxnSpPr>
          <p:cNvPr id="19" name="Conector recto de flecha 18"/>
          <p:cNvCxnSpPr>
            <a:stCxn id="4" idx="3"/>
            <a:endCxn id="6" idx="0"/>
          </p:cNvCxnSpPr>
          <p:nvPr/>
        </p:nvCxnSpPr>
        <p:spPr>
          <a:xfrm flipH="1">
            <a:off x="6636954" y="2142723"/>
            <a:ext cx="1243345" cy="438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6" idx="2"/>
            <a:endCxn id="9" idx="0"/>
          </p:cNvCxnSpPr>
          <p:nvPr/>
        </p:nvCxnSpPr>
        <p:spPr>
          <a:xfrm flipH="1">
            <a:off x="5481527" y="3020464"/>
            <a:ext cx="1155424" cy="400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6" idx="2"/>
            <a:endCxn id="10" idx="0"/>
          </p:cNvCxnSpPr>
          <p:nvPr/>
        </p:nvCxnSpPr>
        <p:spPr>
          <a:xfrm>
            <a:off x="6636954" y="3020464"/>
            <a:ext cx="1284009" cy="400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9444088" y="3420609"/>
            <a:ext cx="1548846" cy="5163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COMUNA 3</a:t>
            </a:r>
            <a:endParaRPr lang="es-ES" sz="1400" dirty="0"/>
          </a:p>
        </p:txBody>
      </p:sp>
      <p:cxnSp>
        <p:nvCxnSpPr>
          <p:cNvPr id="29" name="Conector recto de flecha 28"/>
          <p:cNvCxnSpPr>
            <a:stCxn id="4" idx="3"/>
            <a:endCxn id="7" idx="0"/>
          </p:cNvCxnSpPr>
          <p:nvPr/>
        </p:nvCxnSpPr>
        <p:spPr>
          <a:xfrm>
            <a:off x="7880299" y="2142723"/>
            <a:ext cx="1501839" cy="438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7" idx="2"/>
            <a:endCxn id="26" idx="0"/>
          </p:cNvCxnSpPr>
          <p:nvPr/>
        </p:nvCxnSpPr>
        <p:spPr>
          <a:xfrm>
            <a:off x="9382135" y="3020464"/>
            <a:ext cx="836376" cy="400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26" idx="2"/>
            <a:endCxn id="17" idx="0"/>
          </p:cNvCxnSpPr>
          <p:nvPr/>
        </p:nvCxnSpPr>
        <p:spPr>
          <a:xfrm>
            <a:off x="10218511" y="3936927"/>
            <a:ext cx="782168" cy="438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9" idx="2"/>
          </p:cNvCxnSpPr>
          <p:nvPr/>
        </p:nvCxnSpPr>
        <p:spPr>
          <a:xfrm flipH="1">
            <a:off x="4059077" y="3936927"/>
            <a:ext cx="1422453" cy="438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>
            <a:stCxn id="9" idx="2"/>
            <a:endCxn id="12" idx="0"/>
          </p:cNvCxnSpPr>
          <p:nvPr/>
        </p:nvCxnSpPr>
        <p:spPr>
          <a:xfrm>
            <a:off x="5481527" y="3936927"/>
            <a:ext cx="1353046" cy="438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ángulo 38"/>
          <p:cNvSpPr/>
          <p:nvPr/>
        </p:nvSpPr>
        <p:spPr>
          <a:xfrm>
            <a:off x="8246478" y="4375799"/>
            <a:ext cx="1564335" cy="45177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LOCALIDAD 3</a:t>
            </a:r>
            <a:endParaRPr lang="es-ES" sz="1400" dirty="0"/>
          </a:p>
        </p:txBody>
      </p:sp>
      <p:cxnSp>
        <p:nvCxnSpPr>
          <p:cNvPr id="41" name="Conector recto de flecha 40"/>
          <p:cNvCxnSpPr>
            <a:stCxn id="10" idx="2"/>
            <a:endCxn id="39" idx="0"/>
          </p:cNvCxnSpPr>
          <p:nvPr/>
        </p:nvCxnSpPr>
        <p:spPr>
          <a:xfrm>
            <a:off x="7920963" y="3936927"/>
            <a:ext cx="1107683" cy="438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>
            <a:endCxn id="13" idx="0"/>
          </p:cNvCxnSpPr>
          <p:nvPr/>
        </p:nvCxnSpPr>
        <p:spPr>
          <a:xfrm flipH="1">
            <a:off x="2938058" y="4827579"/>
            <a:ext cx="855592" cy="322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>
            <a:stCxn id="11" idx="2"/>
            <a:endCxn id="14" idx="0"/>
          </p:cNvCxnSpPr>
          <p:nvPr/>
        </p:nvCxnSpPr>
        <p:spPr>
          <a:xfrm>
            <a:off x="4198472" y="4827579"/>
            <a:ext cx="1201889" cy="322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>
            <a:stCxn id="12" idx="2"/>
            <a:endCxn id="15" idx="0"/>
          </p:cNvCxnSpPr>
          <p:nvPr/>
        </p:nvCxnSpPr>
        <p:spPr>
          <a:xfrm>
            <a:off x="6834576" y="4827579"/>
            <a:ext cx="855593" cy="322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>
            <a:stCxn id="39" idx="2"/>
          </p:cNvCxnSpPr>
          <p:nvPr/>
        </p:nvCxnSpPr>
        <p:spPr>
          <a:xfrm>
            <a:off x="9028643" y="4827579"/>
            <a:ext cx="1008976" cy="322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0" y="1482206"/>
            <a:ext cx="1023468" cy="84666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901" y="2388735"/>
            <a:ext cx="987285" cy="846667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35" y="4878378"/>
            <a:ext cx="941867" cy="798523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4270860" y="2246142"/>
            <a:ext cx="1053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Encargado </a:t>
            </a:r>
          </a:p>
          <a:p>
            <a:pPr algn="ctr"/>
            <a:r>
              <a:rPr lang="es-ES" sz="1400" dirty="0" smtClean="0"/>
              <a:t>Regional</a:t>
            </a:r>
            <a:endParaRPr lang="es-ES" sz="14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1780343" y="3173422"/>
            <a:ext cx="19243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Encargado </a:t>
            </a:r>
          </a:p>
          <a:p>
            <a:pPr algn="ctr"/>
            <a:r>
              <a:rPr lang="es-ES" sz="1400" dirty="0" smtClean="0"/>
              <a:t>Territorial, </a:t>
            </a:r>
          </a:p>
          <a:p>
            <a:pPr algn="ctr"/>
            <a:r>
              <a:rPr lang="es-ES" sz="1400" dirty="0" smtClean="0"/>
              <a:t>Vendedor de Recetas</a:t>
            </a:r>
            <a:endParaRPr lang="es-ES" sz="14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345788" y="540615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CF, DT, RR</a:t>
            </a:r>
            <a:endParaRPr lang="es-ES" sz="1400" dirty="0"/>
          </a:p>
        </p:txBody>
      </p:sp>
      <p:cxnSp>
        <p:nvCxnSpPr>
          <p:cNvPr id="24" name="Conector recto 23"/>
          <p:cNvCxnSpPr>
            <a:stCxn id="5" idx="3"/>
            <a:endCxn id="4" idx="2"/>
          </p:cNvCxnSpPr>
          <p:nvPr/>
        </p:nvCxnSpPr>
        <p:spPr>
          <a:xfrm flipV="1">
            <a:off x="5341468" y="1905539"/>
            <a:ext cx="180507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8" idx="3"/>
            <a:endCxn id="6" idx="1"/>
          </p:cNvCxnSpPr>
          <p:nvPr/>
        </p:nvCxnSpPr>
        <p:spPr>
          <a:xfrm flipV="1">
            <a:off x="3235186" y="2801030"/>
            <a:ext cx="2565391" cy="110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endCxn id="13" idx="1"/>
          </p:cNvCxnSpPr>
          <p:nvPr/>
        </p:nvCxnSpPr>
        <p:spPr>
          <a:xfrm>
            <a:off x="1380821" y="5343897"/>
            <a:ext cx="70164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222503" y="4519802"/>
            <a:ext cx="1412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No Institucional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3148344" y="1751651"/>
            <a:ext cx="1132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Institucional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500988" y="2543450"/>
            <a:ext cx="1132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Institucional</a:t>
            </a:r>
          </a:p>
        </p:txBody>
      </p:sp>
      <p:pic>
        <p:nvPicPr>
          <p:cNvPr id="36" name="Imagen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7800" y="355198"/>
            <a:ext cx="948702" cy="764765"/>
          </a:xfrm>
          <a:prstGeom prst="rect">
            <a:avLst/>
          </a:prstGeom>
        </p:spPr>
      </p:pic>
      <p:sp>
        <p:nvSpPr>
          <p:cNvPr id="53" name="CuadroTexto 52"/>
          <p:cNvSpPr txBox="1"/>
          <p:nvPr/>
        </p:nvSpPr>
        <p:spPr>
          <a:xfrm>
            <a:off x="5226797" y="710082"/>
            <a:ext cx="1132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Institucional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6590616" y="1166762"/>
            <a:ext cx="88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Nacional</a:t>
            </a:r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017" y="4949604"/>
            <a:ext cx="541816" cy="401345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7" y="4942553"/>
            <a:ext cx="541816" cy="401345"/>
          </a:xfrm>
          <a:prstGeom prst="rect">
            <a:avLst/>
          </a:prstGeom>
        </p:spPr>
      </p:pic>
      <p:pic>
        <p:nvPicPr>
          <p:cNvPr id="58" name="Imagen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002" y="2420620"/>
            <a:ext cx="644517" cy="514724"/>
          </a:xfrm>
          <a:prstGeom prst="rect">
            <a:avLst/>
          </a:prstGeom>
        </p:spPr>
      </p:pic>
      <p:sp>
        <p:nvSpPr>
          <p:cNvPr id="63" name="Rectángulo 62">
            <a:hlinkClick r:id="rId7" action="ppaction://hlinksldjump"/>
          </p:cNvPr>
          <p:cNvSpPr/>
          <p:nvPr/>
        </p:nvSpPr>
        <p:spPr>
          <a:xfrm>
            <a:off x="7861300" y="0"/>
            <a:ext cx="1282700" cy="406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70000"/>
              </a:lnSpc>
            </a:pPr>
            <a:r>
              <a:rPr lang="es-ES" sz="1200" dirty="0" smtClean="0"/>
              <a:t>Volver </a:t>
            </a:r>
          </a:p>
          <a:p>
            <a:pPr lvl="1">
              <a:lnSpc>
                <a:spcPct val="70000"/>
              </a:lnSpc>
            </a:pPr>
            <a:r>
              <a:rPr lang="es-ES" sz="1200" dirty="0" smtClean="0"/>
              <a:t>al menú</a:t>
            </a:r>
            <a:endParaRPr lang="es-ES" sz="1200" dirty="0"/>
          </a:p>
        </p:txBody>
      </p:sp>
      <p:sp>
        <p:nvSpPr>
          <p:cNvPr id="64" name="Flecha curvada hacia la izquierda 63"/>
          <p:cNvSpPr/>
          <p:nvPr/>
        </p:nvSpPr>
        <p:spPr>
          <a:xfrm>
            <a:off x="8001000" y="76200"/>
            <a:ext cx="330200" cy="266700"/>
          </a:xfrm>
          <a:prstGeom prst="curvedLeftArrow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5" name="Rectángulo 64">
            <a:hlinkClick r:id="" action="ppaction://hlinkshowjump?jump=nextslide"/>
          </p:cNvPr>
          <p:cNvSpPr/>
          <p:nvPr/>
        </p:nvSpPr>
        <p:spPr>
          <a:xfrm>
            <a:off x="7861300" y="5359400"/>
            <a:ext cx="1282700" cy="355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70000"/>
              </a:lnSpc>
            </a:pPr>
            <a:r>
              <a:rPr lang="es-ES" sz="1200" dirty="0" smtClean="0"/>
              <a:t>Siguiente</a:t>
            </a:r>
          </a:p>
        </p:txBody>
      </p:sp>
      <p:sp>
        <p:nvSpPr>
          <p:cNvPr id="66" name="Flecha derecha 65"/>
          <p:cNvSpPr/>
          <p:nvPr/>
        </p:nvSpPr>
        <p:spPr>
          <a:xfrm>
            <a:off x="7975600" y="5435600"/>
            <a:ext cx="342900" cy="177800"/>
          </a:xfrm>
          <a:prstGeom prst="rightArrow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746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0" grpId="0"/>
      <p:bldP spid="42" grpId="0"/>
      <p:bldP spid="50" grpId="0"/>
      <p:bldP spid="51" grpId="0"/>
      <p:bldP spid="52" grpId="0"/>
      <p:bldP spid="53" grpId="0"/>
      <p:bldP spid="54" grpId="0"/>
      <p:bldP spid="65" grpId="0" animBg="1"/>
      <p:bldP spid="6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1868</Words>
  <Application>Microsoft Office PowerPoint</Application>
  <PresentationFormat>Presentación en pantalla (16:10)</PresentationFormat>
  <Paragraphs>645</Paragraphs>
  <Slides>28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28</vt:i4>
      </vt:variant>
    </vt:vector>
  </HeadingPairs>
  <TitlesOfParts>
    <vt:vector size="31" baseType="lpstr"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ESTRUCTURA REGIONAL</vt:lpstr>
      <vt:lpstr>ESTRUCTURA DE BODEGAS En módulo de venta de talonarios cheque</vt:lpstr>
      <vt:lpstr>CONCEPTO DE EMPRESA Y ESTABLECIMIENTO FARMACÉUTICO</vt:lpstr>
      <vt:lpstr>CONCEPTO DE USUARIOS Y ROLES DE SISTEMA</vt:lpstr>
      <vt:lpstr>TIPOS DE ROLES DE SISTEMA</vt:lpstr>
      <vt:lpstr>ROLES DENTRO DE LA ESTRUCTURA DEL SISTEMA</vt:lpstr>
      <vt:lpstr>ROLES EN ESTRUCUTRA DE BODEGA En módulo de venta de talonarios cheque</vt:lpstr>
      <vt:lpstr>SEGURIDAD DE ACCESO PARA LOS ESTABLECIMIENTOS FARMACÉUTICOS</vt:lpstr>
      <vt:lpstr>CONCEPTO DE TURNOS</vt:lpstr>
      <vt:lpstr>ROTACIÓN DE TURNOS: NORMAL</vt:lpstr>
      <vt:lpstr>ROTACIÓN DE TURNOS: NORMAL (continuación)</vt:lpstr>
      <vt:lpstr>ROTACIÓN DE TURNOS: MULTIPLO DE 7</vt:lpstr>
      <vt:lpstr>ROTACIÓN DE TURNOS: MULTIPLO DE 7 (continuación)</vt:lpstr>
      <vt:lpstr>ROTACIÓN DE TURNOS: TURNO EXTRA</vt:lpstr>
      <vt:lpstr>ROTACIÓN DE TURNOS: ESPECÍFICO</vt:lpstr>
      <vt:lpstr>ROTACIÓN DE TURNOS: URGENCIA</vt:lpstr>
      <vt:lpstr>OBTENER COORDENADAS GPS</vt:lpstr>
      <vt:lpstr>OBTENER CÓDIGO DE PROFESIONAL DE LA  SUPERINTENDENCIA DE SALUD</vt:lpstr>
      <vt:lpstr>ALARMAS DE FIZCALIZACIÓN</vt:lpstr>
      <vt:lpstr>ALARMAS DE FIZCALIZACIÓN CAPTURA</vt:lpstr>
      <vt:lpstr>ALARMAS DOBLE DIRECCIÓN TÉCNICA</vt:lpstr>
      <vt:lpstr>INFORMES DE GESTIÓN</vt:lpstr>
      <vt:lpstr>INFORME TOP TEN DE FARMACOS</vt:lpstr>
      <vt:lpstr>FÓRMULA DE CONVERSIÓN DE CORDENADAS GPS   DE GRADOS A DECIMALES 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Gonzalo Fleming</dc:creator>
  <cp:lastModifiedBy>Victor</cp:lastModifiedBy>
  <cp:revision>147</cp:revision>
  <cp:lastPrinted>2013-10-09T17:31:27Z</cp:lastPrinted>
  <dcterms:modified xsi:type="dcterms:W3CDTF">2014-12-15T15:24:03Z</dcterms:modified>
</cp:coreProperties>
</file>