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72" r:id="rId6"/>
    <p:sldId id="291" r:id="rId7"/>
    <p:sldId id="290" r:id="rId8"/>
    <p:sldId id="292" r:id="rId9"/>
    <p:sldId id="293" r:id="rId10"/>
    <p:sldId id="294" r:id="rId11"/>
    <p:sldId id="260" r:id="rId12"/>
    <p:sldId id="269" r:id="rId13"/>
    <p:sldId id="270" r:id="rId14"/>
    <p:sldId id="271" r:id="rId15"/>
    <p:sldId id="284" r:id="rId16"/>
    <p:sldId id="285" r:id="rId17"/>
    <p:sldId id="286" r:id="rId18"/>
    <p:sldId id="287" r:id="rId19"/>
    <p:sldId id="288" r:id="rId20"/>
    <p:sldId id="261" r:id="rId21"/>
    <p:sldId id="273" r:id="rId22"/>
    <p:sldId id="274" r:id="rId23"/>
    <p:sldId id="275" r:id="rId24"/>
    <p:sldId id="280" r:id="rId25"/>
    <p:sldId id="281" r:id="rId26"/>
    <p:sldId id="282" r:id="rId27"/>
    <p:sldId id="283" r:id="rId28"/>
    <p:sldId id="276" r:id="rId29"/>
    <p:sldId id="279" r:id="rId30"/>
    <p:sldId id="277" r:id="rId31"/>
    <p:sldId id="278" r:id="rId32"/>
    <p:sldId id="262" r:id="rId33"/>
    <p:sldId id="265" r:id="rId34"/>
    <p:sldId id="266" r:id="rId35"/>
    <p:sldId id="267" r:id="rId36"/>
    <p:sldId id="268" r:id="rId37"/>
    <p:sldId id="263"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94660"/>
  </p:normalViewPr>
  <p:slideViewPr>
    <p:cSldViewPr snapToGrid="0">
      <p:cViewPr varScale="1">
        <p:scale>
          <a:sx n="60" d="100"/>
          <a:sy n="60" d="100"/>
        </p:scale>
        <p:origin x="72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83BE-8A47-57B2-CBC5-6983F2348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B6105A-37C9-7FF3-3B23-1A888D8C6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B629C9-EAF3-D26C-6DE9-2936D76364C1}"/>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5" name="Footer Placeholder 4">
            <a:extLst>
              <a:ext uri="{FF2B5EF4-FFF2-40B4-BE49-F238E27FC236}">
                <a16:creationId xmlns:a16="http://schemas.microsoft.com/office/drawing/2014/main" id="{6792AEF3-5775-BF01-9F7F-0E098C92E2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E0CC43-7DC9-C6BF-6F0D-16DFBCA9E762}"/>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61759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2AAD-916F-D6AE-D5D8-99665669E5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DC082E-E6C9-5008-F428-AA9BB52CCD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2C0B57-7734-29D5-850D-C198A1F2FEA8}"/>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5" name="Footer Placeholder 4">
            <a:extLst>
              <a:ext uri="{FF2B5EF4-FFF2-40B4-BE49-F238E27FC236}">
                <a16:creationId xmlns:a16="http://schemas.microsoft.com/office/drawing/2014/main" id="{4258E4E0-E5FD-EE1E-8E2D-0A3A07BE0F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719B25-19A3-9FAF-F9AA-6B19743467FD}"/>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37316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D8B5A-815D-90F1-B6C1-9404A371D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86F55C-7F11-367E-E978-B15BF5DDB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1D5E9A-1074-D3C0-6488-7CDB46AF6275}"/>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5" name="Footer Placeholder 4">
            <a:extLst>
              <a:ext uri="{FF2B5EF4-FFF2-40B4-BE49-F238E27FC236}">
                <a16:creationId xmlns:a16="http://schemas.microsoft.com/office/drawing/2014/main" id="{E80A201B-68DB-CBBE-A379-29B3FA87D5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9073D-4D6D-8E30-02BC-0002971CBA88}"/>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264262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DDD2-CA75-5481-06C2-A074EA8E0B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E789CE-1663-5F73-FDB3-B8824AA1C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18E1B0-A942-7842-5B13-9575C31E058F}"/>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5" name="Footer Placeholder 4">
            <a:extLst>
              <a:ext uri="{FF2B5EF4-FFF2-40B4-BE49-F238E27FC236}">
                <a16:creationId xmlns:a16="http://schemas.microsoft.com/office/drawing/2014/main" id="{2499C64B-C431-509A-1840-00AEF99E28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B9516-AD6D-62EA-30AD-4D928113BF74}"/>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58775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2C95-A4B3-5646-E236-A847EA6E8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5EB72A-68BD-CF94-7BB8-4949FA31C0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856A0-C628-EE73-20D2-077510FBDACD}"/>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5" name="Footer Placeholder 4">
            <a:extLst>
              <a:ext uri="{FF2B5EF4-FFF2-40B4-BE49-F238E27FC236}">
                <a16:creationId xmlns:a16="http://schemas.microsoft.com/office/drawing/2014/main" id="{C1B19344-5BDA-220B-0EB0-DC0D27AE1C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FA8416-C38D-A5AF-4405-5951BB79402A}"/>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185054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6D25-AD3E-72EC-47E6-9F5DED5D4D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F7FF15-CA54-7967-51B6-875BD181A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D6FFAA-D5F2-361C-3A6C-F7002226E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DFD5E7D-3B61-5011-4A0F-B453C1E4B434}"/>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6" name="Footer Placeholder 5">
            <a:extLst>
              <a:ext uri="{FF2B5EF4-FFF2-40B4-BE49-F238E27FC236}">
                <a16:creationId xmlns:a16="http://schemas.microsoft.com/office/drawing/2014/main" id="{586B07AF-5024-EBD4-F6F0-76A545A50F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33E398-4078-1DF4-D30E-33CEF7007E59}"/>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364001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861C-F9BF-73AF-DBED-96F2F86EAA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3D07C6-B9F4-7DAF-F283-882D188E3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0E398-8A73-1658-2EB7-5E731D4A78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FF8FF5-6823-62A5-874A-6ED80B970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419387-7381-831E-CAB7-7A24444AB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E8BCA4-201D-90AC-24F7-1A4DB3B6B3AD}"/>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8" name="Footer Placeholder 7">
            <a:extLst>
              <a:ext uri="{FF2B5EF4-FFF2-40B4-BE49-F238E27FC236}">
                <a16:creationId xmlns:a16="http://schemas.microsoft.com/office/drawing/2014/main" id="{22FBC0C6-71CF-91E5-CF81-C8C06A4E6E6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BE11B2-A8CF-7E66-F05F-488373CC273C}"/>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199270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3DD5-CF8A-7D5F-BE24-FD7F4CD6808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44E17C0-7CC6-6964-F425-F365F37E3CC2}"/>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4" name="Footer Placeholder 3">
            <a:extLst>
              <a:ext uri="{FF2B5EF4-FFF2-40B4-BE49-F238E27FC236}">
                <a16:creationId xmlns:a16="http://schemas.microsoft.com/office/drawing/2014/main" id="{61CEEA0E-D550-A228-748C-01E6FFBEF0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9BA090-0F2F-793C-53E7-8D8B76FC8631}"/>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27001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DB13A-F3C6-1F62-88F9-D9BC490CBF75}"/>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3" name="Footer Placeholder 2">
            <a:extLst>
              <a:ext uri="{FF2B5EF4-FFF2-40B4-BE49-F238E27FC236}">
                <a16:creationId xmlns:a16="http://schemas.microsoft.com/office/drawing/2014/main" id="{DEB810C2-2A32-6E8A-1CE3-4E9D557FF1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8996DA-FD6B-6E09-CE11-960CF7B865DD}"/>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290876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5D5D-1948-BF28-52FB-4B0790A3A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49CC40-C31B-0AC8-90A3-33FFFB7A2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99FC90-F68F-9D5D-A2E7-4B99E9F73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5B95-DADE-08D7-2430-1A2A254BCC11}"/>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6" name="Footer Placeholder 5">
            <a:extLst>
              <a:ext uri="{FF2B5EF4-FFF2-40B4-BE49-F238E27FC236}">
                <a16:creationId xmlns:a16="http://schemas.microsoft.com/office/drawing/2014/main" id="{47F0262F-E6B7-45D8-2859-A6C301B54C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F92FB0-310C-FB74-E884-DCC4857258C0}"/>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378649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91A1-E2C8-96A7-0121-B822ED9E7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E7A675-FA64-260B-A21B-C3F28A24E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819822-E0A6-B816-9BFE-3826431E7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79A68-F4D6-7FC8-6E76-3A1A79B01F7E}"/>
              </a:ext>
            </a:extLst>
          </p:cNvPr>
          <p:cNvSpPr>
            <a:spLocks noGrp="1"/>
          </p:cNvSpPr>
          <p:nvPr>
            <p:ph type="dt" sz="half" idx="10"/>
          </p:nvPr>
        </p:nvSpPr>
        <p:spPr/>
        <p:txBody>
          <a:bodyPr/>
          <a:lstStyle/>
          <a:p>
            <a:fld id="{829A253D-B4AC-4BD7-A6C8-D616E8949AF6}" type="datetimeFigureOut">
              <a:rPr lang="en-GB" smtClean="0"/>
              <a:t>06/05/2024</a:t>
            </a:fld>
            <a:endParaRPr lang="en-GB"/>
          </a:p>
        </p:txBody>
      </p:sp>
      <p:sp>
        <p:nvSpPr>
          <p:cNvPr id="6" name="Footer Placeholder 5">
            <a:extLst>
              <a:ext uri="{FF2B5EF4-FFF2-40B4-BE49-F238E27FC236}">
                <a16:creationId xmlns:a16="http://schemas.microsoft.com/office/drawing/2014/main" id="{8C8488AA-8345-0646-03F3-6D7B0EA84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944D5-5FC6-BC8C-4BBE-7B5BDE3E6F56}"/>
              </a:ext>
            </a:extLst>
          </p:cNvPr>
          <p:cNvSpPr>
            <a:spLocks noGrp="1"/>
          </p:cNvSpPr>
          <p:nvPr>
            <p:ph type="sldNum" sz="quarter" idx="12"/>
          </p:nvPr>
        </p:nvSpPr>
        <p:spPr/>
        <p:txBody>
          <a:bodyPr/>
          <a:lstStyle/>
          <a:p>
            <a:fld id="{3E814F4F-462E-42F5-ACD0-16781B39C36A}" type="slidenum">
              <a:rPr lang="en-GB" smtClean="0"/>
              <a:t>‹#›</a:t>
            </a:fld>
            <a:endParaRPr lang="en-GB"/>
          </a:p>
        </p:txBody>
      </p:sp>
    </p:spTree>
    <p:extLst>
      <p:ext uri="{BB962C8B-B14F-4D97-AF65-F5344CB8AC3E}">
        <p14:creationId xmlns:p14="http://schemas.microsoft.com/office/powerpoint/2010/main" val="155381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9C208-C19D-8147-918A-A6AF25A53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EAA18D-56F6-8BFD-DA62-14AAD2EE9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1C2BDF-1907-F6E7-EF8F-CBAD9D81A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9A253D-B4AC-4BD7-A6C8-D616E8949AF6}" type="datetimeFigureOut">
              <a:rPr lang="en-GB" smtClean="0"/>
              <a:t>06/05/2024</a:t>
            </a:fld>
            <a:endParaRPr lang="en-GB"/>
          </a:p>
        </p:txBody>
      </p:sp>
      <p:sp>
        <p:nvSpPr>
          <p:cNvPr id="5" name="Footer Placeholder 4">
            <a:extLst>
              <a:ext uri="{FF2B5EF4-FFF2-40B4-BE49-F238E27FC236}">
                <a16:creationId xmlns:a16="http://schemas.microsoft.com/office/drawing/2014/main" id="{2BC98EB2-1DAF-4F97-2E99-53A5E2D54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156BEA9-0E77-CD88-0123-D7C60A4CC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814F4F-462E-42F5-ACD0-16781B39C36A}" type="slidenum">
              <a:rPr lang="en-GB" smtClean="0"/>
              <a:t>‹#›</a:t>
            </a:fld>
            <a:endParaRPr lang="en-GB"/>
          </a:p>
        </p:txBody>
      </p:sp>
    </p:spTree>
    <p:extLst>
      <p:ext uri="{BB962C8B-B14F-4D97-AF65-F5344CB8AC3E}">
        <p14:creationId xmlns:p14="http://schemas.microsoft.com/office/powerpoint/2010/main" val="214129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users/corey-richardson/projects/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30C645F-2756-2E5F-9D8C-84A0711EA315}"/>
              </a:ext>
            </a:extLst>
          </p:cNvPr>
          <p:cNvSpPr/>
          <p:nvPr/>
        </p:nvSpPr>
        <p:spPr>
          <a:xfrm>
            <a:off x="1569720" y="1798320"/>
            <a:ext cx="9052560" cy="3014980"/>
          </a:xfrm>
          <a:prstGeom prst="roundRect">
            <a:avLst/>
          </a:prstGeom>
          <a:solidFill>
            <a:srgbClr val="2F2F2F"/>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6B16F2C0-2F59-61DC-3B6E-80F1C481A7C7}"/>
              </a:ext>
            </a:extLst>
          </p:cNvPr>
          <p:cNvSpPr>
            <a:spLocks noGrp="1"/>
          </p:cNvSpPr>
          <p:nvPr>
            <p:ph type="ctrTitle"/>
          </p:nvPr>
        </p:nvSpPr>
        <p:spPr/>
        <p:txBody>
          <a:bodyPr/>
          <a:lstStyle/>
          <a:p>
            <a:r>
              <a:rPr lang="en-GB" dirty="0">
                <a:solidFill>
                  <a:srgbClr val="FFFF00"/>
                </a:solidFill>
                <a:latin typeface="Lucida Sans Unicode" panose="020B0602030504020204" pitchFamily="34" charset="0"/>
                <a:cs typeface="Lucida Sans Unicode" panose="020B0602030504020204" pitchFamily="34" charset="0"/>
              </a:rPr>
              <a:t>A</a:t>
            </a:r>
            <a:r>
              <a:rPr lang="en-GB" dirty="0">
                <a:solidFill>
                  <a:schemeClr val="bg1"/>
                </a:solidFill>
                <a:latin typeface="Lucida Sans Unicode" panose="020B0602030504020204" pitchFamily="34" charset="0"/>
                <a:cs typeface="Lucida Sans Unicode" panose="020B0602030504020204" pitchFamily="34" charset="0"/>
              </a:rPr>
              <a:t>rrow</a:t>
            </a:r>
            <a:r>
              <a:rPr lang="en-GB" dirty="0">
                <a:solidFill>
                  <a:srgbClr val="FFFF00"/>
                </a:solidFill>
                <a:latin typeface="Lucida Sans Unicode" panose="020B0602030504020204" pitchFamily="34" charset="0"/>
                <a:cs typeface="Lucida Sans Unicode" panose="020B0602030504020204" pitchFamily="34" charset="0"/>
              </a:rPr>
              <a:t>T</a:t>
            </a:r>
            <a:r>
              <a:rPr lang="en-GB" dirty="0">
                <a:solidFill>
                  <a:schemeClr val="bg1"/>
                </a:solidFill>
                <a:latin typeface="Lucida Sans Unicode" panose="020B0602030504020204" pitchFamily="34" charset="0"/>
                <a:cs typeface="Lucida Sans Unicode" panose="020B0602030504020204" pitchFamily="34" charset="0"/>
              </a:rPr>
              <a:t>rack</a:t>
            </a:r>
            <a:r>
              <a:rPr lang="en-GB" dirty="0">
                <a:solidFill>
                  <a:srgbClr val="FFFF00"/>
                </a:solidFill>
                <a:latin typeface="Lucida Sans Unicode" panose="020B0602030504020204" pitchFamily="34" charset="0"/>
                <a:cs typeface="Lucida Sans Unicode" panose="020B0602030504020204" pitchFamily="34" charset="0"/>
              </a:rPr>
              <a:t>:</a:t>
            </a:r>
            <a:endParaRPr lang="en-GB" dirty="0"/>
          </a:p>
        </p:txBody>
      </p:sp>
      <p:sp>
        <p:nvSpPr>
          <p:cNvPr id="3" name="Subtitle 2">
            <a:extLst>
              <a:ext uri="{FF2B5EF4-FFF2-40B4-BE49-F238E27FC236}">
                <a16:creationId xmlns:a16="http://schemas.microsoft.com/office/drawing/2014/main" id="{4D7EEBB9-F96C-4EDA-332F-BBD366942BF7}"/>
              </a:ext>
            </a:extLst>
          </p:cNvPr>
          <p:cNvSpPr>
            <a:spLocks noGrp="1"/>
          </p:cNvSpPr>
          <p:nvPr>
            <p:ph type="subTitle" idx="1"/>
          </p:nvPr>
        </p:nvSpPr>
        <p:spPr/>
        <p:txBody>
          <a:bodyPr/>
          <a:lstStyle/>
          <a:p>
            <a:r>
              <a:rPr lang="en-GB" sz="1800" dirty="0">
                <a:solidFill>
                  <a:schemeClr val="bg1"/>
                </a:solidFill>
                <a:latin typeface="Lucida Sans Unicode" panose="020B0602030504020204" pitchFamily="34" charset="0"/>
                <a:cs typeface="Lucida Sans Unicode" panose="020B0602030504020204" pitchFamily="34" charset="0"/>
              </a:rPr>
              <a:t>Inventory Management System for </a:t>
            </a:r>
            <a:r>
              <a:rPr lang="en-GB" sz="1800" dirty="0">
                <a:solidFill>
                  <a:srgbClr val="FFFF00"/>
                </a:solidFill>
                <a:latin typeface="Lucida Sans Unicode" panose="020B0602030504020204" pitchFamily="34" charset="0"/>
                <a:cs typeface="Lucida Sans Unicode" panose="020B0602030504020204" pitchFamily="34" charset="0"/>
              </a:rPr>
              <a:t>Archers</a:t>
            </a:r>
            <a:r>
              <a:rPr lang="en-GB" sz="1800" dirty="0">
                <a:solidFill>
                  <a:schemeClr val="bg1"/>
                </a:solidFill>
                <a:latin typeface="Lucida Sans Unicode" panose="020B0602030504020204" pitchFamily="34" charset="0"/>
                <a:cs typeface="Lucida Sans Unicode" panose="020B0602030504020204" pitchFamily="34" charset="0"/>
              </a:rPr>
              <a:t> and </a:t>
            </a:r>
            <a:r>
              <a:rPr lang="en-GB" sz="1800" dirty="0">
                <a:solidFill>
                  <a:srgbClr val="FFFF00"/>
                </a:solidFill>
                <a:latin typeface="Lucida Sans Unicode" panose="020B0602030504020204" pitchFamily="34" charset="0"/>
                <a:cs typeface="Lucida Sans Unicode" panose="020B0602030504020204" pitchFamily="34" charset="0"/>
              </a:rPr>
              <a:t>Archery Clubs</a:t>
            </a:r>
          </a:p>
          <a:p>
            <a:endParaRPr lang="en-GB" dirty="0"/>
          </a:p>
        </p:txBody>
      </p:sp>
      <p:sp>
        <p:nvSpPr>
          <p:cNvPr id="10" name="Rectangle: Rounded Corners 9">
            <a:extLst>
              <a:ext uri="{FF2B5EF4-FFF2-40B4-BE49-F238E27FC236}">
                <a16:creationId xmlns:a16="http://schemas.microsoft.com/office/drawing/2014/main" id="{68A69159-344C-3D1B-9B0E-91B618875565}"/>
              </a:ext>
            </a:extLst>
          </p:cNvPr>
          <p:cNvSpPr>
            <a:spLocks noChangeAspect="1"/>
          </p:cNvSpPr>
          <p:nvPr/>
        </p:nvSpPr>
        <p:spPr>
          <a:xfrm>
            <a:off x="207205" y="5257800"/>
            <a:ext cx="1424492" cy="1404238"/>
          </a:xfrm>
          <a:prstGeom prst="roundRect">
            <a:avLst/>
          </a:prstGeom>
          <a:solidFill>
            <a:srgbClr val="2F2F2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31717C00-8964-08FD-E04C-93BA03C04C7F}"/>
              </a:ext>
            </a:extLst>
          </p:cNvPr>
          <p:cNvSpPr>
            <a:spLocks noChangeAspect="1"/>
          </p:cNvSpPr>
          <p:nvPr/>
        </p:nvSpPr>
        <p:spPr>
          <a:xfrm>
            <a:off x="207205" y="6117465"/>
            <a:ext cx="4220172" cy="544573"/>
          </a:xfrm>
          <a:prstGeom prst="roundRect">
            <a:avLst>
              <a:gd name="adj" fmla="val 43786"/>
            </a:avLst>
          </a:prstGeom>
          <a:solidFill>
            <a:srgbClr val="2F2F2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D16302AC-782D-FFFC-9E3F-F24290D92186}"/>
              </a:ext>
            </a:extLst>
          </p:cNvPr>
          <p:cNvSpPr txBox="1">
            <a:spLocks noChangeAspect="1"/>
          </p:cNvSpPr>
          <p:nvPr/>
        </p:nvSpPr>
        <p:spPr>
          <a:xfrm>
            <a:off x="1569720" y="6189696"/>
            <a:ext cx="2798555" cy="400110"/>
          </a:xfrm>
          <a:prstGeom prst="rect">
            <a:avLst/>
          </a:prstGeom>
          <a:noFill/>
        </p:spPr>
        <p:txBody>
          <a:bodyPr wrap="square" rtlCol="0">
            <a:spAutoFit/>
          </a:bodyPr>
          <a:lstStyle/>
          <a:p>
            <a:r>
              <a:rPr lang="en-GB" sz="1000" dirty="0">
                <a:solidFill>
                  <a:schemeClr val="bg1"/>
                </a:solidFill>
                <a:latin typeface="Lucida Sans Unicode" panose="020B0602030504020204" pitchFamily="34" charset="0"/>
                <a:cs typeface="Lucida Sans Unicode" panose="020B0602030504020204" pitchFamily="34" charset="0"/>
              </a:rPr>
              <a:t>Corey Richardson</a:t>
            </a:r>
          </a:p>
          <a:p>
            <a:r>
              <a:rPr lang="en-GB" sz="1000" dirty="0">
                <a:solidFill>
                  <a:schemeClr val="bg1"/>
                </a:solidFill>
                <a:latin typeface="Lucida Sans Unicode" panose="020B0602030504020204" pitchFamily="34" charset="0"/>
                <a:cs typeface="Lucida Sans Unicode" panose="020B0602030504020204" pitchFamily="34" charset="0"/>
              </a:rPr>
              <a:t>github.com/corey-</a:t>
            </a:r>
            <a:r>
              <a:rPr lang="en-GB" sz="1000" dirty="0" err="1">
                <a:solidFill>
                  <a:schemeClr val="bg1"/>
                </a:solidFill>
                <a:latin typeface="Lucida Sans Unicode" panose="020B0602030504020204" pitchFamily="34" charset="0"/>
                <a:cs typeface="Lucida Sans Unicode" panose="020B0602030504020204" pitchFamily="34" charset="0"/>
              </a:rPr>
              <a:t>richardson</a:t>
            </a:r>
            <a:r>
              <a:rPr lang="en-GB" sz="1000" dirty="0">
                <a:solidFill>
                  <a:schemeClr val="bg1"/>
                </a:solidFill>
                <a:latin typeface="Lucida Sans Unicode" panose="020B0602030504020204" pitchFamily="34" charset="0"/>
                <a:cs typeface="Lucida Sans Unicode" panose="020B0602030504020204" pitchFamily="34" charset="0"/>
              </a:rPr>
              <a:t>/</a:t>
            </a:r>
            <a:r>
              <a:rPr lang="en-GB" sz="1000" dirty="0">
                <a:solidFill>
                  <a:srgbClr val="FFFF00"/>
                </a:solidFill>
                <a:latin typeface="Lucida Sans Unicode" panose="020B0602030504020204" pitchFamily="34" charset="0"/>
                <a:cs typeface="Lucida Sans Unicode" panose="020B0602030504020204" pitchFamily="34" charset="0"/>
              </a:rPr>
              <a:t>ArrowTrack</a:t>
            </a:r>
          </a:p>
        </p:txBody>
      </p:sp>
      <p:pic>
        <p:nvPicPr>
          <p:cNvPr id="12" name="Picture 11" descr="A person holding a bow and arrow&#10;&#10;Description automatically generated">
            <a:extLst>
              <a:ext uri="{FF2B5EF4-FFF2-40B4-BE49-F238E27FC236}">
                <a16:creationId xmlns:a16="http://schemas.microsoft.com/office/drawing/2014/main" id="{452C99E1-4412-1160-60A6-E1E2ACDF1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08" y="5372864"/>
            <a:ext cx="1174110" cy="1174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09317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training coach, I want to be able to 'checkout' club-owned bows to members on training courses to ensure they are using the same bow throughout (and potentially beyond) their beginner’s course.</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“Checked Out” attribute of an item can be edited using the “Edit an Existing Item” HTML form. When an item is checked out by a user, the background colour of the item’s container gets changed to a darker shade of grey using jQuery’s CSS styling method to indicate that the item is not available for general use.</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the developer, I want these forms to only display menus related to that object type class. For example, ‘Target Face Size’ would not be an input option for ‘Arrows’.</a:t>
            </a:r>
          </a:p>
          <a:p>
            <a:r>
              <a:rPr lang="en-GB" sz="1800" dirty="0">
                <a:latin typeface="Lucida Sans Unicode" panose="020B0602030504020204" pitchFamily="34" charset="0"/>
                <a:cs typeface="Lucida Sans Unicode" panose="020B0602030504020204" pitchFamily="34" charset="0"/>
              </a:rPr>
              <a:t>Cancelled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All items now share the same set of attributes, eliminating the need for distinct classes for different item types; this issue no longer applies to the use case of the web application. This change was done due to the non-relational structure of the database. By standardising all items to use the same attributes, data management is simplified. </a:t>
            </a:r>
          </a:p>
        </p:txBody>
      </p:sp>
    </p:spTree>
    <p:extLst>
      <p:ext uri="{BB962C8B-B14F-4D97-AF65-F5344CB8AC3E}">
        <p14:creationId xmlns:p14="http://schemas.microsoft.com/office/powerpoint/2010/main" val="294300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lstStyle/>
          <a:p>
            <a:r>
              <a:rPr lang="en-GB" sz="4800" dirty="0">
                <a:latin typeface="Lucida Sans Unicode" panose="020B0602030504020204" pitchFamily="34" charset="0"/>
                <a:cs typeface="Lucida Sans Unicode" panose="020B0602030504020204" pitchFamily="34" charset="0"/>
              </a:rPr>
              <a:t>Sprints</a:t>
            </a:r>
            <a:endParaRPr lang="en-GB" dirty="0">
              <a:latin typeface="Lucida Sans Unicode" panose="020B0602030504020204" pitchFamily="34" charset="0"/>
              <a:cs typeface="Lucida Sans Unicode" panose="020B0602030504020204" pitchFamily="34" charset="0"/>
            </a:endParaRP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987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GitHub Project Tracking</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My approach to project management followed ‘Agile’ methodology.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I utilised GitHub and GitHub Projects as my platform for version control and project management.</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This included a Kanban board with columns for User Stories, Product Backlog, In Progress, On Hold, Done and Cancelled.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By using an Agile approach to software development, I was able to iterate on features incrementally.</a:t>
            </a:r>
          </a:p>
          <a:p>
            <a:endParaRPr lang="en-GB" sz="2000" dirty="0">
              <a:latin typeface="Lucida Sans Unicode" panose="020B0602030504020204" pitchFamily="34" charset="0"/>
              <a:ea typeface="Aptos" panose="020B0004020202020204" pitchFamily="34" charset="0"/>
              <a:cs typeface="Lucida Sans Unicode" panose="020B0602030504020204" pitchFamily="34" charset="0"/>
            </a:endParaRPr>
          </a:p>
          <a:p>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a:p>
            <a:r>
              <a:rPr lang="en-GB" sz="2000" u="sng" dirty="0">
                <a:solidFill>
                  <a:srgbClr val="467886"/>
                </a:solidFill>
                <a:effectLst/>
                <a:latin typeface="Lucida Sans Unicode" panose="020B0602030504020204" pitchFamily="34" charset="0"/>
                <a:ea typeface="Aptos" panose="020B0004020202020204" pitchFamily="34" charset="0"/>
                <a:cs typeface="Lucida Sans Unicode" panose="020B0602030504020204" pitchFamily="34" charset="0"/>
                <a:hlinkClick r:id="rId2"/>
              </a:rPr>
              <a:t>https://github.com/users/corey-richardson/projects/4</a:t>
            </a:r>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372901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9" name="Content Placeholder 8" descr="A screenshot of a computer&#10;&#10;Description automatically generated">
            <a:extLst>
              <a:ext uri="{FF2B5EF4-FFF2-40B4-BE49-F238E27FC236}">
                <a16:creationId xmlns:a16="http://schemas.microsoft.com/office/drawing/2014/main" id="{C4F4F47A-4DB7-EC1E-3DB6-AFB8DD4E3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5849"/>
            <a:ext cx="10515600" cy="4401878"/>
          </a:xfrm>
        </p:spPr>
      </p:pic>
    </p:spTree>
    <p:extLst>
      <p:ext uri="{BB962C8B-B14F-4D97-AF65-F5344CB8AC3E}">
        <p14:creationId xmlns:p14="http://schemas.microsoft.com/office/powerpoint/2010/main" val="371910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81B89F04-BDC5-974A-D1D6-05AF7215B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5849"/>
            <a:ext cx="10515600" cy="4401878"/>
          </a:xfrm>
        </p:spPr>
      </p:pic>
    </p:spTree>
    <p:extLst>
      <p:ext uri="{BB962C8B-B14F-4D97-AF65-F5344CB8AC3E}">
        <p14:creationId xmlns:p14="http://schemas.microsoft.com/office/powerpoint/2010/main" val="47794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Requirements, Planning and Design</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Oct 25 – Nov 1: </a:t>
            </a:r>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Create User Stories</a:t>
            </a:r>
          </a:p>
          <a:p>
            <a:r>
              <a:rPr lang="en-GB" sz="2000" b="1" dirty="0">
                <a:latin typeface="Lucida Sans Unicode" panose="020B0602030504020204" pitchFamily="34" charset="0"/>
                <a:ea typeface="Aptos" panose="020B0004020202020204" pitchFamily="34" charset="0"/>
                <a:cs typeface="Lucida Sans Unicode" panose="020B0602030504020204" pitchFamily="34" charset="0"/>
              </a:rPr>
              <a:t>Nov 1 – Nov 15: </a:t>
            </a:r>
            <a:r>
              <a:rPr lang="en-GB" sz="2000" dirty="0">
                <a:latin typeface="Lucida Sans Unicode" panose="020B0602030504020204" pitchFamily="34" charset="0"/>
                <a:ea typeface="Aptos" panose="020B0004020202020204" pitchFamily="34" charset="0"/>
                <a:cs typeface="Lucida Sans Unicode" panose="020B0602030504020204" pitchFamily="34" charset="0"/>
              </a:rPr>
              <a:t>Create Project Skeleton (HTML/CSS)</a:t>
            </a:r>
          </a:p>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Nov 15 – Nov 22: </a:t>
            </a:r>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Udemy Course to learn CSS Methodologies and JavaScript ES6.</a:t>
            </a:r>
          </a:p>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Nov 15 – Nov 22: </a:t>
            </a:r>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Create Wireframe Diagrams to represent structure of web app.</a:t>
            </a:r>
          </a:p>
          <a:p>
            <a:r>
              <a:rPr lang="en-GB" sz="2000" b="1" dirty="0">
                <a:latin typeface="Lucida Sans Unicode" panose="020B0602030504020204" pitchFamily="34" charset="0"/>
                <a:ea typeface="Aptos" panose="020B0004020202020204" pitchFamily="34" charset="0"/>
                <a:cs typeface="Lucida Sans Unicode" panose="020B0602030504020204" pitchFamily="34" charset="0"/>
              </a:rPr>
              <a:t>Nov 15 – Nov 29: </a:t>
            </a:r>
            <a:r>
              <a:rPr lang="en-GB" sz="2000" dirty="0">
                <a:latin typeface="Lucida Sans Unicode" panose="020B0602030504020204" pitchFamily="34" charset="0"/>
                <a:ea typeface="Aptos" panose="020B0004020202020204" pitchFamily="34" charset="0"/>
                <a:cs typeface="Lucida Sans Unicode" panose="020B0602030504020204" pitchFamily="34" charset="0"/>
              </a:rPr>
              <a:t>Create UML Diagram to represent object relationships.</a:t>
            </a:r>
          </a:p>
          <a:p>
            <a:r>
              <a:rPr lang="en-GB" sz="2000" b="1" dirty="0">
                <a:effectLst/>
                <a:latin typeface="Lucida Sans Unicode" panose="020B0602030504020204" pitchFamily="34" charset="0"/>
                <a:ea typeface="Aptos" panose="020B0004020202020204" pitchFamily="34" charset="0"/>
                <a:cs typeface="Lucida Sans Unicode" panose="020B0602030504020204" pitchFamily="34" charset="0"/>
              </a:rPr>
              <a:t>Nov 15</a:t>
            </a:r>
            <a:r>
              <a:rPr lang="en-GB" sz="2000" b="1" dirty="0">
                <a:latin typeface="Lucida Sans Unicode" panose="020B0602030504020204" pitchFamily="34" charset="0"/>
                <a:ea typeface="Aptos" panose="020B0004020202020204" pitchFamily="34" charset="0"/>
                <a:cs typeface="Lucida Sans Unicode" panose="020B0602030504020204" pitchFamily="34" charset="0"/>
              </a:rPr>
              <a:t> – Nov 29: </a:t>
            </a:r>
            <a:r>
              <a:rPr lang="en-GB" sz="2000" dirty="0">
                <a:latin typeface="Lucida Sans Unicode" panose="020B0602030504020204" pitchFamily="34" charset="0"/>
                <a:ea typeface="Aptos" panose="020B0004020202020204" pitchFamily="34" charset="0"/>
                <a:cs typeface="Lucida Sans Unicode" panose="020B0602030504020204" pitchFamily="34" charset="0"/>
              </a:rPr>
              <a:t>Decide on database format: JSON or SQL.</a:t>
            </a:r>
            <a:endParaRPr lang="en-GB" sz="20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12721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Design Choices</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latin typeface="Lucida Sans Unicode" panose="020B0602030504020204" pitchFamily="34" charset="0"/>
                <a:cs typeface="Lucida Sans Unicode" panose="020B0602030504020204" pitchFamily="34" charset="0"/>
              </a:rPr>
              <a:t>Responsive Web Design (RWD) was a key design goal for this project. </a:t>
            </a:r>
          </a:p>
          <a:p>
            <a:r>
              <a:rPr lang="en-GB" sz="2000" dirty="0">
                <a:latin typeface="Lucida Sans Unicode" panose="020B0602030504020204" pitchFamily="34" charset="0"/>
                <a:cs typeface="Lucida Sans Unicode" panose="020B0602030504020204" pitchFamily="34" charset="0"/>
              </a:rPr>
              <a:t>By implementing RWD principles, I aimed to ensure that the web application was accessible on a range of devices and that the functionality of the application would seamlessly adapt to various display sizes. </a:t>
            </a:r>
          </a:p>
          <a:p>
            <a:r>
              <a:rPr lang="en-GB" sz="2000" dirty="0">
                <a:latin typeface="Lucida Sans Unicode" panose="020B0602030504020204" pitchFamily="34" charset="0"/>
                <a:cs typeface="Lucida Sans Unicode" panose="020B0602030504020204" pitchFamily="34" charset="0"/>
              </a:rPr>
              <a:t>Not only does this approach enhance the users experience by providing optimised layouts across devices, but it also assists with web accessibility.</a:t>
            </a:r>
            <a:endParaRPr lang="en-GB" sz="32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266588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Design Choices</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latin typeface="Lucida Sans Unicode" panose="020B0602030504020204" pitchFamily="34" charset="0"/>
                <a:cs typeface="Lucida Sans Unicode" panose="020B0602030504020204" pitchFamily="34" charset="0"/>
              </a:rPr>
              <a:t>Flexboxes and Media Queries have been used to implement RWD. </a:t>
            </a:r>
          </a:p>
          <a:p>
            <a:r>
              <a:rPr lang="en-GB" sz="2000" dirty="0">
                <a:latin typeface="Lucida Sans Unicode" panose="020B0602030504020204" pitchFamily="34" charset="0"/>
                <a:cs typeface="Lucida Sans Unicode" panose="020B0602030504020204" pitchFamily="34" charset="0"/>
              </a:rPr>
              <a:t>By using flex containers, the arrangement of elements dynamically changes based on the available screen size.</a:t>
            </a:r>
          </a:p>
          <a:p>
            <a:r>
              <a:rPr lang="en-GB" sz="2000" dirty="0">
                <a:latin typeface="Lucida Sans Unicode" panose="020B0602030504020204" pitchFamily="34" charset="0"/>
                <a:cs typeface="Lucida Sans Unicode" panose="020B0602030504020204" pitchFamily="34" charset="0"/>
              </a:rPr>
              <a:t>Queries are used to apply specific styling rulesets based on the current screen compared with the minimum targeted width thresholds. </a:t>
            </a:r>
          </a:p>
          <a:p>
            <a:r>
              <a:rPr lang="en-GB" sz="2000" dirty="0">
                <a:latin typeface="Lucida Sans Unicode" panose="020B0602030504020204" pitchFamily="34" charset="0"/>
                <a:cs typeface="Lucida Sans Unicode" panose="020B0602030504020204" pitchFamily="34" charset="0"/>
              </a:rPr>
              <a:t>Prioritising smaller, mobile screens – which the default styling does – improves the performance of the web application when it runs on these devices, which often have limited bandwidth when compared to larger devices. </a:t>
            </a:r>
            <a:endParaRPr lang="en-GB" sz="32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117608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Design Choices</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latin typeface="Lucida Sans Unicode" panose="020B0602030504020204" pitchFamily="34" charset="0"/>
                <a:cs typeface="Lucida Sans Unicode" panose="020B0602030504020204" pitchFamily="34" charset="0"/>
              </a:rPr>
              <a:t>As the web application is archery related, I wanted to select colours that would be appropriate for the theme, whilst still maintaining accessibility, readability, and being visually appealing to the user.</a:t>
            </a:r>
          </a:p>
          <a:p>
            <a:r>
              <a:rPr lang="en-GB" sz="2000" dirty="0">
                <a:latin typeface="Lucida Sans Unicode" panose="020B0602030504020204" pitchFamily="34" charset="0"/>
                <a:cs typeface="Lucida Sans Unicode" panose="020B0602030504020204" pitchFamily="34" charset="0"/>
              </a:rPr>
              <a:t>I chose yellow as the accent colour, drawing inspiration from the centre of an archery target that all archers aim to hit.</a:t>
            </a:r>
          </a:p>
          <a:p>
            <a:r>
              <a:rPr lang="en-GB" sz="2000" dirty="0">
                <a:latin typeface="Lucida Sans Unicode" panose="020B0602030504020204" pitchFamily="34" charset="0"/>
                <a:cs typeface="Lucida Sans Unicode" panose="020B0602030504020204" pitchFamily="34" charset="0"/>
              </a:rPr>
              <a:t>To ensure a visual balance between elements, I selected more neutral colours for the primary and secondary background colours: various shades of grey. </a:t>
            </a:r>
          </a:p>
          <a:p>
            <a:r>
              <a:rPr lang="en-GB" sz="2000" dirty="0">
                <a:latin typeface="Lucida Sans Unicode" panose="020B0602030504020204" pitchFamily="34" charset="0"/>
                <a:cs typeface="Lucida Sans Unicode" panose="020B0602030504020204" pitchFamily="34" charset="0"/>
              </a:rPr>
              <a:t>These colours allow the accent colour to stand out, whilst also ensuring that text remains readable, enhancing user experience and accessibility. </a:t>
            </a:r>
            <a:endParaRPr lang="en-GB" sz="3200" dirty="0">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19572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a:latin typeface="Lucida Sans Unicode" panose="020B0602030504020204" pitchFamily="34" charset="0"/>
                <a:cs typeface="Lucida Sans Unicode" panose="020B0602030504020204" pitchFamily="34" charset="0"/>
              </a:rPr>
              <a:t>Design Choices</a:t>
            </a:r>
            <a:endParaRPr lang="en-GB" dirty="0">
              <a:latin typeface="Lucida Sans Unicode" panose="020B0602030504020204" pitchFamily="34" charset="0"/>
              <a:cs typeface="Lucida Sans Unicode" panose="020B0602030504020204" pitchFamily="34" charset="0"/>
            </a:endParaRPr>
          </a:p>
        </p:txBody>
      </p:sp>
      <p:pic>
        <p:nvPicPr>
          <p:cNvPr id="8" name="Content Placeholder 7">
            <a:extLst>
              <a:ext uri="{FF2B5EF4-FFF2-40B4-BE49-F238E27FC236}">
                <a16:creationId xmlns:a16="http://schemas.microsoft.com/office/drawing/2014/main" id="{6E7BD977-5C70-4B78-98A7-30959A4DAB67}"/>
              </a:ext>
            </a:extLst>
          </p:cNvPr>
          <p:cNvPicPr>
            <a:picLocks noGrp="1" noChangeAspect="1"/>
          </p:cNvPicPr>
          <p:nvPr>
            <p:ph idx="1"/>
          </p:nvPr>
        </p:nvPicPr>
        <p:blipFill>
          <a:blip r:embed="rId2"/>
          <a:stretch>
            <a:fillRect/>
          </a:stretch>
        </p:blipFill>
        <p:spPr>
          <a:xfrm>
            <a:off x="1398000" y="2152275"/>
            <a:ext cx="9396000" cy="3388735"/>
          </a:xfrm>
        </p:spPr>
      </p:pic>
    </p:spTree>
    <p:extLst>
      <p:ext uri="{BB962C8B-B14F-4D97-AF65-F5344CB8AC3E}">
        <p14:creationId xmlns:p14="http://schemas.microsoft.com/office/powerpoint/2010/main" val="77409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lstStyle/>
          <a:p>
            <a:r>
              <a:rPr lang="en-GB" sz="4800" dirty="0">
                <a:latin typeface="Lucida Sans Unicode" panose="020B0602030504020204" pitchFamily="34" charset="0"/>
                <a:cs typeface="Lucida Sans Unicode" panose="020B0602030504020204" pitchFamily="34" charset="0"/>
              </a:rPr>
              <a:t>Application Executing</a:t>
            </a:r>
            <a:endParaRPr lang="en-GB" dirty="0">
              <a:latin typeface="Lucida Sans Unicode" panose="020B0602030504020204" pitchFamily="34" charset="0"/>
              <a:cs typeface="Lucida Sans Unicode" panose="020B0602030504020204" pitchFamily="34" charset="0"/>
            </a:endParaRP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8763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UML Diagrams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9465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Wireframes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dirty="0">
              <a:solidFill>
                <a:schemeClr val="tx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73218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6" name="Content Placeholder 5" descr="A white rectangular object with black lines&#10;&#10;Description automatically generated">
            <a:extLst>
              <a:ext uri="{FF2B5EF4-FFF2-40B4-BE49-F238E27FC236}">
                <a16:creationId xmlns:a16="http://schemas.microsoft.com/office/drawing/2014/main" id="{478DEAA7-F51E-D069-F620-C6258E3313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0803" y="669925"/>
            <a:ext cx="2136393" cy="5507038"/>
          </a:xfrm>
        </p:spPr>
      </p:pic>
      <p:pic>
        <p:nvPicPr>
          <p:cNvPr id="8" name="Content Placeholder 7" descr="A close-up of a white sheet&#10;&#10;Description automatically generated">
            <a:extLst>
              <a:ext uri="{FF2B5EF4-FFF2-40B4-BE49-F238E27FC236}">
                <a16:creationId xmlns:a16="http://schemas.microsoft.com/office/drawing/2014/main" id="{56B723AD-EBE3-DB4B-3CFF-F069D72E758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02574" y="669925"/>
            <a:ext cx="3920852" cy="5507038"/>
          </a:xfrm>
        </p:spPr>
      </p:pic>
    </p:spTree>
    <p:extLst>
      <p:ext uri="{BB962C8B-B14F-4D97-AF65-F5344CB8AC3E}">
        <p14:creationId xmlns:p14="http://schemas.microsoft.com/office/powerpoint/2010/main" val="114643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5" name="Content Placeholder 4" descr="A white square with black lines&#10;&#10;Description automatically generated with medium confidence">
            <a:extLst>
              <a:ext uri="{FF2B5EF4-FFF2-40B4-BE49-F238E27FC236}">
                <a16:creationId xmlns:a16="http://schemas.microsoft.com/office/drawing/2014/main" id="{D9211B54-2547-2BE5-A741-5F1A2B2CB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9024"/>
            <a:ext cx="10515600" cy="4662514"/>
          </a:xfrm>
        </p:spPr>
      </p:pic>
    </p:spTree>
    <p:extLst>
      <p:ext uri="{BB962C8B-B14F-4D97-AF65-F5344CB8AC3E}">
        <p14:creationId xmlns:p14="http://schemas.microsoft.com/office/powerpoint/2010/main" val="98084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Use Case Diagrams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pPr>
              <a:lnSpc>
                <a:spcPct val="107000"/>
              </a:lnSpc>
              <a:spcAft>
                <a:spcPts val="800"/>
              </a:spcAft>
            </a:pPr>
            <a:endParaRPr lang="en-GB" sz="1800" dirty="0">
              <a:solidFill>
                <a:schemeClr val="tx1"/>
              </a:solidFill>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75534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5" name="Content Placeholder 4" descr="A diagram of a flowchart&#10;&#10;Description automatically generated">
            <a:extLst>
              <a:ext uri="{FF2B5EF4-FFF2-40B4-BE49-F238E27FC236}">
                <a16:creationId xmlns:a16="http://schemas.microsoft.com/office/drawing/2014/main" id="{A1DFE525-0ED0-E646-7467-C2C75E5B6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7024"/>
            <a:ext cx="10515600" cy="4151915"/>
          </a:xfrm>
        </p:spPr>
      </p:pic>
    </p:spTree>
    <p:extLst>
      <p:ext uri="{BB962C8B-B14F-4D97-AF65-F5344CB8AC3E}">
        <p14:creationId xmlns:p14="http://schemas.microsoft.com/office/powerpoint/2010/main" val="924198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4" name="Content Placeholder 3" descr="A diagram of a flowchart&#10;&#10;Description automatically generated">
            <a:extLst>
              <a:ext uri="{FF2B5EF4-FFF2-40B4-BE49-F238E27FC236}">
                <a16:creationId xmlns:a16="http://schemas.microsoft.com/office/drawing/2014/main" id="{2D47F984-4D36-17E4-6025-5074506D1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2966"/>
            <a:ext cx="10515600" cy="4340030"/>
          </a:xfrm>
        </p:spPr>
      </p:pic>
    </p:spTree>
    <p:extLst>
      <p:ext uri="{BB962C8B-B14F-4D97-AF65-F5344CB8AC3E}">
        <p14:creationId xmlns:p14="http://schemas.microsoft.com/office/powerpoint/2010/main" val="283198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4" name="Content Placeholder 3" descr="A diagram of a special case&#10;&#10;Description automatically generated">
            <a:extLst>
              <a:ext uri="{FF2B5EF4-FFF2-40B4-BE49-F238E27FC236}">
                <a16:creationId xmlns:a16="http://schemas.microsoft.com/office/drawing/2014/main" id="{8B5C8611-1499-DC73-61B5-8845645D9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410" y="889000"/>
            <a:ext cx="8565179" cy="5287963"/>
          </a:xfrm>
        </p:spPr>
      </p:pic>
    </p:spTree>
    <p:extLst>
      <p:ext uri="{BB962C8B-B14F-4D97-AF65-F5344CB8AC3E}">
        <p14:creationId xmlns:p14="http://schemas.microsoft.com/office/powerpoint/2010/main" val="41970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Sequence Diagrams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pPr>
              <a:lnSpc>
                <a:spcPct val="107000"/>
              </a:lnSpc>
              <a:spcAft>
                <a:spcPts val="800"/>
              </a:spcAft>
            </a:pPr>
            <a:endParaRPr lang="en-GB" sz="1800" dirty="0">
              <a:solidFill>
                <a:schemeClr val="tx1"/>
              </a:solidFill>
              <a:effectLst/>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314312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7" name="Content Placeholder 6" descr="A diagram of a process&#10;&#10;Description automatically generated">
            <a:extLst>
              <a:ext uri="{FF2B5EF4-FFF2-40B4-BE49-F238E27FC236}">
                <a16:creationId xmlns:a16="http://schemas.microsoft.com/office/drawing/2014/main" id="{6A377BCA-18A2-00E2-3A25-D5224E10B4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5850" y="1826419"/>
            <a:ext cx="4686300" cy="3257550"/>
          </a:xfrm>
        </p:spPr>
      </p:pic>
      <p:pic>
        <p:nvPicPr>
          <p:cNvPr id="9" name="Content Placeholder 8" descr="A diagram of a process&#10;&#10;Description automatically generated">
            <a:extLst>
              <a:ext uri="{FF2B5EF4-FFF2-40B4-BE49-F238E27FC236}">
                <a16:creationId xmlns:a16="http://schemas.microsoft.com/office/drawing/2014/main" id="{7AC8AA30-9995-0081-F523-6CACDAEE1F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9850" y="1826419"/>
            <a:ext cx="4686300" cy="3257550"/>
          </a:xfrm>
        </p:spPr>
      </p:pic>
    </p:spTree>
    <p:extLst>
      <p:ext uri="{BB962C8B-B14F-4D97-AF65-F5344CB8AC3E}">
        <p14:creationId xmlns:p14="http://schemas.microsoft.com/office/powerpoint/2010/main" val="70561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Final Project Plan</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6105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23" name="Content Placeholder 22" descr="A diagram of a process&#10;&#10;Description automatically generated">
            <a:extLst>
              <a:ext uri="{FF2B5EF4-FFF2-40B4-BE49-F238E27FC236}">
                <a16:creationId xmlns:a16="http://schemas.microsoft.com/office/drawing/2014/main" id="{70E04162-0B0D-0CE4-17C3-2E38EEFC5E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5850" y="1350169"/>
            <a:ext cx="4686300" cy="4210050"/>
          </a:xfrm>
        </p:spPr>
      </p:pic>
      <p:pic>
        <p:nvPicPr>
          <p:cNvPr id="25" name="Content Placeholder 24" descr="A diagram of a process&#10;&#10;Description automatically generated">
            <a:extLst>
              <a:ext uri="{FF2B5EF4-FFF2-40B4-BE49-F238E27FC236}">
                <a16:creationId xmlns:a16="http://schemas.microsoft.com/office/drawing/2014/main" id="{70104A35-1C35-25CA-284F-EBE593897A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9850" y="969169"/>
            <a:ext cx="4686300" cy="4972050"/>
          </a:xfrm>
        </p:spPr>
      </p:pic>
    </p:spTree>
    <p:extLst>
      <p:ext uri="{BB962C8B-B14F-4D97-AF65-F5344CB8AC3E}">
        <p14:creationId xmlns:p14="http://schemas.microsoft.com/office/powerpoint/2010/main" val="3859365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3" name="Content Placeholder 2" descr="A diagram of a software process&#10;&#10;Description automatically generated">
            <a:extLst>
              <a:ext uri="{FF2B5EF4-FFF2-40B4-BE49-F238E27FC236}">
                <a16:creationId xmlns:a16="http://schemas.microsoft.com/office/drawing/2014/main" id="{97170BD0-6023-CBCC-6738-C3B2C32FC54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5850" y="1731169"/>
            <a:ext cx="4686300" cy="3448050"/>
          </a:xfrm>
        </p:spPr>
      </p:pic>
      <p:pic>
        <p:nvPicPr>
          <p:cNvPr id="5" name="Content Placeholder 4" descr="A diagram of a computer process&#10;&#10;Description automatically generated">
            <a:extLst>
              <a:ext uri="{FF2B5EF4-FFF2-40B4-BE49-F238E27FC236}">
                <a16:creationId xmlns:a16="http://schemas.microsoft.com/office/drawing/2014/main" id="{D1AF1CE2-A877-F0BE-9919-4BFC8DFFEC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9850" y="1540669"/>
            <a:ext cx="4686300" cy="3829050"/>
          </a:xfrm>
        </p:spPr>
      </p:pic>
    </p:spTree>
    <p:extLst>
      <p:ext uri="{BB962C8B-B14F-4D97-AF65-F5344CB8AC3E}">
        <p14:creationId xmlns:p14="http://schemas.microsoft.com/office/powerpoint/2010/main" val="4284485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Challenges Faced</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2259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2A28BA-9EFE-8DC0-6FDD-D0BC6A0D2E0D}"/>
              </a:ext>
            </a:extLst>
          </p:cNvPr>
          <p:cNvSpPr>
            <a:spLocks noGrp="1"/>
          </p:cNvSpPr>
          <p:nvPr>
            <p:ph sz="half" idx="1"/>
          </p:nvPr>
        </p:nvSpPr>
        <p:spPr>
          <a:xfrm>
            <a:off x="838200" y="493915"/>
            <a:ext cx="5181600" cy="5811838"/>
          </a:xfrm>
        </p:spPr>
        <p:txBody>
          <a:bodyPr>
            <a:normAutofit/>
          </a:bodyPr>
          <a:lstStyle/>
          <a:p>
            <a:pPr marL="0" indent="0">
              <a:buNone/>
            </a:pPr>
            <a:r>
              <a:rPr lang="en-GB" sz="2000" dirty="0">
                <a:latin typeface="Lucida Sans Unicode" panose="020B0602030504020204" pitchFamily="34" charset="0"/>
                <a:cs typeface="Lucida Sans Unicode" panose="020B0602030504020204" pitchFamily="34" charset="0"/>
              </a:rPr>
              <a:t>Original Plan:</a:t>
            </a:r>
          </a:p>
          <a:p>
            <a:pPr marL="0" indent="0">
              <a:buNone/>
            </a:pPr>
            <a:r>
              <a:rPr lang="en-GB" sz="1800" dirty="0">
                <a:latin typeface="Lucida Sans Unicode" panose="020B0602030504020204" pitchFamily="34" charset="0"/>
                <a:cs typeface="Lucida Sans Unicode" panose="020B0602030504020204" pitchFamily="34" charset="0"/>
              </a:rPr>
              <a:t>Implement a relational database, where items would be linked together in parent-child relationships for items and the accessories connected to them.</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would also allow different ‘classes’ of item, representing bows, arrows, targets, etc - all of which would inherit from a base class.</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 was determined that this overcomplicated the relationships for a flat-file database such as JSON, and would have required a backend handler, such as a SQL server, to manage. This would have fallen out of the scope of the coursework specifications.</a:t>
            </a:r>
          </a:p>
          <a:p>
            <a:pPr marL="0" indent="0">
              <a:buNone/>
            </a:pPr>
            <a:endParaRPr lang="en-GB" sz="2000" dirty="0">
              <a:latin typeface="Lucida Sans Unicode" panose="020B0602030504020204" pitchFamily="34" charset="0"/>
              <a:cs typeface="Lucida Sans Unicode" panose="020B0602030504020204" pitchFamily="34" charset="0"/>
            </a:endParaRPr>
          </a:p>
        </p:txBody>
      </p:sp>
      <p:pic>
        <p:nvPicPr>
          <p:cNvPr id="8" name="Content Placeholder 7" descr="A diagram of a company&#10;&#10;Description automatically generated">
            <a:extLst>
              <a:ext uri="{FF2B5EF4-FFF2-40B4-BE49-F238E27FC236}">
                <a16:creationId xmlns:a16="http://schemas.microsoft.com/office/drawing/2014/main" id="{B64A350E-82A1-E81C-ACA8-BD67D3A1AA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17434"/>
            <a:ext cx="5181600" cy="3507219"/>
          </a:xfrm>
        </p:spPr>
      </p:pic>
    </p:spTree>
    <p:extLst>
      <p:ext uri="{BB962C8B-B14F-4D97-AF65-F5344CB8AC3E}">
        <p14:creationId xmlns:p14="http://schemas.microsoft.com/office/powerpoint/2010/main" val="4258615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2A28BA-9EFE-8DC0-6FDD-D0BC6A0D2E0D}"/>
              </a:ext>
            </a:extLst>
          </p:cNvPr>
          <p:cNvSpPr>
            <a:spLocks noGrp="1"/>
          </p:cNvSpPr>
          <p:nvPr>
            <p:ph sz="half" idx="1"/>
          </p:nvPr>
        </p:nvSpPr>
        <p:spPr>
          <a:xfrm>
            <a:off x="838200" y="493915"/>
            <a:ext cx="5181600" cy="5811838"/>
          </a:xfrm>
        </p:spPr>
        <p:txBody>
          <a:bodyPr>
            <a:normAutofit/>
          </a:bodyPr>
          <a:lstStyle/>
          <a:p>
            <a:pPr marL="0" indent="0">
              <a:buNone/>
            </a:pPr>
            <a:r>
              <a:rPr lang="en-GB" sz="2000" dirty="0">
                <a:latin typeface="Lucida Sans Unicode" panose="020B0602030504020204" pitchFamily="34" charset="0"/>
                <a:cs typeface="Lucida Sans Unicode" panose="020B0602030504020204" pitchFamily="34" charset="0"/>
              </a:rPr>
              <a:t>Original Plan:</a:t>
            </a:r>
          </a:p>
          <a:p>
            <a:pPr marL="0" indent="0">
              <a:buNone/>
            </a:pPr>
            <a:r>
              <a:rPr lang="en-GB" sz="1800" dirty="0">
                <a:latin typeface="Lucida Sans Unicode" panose="020B0602030504020204" pitchFamily="34" charset="0"/>
                <a:cs typeface="Lucida Sans Unicode" panose="020B0602030504020204" pitchFamily="34" charset="0"/>
              </a:rPr>
              <a:t>Implement a relational database, where items would be linked together in parent-child relationships for items and the accessories connected to them.</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would also allow different ‘classes’ of item, representing bows, arrows, targets, etc - all of which would inherit from a base class.</a:t>
            </a: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 was determined that this overcomplicated the relationships for a flat-file database such as JSON, and would have required a backend handler, such as a SQL server, to manage. This would have fallen out of the scope of the coursework specifications.</a:t>
            </a:r>
          </a:p>
          <a:p>
            <a:pPr marL="0" indent="0">
              <a:buNone/>
            </a:pP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pPr marL="0" indent="0">
              <a:buNone/>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such, it was decided to instead implement a single class with attributes applicable to all items.</a:t>
            </a:r>
          </a:p>
          <a:p>
            <a:pPr marL="0" indent="0">
              <a:buNone/>
            </a:pPr>
            <a:endParaRPr lang="en-GB" sz="2000" dirty="0">
              <a:latin typeface="Lucida Sans Unicode" panose="020B0602030504020204" pitchFamily="34" charset="0"/>
              <a:cs typeface="Lucida Sans Unicode" panose="020B0602030504020204" pitchFamily="34" charset="0"/>
            </a:endParaRPr>
          </a:p>
        </p:txBody>
      </p:sp>
      <p:pic>
        <p:nvPicPr>
          <p:cNvPr id="9" name="Content Placeholder 8" descr="A screenshot of a computer program&#10;&#10;Description automatically generated">
            <a:extLst>
              <a:ext uri="{FF2B5EF4-FFF2-40B4-BE49-F238E27FC236}">
                <a16:creationId xmlns:a16="http://schemas.microsoft.com/office/drawing/2014/main" id="{55B49987-BF19-6B8E-E5AE-E395DB3923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1737" y="1880394"/>
            <a:ext cx="4962525" cy="2781300"/>
          </a:xfrm>
        </p:spPr>
      </p:pic>
    </p:spTree>
    <p:extLst>
      <p:ext uri="{BB962C8B-B14F-4D97-AF65-F5344CB8AC3E}">
        <p14:creationId xmlns:p14="http://schemas.microsoft.com/office/powerpoint/2010/main" val="2734774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57AA3-E277-9F05-7CD8-4AB60FC758FA}"/>
              </a:ext>
            </a:extLst>
          </p:cNvPr>
          <p:cNvSpPr>
            <a:spLocks noGrp="1"/>
          </p:cNvSpPr>
          <p:nvPr>
            <p:ph idx="1"/>
          </p:nvPr>
        </p:nvSpPr>
        <p:spPr>
          <a:xfrm>
            <a:off x="836612" y="987425"/>
            <a:ext cx="10518776" cy="4873625"/>
          </a:xfrm>
          <a:noFill/>
        </p:spPr>
        <p:txBody>
          <a:bodyPr/>
          <a:lstStyle/>
          <a:p>
            <a:pPr marL="0" indent="0">
              <a:buNone/>
            </a:pPr>
            <a:r>
              <a:rPr lang="en-GB" sz="2400" dirty="0">
                <a:effectLst/>
                <a:latin typeface="Lucida Sans Unicode" panose="020B0602030504020204" pitchFamily="34" charset="0"/>
                <a:ea typeface="Aptos" panose="020B0004020202020204" pitchFamily="34" charset="0"/>
                <a:cs typeface="Lucida Sans Unicode" panose="020B0602030504020204" pitchFamily="34" charset="0"/>
              </a:rPr>
              <a:t>HTML Form Implementation</a:t>
            </a: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1800" dirty="0">
              <a:latin typeface="Lucida Sans Unicode" panose="020B0602030504020204" pitchFamily="34" charset="0"/>
              <a:ea typeface="Aptos" panose="020B0004020202020204" pitchFamily="34" charset="0"/>
              <a:cs typeface="Lucida Sans Unicode" panose="020B0602030504020204" pitchFamily="34" charset="0"/>
            </a:endParaRP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Most sprints and feature implementations were assigned a timespan of one or two weeks, depending on the expected ‘cost’ of that feature. </a:t>
            </a:r>
          </a:p>
          <a:p>
            <a:r>
              <a:rPr lang="en-GB" sz="1800" dirty="0">
                <a:latin typeface="Lucida Sans Unicode" panose="020B0602030504020204" pitchFamily="34" charset="0"/>
                <a:cs typeface="Lucida Sans Unicode" panose="020B0602030504020204" pitchFamily="34" charset="0"/>
              </a:rPr>
              <a:t>T</a:t>
            </a: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he longest and most costly feature took </a:t>
            </a:r>
            <a:r>
              <a:rPr lang="en-GB" sz="1800" i="1" dirty="0">
                <a:effectLst/>
                <a:latin typeface="Lucida Sans Unicode" panose="020B0602030504020204" pitchFamily="34" charset="0"/>
                <a:ea typeface="Aptos" panose="020B0004020202020204" pitchFamily="34" charset="0"/>
                <a:cs typeface="Lucida Sans Unicode" panose="020B0602030504020204" pitchFamily="34" charset="0"/>
              </a:rPr>
              <a:t>eight</a:t>
            </a: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 weeks to implement as described.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feature was the HTML form which would be used to add new items to the database. </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issue arose as at the time the application was using a local JSON file to store item entries, which using the Fetch API could not be written to by the browser for security reasons – only read.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This led to me needing to find a new solution to how the database was persisted between sessions. </a:t>
            </a:r>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97074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57AA3-E277-9F05-7CD8-4AB60FC758FA}"/>
              </a:ext>
            </a:extLst>
          </p:cNvPr>
          <p:cNvSpPr>
            <a:spLocks noGrp="1"/>
          </p:cNvSpPr>
          <p:nvPr>
            <p:ph idx="1"/>
          </p:nvPr>
        </p:nvSpPr>
        <p:spPr>
          <a:xfrm>
            <a:off x="836612" y="987425"/>
            <a:ext cx="10518776" cy="4873625"/>
          </a:xfrm>
          <a:noFill/>
        </p:spPr>
        <p:txBody>
          <a:bodyPr/>
          <a:lstStyle/>
          <a:p>
            <a:pPr marL="0" indent="0">
              <a:buNone/>
            </a:pPr>
            <a:r>
              <a:rPr lang="en-GB" sz="2400" dirty="0">
                <a:effectLst/>
                <a:latin typeface="Lucida Sans Unicode" panose="020B0602030504020204" pitchFamily="34" charset="0"/>
                <a:ea typeface="Aptos" panose="020B0004020202020204" pitchFamily="34" charset="0"/>
                <a:cs typeface="Lucida Sans Unicode" panose="020B0602030504020204" pitchFamily="34" charset="0"/>
              </a:rPr>
              <a:t>HTML Form Implementation</a:t>
            </a: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To find this solution I turned to Dr Angela Yu’s ‘The Complete 2024 Web Development Bootcamp’ course with the expectation of using the course module on ‘Node.js’ and the ‘filesystem’ JavaScript module to manage the reading and writing of the database. </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Upon reaching this module, I realised that it would not be suitable for this single-page application and would fall outside of the set coursework specifications, as it would require a server-side backend.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After this setback, I then found the solution implemented in the current iteration of the project: Browser Local Storage. </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Data stored in local storage persists, even if the browser window is closed, unless explicitly cleared by the user or the application itself.</a:t>
            </a:r>
          </a:p>
          <a:p>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sz="1800" dirty="0">
              <a:latin typeface="Lucida Sans Unicode" panose="020B0602030504020204" pitchFamily="34" charset="0"/>
              <a:ea typeface="Aptos" panose="020B0004020202020204" pitchFamily="34" charset="0"/>
              <a:cs typeface="Lucida Sans Unicode" panose="020B0602030504020204" pitchFamily="34" charset="0"/>
            </a:endParaRPr>
          </a:p>
        </p:txBody>
      </p:sp>
    </p:spTree>
    <p:extLst>
      <p:ext uri="{BB962C8B-B14F-4D97-AF65-F5344CB8AC3E}">
        <p14:creationId xmlns:p14="http://schemas.microsoft.com/office/powerpoint/2010/main" val="3045874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800" dirty="0">
                <a:latin typeface="Lucida Sans Unicode" panose="020B0602030504020204" pitchFamily="34" charset="0"/>
                <a:cs typeface="Lucida Sans Unicode" panose="020B0602030504020204" pitchFamily="34" charset="0"/>
              </a:rPr>
              <a:t>Project Poster</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95564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16516A8-FA03-BB39-14C0-A68A79BF9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9"/>
            <a:ext cx="12192000" cy="6858000"/>
          </a:xfrm>
          <a:prstGeom prst="rect">
            <a:avLst/>
          </a:prstGeom>
        </p:spPr>
      </p:pic>
    </p:spTree>
    <p:extLst>
      <p:ext uri="{BB962C8B-B14F-4D97-AF65-F5344CB8AC3E}">
        <p14:creationId xmlns:p14="http://schemas.microsoft.com/office/powerpoint/2010/main" val="1743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C8B6D8-1758-8B80-76B7-A2821F9B8735}"/>
              </a:ext>
            </a:extLst>
          </p:cNvPr>
          <p:cNvSpPr>
            <a:spLocks noGrp="1"/>
          </p:cNvSpPr>
          <p:nvPr>
            <p:ph type="ctrTitle"/>
          </p:nvPr>
        </p:nvSpPr>
        <p:spPr>
          <a:xfrm>
            <a:off x="1524000" y="2235200"/>
            <a:ext cx="9144000" cy="2387600"/>
          </a:xfrm>
        </p:spPr>
        <p:txBody>
          <a:bodyPr anchor="ctr">
            <a:normAutofit/>
          </a:bodyPr>
          <a:lstStyle/>
          <a:p>
            <a:r>
              <a:rPr lang="en-GB" sz="1800" i="1" dirty="0">
                <a:solidFill>
                  <a:srgbClr val="404040"/>
                </a:solidFill>
                <a:effectLst/>
                <a:latin typeface="Aptos" panose="020B0004020202020204" pitchFamily="34" charset="0"/>
                <a:ea typeface="Aptos" panose="020B0004020202020204" pitchFamily="34" charset="0"/>
                <a:cs typeface="Times New Roman" panose="02020603050405020304" pitchFamily="18" charset="0"/>
              </a:rPr>
              <a:t>This project could be used by archers and archery clubs to track and help maintain the equipment they hold. This would also be useful to track the value of the inventory to assist in insurance calculations and track the items that may need replacing to help with budgeting.</a:t>
            </a:r>
            <a:endParaRPr lang="en-GB" dirty="0"/>
          </a:p>
        </p:txBody>
      </p:sp>
      <p:sp>
        <p:nvSpPr>
          <p:cNvPr id="5" name="Subtitle 4">
            <a:extLst>
              <a:ext uri="{FF2B5EF4-FFF2-40B4-BE49-F238E27FC236}">
                <a16:creationId xmlns:a16="http://schemas.microsoft.com/office/drawing/2014/main" id="{5EF6D19A-885D-0400-6195-E8139B2288CB}"/>
              </a:ext>
            </a:extLst>
          </p:cNvPr>
          <p:cNvSpPr>
            <a:spLocks noGrp="1"/>
          </p:cNvSpPr>
          <p:nvPr>
            <p:ph type="subTitle" idx="1"/>
          </p:nvPr>
        </p:nvSpPr>
        <p:spPr>
          <a:xfrm>
            <a:off x="1524000" y="2494456"/>
            <a:ext cx="9144000" cy="1655762"/>
          </a:xfrm>
        </p:spPr>
        <p:txBody>
          <a:bodyPr/>
          <a:lstStyle/>
          <a:p>
            <a:r>
              <a:rPr lang="en-GB" dirty="0">
                <a:latin typeface="Lucida Sans Unicode" panose="020B0602030504020204" pitchFamily="34" charset="0"/>
                <a:cs typeface="Lucida Sans Unicode" panose="020B0602030504020204" pitchFamily="34" charset="0"/>
              </a:rPr>
              <a:t>Project Vision</a:t>
            </a:r>
          </a:p>
        </p:txBody>
      </p:sp>
    </p:spTree>
    <p:extLst>
      <p:ext uri="{BB962C8B-B14F-4D97-AF65-F5344CB8AC3E}">
        <p14:creationId xmlns:p14="http://schemas.microsoft.com/office/powerpoint/2010/main" val="85874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913-A0E1-5838-772B-66A246575E1F}"/>
              </a:ext>
            </a:extLst>
          </p:cNvPr>
          <p:cNvSpPr>
            <a:spLocks noGrp="1"/>
          </p:cNvSpPr>
          <p:nvPr>
            <p:ph type="title"/>
          </p:nvPr>
        </p:nvSpPr>
        <p:spPr/>
        <p:txBody>
          <a:bodyPr/>
          <a:lstStyle/>
          <a:p>
            <a:r>
              <a:rPr lang="en-GB" dirty="0">
                <a:latin typeface="Lucida Sans Unicode" panose="020B0602030504020204" pitchFamily="34" charset="0"/>
                <a:cs typeface="Lucida Sans Unicode" panose="020B0602030504020204" pitchFamily="34" charset="0"/>
              </a:rPr>
              <a:t>Requirements, Planning and Design</a:t>
            </a:r>
          </a:p>
        </p:txBody>
      </p:sp>
      <p:sp>
        <p:nvSpPr>
          <p:cNvPr id="3" name="Content Placeholder 2">
            <a:extLst>
              <a:ext uri="{FF2B5EF4-FFF2-40B4-BE49-F238E27FC236}">
                <a16:creationId xmlns:a16="http://schemas.microsoft.com/office/drawing/2014/main" id="{E6EB211C-7E4B-C7FD-1519-6EC91B00C733}"/>
              </a:ext>
            </a:extLst>
          </p:cNvPr>
          <p:cNvSpPr>
            <a:spLocks noGrp="1"/>
          </p:cNvSpPr>
          <p:nvPr>
            <p:ph idx="1"/>
          </p:nvPr>
        </p:nvSpPr>
        <p:spPr/>
        <p:txBody>
          <a:bodyPr>
            <a:normAutofit/>
          </a:bodyPr>
          <a:lstStyle/>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The initial requirements analysis, planning, design, research and learning stages took place over the course of a month, serving as a foundation to build the ArrowTrack project on top off.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During this time, user stories were created to outline the desired functionality of the web application. </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A significant portion of this stage was used to research and learn about technologies that would be used throughout the project, including HTML/CSS styling methodologies such as grids and flexboxes, JavaScript ES6 for web programming and JSON databasing.</a:t>
            </a:r>
          </a:p>
          <a:p>
            <a:r>
              <a:rPr lang="en-GB" sz="2000" dirty="0">
                <a:effectLst/>
                <a:latin typeface="Lucida Sans Unicode" panose="020B0602030504020204" pitchFamily="34" charset="0"/>
                <a:ea typeface="Aptos" panose="020B0004020202020204" pitchFamily="34" charset="0"/>
                <a:cs typeface="Lucida Sans Unicode" panose="020B0602030504020204" pitchFamily="34" charset="0"/>
              </a:rPr>
              <a:t>Based on the design wireframes created during this stage and using knowledge acquired from research and learning, a project skeleton was created. </a:t>
            </a:r>
          </a:p>
        </p:txBody>
      </p:sp>
    </p:spTree>
    <p:extLst>
      <p:ext uri="{BB962C8B-B14F-4D97-AF65-F5344CB8AC3E}">
        <p14:creationId xmlns:p14="http://schemas.microsoft.com/office/powerpoint/2010/main" val="41024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FB8-A137-BF88-817F-1D7979E0BDEE}"/>
              </a:ext>
            </a:extLst>
          </p:cNvPr>
          <p:cNvSpPr>
            <a:spLocks noGrp="1"/>
          </p:cNvSpPr>
          <p:nvPr>
            <p:ph type="title"/>
          </p:nvPr>
        </p:nvSpPr>
        <p:spPr/>
        <p:txBody>
          <a:bodyPr>
            <a:normAutofit/>
          </a:bodyPr>
          <a:lstStyle/>
          <a:p>
            <a:r>
              <a:rPr lang="en-GB" sz="4000" dirty="0">
                <a:latin typeface="Lucida Sans Unicode" panose="020B0602030504020204" pitchFamily="34" charset="0"/>
                <a:cs typeface="Lucida Sans Unicode" panose="020B0602030504020204" pitchFamily="34" charset="0"/>
              </a:rPr>
              <a:t>User Stories</a:t>
            </a:r>
          </a:p>
        </p:txBody>
      </p:sp>
      <p:sp>
        <p:nvSpPr>
          <p:cNvPr id="3" name="Text Placeholder 2">
            <a:extLst>
              <a:ext uri="{FF2B5EF4-FFF2-40B4-BE49-F238E27FC236}">
                <a16:creationId xmlns:a16="http://schemas.microsoft.com/office/drawing/2014/main" id="{542A4A5F-34E8-4478-C415-C1CC2717E2AA}"/>
              </a:ext>
            </a:extLst>
          </p:cNvPr>
          <p:cNvSpPr>
            <a:spLocks noGrp="1"/>
          </p:cNvSpPr>
          <p:nvPr>
            <p:ph type="body" idx="1"/>
          </p:nvPr>
        </p:nvSpPr>
        <p:spPr/>
        <p:txBody>
          <a:bodyPr/>
          <a:lstStyle/>
          <a:p>
            <a:endParaRPr lang="en-GB" dirty="0">
              <a:solidFill>
                <a:schemeClr val="tx1"/>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14945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member, I want to be able to see what equipment is available for me to use so I can choose the items that best suits my needs (bow poundage, arrow length, arrow spine, etc). I also want to know which accessories are available for that bow.</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 in part</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limitation of linking accessories to equipment was due to a limitation in the database structure; a flat-file JSON file rather than a relational database. This hindered integration leading to the incomplete representation of accessories as individual items as opposed to child-items.</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treasurer, I want to be able to see the values for equipment stored at each venue/range as well as the combined value to understand what the club has in inventory for insurance calculations.</a:t>
            </a:r>
          </a:p>
          <a:p>
            <a:r>
              <a:rPr lang="en-GB" sz="1800" dirty="0">
                <a:latin typeface="Lucida Sans Unicode" panose="020B0602030504020204" pitchFamily="34" charset="0"/>
                <a:cs typeface="Lucida Sans Unicode" panose="020B0602030504020204" pitchFamily="34" charset="0"/>
              </a:rPr>
              <a:t>Completed</a:t>
            </a:r>
          </a:p>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Client-side JavaScript file ‘calculateValue.js’ handles totalling calculations of all equipment by combined value and by-location value.</a:t>
            </a:r>
          </a:p>
          <a:p>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8493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treasurer, I want to be able to see the condition of equipment in storage so I can prioritise spending towards items that are in direst need of replacing to help with budgeting</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All items have an attribute ‘Condition’ with options Great, Good, Okay, Poor and Unsafe. This allows individuals and clubs to prioritise their budget allocation to items in direst need of repair or replacement.</a:t>
            </a:r>
            <a:b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b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Items marked as unsafe are dynamically highlighted in red using jQuery’s CSS styling method.</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2"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user, I want to be able to add new items via a HTML form.</a:t>
            </a:r>
          </a:p>
          <a:p>
            <a:r>
              <a:rPr lang="en-GB" sz="1800" dirty="0">
                <a:latin typeface="Lucida Sans Unicode" panose="020B0602030504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Items can be added via a HTML form.</a:t>
            </a:r>
          </a:p>
          <a:p>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7704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C4C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302C-7776-6D9D-1162-2BF554FD7DE8}"/>
              </a:ext>
            </a:extLst>
          </p:cNvPr>
          <p:cNvSpPr>
            <a:spLocks noGrp="1"/>
          </p:cNvSpPr>
          <p:nvPr>
            <p:ph sz="half" idx="1"/>
          </p:nvPr>
        </p:nvSpPr>
        <p:spPr>
          <a:xfrm>
            <a:off x="838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equipment officer, I want to be able to add and remove items from the database so that I can keep track of the equipment available for members to use.</a:t>
            </a:r>
          </a:p>
          <a:p>
            <a:r>
              <a:rPr lang="en-GB" sz="1800" dirty="0">
                <a:latin typeface="Lucida Sans Unicode" panose="020B0602030504020204" pitchFamily="34" charset="0"/>
                <a:ea typeface="Aptos" panose="020B0004020202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Items can be edited and removed via a HTML form.</a:t>
            </a:r>
          </a:p>
        </p:txBody>
      </p:sp>
      <p:sp>
        <p:nvSpPr>
          <p:cNvPr id="4" name="Content Placeholder 3">
            <a:extLst>
              <a:ext uri="{FF2B5EF4-FFF2-40B4-BE49-F238E27FC236}">
                <a16:creationId xmlns:a16="http://schemas.microsoft.com/office/drawing/2014/main" id="{EF793D96-606E-8A11-8569-FD5AA31F6F16}"/>
              </a:ext>
            </a:extLst>
          </p:cNvPr>
          <p:cNvSpPr>
            <a:spLocks noGrp="1"/>
          </p:cNvSpPr>
          <p:nvPr>
            <p:ph sz="half" idx="2"/>
          </p:nvPr>
        </p:nvSpPr>
        <p:spPr>
          <a:xfrm>
            <a:off x="6172200" y="719658"/>
            <a:ext cx="5181600" cy="5641704"/>
          </a:xfrm>
        </p:spPr>
        <p:txBody>
          <a:bodyPr>
            <a:normAutofit/>
          </a:bodyPr>
          <a:lstStyle/>
          <a:p>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As a club equipment officer, I want to be able to edit/alter the condition of equipment as it gets used.</a:t>
            </a:r>
          </a:p>
          <a:p>
            <a:r>
              <a:rPr lang="en-GB" sz="1800" dirty="0">
                <a:latin typeface="Lucida Sans Unicode" panose="020B0602030504020204" pitchFamily="34" charset="0"/>
                <a:cs typeface="Lucida Sans Unicode" panose="020B0602030504020204" pitchFamily="34" charset="0"/>
              </a:rPr>
              <a:t>Completed</a:t>
            </a:r>
          </a:p>
          <a:p>
            <a:pPr>
              <a:lnSpc>
                <a:spcPct val="107000"/>
              </a:lnSpc>
              <a:spcAft>
                <a:spcPts val="800"/>
              </a:spcAft>
            </a:pPr>
            <a:r>
              <a:rPr lang="en-GB" sz="1800" dirty="0">
                <a:effectLst/>
                <a:latin typeface="Lucida Sans Unicode" panose="020B0602030504020204" pitchFamily="34" charset="0"/>
                <a:ea typeface="Aptos" panose="020B0004020202020204" pitchFamily="34" charset="0"/>
                <a:cs typeface="Lucida Sans Unicode" panose="020B0602030504020204" pitchFamily="34" charset="0"/>
              </a:rPr>
              <a:t>The “Condition” attribute of an item can be edited using the “Edit an Existing Item” HTML form.</a:t>
            </a:r>
          </a:p>
          <a:p>
            <a:pPr marL="0" indent="0">
              <a:lnSpc>
                <a:spcPct val="107000"/>
              </a:lnSpc>
              <a:spcAft>
                <a:spcPts val="800"/>
              </a:spcAft>
              <a:buNone/>
            </a:pPr>
            <a:endParaRPr lang="en-GB" sz="1800" dirty="0">
              <a:effectLst/>
              <a:latin typeface="Lucida Sans Unicode" panose="020B0602030504020204" pitchFamily="34" charset="0"/>
              <a:ea typeface="Aptos" panose="020B0004020202020204" pitchFamily="34" charset="0"/>
              <a:cs typeface="Lucida Sans Unicode" panose="020B0602030504020204" pitchFamily="34" charset="0"/>
            </a:endParaRPr>
          </a:p>
          <a:p>
            <a:endParaRPr lang="en-GB"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17974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1099</TotalTime>
  <Words>1734</Words>
  <Application>Microsoft Office PowerPoint</Application>
  <PresentationFormat>Widescreen</PresentationFormat>
  <Paragraphs>99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Aptos Display</vt:lpstr>
      <vt:lpstr>Arial</vt:lpstr>
      <vt:lpstr>Lucida Sans Unicode</vt:lpstr>
      <vt:lpstr>Office Theme</vt:lpstr>
      <vt:lpstr>ArrowTrack:</vt:lpstr>
      <vt:lpstr>Application Executing</vt:lpstr>
      <vt:lpstr>Final Project Plan</vt:lpstr>
      <vt:lpstr>This project could be used by archers and archery clubs to track and help maintain the equipment they hold. This would also be useful to track the value of the inventory to assist in insurance calculations and track the items that may need replacing to help with budgeting.</vt:lpstr>
      <vt:lpstr>Requirements, Planning and Design</vt:lpstr>
      <vt:lpstr>User Stories</vt:lpstr>
      <vt:lpstr>PowerPoint Presentation</vt:lpstr>
      <vt:lpstr>PowerPoint Presentation</vt:lpstr>
      <vt:lpstr>PowerPoint Presentation</vt:lpstr>
      <vt:lpstr>PowerPoint Presentation</vt:lpstr>
      <vt:lpstr>Sprints</vt:lpstr>
      <vt:lpstr>GitHub Project Tracking</vt:lpstr>
      <vt:lpstr>PowerPoint Presentation</vt:lpstr>
      <vt:lpstr>PowerPoint Presentation</vt:lpstr>
      <vt:lpstr>Requirements, Planning and Design</vt:lpstr>
      <vt:lpstr>Design Choices</vt:lpstr>
      <vt:lpstr>Design Choices</vt:lpstr>
      <vt:lpstr>Design Choices</vt:lpstr>
      <vt:lpstr>Design Choices</vt:lpstr>
      <vt:lpstr>UML Diagrams</vt:lpstr>
      <vt:lpstr>Wireframes</vt:lpstr>
      <vt:lpstr>PowerPoint Presentation</vt:lpstr>
      <vt:lpstr>PowerPoint Presentation</vt:lpstr>
      <vt:lpstr>Use Case Diagrams</vt:lpstr>
      <vt:lpstr>PowerPoint Presentation</vt:lpstr>
      <vt:lpstr>PowerPoint Presentation</vt:lpstr>
      <vt:lpstr>PowerPoint Presentation</vt:lpstr>
      <vt:lpstr>Sequence Diagrams</vt:lpstr>
      <vt:lpstr>PowerPoint Presentation</vt:lpstr>
      <vt:lpstr>PowerPoint Presentation</vt:lpstr>
      <vt:lpstr>PowerPoint Presentation</vt:lpstr>
      <vt:lpstr>Challenges Faced</vt:lpstr>
      <vt:lpstr>PowerPoint Presentation</vt:lpstr>
      <vt:lpstr>PowerPoint Presentation</vt:lpstr>
      <vt:lpstr>PowerPoint Presentation</vt:lpstr>
      <vt:lpstr>PowerPoint Presentation</vt:lpstr>
      <vt:lpstr>Project Poster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Richardson</dc:creator>
  <cp:lastModifiedBy>(s) Corey Richardson</cp:lastModifiedBy>
  <cp:revision>7</cp:revision>
  <dcterms:created xsi:type="dcterms:W3CDTF">2024-04-30T13:00:51Z</dcterms:created>
  <dcterms:modified xsi:type="dcterms:W3CDTF">2024-05-06T20:46:03Z</dcterms:modified>
</cp:coreProperties>
</file>