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Default Extension="tiff" ContentType="image/tif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clrMode="bw" scaleToFitPaper="1"/>
  <p:extLst>
    <p:ext uri="{E76CE94A-603C-4142-B9EB-6D1370010A27}">
      <p14:discardImageEditData xmlns="" xmlns:p14="http://schemas.microsoft.com/office/powerpoint/2010/main" xmlns:p="http://schemas.openxmlformats.org/presentationml/2006/main" xmlns:r="http://schemas.openxmlformats.org/officeDocument/2006/relationships" xmlns:a="http://schemas.openxmlformats.org/drawingml/2006/main" val="0"/>
    </p:ext>
    <p:ext uri="{D31A062A-798A-4329-ABDD-BBA856620510}">
      <p14:defaultImageDpi xmlns="" xmlns:p14="http://schemas.microsoft.com/office/powerpoint/2010/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7431" autoAdjust="0"/>
  </p:normalViewPr>
  <p:slideViewPr>
    <p:cSldViewPr>
      <p:cViewPr>
        <p:scale>
          <a:sx n="50" d="100"/>
          <a:sy n="50" d="100"/>
        </p:scale>
        <p:origin x="3968" y="152"/>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41D6A4-7DF1-4F55-824A-956069D17561}" type="datetimeFigureOut">
              <a:rPr lang="en-US" smtClean="0"/>
              <a:pPr/>
              <a:t>8/13/12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7C59B1-D0AC-44EB-AE82-988CDC41EC9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243283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73E2C8-CD56-41C4-A53E-A96603D86B84}" type="datetimeFigureOut">
              <a:rPr lang="en-US" smtClean="0"/>
              <a:pPr/>
              <a:t>8/13/12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FB208-8AED-4256-83CB-50A9720C7804}"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24509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FB208-8AED-4256-83CB-50A9720C780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3B5A6D-3FFF-4672-B0B6-5367086B8FEE}" type="datetimeFigureOut">
              <a:rPr lang="en-US" smtClean="0"/>
              <a:pPr/>
              <a:t>8/13/12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15403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B5A6D-3FFF-4672-B0B6-5367086B8FEE}" type="datetimeFigureOut">
              <a:rPr lang="en-US" smtClean="0"/>
              <a:pPr/>
              <a:t>8/13/12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45402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B5A6D-3FFF-4672-B0B6-5367086B8FEE}" type="datetimeFigureOut">
              <a:rPr lang="en-US" smtClean="0"/>
              <a:pPr/>
              <a:t>8/13/12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11675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B5A6D-3FFF-4672-B0B6-5367086B8FEE}" type="datetimeFigureOut">
              <a:rPr lang="en-US" smtClean="0"/>
              <a:pPr/>
              <a:t>8/13/12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54946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B5A6D-3FFF-4672-B0B6-5367086B8FEE}" type="datetimeFigureOut">
              <a:rPr lang="en-US" smtClean="0"/>
              <a:pPr/>
              <a:t>8/13/12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16513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3B5A6D-3FFF-4672-B0B6-5367086B8FEE}" type="datetimeFigureOut">
              <a:rPr lang="en-US" smtClean="0"/>
              <a:pPr/>
              <a:t>8/13/12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70796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3B5A6D-3FFF-4672-B0B6-5367086B8FEE}" type="datetimeFigureOut">
              <a:rPr lang="en-US" smtClean="0"/>
              <a:pPr/>
              <a:t>8/13/12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1511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3B5A6D-3FFF-4672-B0B6-5367086B8FEE}" type="datetimeFigureOut">
              <a:rPr lang="en-US" smtClean="0"/>
              <a:pPr/>
              <a:t>8/13/12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3698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5A6D-3FFF-4672-B0B6-5367086B8FEE}" type="datetimeFigureOut">
              <a:rPr lang="en-US" smtClean="0"/>
              <a:pPr/>
              <a:t>8/13/12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70683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B5A6D-3FFF-4672-B0B6-5367086B8FEE}" type="datetimeFigureOut">
              <a:rPr lang="en-US" smtClean="0"/>
              <a:pPr/>
              <a:t>8/13/12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24291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B5A6D-3FFF-4672-B0B6-5367086B8FEE}" type="datetimeFigureOut">
              <a:rPr lang="en-US" smtClean="0"/>
              <a:pPr/>
              <a:t>8/13/12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5413588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83B5A6D-3FFF-4672-B0B6-5367086B8FEE}" type="datetimeFigureOut">
              <a:rPr lang="en-US" smtClean="0"/>
              <a:pPr/>
              <a:t>8/13/12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9461943-8842-408C-BDBF-984AA9E6E7BE}"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017417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11.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jpe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stretch>
            <a:fillRect/>
          </a:stretch>
        </p:blipFill>
        <p:spPr>
          <a:xfrm>
            <a:off x="35661600" y="13997446"/>
            <a:ext cx="7772400" cy="5900934"/>
          </a:xfrm>
          <a:prstGeom prst="rect">
            <a:avLst/>
          </a:prstGeom>
        </p:spPr>
      </p:pic>
      <p:pic>
        <p:nvPicPr>
          <p:cNvPr id="15" name="Content Placeholder 5" descr="ALEX2.jpg"/>
          <p:cNvPicPr>
            <a:picLocks noChangeAspect="1"/>
          </p:cNvPicPr>
          <p:nvPr/>
        </p:nvPicPr>
        <p:blipFill>
          <a:blip r:embed="rId4" cstate="print"/>
          <a:stretch>
            <a:fillRect/>
          </a:stretch>
        </p:blipFill>
        <p:spPr>
          <a:xfrm>
            <a:off x="21579774" y="25069800"/>
            <a:ext cx="10245266" cy="7154273"/>
          </a:xfrm>
          <a:prstGeom prst="rect">
            <a:avLst/>
          </a:prstGeom>
        </p:spPr>
      </p:pic>
      <p:pic>
        <p:nvPicPr>
          <p:cNvPr id="7" name="Picture 6" descr="MPC.jpg"/>
          <p:cNvPicPr>
            <a:picLocks noChangeAspect="1"/>
          </p:cNvPicPr>
          <p:nvPr/>
        </p:nvPicPr>
        <p:blipFill>
          <a:blip r:embed="rId5" cstate="print"/>
          <a:stretch>
            <a:fillRect/>
          </a:stretch>
        </p:blipFill>
        <p:spPr>
          <a:xfrm>
            <a:off x="457200" y="2406153"/>
            <a:ext cx="6477000" cy="1517282"/>
          </a:xfrm>
          <a:prstGeom prst="rect">
            <a:avLst/>
          </a:prstGeom>
        </p:spPr>
      </p:pic>
      <p:sp>
        <p:nvSpPr>
          <p:cNvPr id="2" name="Title 1"/>
          <p:cNvSpPr>
            <a:spLocks noGrp="1"/>
          </p:cNvSpPr>
          <p:nvPr>
            <p:ph type="ctrTitle"/>
          </p:nvPr>
        </p:nvSpPr>
        <p:spPr>
          <a:xfrm>
            <a:off x="5943600" y="457200"/>
            <a:ext cx="32004000" cy="2743200"/>
          </a:xfrm>
        </p:spPr>
        <p:txBody>
          <a:bodyPr>
            <a:noAutofit/>
          </a:bodyPr>
          <a:lstStyle/>
          <a:p>
            <a:r>
              <a:rPr lang="en-US" sz="7500" b="1" dirty="0" smtClean="0"/>
              <a:t>Alternating-laser Excitation (ALEX) Implemented on a Hybrid Magnetic Tweezers Single Molecule </a:t>
            </a:r>
            <a:r>
              <a:rPr lang="en-US" sz="7500" b="1" dirty="0" err="1" smtClean="0"/>
              <a:t>Förster</a:t>
            </a:r>
            <a:r>
              <a:rPr lang="en-US" sz="7500" b="1" dirty="0" smtClean="0"/>
              <a:t> Resonance Energy Transfer Instrument </a:t>
            </a:r>
            <a:endParaRPr lang="en-US" sz="7500" b="1" dirty="0"/>
          </a:p>
        </p:txBody>
      </p:sp>
      <p:sp>
        <p:nvSpPr>
          <p:cNvPr id="3" name="Subtitle 2"/>
          <p:cNvSpPr>
            <a:spLocks noGrp="1"/>
          </p:cNvSpPr>
          <p:nvPr>
            <p:ph type="subTitle" idx="1"/>
          </p:nvPr>
        </p:nvSpPr>
        <p:spPr>
          <a:xfrm>
            <a:off x="5410200" y="2667000"/>
            <a:ext cx="33147000" cy="2286000"/>
          </a:xfrm>
        </p:spPr>
        <p:txBody>
          <a:bodyPr>
            <a:normAutofit/>
          </a:bodyPr>
          <a:lstStyle/>
          <a:p>
            <a:r>
              <a:rPr lang="en-US" sz="6800" b="1" dirty="0" smtClean="0">
                <a:solidFill>
                  <a:schemeClr val="tx1"/>
                </a:solidFill>
              </a:rPr>
              <a:t>Corey Short, Joe Parks, Salina Long and Michael Stone</a:t>
            </a:r>
            <a:r>
              <a:rPr lang="en-US" sz="6800" b="1" dirty="0">
                <a:solidFill>
                  <a:schemeClr val="tx1"/>
                </a:solidFill>
              </a:rPr>
              <a:t>*</a:t>
            </a:r>
            <a:endParaRPr lang="en-US" sz="6800" b="1" dirty="0" smtClean="0">
              <a:solidFill>
                <a:schemeClr val="tx1"/>
              </a:solidFill>
            </a:endParaRPr>
          </a:p>
          <a:p>
            <a:r>
              <a:rPr lang="en-US" sz="4400" dirty="0" smtClean="0">
                <a:solidFill>
                  <a:schemeClr val="tx1"/>
                </a:solidFill>
              </a:rPr>
              <a:t>Department of Chemistry &amp; Biochemistry, </a:t>
            </a:r>
            <a:r>
              <a:rPr lang="en-US" sz="4400" dirty="0" smtClean="0">
                <a:solidFill>
                  <a:schemeClr val="tx1"/>
                </a:solidFill>
              </a:rPr>
              <a:t>University of California, </a:t>
            </a:r>
            <a:r>
              <a:rPr lang="en-US" sz="4400" dirty="0" smtClean="0">
                <a:solidFill>
                  <a:schemeClr val="tx1"/>
                </a:solidFill>
              </a:rPr>
              <a:t>Santa Cruz, Santa </a:t>
            </a:r>
            <a:r>
              <a:rPr lang="en-US" sz="4400" dirty="0" smtClean="0">
                <a:solidFill>
                  <a:schemeClr val="tx1"/>
                </a:solidFill>
              </a:rPr>
              <a:t>Cruz, CA 95064</a:t>
            </a:r>
            <a:endParaRPr lang="en-US" sz="4400" dirty="0" smtClean="0">
              <a:solidFill>
                <a:schemeClr val="tx1"/>
              </a:solidFill>
            </a:endParaRPr>
          </a:p>
        </p:txBody>
      </p:sp>
      <p:sp>
        <p:nvSpPr>
          <p:cNvPr id="5" name="TextBox 4"/>
          <p:cNvSpPr txBox="1"/>
          <p:nvPr/>
        </p:nvSpPr>
        <p:spPr>
          <a:xfrm>
            <a:off x="457200" y="5486400"/>
            <a:ext cx="12801600" cy="6924973"/>
          </a:xfrm>
          <a:prstGeom prst="rect">
            <a:avLst/>
          </a:prstGeom>
          <a:noFill/>
        </p:spPr>
        <p:txBody>
          <a:bodyPr wrap="square" rtlCol="0">
            <a:spAutoFit/>
          </a:bodyPr>
          <a:lstStyle/>
          <a:p>
            <a:pPr algn="ctr"/>
            <a:r>
              <a:rPr lang="en-US" sz="6000" b="1" dirty="0" smtClean="0"/>
              <a:t>Abstract</a:t>
            </a:r>
          </a:p>
          <a:p>
            <a:pPr algn="just"/>
            <a:r>
              <a:rPr lang="en-US" sz="3200" dirty="0" smtClean="0"/>
              <a:t>Single-molecule spectroscopy has emerged as a technique to study the mechanisms of complex biological systems. Single-molecule measurements typically employ either a fluorescence-based approach such as single molecule </a:t>
            </a:r>
            <a:r>
              <a:rPr lang="en-US" sz="3200" dirty="0" err="1" smtClean="0"/>
              <a:t>Förster</a:t>
            </a:r>
            <a:r>
              <a:rPr lang="en-US" sz="3200" dirty="0" smtClean="0"/>
              <a:t> resonance energy transfer (</a:t>
            </a:r>
            <a:r>
              <a:rPr lang="en-US" sz="3200" dirty="0" err="1" smtClean="0"/>
              <a:t>smFRET</a:t>
            </a:r>
            <a:r>
              <a:rPr lang="en-US" sz="3200" dirty="0" smtClean="0"/>
              <a:t>) or a micromanipulation technique such as</a:t>
            </a:r>
            <a:r>
              <a:rPr lang="en-US" sz="3200" dirty="0" smtClean="0"/>
              <a:t> magnetic </a:t>
            </a:r>
            <a:r>
              <a:rPr lang="en-US" sz="3200" dirty="0" smtClean="0"/>
              <a:t>tweezers (MT); however, each technique has its own limitations. For our proof of principle experiment, we are using a model hairpin DNA to validate our instrumentation. MT-FRET is used on the hairpin to monitor the unfolded versus folded state of the DNA.  Due to the limitations of FRET alone, we will implement alternating-laser excitation (ALEX) as a tool to determine the physical state of our DNA, or to determine if our dye has been </a:t>
            </a:r>
            <a:r>
              <a:rPr lang="en-US" sz="3200" dirty="0" err="1" smtClean="0"/>
              <a:t>photobleached</a:t>
            </a:r>
            <a:r>
              <a:rPr lang="en-US" sz="3200" dirty="0" smtClean="0"/>
              <a:t>.</a:t>
            </a:r>
          </a:p>
        </p:txBody>
      </p:sp>
      <p:pic>
        <p:nvPicPr>
          <p:cNvPr id="6" name="Picture 5" descr="stoneResearch.png"/>
          <p:cNvPicPr>
            <a:picLocks noChangeAspect="1"/>
          </p:cNvPicPr>
          <p:nvPr/>
        </p:nvPicPr>
        <p:blipFill>
          <a:blip r:embed="rId6" cstate="print"/>
          <a:stretch>
            <a:fillRect/>
          </a:stretch>
        </p:blipFill>
        <p:spPr>
          <a:xfrm>
            <a:off x="457201" y="550444"/>
            <a:ext cx="6477000" cy="1278355"/>
          </a:xfrm>
          <a:prstGeom prst="rect">
            <a:avLst/>
          </a:prstGeom>
        </p:spPr>
      </p:pic>
      <p:pic>
        <p:nvPicPr>
          <p:cNvPr id="1026" name="Picture 2" descr="http://stemdiv.ucsc.edu/files/6112/9650/7490/ucsc_logo.jpg"/>
          <p:cNvPicPr>
            <a:picLocks noChangeAspect="1" noChangeArrowheads="1"/>
          </p:cNvPicPr>
          <p:nvPr/>
        </p:nvPicPr>
        <p:blipFill>
          <a:blip r:embed="rId7"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37033200" y="457198"/>
            <a:ext cx="6400800" cy="2392222"/>
          </a:xfrm>
          <a:prstGeom prst="rect">
            <a:avLst/>
          </a:prstGeom>
          <a:noFill/>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Lst>
        </p:spPr>
      </p:pic>
      <p:pic>
        <p:nvPicPr>
          <p:cNvPr id="11" name="Content Placeholder 7" descr="E=0.jpg"/>
          <p:cNvPicPr>
            <a:picLocks noChangeAspect="1"/>
          </p:cNvPicPr>
          <p:nvPr/>
        </p:nvPicPr>
        <p:blipFill>
          <a:blip r:embed="rId8" cstate="print"/>
          <a:stretch>
            <a:fillRect/>
          </a:stretch>
        </p:blipFill>
        <p:spPr>
          <a:xfrm>
            <a:off x="14173200" y="17373601"/>
            <a:ext cx="6400800" cy="5513099"/>
          </a:xfrm>
          <a:prstGeom prst="rect">
            <a:avLst/>
          </a:prstGeom>
        </p:spPr>
      </p:pic>
      <p:pic>
        <p:nvPicPr>
          <p:cNvPr id="12" name="Picture 11" descr="hairpinDNA.jpg"/>
          <p:cNvPicPr>
            <a:picLocks noChangeAspect="1"/>
          </p:cNvPicPr>
          <p:nvPr/>
        </p:nvPicPr>
        <p:blipFill>
          <a:blip r:embed="rId9" cstate="print"/>
          <a:stretch>
            <a:fillRect/>
          </a:stretch>
        </p:blipFill>
        <p:spPr>
          <a:xfrm>
            <a:off x="21441646" y="18135600"/>
            <a:ext cx="5685554" cy="4495800"/>
          </a:xfrm>
          <a:prstGeom prst="rect">
            <a:avLst/>
          </a:prstGeom>
        </p:spPr>
      </p:pic>
      <p:pic>
        <p:nvPicPr>
          <p:cNvPr id="13" name="Content Placeholder 5" descr="MT.jpg"/>
          <p:cNvPicPr>
            <a:picLocks noChangeAspect="1"/>
          </p:cNvPicPr>
          <p:nvPr/>
        </p:nvPicPr>
        <p:blipFill>
          <a:blip r:embed="rId10" cstate="print"/>
          <a:stretch>
            <a:fillRect/>
          </a:stretch>
        </p:blipFill>
        <p:spPr>
          <a:xfrm>
            <a:off x="7772400" y="25395261"/>
            <a:ext cx="5562600" cy="6516187"/>
          </a:xfrm>
          <a:prstGeom prst="rect">
            <a:avLst/>
          </a:prstGeom>
        </p:spPr>
      </p:pic>
      <p:pic>
        <p:nvPicPr>
          <p:cNvPr id="14" name="Content Placeholder 3"/>
          <p:cNvPicPr>
            <a:picLocks noChangeAspect="1"/>
          </p:cNvPicPr>
          <p:nvPr/>
        </p:nvPicPr>
        <p:blipFill>
          <a:blip r:embed="rId11" cstate="print"/>
          <a:stretch>
            <a:fillRect/>
          </a:stretch>
        </p:blipFill>
        <p:spPr>
          <a:xfrm>
            <a:off x="21795100" y="5877580"/>
            <a:ext cx="7239000" cy="6372984"/>
          </a:xfrm>
          <a:prstGeom prst="rect">
            <a:avLst/>
          </a:prstGeom>
        </p:spPr>
      </p:pic>
      <p:pic>
        <p:nvPicPr>
          <p:cNvPr id="16" name="Picture 15" descr="shutterDiagram.jpg"/>
          <p:cNvPicPr>
            <a:picLocks noChangeAspect="1"/>
          </p:cNvPicPr>
          <p:nvPr/>
        </p:nvPicPr>
        <p:blipFill>
          <a:blip r:embed="rId12" cstate="print"/>
          <a:stretch>
            <a:fillRect/>
          </a:stretch>
        </p:blipFill>
        <p:spPr>
          <a:xfrm>
            <a:off x="28651200" y="6987193"/>
            <a:ext cx="9220200" cy="4970516"/>
          </a:xfrm>
          <a:prstGeom prst="rect">
            <a:avLst/>
          </a:prstGeom>
        </p:spPr>
      </p:pic>
      <p:sp>
        <p:nvSpPr>
          <p:cNvPr id="8" name="TextBox 7"/>
          <p:cNvSpPr txBox="1"/>
          <p:nvPr/>
        </p:nvSpPr>
        <p:spPr>
          <a:xfrm>
            <a:off x="457200" y="16459200"/>
            <a:ext cx="12801600" cy="3970318"/>
          </a:xfrm>
          <a:prstGeom prst="rect">
            <a:avLst/>
          </a:prstGeom>
          <a:noFill/>
        </p:spPr>
        <p:txBody>
          <a:bodyPr wrap="square" rtlCol="0">
            <a:spAutoFit/>
          </a:bodyPr>
          <a:lstStyle/>
          <a:p>
            <a:pPr algn="ctr"/>
            <a:r>
              <a:rPr lang="en-US" sz="6000" b="1" dirty="0" smtClean="0"/>
              <a:t>Single-Molecule Techniques</a:t>
            </a:r>
          </a:p>
          <a:p>
            <a:pPr algn="just"/>
            <a:r>
              <a:rPr lang="en-US" sz="3200" dirty="0" smtClean="0"/>
              <a:t>Single molecule </a:t>
            </a:r>
            <a:r>
              <a:rPr lang="en-US" sz="3200" dirty="0" err="1" smtClean="0"/>
              <a:t>Förster</a:t>
            </a:r>
            <a:r>
              <a:rPr lang="en-US" sz="3200" dirty="0" smtClean="0"/>
              <a:t> resonance energy transfer (</a:t>
            </a:r>
            <a:r>
              <a:rPr lang="en-US" sz="3200" dirty="0" err="1" smtClean="0"/>
              <a:t>smFRET</a:t>
            </a:r>
            <a:r>
              <a:rPr lang="en-US" sz="3200" dirty="0" smtClean="0"/>
              <a:t>, Figure  1) </a:t>
            </a:r>
            <a:r>
              <a:rPr lang="en-US" sz="3200" dirty="0"/>
              <a:t>is a powerful method for monitoring nanometer scale motions within biological macromolecules, measured as the efficiency of energy transfer between a donor and acceptor </a:t>
            </a:r>
            <a:r>
              <a:rPr lang="en-US" sz="3200" dirty="0" smtClean="0"/>
              <a:t>dye. The donor dye is excited by a light source and the</a:t>
            </a:r>
            <a:r>
              <a:rPr lang="en-US" sz="3200" dirty="0" smtClean="0"/>
              <a:t> donor dye emits the light, or the energy </a:t>
            </a:r>
            <a:r>
              <a:rPr lang="en-US" sz="3200" dirty="0" smtClean="0"/>
              <a:t>is transferred to the </a:t>
            </a:r>
            <a:r>
              <a:rPr lang="en-US" sz="3200" dirty="0" smtClean="0"/>
              <a:t>acceptor dye. </a:t>
            </a:r>
            <a:r>
              <a:rPr lang="en-US" sz="3200" dirty="0" smtClean="0"/>
              <a:t>Basically, </a:t>
            </a:r>
            <a:r>
              <a:rPr lang="en-US" sz="3200" dirty="0" err="1" smtClean="0"/>
              <a:t>smFRET</a:t>
            </a:r>
            <a:r>
              <a:rPr lang="en-US" sz="3200" dirty="0" smtClean="0"/>
              <a:t> is a spectroscopic ruler for biological</a:t>
            </a:r>
            <a:r>
              <a:rPr lang="en-US" sz="3200" dirty="0" smtClean="0"/>
              <a:t> macromolecules</a:t>
            </a:r>
            <a:r>
              <a:rPr lang="en-US" sz="3200" dirty="0" smtClean="0"/>
              <a:t>.</a:t>
            </a:r>
            <a:endParaRPr lang="en-US" sz="3200" b="1" dirty="0"/>
          </a:p>
        </p:txBody>
      </p:sp>
      <p:sp>
        <p:nvSpPr>
          <p:cNvPr id="17" name="TextBox 16"/>
          <p:cNvSpPr txBox="1"/>
          <p:nvPr/>
        </p:nvSpPr>
        <p:spPr>
          <a:xfrm>
            <a:off x="457201" y="26136600"/>
            <a:ext cx="6857999" cy="5509200"/>
          </a:xfrm>
          <a:prstGeom prst="rect">
            <a:avLst/>
          </a:prstGeom>
          <a:noFill/>
        </p:spPr>
        <p:txBody>
          <a:bodyPr wrap="square" rtlCol="0">
            <a:spAutoFit/>
          </a:bodyPr>
          <a:lstStyle/>
          <a:p>
            <a:pPr algn="just"/>
            <a:r>
              <a:rPr lang="en-US" sz="3200" dirty="0"/>
              <a:t>Magnetic </a:t>
            </a:r>
            <a:r>
              <a:rPr lang="en-US" sz="3200" dirty="0" smtClean="0"/>
              <a:t>tweezers (MT) is a second single-molecule technique that permits the application of tension and torques to individual biomolecules. As shown in the diagram (Figure 2), one side of the DNA is tethered to the objective and the other to a paramagnetic bead. Magnets are used to exert torque and tension force to measure the elasticity and mechanical structural properties of biological macromolecules.</a:t>
            </a:r>
            <a:endParaRPr lang="en-US" sz="3200" dirty="0"/>
          </a:p>
        </p:txBody>
      </p:sp>
      <p:sp>
        <p:nvSpPr>
          <p:cNvPr id="18" name="TextBox 17"/>
          <p:cNvSpPr txBox="1"/>
          <p:nvPr/>
        </p:nvSpPr>
        <p:spPr>
          <a:xfrm>
            <a:off x="14097000" y="6448485"/>
            <a:ext cx="7467600" cy="4524315"/>
          </a:xfrm>
          <a:prstGeom prst="rect">
            <a:avLst/>
          </a:prstGeom>
          <a:noFill/>
        </p:spPr>
        <p:txBody>
          <a:bodyPr wrap="square" rtlCol="0">
            <a:spAutoFit/>
          </a:bodyPr>
          <a:lstStyle/>
          <a:p>
            <a:pPr algn="just"/>
            <a:r>
              <a:rPr lang="en-US" sz="3200" dirty="0"/>
              <a:t>Recently, the integration of FRET and MT (</a:t>
            </a:r>
            <a:r>
              <a:rPr lang="en-US" sz="3200" dirty="0" smtClean="0"/>
              <a:t>MT-FRET, Figure 3) </a:t>
            </a:r>
            <a:r>
              <a:rPr lang="en-US" sz="3200" dirty="0"/>
              <a:t>has become </a:t>
            </a:r>
            <a:r>
              <a:rPr lang="en-US" sz="3200" dirty="0" smtClean="0"/>
              <a:t>possible. This is novel because it permits </a:t>
            </a:r>
            <a:r>
              <a:rPr lang="en-US" sz="3200" dirty="0"/>
              <a:t>researchers to mechanically manipulate molecules with MT while simultaneously measuring dynamic structural properties by </a:t>
            </a:r>
            <a:r>
              <a:rPr lang="en-US" sz="3200" dirty="0" err="1" smtClean="0"/>
              <a:t>smFRET</a:t>
            </a:r>
            <a:r>
              <a:rPr lang="en-US" sz="3200" dirty="0" smtClean="0"/>
              <a:t>. In our hairpin DNA experiment, the folded and unfolded state</a:t>
            </a:r>
            <a:r>
              <a:rPr lang="en-US" sz="3200" dirty="0" smtClean="0"/>
              <a:t> of </a:t>
            </a:r>
            <a:r>
              <a:rPr lang="en-US" sz="3200" dirty="0" smtClean="0"/>
              <a:t>the DNA is manipulated with the </a:t>
            </a:r>
            <a:r>
              <a:rPr lang="en-US" sz="3200" dirty="0" smtClean="0"/>
              <a:t>force of </a:t>
            </a:r>
            <a:r>
              <a:rPr lang="en-US" sz="3200" dirty="0" smtClean="0"/>
              <a:t>the magnets.</a:t>
            </a:r>
            <a:endParaRPr lang="en-US" sz="3200" dirty="0"/>
          </a:p>
        </p:txBody>
      </p:sp>
      <p:sp>
        <p:nvSpPr>
          <p:cNvPr id="19" name="TextBox 18"/>
          <p:cNvSpPr txBox="1"/>
          <p:nvPr/>
        </p:nvSpPr>
        <p:spPr>
          <a:xfrm>
            <a:off x="14173200" y="12801600"/>
            <a:ext cx="12801600" cy="4801314"/>
          </a:xfrm>
          <a:prstGeom prst="rect">
            <a:avLst/>
          </a:prstGeom>
          <a:noFill/>
        </p:spPr>
        <p:txBody>
          <a:bodyPr wrap="square" rtlCol="0">
            <a:spAutoFit/>
          </a:bodyPr>
          <a:lstStyle/>
          <a:p>
            <a:pPr algn="ctr"/>
            <a:r>
              <a:rPr lang="en-US" sz="6000" b="1" dirty="0" smtClean="0"/>
              <a:t>Objective</a:t>
            </a:r>
          </a:p>
          <a:p>
            <a:pPr algn="ctr"/>
            <a:endParaRPr lang="en-US" sz="1800" b="1" dirty="0" smtClean="0"/>
          </a:p>
          <a:p>
            <a:pPr algn="just"/>
            <a:r>
              <a:rPr lang="en-US" sz="3200" dirty="0"/>
              <a:t>One of the inherent problems with MT-FRET is </a:t>
            </a:r>
            <a:r>
              <a:rPr lang="en-US" sz="3200" dirty="0" smtClean="0"/>
              <a:t>during low-FRET and </a:t>
            </a:r>
            <a:r>
              <a:rPr lang="en-US" sz="3200" dirty="0"/>
              <a:t>FRET efficiency (E) E = </a:t>
            </a:r>
            <a:r>
              <a:rPr lang="en-US" sz="3200" dirty="0" smtClean="0"/>
              <a:t>0 (Figure 4). </a:t>
            </a:r>
            <a:r>
              <a:rPr lang="en-US" sz="3200" dirty="0"/>
              <a:t>When the </a:t>
            </a:r>
            <a:r>
              <a:rPr lang="en-US" sz="3200" dirty="0" smtClean="0"/>
              <a:t>hairpin DNA unfolds (Figure  5), </a:t>
            </a:r>
            <a:r>
              <a:rPr lang="en-US" sz="3200" dirty="0"/>
              <a:t>the DNA goes outside the measurable FRET range; therefore, we need to implement a third single molecule technique, alternating-laser excitation (ALEX), which gives us the ability to differentiate between the actual physical state of the DNA, or if low FRET is due to a </a:t>
            </a:r>
            <a:r>
              <a:rPr lang="en-US" sz="3200" dirty="0" err="1"/>
              <a:t>photophysical</a:t>
            </a:r>
            <a:r>
              <a:rPr lang="en-US" sz="3200" dirty="0"/>
              <a:t> effect. </a:t>
            </a:r>
          </a:p>
          <a:p>
            <a:endParaRPr lang="en-US" sz="3600" dirty="0"/>
          </a:p>
        </p:txBody>
      </p:sp>
      <p:sp>
        <p:nvSpPr>
          <p:cNvPr id="20" name="TextBox 19"/>
          <p:cNvSpPr txBox="1"/>
          <p:nvPr/>
        </p:nvSpPr>
        <p:spPr>
          <a:xfrm>
            <a:off x="17237256" y="24003000"/>
            <a:ext cx="8863424" cy="1015663"/>
          </a:xfrm>
          <a:prstGeom prst="rect">
            <a:avLst/>
          </a:prstGeom>
          <a:noFill/>
        </p:spPr>
        <p:txBody>
          <a:bodyPr wrap="none" rtlCol="0">
            <a:spAutoFit/>
          </a:bodyPr>
          <a:lstStyle/>
          <a:p>
            <a:pPr algn="ctr"/>
            <a:r>
              <a:rPr lang="en-US" sz="6000" b="1" dirty="0" smtClean="0"/>
              <a:t>Alternating-laser</a:t>
            </a:r>
            <a:r>
              <a:rPr lang="en-US" sz="6000" b="1" dirty="0" smtClean="0"/>
              <a:t> Excitation</a:t>
            </a:r>
            <a:endParaRPr lang="en-US" sz="6000" b="1" dirty="0"/>
          </a:p>
        </p:txBody>
      </p:sp>
      <p:sp>
        <p:nvSpPr>
          <p:cNvPr id="21" name="TextBox 20"/>
          <p:cNvSpPr txBox="1"/>
          <p:nvPr/>
        </p:nvSpPr>
        <p:spPr>
          <a:xfrm>
            <a:off x="14173200" y="25146000"/>
            <a:ext cx="7543800" cy="7478970"/>
          </a:xfrm>
          <a:prstGeom prst="rect">
            <a:avLst/>
          </a:prstGeom>
          <a:noFill/>
        </p:spPr>
        <p:txBody>
          <a:bodyPr wrap="square" rtlCol="0">
            <a:spAutoFit/>
          </a:bodyPr>
          <a:lstStyle/>
          <a:p>
            <a:pPr algn="just"/>
            <a:r>
              <a:rPr lang="en-US" sz="3200" dirty="0" smtClean="0"/>
              <a:t>A green and red laser, donor and acceptor lights respectively, are emitted through shutters. The </a:t>
            </a:r>
            <a:r>
              <a:rPr lang="en-US" sz="3200" dirty="0" smtClean="0"/>
              <a:t>shutters </a:t>
            </a:r>
            <a:r>
              <a:rPr lang="en-US" sz="3200" dirty="0" smtClean="0"/>
              <a:t>open/close</a:t>
            </a:r>
            <a:r>
              <a:rPr lang="en-US" sz="3200" dirty="0" smtClean="0"/>
              <a:t> which </a:t>
            </a:r>
            <a:r>
              <a:rPr lang="en-US" sz="3200" dirty="0" smtClean="0"/>
              <a:t>alternates the </a:t>
            </a:r>
            <a:r>
              <a:rPr lang="en-US" sz="3200" dirty="0" smtClean="0"/>
              <a:t>light </a:t>
            </a:r>
            <a:r>
              <a:rPr lang="en-US" sz="3200" dirty="0" smtClean="0"/>
              <a:t>and the resulting alternating light spectrum enters the objective. The light spectrum enters a slit and is emitted through dichroic mirrors that split the red and green spectrum of light into the CCD camera (Figure 6). An image of the bead intensity is displayed</a:t>
            </a:r>
            <a:r>
              <a:rPr lang="en-US" sz="3200" dirty="0"/>
              <a:t> </a:t>
            </a:r>
            <a:r>
              <a:rPr lang="en-US" sz="3200" dirty="0" smtClean="0"/>
              <a:t>on the computer screen.  By this technique, the </a:t>
            </a:r>
            <a:r>
              <a:rPr lang="en-US" sz="3200" dirty="0"/>
              <a:t>two dyes in the sample are excited </a:t>
            </a:r>
            <a:r>
              <a:rPr lang="en-US" sz="3200" dirty="0" smtClean="0"/>
              <a:t>directly </a:t>
            </a:r>
            <a:r>
              <a:rPr lang="en-US" sz="3200" dirty="0"/>
              <a:t>and we are able to determine the physical state </a:t>
            </a:r>
            <a:r>
              <a:rPr lang="en-US" sz="3200" dirty="0" smtClean="0"/>
              <a:t>of the hairpin DNA by analyzing the image with software.</a:t>
            </a:r>
            <a:endParaRPr lang="en-US" sz="3200" dirty="0"/>
          </a:p>
        </p:txBody>
      </p:sp>
      <p:sp>
        <p:nvSpPr>
          <p:cNvPr id="22" name="TextBox 21"/>
          <p:cNvSpPr txBox="1"/>
          <p:nvPr/>
        </p:nvSpPr>
        <p:spPr>
          <a:xfrm>
            <a:off x="32080200" y="5486400"/>
            <a:ext cx="7944291" cy="1015663"/>
          </a:xfrm>
          <a:prstGeom prst="rect">
            <a:avLst/>
          </a:prstGeom>
          <a:noFill/>
        </p:spPr>
        <p:txBody>
          <a:bodyPr wrap="none" rtlCol="0">
            <a:spAutoFit/>
          </a:bodyPr>
          <a:lstStyle/>
          <a:p>
            <a:pPr algn="ctr"/>
            <a:r>
              <a:rPr lang="en-US" sz="6000" b="1" dirty="0" smtClean="0"/>
              <a:t>Shutter Control Diagram</a:t>
            </a:r>
            <a:endParaRPr lang="en-US" sz="6000" b="1" dirty="0"/>
          </a:p>
        </p:txBody>
      </p:sp>
      <p:sp>
        <p:nvSpPr>
          <p:cNvPr id="23" name="TextBox 22"/>
          <p:cNvSpPr txBox="1"/>
          <p:nvPr/>
        </p:nvSpPr>
        <p:spPr>
          <a:xfrm>
            <a:off x="37947600" y="6858000"/>
            <a:ext cx="5486400" cy="5509200"/>
          </a:xfrm>
          <a:prstGeom prst="rect">
            <a:avLst/>
          </a:prstGeom>
          <a:noFill/>
        </p:spPr>
        <p:txBody>
          <a:bodyPr wrap="square" rtlCol="0">
            <a:spAutoFit/>
          </a:bodyPr>
          <a:lstStyle/>
          <a:p>
            <a:pPr algn="just"/>
            <a:r>
              <a:rPr lang="en-US" sz="3200" dirty="0" smtClean="0"/>
              <a:t>The CCD camera captures a signal and outputs the data to the digital I/O of the DAQ control board. The DAQ is wired to the shutters and it outputs a signal to open/close the shutters as shown (Figure 7). The program to sequence the shutter control is written in National Instruments </a:t>
            </a:r>
            <a:r>
              <a:rPr lang="en-US" sz="3200" dirty="0" err="1" smtClean="0"/>
              <a:t>LabVIEW</a:t>
            </a:r>
            <a:r>
              <a:rPr lang="en-US" sz="3200" dirty="0" smtClean="0"/>
              <a:t> 8.6.</a:t>
            </a:r>
            <a:endParaRPr lang="en-US" sz="3200" dirty="0"/>
          </a:p>
        </p:txBody>
      </p:sp>
      <p:sp>
        <p:nvSpPr>
          <p:cNvPr id="26" name="TextBox 25"/>
          <p:cNvSpPr txBox="1">
            <a:spLocks/>
          </p:cNvSpPr>
          <p:nvPr/>
        </p:nvSpPr>
        <p:spPr>
          <a:xfrm>
            <a:off x="33331741" y="12964180"/>
            <a:ext cx="5835059" cy="914400"/>
          </a:xfrm>
          <a:prstGeom prst="rect">
            <a:avLst/>
          </a:prstGeom>
          <a:noFill/>
        </p:spPr>
        <p:txBody>
          <a:bodyPr wrap="none" rtlCol="0">
            <a:spAutoFit/>
          </a:bodyPr>
          <a:lstStyle/>
          <a:p>
            <a:pPr algn="ctr"/>
            <a:r>
              <a:rPr lang="en-US" sz="6000" b="1" dirty="0" smtClean="0"/>
              <a:t>Hairpin DNA Data</a:t>
            </a:r>
          </a:p>
        </p:txBody>
      </p:sp>
      <p:sp>
        <p:nvSpPr>
          <p:cNvPr id="27" name="TextBox 26"/>
          <p:cNvSpPr txBox="1"/>
          <p:nvPr/>
        </p:nvSpPr>
        <p:spPr>
          <a:xfrm>
            <a:off x="33546659" y="20929937"/>
            <a:ext cx="5391541" cy="1015663"/>
          </a:xfrm>
          <a:prstGeom prst="rect">
            <a:avLst/>
          </a:prstGeom>
          <a:noFill/>
        </p:spPr>
        <p:txBody>
          <a:bodyPr wrap="none" rtlCol="0">
            <a:spAutoFit/>
          </a:bodyPr>
          <a:lstStyle/>
          <a:p>
            <a:pPr algn="ctr"/>
            <a:r>
              <a:rPr lang="en-US" sz="6000" b="1" dirty="0" smtClean="0"/>
              <a:t>Future Direction</a:t>
            </a:r>
            <a:endParaRPr lang="en-US" sz="6000" b="1" dirty="0"/>
          </a:p>
        </p:txBody>
      </p:sp>
      <p:sp>
        <p:nvSpPr>
          <p:cNvPr id="30" name="TextBox 29"/>
          <p:cNvSpPr txBox="1"/>
          <p:nvPr/>
        </p:nvSpPr>
        <p:spPr>
          <a:xfrm>
            <a:off x="457200" y="12801600"/>
            <a:ext cx="12801600" cy="3477875"/>
          </a:xfrm>
          <a:prstGeom prst="rect">
            <a:avLst/>
          </a:prstGeom>
          <a:noFill/>
        </p:spPr>
        <p:txBody>
          <a:bodyPr wrap="square" rtlCol="0">
            <a:spAutoFit/>
          </a:bodyPr>
          <a:lstStyle/>
          <a:p>
            <a:pPr algn="ctr"/>
            <a:r>
              <a:rPr lang="en-US" sz="6000" b="1" dirty="0" smtClean="0"/>
              <a:t>Ensemble Technique</a:t>
            </a:r>
          </a:p>
          <a:p>
            <a:pPr algn="just"/>
            <a:r>
              <a:rPr lang="en-US" sz="3200" dirty="0" smtClean="0"/>
              <a:t>Ensemble is a bulk measurement </a:t>
            </a:r>
            <a:r>
              <a:rPr lang="en-US" sz="3200" dirty="0" smtClean="0"/>
              <a:t>technique </a:t>
            </a:r>
            <a:r>
              <a:rPr lang="en-US" sz="3200" dirty="0" smtClean="0"/>
              <a:t>that determines the average behavior of molecules. Single-molecule spectroscopy is novel in comparison because it allows us to investigate</a:t>
            </a:r>
            <a:r>
              <a:rPr lang="en-US" sz="3200" dirty="0" smtClean="0"/>
              <a:t> the </a:t>
            </a:r>
            <a:r>
              <a:rPr lang="en-US" sz="3200" dirty="0" smtClean="0"/>
              <a:t>properties of individual molecules and not solely the mechanical and physical properties of large quantities of molecules. </a:t>
            </a:r>
            <a:endParaRPr lang="en-US" sz="3200" dirty="0"/>
          </a:p>
        </p:txBody>
      </p:sp>
      <p:sp>
        <p:nvSpPr>
          <p:cNvPr id="4" name="TextBox 3"/>
          <p:cNvSpPr txBox="1"/>
          <p:nvPr/>
        </p:nvSpPr>
        <p:spPr>
          <a:xfrm>
            <a:off x="8332325" y="32080200"/>
            <a:ext cx="4393075" cy="523220"/>
          </a:xfrm>
          <a:prstGeom prst="rect">
            <a:avLst/>
          </a:prstGeom>
          <a:noFill/>
        </p:spPr>
        <p:txBody>
          <a:bodyPr wrap="none" rtlCol="0">
            <a:spAutoFit/>
          </a:bodyPr>
          <a:lstStyle/>
          <a:p>
            <a:r>
              <a:rPr lang="en-US" sz="2800" dirty="0" smtClean="0"/>
              <a:t>Figure 2. Magnetic </a:t>
            </a:r>
            <a:r>
              <a:rPr lang="en-US" sz="2800" dirty="0" smtClean="0"/>
              <a:t>tweezers</a:t>
            </a:r>
            <a:r>
              <a:rPr lang="en-US" sz="2800" baseline="30000" dirty="0" smtClean="0"/>
              <a:t>2</a:t>
            </a:r>
            <a:endParaRPr lang="en-US" sz="2800" baseline="30000" dirty="0"/>
          </a:p>
        </p:txBody>
      </p:sp>
      <p:sp>
        <p:nvSpPr>
          <p:cNvPr id="28" name="TextBox 27"/>
          <p:cNvSpPr txBox="1"/>
          <p:nvPr/>
        </p:nvSpPr>
        <p:spPr>
          <a:xfrm>
            <a:off x="36485718" y="29337000"/>
            <a:ext cx="2985882" cy="830997"/>
          </a:xfrm>
          <a:prstGeom prst="rect">
            <a:avLst/>
          </a:prstGeom>
          <a:noFill/>
        </p:spPr>
        <p:txBody>
          <a:bodyPr wrap="none" rtlCol="0">
            <a:spAutoFit/>
          </a:bodyPr>
          <a:lstStyle/>
          <a:p>
            <a:pPr algn="ctr"/>
            <a:r>
              <a:rPr lang="en-US" sz="4800" b="1" dirty="0" smtClean="0"/>
              <a:t>References</a:t>
            </a:r>
            <a:endParaRPr lang="en-US" sz="4800" b="1" dirty="0"/>
          </a:p>
        </p:txBody>
      </p:sp>
      <p:sp>
        <p:nvSpPr>
          <p:cNvPr id="31" name="TextBox 30"/>
          <p:cNvSpPr txBox="1"/>
          <p:nvPr/>
        </p:nvSpPr>
        <p:spPr>
          <a:xfrm>
            <a:off x="32842200" y="25554325"/>
            <a:ext cx="10591800" cy="3262431"/>
          </a:xfrm>
          <a:prstGeom prst="rect">
            <a:avLst/>
          </a:prstGeom>
          <a:noFill/>
          <a:ln w="0">
            <a:noFill/>
          </a:ln>
        </p:spPr>
        <p:txBody>
          <a:bodyPr wrap="square" rIns="91440" rtlCol="0">
            <a:spAutoFit/>
          </a:bodyPr>
          <a:lstStyle/>
          <a:p>
            <a:pPr algn="just"/>
            <a:r>
              <a:rPr lang="en-US" sz="6000" b="1" dirty="0" smtClean="0"/>
              <a:t>Acknowledgements</a:t>
            </a:r>
          </a:p>
          <a:p>
            <a:pPr algn="just"/>
            <a:endParaRPr lang="en-US" sz="1800" dirty="0" smtClean="0"/>
          </a:p>
          <a:p>
            <a:pPr algn="just"/>
            <a:r>
              <a:rPr lang="en-US" sz="3200" dirty="0" smtClean="0"/>
              <a:t>This research is funded by The National </a:t>
            </a:r>
            <a:r>
              <a:rPr lang="en-US" sz="3200" dirty="0" smtClean="0"/>
              <a:t>Institutes </a:t>
            </a:r>
            <a:r>
              <a:rPr lang="en-US" sz="3200" dirty="0" smtClean="0"/>
              <a:t>of </a:t>
            </a:r>
            <a:r>
              <a:rPr lang="en-US" sz="3200" dirty="0" smtClean="0"/>
              <a:t>Health NIGMS )GM51765-12). </a:t>
            </a:r>
            <a:r>
              <a:rPr lang="en-US" sz="3200" dirty="0" smtClean="0"/>
              <a:t>I want to thank</a:t>
            </a:r>
            <a:r>
              <a:rPr lang="en-US" sz="3200" dirty="0" smtClean="0"/>
              <a:t> </a:t>
            </a:r>
            <a:r>
              <a:rPr lang="en-US" sz="3200" dirty="0" smtClean="0"/>
              <a:t>the ACCESS Program: Prof. Phillip Crews, </a:t>
            </a:r>
            <a:r>
              <a:rPr lang="en-US" sz="3200" dirty="0" smtClean="0"/>
              <a:t>Pam D’Arcey, </a:t>
            </a:r>
            <a:r>
              <a:rPr lang="en-US" sz="3200" dirty="0" smtClean="0"/>
              <a:t>and</a:t>
            </a:r>
            <a:r>
              <a:rPr lang="en-US" sz="3200" dirty="0" smtClean="0"/>
              <a:t> Sarah Gerhardt; the Stone </a:t>
            </a:r>
            <a:r>
              <a:rPr lang="en-US" sz="3200" dirty="0" smtClean="0"/>
              <a:t>Research </a:t>
            </a:r>
            <a:r>
              <a:rPr lang="en-US" sz="3200" dirty="0" smtClean="0"/>
              <a:t>Lab; and Justin </a:t>
            </a:r>
            <a:r>
              <a:rPr lang="en-US" sz="3200" dirty="0" smtClean="0"/>
              <a:t>Daily at National </a:t>
            </a:r>
            <a:r>
              <a:rPr lang="en-US" sz="3200" dirty="0" smtClean="0"/>
              <a:t>Instruments.</a:t>
            </a:r>
            <a:endParaRPr lang="en-US" sz="3200" dirty="0" smtClean="0"/>
          </a:p>
        </p:txBody>
      </p:sp>
      <p:sp>
        <p:nvSpPr>
          <p:cNvPr id="33" name="TextBox 32"/>
          <p:cNvSpPr txBox="1"/>
          <p:nvPr/>
        </p:nvSpPr>
        <p:spPr>
          <a:xfrm>
            <a:off x="4265340" y="24317980"/>
            <a:ext cx="5225661" cy="523220"/>
          </a:xfrm>
          <a:prstGeom prst="rect">
            <a:avLst/>
          </a:prstGeom>
          <a:noFill/>
        </p:spPr>
        <p:txBody>
          <a:bodyPr wrap="none" rtlCol="0">
            <a:spAutoFit/>
          </a:bodyPr>
          <a:lstStyle/>
          <a:p>
            <a:r>
              <a:rPr lang="en-US" sz="2800" dirty="0" smtClean="0"/>
              <a:t>Figure 1. </a:t>
            </a:r>
            <a:r>
              <a:rPr lang="en-US" sz="2800" dirty="0" err="1" smtClean="0"/>
              <a:t>smFRET</a:t>
            </a:r>
            <a:r>
              <a:rPr lang="en-US" sz="2800" dirty="0" smtClean="0"/>
              <a:t> energy transfer</a:t>
            </a:r>
            <a:r>
              <a:rPr lang="en-US" sz="2800" baseline="30000" dirty="0" smtClean="0"/>
              <a:t>1 </a:t>
            </a:r>
            <a:endParaRPr lang="en-US" sz="2800" baseline="30000" dirty="0"/>
          </a:p>
        </p:txBody>
      </p:sp>
      <p:sp>
        <p:nvSpPr>
          <p:cNvPr id="34" name="TextBox 33"/>
          <p:cNvSpPr txBox="1"/>
          <p:nvPr/>
        </p:nvSpPr>
        <p:spPr>
          <a:xfrm>
            <a:off x="22936200" y="12049780"/>
            <a:ext cx="3976319" cy="523220"/>
          </a:xfrm>
          <a:prstGeom prst="rect">
            <a:avLst/>
          </a:prstGeom>
          <a:noFill/>
        </p:spPr>
        <p:txBody>
          <a:bodyPr wrap="none" rtlCol="0">
            <a:spAutoFit/>
          </a:bodyPr>
          <a:lstStyle/>
          <a:p>
            <a:r>
              <a:rPr lang="en-US" sz="2800" dirty="0" smtClean="0"/>
              <a:t>Figure 3. </a:t>
            </a:r>
            <a:r>
              <a:rPr lang="en-US" sz="2800" dirty="0" smtClean="0"/>
              <a:t>MT </a:t>
            </a:r>
            <a:r>
              <a:rPr lang="en-US" sz="2800" dirty="0" smtClean="0"/>
              <a:t>and </a:t>
            </a:r>
            <a:r>
              <a:rPr lang="en-US" sz="2800" dirty="0" smtClean="0"/>
              <a:t>smFRET</a:t>
            </a:r>
            <a:r>
              <a:rPr lang="en-US" sz="2800" baseline="30000" dirty="0" smtClean="0"/>
              <a:t>3</a:t>
            </a:r>
            <a:endParaRPr lang="en-US" sz="2800" dirty="0"/>
          </a:p>
        </p:txBody>
      </p:sp>
      <p:sp>
        <p:nvSpPr>
          <p:cNvPr id="35" name="TextBox 34"/>
          <p:cNvSpPr txBox="1"/>
          <p:nvPr/>
        </p:nvSpPr>
        <p:spPr>
          <a:xfrm>
            <a:off x="15445301" y="23012400"/>
            <a:ext cx="4976299" cy="523220"/>
          </a:xfrm>
          <a:prstGeom prst="rect">
            <a:avLst/>
          </a:prstGeom>
          <a:noFill/>
        </p:spPr>
        <p:txBody>
          <a:bodyPr wrap="none" rtlCol="0">
            <a:spAutoFit/>
          </a:bodyPr>
          <a:lstStyle/>
          <a:p>
            <a:r>
              <a:rPr lang="en-US" sz="2800" dirty="0" smtClean="0"/>
              <a:t>Figure 4. High FRET vs. low FRET</a:t>
            </a:r>
            <a:r>
              <a:rPr lang="en-US" sz="2800" baseline="30000" dirty="0" smtClean="0"/>
              <a:t>4</a:t>
            </a:r>
            <a:endParaRPr lang="en-US" sz="2800" dirty="0"/>
          </a:p>
        </p:txBody>
      </p:sp>
      <p:sp>
        <p:nvSpPr>
          <p:cNvPr id="36" name="TextBox 35"/>
          <p:cNvSpPr txBox="1"/>
          <p:nvPr/>
        </p:nvSpPr>
        <p:spPr>
          <a:xfrm>
            <a:off x="23474794" y="22936200"/>
            <a:ext cx="3453253" cy="523220"/>
          </a:xfrm>
          <a:prstGeom prst="rect">
            <a:avLst/>
          </a:prstGeom>
          <a:noFill/>
        </p:spPr>
        <p:txBody>
          <a:bodyPr wrap="none" rtlCol="0">
            <a:spAutoFit/>
          </a:bodyPr>
          <a:lstStyle/>
          <a:p>
            <a:r>
              <a:rPr lang="en-US" sz="2800" dirty="0" smtClean="0"/>
              <a:t>Figure 5. Hairpin DNA</a:t>
            </a:r>
            <a:r>
              <a:rPr lang="en-US" sz="2800" baseline="30000" dirty="0" smtClean="0"/>
              <a:t>5</a:t>
            </a:r>
            <a:endParaRPr lang="en-US" sz="2800" dirty="0"/>
          </a:p>
        </p:txBody>
      </p:sp>
      <p:sp>
        <p:nvSpPr>
          <p:cNvPr id="37" name="TextBox 36"/>
          <p:cNvSpPr txBox="1"/>
          <p:nvPr/>
        </p:nvSpPr>
        <p:spPr>
          <a:xfrm>
            <a:off x="22860000" y="32004000"/>
            <a:ext cx="6583680" cy="457200"/>
          </a:xfrm>
          <a:prstGeom prst="rect">
            <a:avLst/>
          </a:prstGeom>
          <a:noFill/>
        </p:spPr>
        <p:txBody>
          <a:bodyPr wrap="none" rtlCol="0">
            <a:spAutoFit/>
          </a:bodyPr>
          <a:lstStyle/>
          <a:p>
            <a:r>
              <a:rPr lang="en-US" sz="2800" dirty="0" smtClean="0"/>
              <a:t>Figure 6. Alternating-laser excitation (ALEX)</a:t>
            </a:r>
            <a:r>
              <a:rPr lang="en-US" sz="2800" baseline="30000" dirty="0" smtClean="0"/>
              <a:t>6</a:t>
            </a:r>
            <a:endParaRPr lang="en-US" sz="2800" dirty="0"/>
          </a:p>
        </p:txBody>
      </p:sp>
      <p:sp>
        <p:nvSpPr>
          <p:cNvPr id="38" name="TextBox 37"/>
          <p:cNvSpPr txBox="1"/>
          <p:nvPr/>
        </p:nvSpPr>
        <p:spPr>
          <a:xfrm>
            <a:off x="31287148" y="11973580"/>
            <a:ext cx="3841052" cy="523220"/>
          </a:xfrm>
          <a:prstGeom prst="rect">
            <a:avLst/>
          </a:prstGeom>
          <a:noFill/>
        </p:spPr>
        <p:txBody>
          <a:bodyPr wrap="none" rtlCol="0">
            <a:spAutoFit/>
          </a:bodyPr>
          <a:lstStyle/>
          <a:p>
            <a:r>
              <a:rPr lang="en-US" sz="2800" dirty="0" smtClean="0"/>
              <a:t>Figure 7. Shutter control</a:t>
            </a:r>
            <a:endParaRPr lang="en-US" sz="2800" dirty="0"/>
          </a:p>
        </p:txBody>
      </p:sp>
      <p:sp>
        <p:nvSpPr>
          <p:cNvPr id="39" name="TextBox 38"/>
          <p:cNvSpPr txBox="1"/>
          <p:nvPr/>
        </p:nvSpPr>
        <p:spPr>
          <a:xfrm>
            <a:off x="32842200" y="30175200"/>
            <a:ext cx="10591800" cy="2286000"/>
          </a:xfrm>
          <a:prstGeom prst="rect">
            <a:avLst/>
          </a:prstGeom>
          <a:noFill/>
        </p:spPr>
        <p:txBody>
          <a:bodyPr wrap="square" rtlCol="0">
            <a:spAutoFit/>
          </a:bodyPr>
          <a:lstStyle/>
          <a:p>
            <a:pPr marL="514350" indent="-514350"/>
            <a:r>
              <a:rPr lang="en-US" sz="2400" dirty="0" smtClean="0"/>
              <a:t>1. http://www.molecular-beacons.com/toto/images/FRET.jp1g</a:t>
            </a:r>
          </a:p>
          <a:p>
            <a:pPr marL="514350" indent="-514350"/>
            <a:r>
              <a:rPr lang="en-US" sz="2400" dirty="0" smtClean="0"/>
              <a:t>2. http://www.biotec.tudresden.de/cms/uploads/pics/magnetictweezers1.png</a:t>
            </a:r>
          </a:p>
          <a:p>
            <a:pPr marL="514350" indent="-514350"/>
            <a:r>
              <a:rPr lang="en-US" sz="2400" dirty="0" smtClean="0"/>
              <a:t>3. http://www.michaelschlierf.com/images/research_ma.png</a:t>
            </a:r>
          </a:p>
          <a:p>
            <a:pPr marL="514350" indent="-514350"/>
            <a:r>
              <a:rPr lang="en-US" sz="2400" dirty="0" smtClean="0"/>
              <a:t>4. http://www.dkfz.de/Macromol/research/smfret.html</a:t>
            </a:r>
          </a:p>
          <a:p>
            <a:pPr marL="514350" indent="-514350"/>
            <a:r>
              <a:rPr lang="en-US" sz="2400" dirty="0" smtClean="0"/>
              <a:t>5. http://www.pnas.org/content/98/10/5584/F1.large.jpg</a:t>
            </a:r>
          </a:p>
          <a:p>
            <a:pPr marL="514350" indent="-514350"/>
            <a:r>
              <a:rPr lang="en-US" sz="2400" dirty="0" smtClean="0"/>
              <a:t>6. http://ars.els-cdn.com/content/image/1-s2.0-S0006349505733464-gr1.jpg</a:t>
            </a:r>
          </a:p>
        </p:txBody>
      </p:sp>
      <p:sp>
        <p:nvSpPr>
          <p:cNvPr id="24" name="TextBox 23"/>
          <p:cNvSpPr txBox="1"/>
          <p:nvPr/>
        </p:nvSpPr>
        <p:spPr>
          <a:xfrm>
            <a:off x="15274567" y="17602200"/>
            <a:ext cx="1337033" cy="584775"/>
          </a:xfrm>
          <a:prstGeom prst="rect">
            <a:avLst/>
          </a:prstGeom>
          <a:noFill/>
        </p:spPr>
        <p:txBody>
          <a:bodyPr wrap="none" rtlCol="0">
            <a:spAutoFit/>
          </a:bodyPr>
          <a:lstStyle/>
          <a:p>
            <a:r>
              <a:rPr lang="en-US" sz="3200" b="1" dirty="0" smtClean="0"/>
              <a:t>Folded</a:t>
            </a:r>
            <a:endParaRPr lang="en-US" sz="3200" b="1" dirty="0"/>
          </a:p>
        </p:txBody>
      </p:sp>
      <p:sp>
        <p:nvSpPr>
          <p:cNvPr id="25" name="TextBox 24"/>
          <p:cNvSpPr txBox="1"/>
          <p:nvPr/>
        </p:nvSpPr>
        <p:spPr>
          <a:xfrm>
            <a:off x="18288000" y="17627025"/>
            <a:ext cx="1761636" cy="584775"/>
          </a:xfrm>
          <a:prstGeom prst="rect">
            <a:avLst/>
          </a:prstGeom>
          <a:noFill/>
        </p:spPr>
        <p:txBody>
          <a:bodyPr wrap="none" rtlCol="0">
            <a:spAutoFit/>
          </a:bodyPr>
          <a:lstStyle/>
          <a:p>
            <a:r>
              <a:rPr lang="en-US" sz="3200" b="1" dirty="0" smtClean="0"/>
              <a:t>Unfolded</a:t>
            </a:r>
            <a:endParaRPr lang="en-US" sz="3200" b="1" dirty="0"/>
          </a:p>
        </p:txBody>
      </p:sp>
      <p:sp>
        <p:nvSpPr>
          <p:cNvPr id="29" name="TextBox 28"/>
          <p:cNvSpPr txBox="1"/>
          <p:nvPr/>
        </p:nvSpPr>
        <p:spPr>
          <a:xfrm>
            <a:off x="28651200" y="14782800"/>
            <a:ext cx="6477000" cy="4524315"/>
          </a:xfrm>
          <a:prstGeom prst="rect">
            <a:avLst/>
          </a:prstGeom>
          <a:noFill/>
        </p:spPr>
        <p:txBody>
          <a:bodyPr wrap="square" rtlCol="0">
            <a:spAutoFit/>
          </a:bodyPr>
          <a:lstStyle/>
          <a:p>
            <a:pPr algn="just"/>
            <a:r>
              <a:rPr lang="en-US" sz="3200" dirty="0" smtClean="0"/>
              <a:t>By implementing ALEX, we are able to determine the physical </a:t>
            </a:r>
            <a:r>
              <a:rPr lang="en-US" sz="3200" dirty="0" smtClean="0"/>
              <a:t>state </a:t>
            </a:r>
            <a:r>
              <a:rPr lang="en-US" sz="3200" dirty="0" smtClean="0"/>
              <a:t>of the hairpin during the low-FRET states when FRET approaches zero intensity (Figure 8). Thus, the direct acceptor excitation graph provided by ALEX confirms that the molecule  has not been </a:t>
            </a:r>
            <a:r>
              <a:rPr lang="en-US" sz="3200" dirty="0" err="1" smtClean="0"/>
              <a:t>photobleached</a:t>
            </a:r>
            <a:r>
              <a:rPr lang="en-US" sz="3200" dirty="0" smtClean="0"/>
              <a:t> and is in fact in an unfolded physical state.</a:t>
            </a:r>
            <a:endParaRPr lang="en-US" sz="3200" dirty="0"/>
          </a:p>
        </p:txBody>
      </p:sp>
      <p:sp>
        <p:nvSpPr>
          <p:cNvPr id="32" name="TextBox 31"/>
          <p:cNvSpPr txBox="1"/>
          <p:nvPr/>
        </p:nvSpPr>
        <p:spPr>
          <a:xfrm>
            <a:off x="36576000" y="19974580"/>
            <a:ext cx="6434518" cy="523220"/>
          </a:xfrm>
          <a:prstGeom prst="rect">
            <a:avLst/>
          </a:prstGeom>
          <a:noFill/>
        </p:spPr>
        <p:txBody>
          <a:bodyPr wrap="none" rtlCol="0">
            <a:spAutoFit/>
          </a:bodyPr>
          <a:lstStyle/>
          <a:p>
            <a:r>
              <a:rPr lang="en-US" sz="2800" dirty="0" smtClean="0"/>
              <a:t>Figure 8. Hairpin FRET and direct excitation</a:t>
            </a:r>
            <a:endParaRPr lang="en-US" sz="2800" dirty="0"/>
          </a:p>
        </p:txBody>
      </p:sp>
      <p:sp>
        <p:nvSpPr>
          <p:cNvPr id="40" name="TextBox 39"/>
          <p:cNvSpPr txBox="1"/>
          <p:nvPr/>
        </p:nvSpPr>
        <p:spPr>
          <a:xfrm>
            <a:off x="28651200" y="22245697"/>
            <a:ext cx="14782800" cy="2062103"/>
          </a:xfrm>
          <a:prstGeom prst="rect">
            <a:avLst/>
          </a:prstGeom>
          <a:noFill/>
        </p:spPr>
        <p:txBody>
          <a:bodyPr wrap="square" rtlCol="0">
            <a:spAutoFit/>
          </a:bodyPr>
          <a:lstStyle/>
          <a:p>
            <a:pPr algn="just"/>
            <a:r>
              <a:rPr lang="en-US" sz="3200" dirty="0"/>
              <a:t>Alternating-laser excitation works. I have provided data to support this and the implementation of ALEX clearly provides us with a tool to differentiate if our dye </a:t>
            </a:r>
            <a:r>
              <a:rPr lang="en-US" sz="3200" dirty="0" smtClean="0"/>
              <a:t>has </a:t>
            </a:r>
            <a:r>
              <a:rPr lang="en-US" sz="3200" dirty="0"/>
              <a:t>been </a:t>
            </a:r>
            <a:r>
              <a:rPr lang="en-US" sz="3200" dirty="0" err="1"/>
              <a:t>photobleached</a:t>
            </a:r>
            <a:r>
              <a:rPr lang="en-US" sz="3200" dirty="0"/>
              <a:t> during low and zero FRET states. A wide range of experiments </a:t>
            </a:r>
            <a:r>
              <a:rPr lang="en-US" sz="3200" dirty="0" smtClean="0"/>
              <a:t>in the </a:t>
            </a:r>
            <a:r>
              <a:rPr lang="en-US" sz="3200" dirty="0"/>
              <a:t>Stone Lab will take advantage of this application.</a:t>
            </a:r>
          </a:p>
        </p:txBody>
      </p:sp>
      <p:sp>
        <p:nvSpPr>
          <p:cNvPr id="42" name="Donut 41"/>
          <p:cNvSpPr/>
          <p:nvPr/>
        </p:nvSpPr>
        <p:spPr>
          <a:xfrm>
            <a:off x="19964400" y="20955000"/>
            <a:ext cx="576064" cy="504056"/>
          </a:xfrm>
          <a:prstGeom prst="donut">
            <a:avLst>
              <a:gd name="adj" fmla="val 7961"/>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43" name="Picture 42" descr="FRET3.tif"/>
          <p:cNvPicPr>
            <a:picLocks noChangeAspect="1"/>
          </p:cNvPicPr>
          <p:nvPr/>
        </p:nvPicPr>
        <p:blipFill>
          <a:blip r:embed="rId13" cstate="print"/>
          <a:stretch>
            <a:fillRect/>
          </a:stretch>
        </p:blipFill>
        <p:spPr>
          <a:xfrm>
            <a:off x="1676400" y="20726400"/>
            <a:ext cx="10515600" cy="3232252"/>
          </a:xfrm>
          <a:prstGeom prst="rect">
            <a:avLst/>
          </a:prstGeom>
        </p:spPr>
      </p:pic>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40223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1061</Words>
  <Application>Microsoft Macintosh PowerPoint</Application>
  <PresentationFormat>Custom</PresentationFormat>
  <Paragraphs>43</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Alternating-laser Excitation (ALEX) Implemented on a Hybrid Magnetic Tweezers Single Molecule Förster Resonance Energy Transfer Instrument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Rockwell</dc:creator>
  <cp:lastModifiedBy>Pamela D'Arcey</cp:lastModifiedBy>
  <cp:revision>121</cp:revision>
  <cp:lastPrinted>2012-08-13T23:32:48Z</cp:lastPrinted>
  <dcterms:created xsi:type="dcterms:W3CDTF">2012-08-13T22:44:34Z</dcterms:created>
  <dcterms:modified xsi:type="dcterms:W3CDTF">2012-08-13T23:35:13Z</dcterms:modified>
</cp:coreProperties>
</file>