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 note: result values different than in paper since another run, before setting random state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0341b93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0341b93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f4fdc3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ff4fdc3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f4fdc3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ff4fdc3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341b9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341b9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f4fdc3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f4fdc3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ff4fdc3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ff4fdc3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chemeClr val="accent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f4fdc3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f4fdc3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ff4fdc3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ff4fdc3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f4fdc3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ff4fdc3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f4fdc3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f4fdc3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f4fdc3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f4fdc3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</a:rPr>
              <a:t>noot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0341b93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0341b93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hyperlink" Target="https://doi.org/10.1109/tmm.2017.274002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088/1742-5468/2008/10/p10008" TargetMode="External"/><Relationship Id="rId4" Type="http://schemas.openxmlformats.org/officeDocument/2006/relationships/hyperlink" Target="https://doi.org/10.1016/j.eswa.2012.03.025" TargetMode="External"/><Relationship Id="rId9" Type="http://schemas.openxmlformats.org/officeDocument/2006/relationships/hyperlink" Target="https://doi.org/10.1016/j.physa.2016.07.049" TargetMode="External"/><Relationship Id="rId5" Type="http://schemas.openxmlformats.org/officeDocument/2006/relationships/hyperlink" Target="https://doi.org/10.1103/physreve.70.066111" TargetMode="External"/><Relationship Id="rId6" Type="http://schemas.openxmlformats.org/officeDocument/2006/relationships/hyperlink" Target="https://doi.org/10.1109/mic.2003.1167344" TargetMode="External"/><Relationship Id="rId7" Type="http://schemas.openxmlformats.org/officeDocument/2006/relationships/hyperlink" Target="https://doi.org/10.1007/s00530-010-0190-0" TargetMode="External"/><Relationship Id="rId8" Type="http://schemas.openxmlformats.org/officeDocument/2006/relationships/hyperlink" Target="https://hdl.handle.net/11245/1.44600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Final Group </a:t>
            </a:r>
            <a:r>
              <a:rPr lang="de">
                <a:solidFill>
                  <a:schemeClr val="lt1"/>
                </a:solidFill>
              </a:rPr>
              <a:t>Project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1"/>
                </a:solidFill>
              </a:rPr>
              <a:t>Movie Review Network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5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</a:rPr>
              <a:t>Corey Laycock, Thirza van den Brink, Alicja Sierek  &amp; Fiammetta Rosenblatt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9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Results Analysis &amp; Limitations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865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Large clusters (&gt;10 movies) only 3.04% (27)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Challenges </a:t>
            </a:r>
            <a:r>
              <a:rPr lang="de">
                <a:solidFill>
                  <a:schemeClr val="lt1"/>
                </a:solidFill>
                <a:highlight>
                  <a:schemeClr val="accent1"/>
                </a:highlight>
              </a:rPr>
              <a:t>significance of %</a:t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Average degree: 429,65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Scale-free property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Relatively many hubs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Many low degree nodes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Experiment: Remove weight-1 edges (66,05%) &amp; resulting 0-degree nodes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accent1"/>
                </a:solidFill>
              </a:rPr>
              <a:t>Dataset </a:t>
            </a:r>
            <a:r>
              <a:rPr lang="de">
                <a:solidFill>
                  <a:schemeClr val="lt1"/>
                </a:solidFill>
              </a:rPr>
              <a:t>reduction limits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25" y="3936725"/>
            <a:ext cx="6667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526" y="195925"/>
            <a:ext cx="2770776" cy="2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504025" y="4703625"/>
            <a:ext cx="45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All different amounts of movies within the clusters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Conclusion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94600"/>
            <a:ext cx="85206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Hypothesis </a:t>
            </a:r>
            <a:r>
              <a:rPr lang="de">
                <a:solidFill>
                  <a:schemeClr val="accent1"/>
                </a:solidFill>
              </a:rPr>
              <a:t>confirmed</a:t>
            </a:r>
            <a:endParaRPr>
              <a:solidFill>
                <a:schemeClr val="accen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de" sz="1700">
                <a:solidFill>
                  <a:schemeClr val="lt1"/>
                </a:solidFill>
              </a:rPr>
              <a:t>Clusters overlap with genre</a:t>
            </a:r>
            <a:endParaRPr sz="17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lang="de" sz="1700">
                <a:solidFill>
                  <a:schemeClr val="accent1"/>
                </a:solidFill>
              </a:rPr>
              <a:t>96,73% </a:t>
            </a:r>
            <a:r>
              <a:rPr lang="de" sz="1700">
                <a:solidFill>
                  <a:schemeClr val="lt1"/>
                </a:solidFill>
              </a:rPr>
              <a:t>genre majority</a:t>
            </a:r>
            <a:endParaRPr sz="17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lang="de" sz="1700">
                <a:solidFill>
                  <a:schemeClr val="lt1"/>
                </a:solidFill>
              </a:rPr>
              <a:t>Significance constrained</a:t>
            </a:r>
            <a:endParaRPr sz="17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Future research with more </a:t>
            </a:r>
            <a:r>
              <a:rPr lang="de">
                <a:solidFill>
                  <a:schemeClr val="accent1"/>
                </a:solidFill>
              </a:rPr>
              <a:t>computing power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Complete dataset &amp; all (sensible) genres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Using text mining to integrate better reviews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Network science</a:t>
            </a:r>
            <a:r>
              <a:rPr lang="de">
                <a:solidFill>
                  <a:schemeClr val="accent1"/>
                </a:solidFill>
              </a:rPr>
              <a:t> explanatory power</a:t>
            </a:r>
            <a:r>
              <a:rPr lang="de">
                <a:solidFill>
                  <a:schemeClr val="lt1"/>
                </a:solidFill>
              </a:rPr>
              <a:t> for recommender system</a:t>
            </a:r>
            <a:r>
              <a:rPr lang="de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Accurate modeling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750" y="852350"/>
            <a:ext cx="2440350" cy="2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51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Blondel, V. D., Guillaume, J.-L., Lambiotte, R., &amp; Lefebvre, E. (2008). Fast unfolding of communities in large networks.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Statistical Mechanics: Theory and Experiment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(10), P10008.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https://doi.org/10.1088/1742-5468/2008/10/p10008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Carrer-Neto, W., Hernández-Alcaraz, M. L., Valencia-García, R., &amp; García-Sánchez, F. (2012). Social knowledge-based recommender system. Application to the movies domain.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 Systems with Applications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(12), 10990–11000.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https://doi.org/10.1016/j.eswa.2012.03.025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Chen, W. (2021).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from user interactions for recommending queries and items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Clauset, A., Newman, M. E. J., &amp; Moore, C. (2004). Finding community structure in very large networks.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Review E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https://doi.org/10.1103/physreve.70.066111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Dokoohaki, N. (Ed.). (2020).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 Recommender Systems.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Springer Nature.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Linden, G., Smith, B., &amp; York, J. (2003). Amazon.com recommendations: item-to-item collaborative filtering.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Internet Computing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76–80.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https://doi.org/10.1109/mic.2003.1167344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McAuley, J. J., &amp; Leskovec, J. (2013). From amateurs to connoisseurs.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22nd International Conference on World Wide Web - WWW ’13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https://doi.org/10.1145/2488388.2488466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Nanou, T., Lekakos, G., &amp; Fouskas, K. (2010). The effects of recommendations’ presentation on persuasion and satisfaction in a movie recommender system.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Multimedia Systems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(4-5), 219–230.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https://doi.org/10.1007/s00530-010-0190-0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Ras, Z. W., Wieczorkowska, A., &amp; Tsumoto, S. (2021).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Recommender systems for medicine and music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Cham Springer.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Winkels, R., Boer, A., Vredebregt, B., &amp; van Someren, A. (2014). Towards a Legal Recommender System. In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dare.uva.nl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AmsterdamIOS Press.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https://hdl.handle.net/11245/1.446002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Zhang, S., Jin, Z., &amp; Zhang, J. (2016). The dynamical modeling and simulation analysis of the recommendation on the user–movie network.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 A: Statistical Mechanics and Its Applications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463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310–319.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https://doi.org/10.1016/j.physa.2016.07.049</a:t>
            </a:r>
            <a:endParaRPr sz="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SzPts val="688"/>
              <a:buNone/>
            </a:pP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Zhao, Z., Yang, Q., Lu, H., Weninger, T., Cai, D., He, X., &amp; Zhuang, Y. (2018). Social-Aware Movie Recommendation via Multimodal Network Learning.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Multimedia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de"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430–440. </a:t>
            </a:r>
            <a:r>
              <a:rPr lang="de" sz="95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https://doi.org/10.1109/tmm.2017.2740022</a:t>
            </a:r>
            <a:endParaRPr sz="132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1017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1"/>
                </a:solidFill>
              </a:rPr>
              <a:t>Thank you for your attention!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1"/>
                </a:solidFill>
              </a:rPr>
              <a:t>Any questions?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de" sz="2400">
                <a:solidFill>
                  <a:schemeClr val="lt1"/>
                </a:solidFill>
              </a:rPr>
              <a:t>Introduction and Background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de" sz="2400">
                <a:solidFill>
                  <a:schemeClr val="lt1"/>
                </a:solidFill>
              </a:rPr>
              <a:t>Methodology</a:t>
            </a:r>
            <a:endParaRPr sz="2400">
              <a:solidFill>
                <a:schemeClr val="lt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de" sz="2000">
                <a:solidFill>
                  <a:schemeClr val="lt1"/>
                </a:solidFill>
              </a:rPr>
              <a:t>Data Preprocessing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de" sz="2000">
                <a:solidFill>
                  <a:schemeClr val="lt1"/>
                </a:solidFill>
              </a:rPr>
              <a:t>Network Building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de" sz="2000">
                <a:solidFill>
                  <a:schemeClr val="lt1"/>
                </a:solidFill>
              </a:rPr>
              <a:t>Clustering</a:t>
            </a:r>
            <a:endParaRPr sz="2000"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de" sz="2400">
                <a:solidFill>
                  <a:schemeClr val="lt1"/>
                </a:solidFill>
              </a:rPr>
              <a:t>Results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de" sz="2400">
                <a:solidFill>
                  <a:schemeClr val="lt1"/>
                </a:solidFill>
              </a:rPr>
              <a:t>Limitations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de" sz="2400">
                <a:solidFill>
                  <a:schemeClr val="lt1"/>
                </a:solidFill>
              </a:rPr>
              <a:t>Conclusion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53" y="1673700"/>
            <a:ext cx="4010874" cy="23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Introduction and 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accent1"/>
                </a:solidFill>
              </a:rPr>
              <a:t>Recommender systems</a:t>
            </a:r>
            <a:r>
              <a:rPr lang="de">
                <a:solidFill>
                  <a:schemeClr val="lt1"/>
                </a:solidFill>
              </a:rPr>
              <a:t> in machine learning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Content based filtering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de">
                <a:solidFill>
                  <a:schemeClr val="lt1"/>
                </a:solidFill>
              </a:rPr>
              <a:t>Collaborative filtering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Social-interaction research in sociology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accent1"/>
                </a:solidFill>
              </a:rPr>
              <a:t>Network science</a:t>
            </a:r>
            <a:r>
              <a:rPr lang="de">
                <a:solidFill>
                  <a:schemeClr val="lt1"/>
                </a:solidFill>
              </a:rPr>
              <a:t> as a lens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→ Connecting the elements by improving understanding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>
                <a:solidFill>
                  <a:schemeClr val="lt1"/>
                </a:solidFill>
              </a:rPr>
              <a:t>Movie recommendation focusing on genre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de">
                <a:solidFill>
                  <a:schemeClr val="accent1"/>
                </a:solidFill>
              </a:rPr>
              <a:t>Amazon Movie Reviews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350" y="1252175"/>
            <a:ext cx="3218950" cy="197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Project Specifics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1"/>
                </a:solidFill>
              </a:rPr>
              <a:t>→ To which extend can node clusters be associated with genre?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Hypothesis: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A movie cluster will be roughly homogenous in genre (over 50% of one)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Experiment: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Building a </a:t>
            </a:r>
            <a:r>
              <a:rPr lang="de">
                <a:solidFill>
                  <a:schemeClr val="accent1"/>
                </a:solidFill>
              </a:rPr>
              <a:t>network</a:t>
            </a:r>
            <a:r>
              <a:rPr lang="de">
                <a:solidFill>
                  <a:schemeClr val="lt1"/>
                </a:solidFill>
              </a:rPr>
              <a:t> of co-reviews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Applying the </a:t>
            </a:r>
            <a:r>
              <a:rPr lang="de">
                <a:solidFill>
                  <a:schemeClr val="accent1"/>
                </a:solidFill>
              </a:rPr>
              <a:t>Louvain</a:t>
            </a:r>
            <a:r>
              <a:rPr lang="de">
                <a:solidFill>
                  <a:schemeClr val="lt1"/>
                </a:solidFill>
              </a:rPr>
              <a:t> algorithm to delimit communities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Calculate majorities (in </a:t>
            </a:r>
            <a:r>
              <a:rPr lang="de">
                <a:solidFill>
                  <a:schemeClr val="accent1"/>
                </a:solidFill>
              </a:rPr>
              <a:t>%</a:t>
            </a:r>
            <a:r>
              <a:rPr lang="de">
                <a:solidFill>
                  <a:schemeClr val="lt1"/>
                </a:solidFill>
              </a:rPr>
              <a:t>) within clusters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lt1"/>
                </a:solidFill>
              </a:rPr>
              <a:t>Relevance: Opportunities of network science in recommender systems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Methodology - Data Pre-processing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Amazon Movie Reviews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Pandas Dataframe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Filters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Genres: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de">
                <a:solidFill>
                  <a:schemeClr val="lt1"/>
                </a:solidFill>
              </a:rPr>
              <a:t>documentary, action, horror, musicals, anime &amp; manga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Constraints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494588" y="1294325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550" y="2344625"/>
            <a:ext cx="2579450" cy="27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35200"/>
            <a:ext cx="5096334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Methodology - Network Building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Dataframe to network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Weighted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Complexity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6223" l="14858" r="77005" t="43347"/>
          <a:stretch/>
        </p:blipFill>
        <p:spPr>
          <a:xfrm>
            <a:off x="3775850" y="1719075"/>
            <a:ext cx="1041800" cy="28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31127" l="14943" r="50891" t="38210"/>
          <a:stretch/>
        </p:blipFill>
        <p:spPr>
          <a:xfrm>
            <a:off x="5002950" y="2959875"/>
            <a:ext cx="32766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Methodology - Clustering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6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Clusters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Python_louvain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Modularity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de">
                <a:solidFill>
                  <a:schemeClr val="lt1"/>
                </a:solidFill>
              </a:rPr>
              <a:t>Benefits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1086" l="49711" r="32669" t="49999"/>
          <a:stretch/>
        </p:blipFill>
        <p:spPr>
          <a:xfrm>
            <a:off x="3473875" y="1459725"/>
            <a:ext cx="4775002" cy="135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25148" l="38462" r="52125" t="67485"/>
          <a:stretch/>
        </p:blipFill>
        <p:spPr>
          <a:xfrm>
            <a:off x="5746250" y="3482325"/>
            <a:ext cx="2502624" cy="11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0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1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 sz="3700">
                <a:solidFill>
                  <a:schemeClr val="accent1"/>
                </a:solidFill>
              </a:rPr>
              <a:t>887</a:t>
            </a:r>
            <a:r>
              <a:rPr lang="de" sz="3700">
                <a:solidFill>
                  <a:schemeClr val="lt1"/>
                </a:solidFill>
              </a:rPr>
              <a:t> </a:t>
            </a:r>
            <a:r>
              <a:rPr lang="de">
                <a:solidFill>
                  <a:schemeClr val="lt1"/>
                </a:solidFill>
              </a:rPr>
              <a:t>clusters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 sz="3700">
                <a:solidFill>
                  <a:schemeClr val="accent1"/>
                </a:solidFill>
              </a:rPr>
              <a:t>96,73%</a:t>
            </a:r>
            <a:r>
              <a:rPr lang="de" sz="3700">
                <a:solidFill>
                  <a:schemeClr val="lt1"/>
                </a:solidFill>
              </a:rPr>
              <a:t> </a:t>
            </a:r>
            <a:r>
              <a:rPr lang="de">
                <a:solidFill>
                  <a:schemeClr val="lt1"/>
                </a:solidFill>
              </a:rPr>
              <a:t>with genre majority &gt; 50%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 sz="3700">
                <a:solidFill>
                  <a:schemeClr val="lt1"/>
                </a:solidFill>
              </a:rPr>
              <a:t>93,80%</a:t>
            </a:r>
            <a:r>
              <a:rPr lang="de" sz="3300">
                <a:solidFill>
                  <a:schemeClr val="lt1"/>
                </a:solidFill>
              </a:rPr>
              <a:t> </a:t>
            </a:r>
            <a:r>
              <a:rPr lang="de">
                <a:solidFill>
                  <a:schemeClr val="lt1"/>
                </a:solidFill>
              </a:rPr>
              <a:t>with strong majority &gt; 80%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775" y="762825"/>
            <a:ext cx="3113776" cy="2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42325"/>
            <a:ext cx="9144002" cy="85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00" y="1462950"/>
            <a:ext cx="2199725" cy="23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166" y="1462950"/>
            <a:ext cx="2173147" cy="23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5">
            <a:alphaModFix/>
          </a:blip>
          <a:srcRect b="-4242" l="-4242" r="0" t="0"/>
          <a:stretch/>
        </p:blipFill>
        <p:spPr>
          <a:xfrm>
            <a:off x="2465974" y="1462950"/>
            <a:ext cx="2199725" cy="243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608" y="1462950"/>
            <a:ext cx="2317592" cy="23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1047787" y="661450"/>
            <a:ext cx="753237" cy="5417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824</a:t>
            </a:r>
          </a:p>
        </p:txBody>
      </p:sp>
      <p:sp>
        <p:nvSpPr>
          <p:cNvPr id="118" name="Google Shape;118;p21"/>
          <p:cNvSpPr/>
          <p:nvPr/>
        </p:nvSpPr>
        <p:spPr>
          <a:xfrm>
            <a:off x="3319375" y="649187"/>
            <a:ext cx="492941" cy="532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24</a:t>
            </a:r>
          </a:p>
        </p:txBody>
      </p:sp>
      <p:sp>
        <p:nvSpPr>
          <p:cNvPr id="119" name="Google Shape;119;p21"/>
          <p:cNvSpPr/>
          <p:nvPr/>
        </p:nvSpPr>
        <p:spPr>
          <a:xfrm>
            <a:off x="5330675" y="657450"/>
            <a:ext cx="750873" cy="532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842</a:t>
            </a:r>
          </a:p>
        </p:txBody>
      </p:sp>
      <p:sp>
        <p:nvSpPr>
          <p:cNvPr id="120" name="Google Shape;120;p21"/>
          <p:cNvSpPr/>
          <p:nvPr/>
        </p:nvSpPr>
        <p:spPr>
          <a:xfrm>
            <a:off x="7658537" y="658200"/>
            <a:ext cx="226448" cy="5321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121" name="Google Shape;121;p21"/>
          <p:cNvSpPr txBox="1"/>
          <p:nvPr/>
        </p:nvSpPr>
        <p:spPr>
          <a:xfrm>
            <a:off x="669738" y="4059125"/>
            <a:ext cx="15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One genre (100%)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017088" y="4072000"/>
            <a:ext cx="15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All genre minority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(all &lt; 50%)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903900" y="4072000"/>
            <a:ext cx="15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One genre clear majority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(any &gt; 70%)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811175" y="4072000"/>
            <a:ext cx="15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Two genres (both 50%)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