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82" r:id="rId4"/>
    <p:sldId id="258" r:id="rId5"/>
    <p:sldId id="259" r:id="rId6"/>
    <p:sldId id="260" r:id="rId7"/>
    <p:sldId id="261" r:id="rId8"/>
    <p:sldId id="262" r:id="rId9"/>
    <p:sldId id="280" r:id="rId10"/>
    <p:sldId id="263" r:id="rId11"/>
    <p:sldId id="277" r:id="rId12"/>
    <p:sldId id="264" r:id="rId13"/>
    <p:sldId id="265" r:id="rId14"/>
    <p:sldId id="266" r:id="rId15"/>
    <p:sldId id="267" r:id="rId16"/>
    <p:sldId id="270" r:id="rId17"/>
    <p:sldId id="268" r:id="rId18"/>
    <p:sldId id="272" r:id="rId19"/>
    <p:sldId id="278" r:id="rId20"/>
    <p:sldId id="279" r:id="rId21"/>
    <p:sldId id="281" r:id="rId22"/>
    <p:sldId id="273" r:id="rId23"/>
    <p:sldId id="274" r:id="rId24"/>
    <p:sldId id="275" r:id="rId25"/>
    <p:sldId id="276" r:id="rId26"/>
    <p:sldId id="283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131DA3-A714-49FB-9EFB-8423BCE986AB}" v="24" dt="2023-07-20T20:58:19.8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51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ABFEF5-94A3-41EA-85E2-84FEF5E6E7A6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E473A83-EB7E-4ED9-8359-48F1F069D0BB}">
      <dgm:prSet/>
      <dgm:spPr/>
      <dgm:t>
        <a:bodyPr/>
        <a:lstStyle/>
        <a:p>
          <a:pPr>
            <a:defRPr b="1"/>
          </a:pPr>
          <a:r>
            <a:rPr lang="en-US"/>
            <a:t>Are you patching? </a:t>
          </a:r>
        </a:p>
      </dgm:t>
    </dgm:pt>
    <dgm:pt modelId="{01725292-8B9F-48F6-A344-CBF442506402}" type="parTrans" cxnId="{00FFAD6C-8943-4D1B-AE55-32A433FB8C9D}">
      <dgm:prSet/>
      <dgm:spPr/>
      <dgm:t>
        <a:bodyPr/>
        <a:lstStyle/>
        <a:p>
          <a:endParaRPr lang="en-US"/>
        </a:p>
      </dgm:t>
    </dgm:pt>
    <dgm:pt modelId="{BA633A37-8815-41A5-95EF-19EC1A6928E1}" type="sibTrans" cxnId="{00FFAD6C-8943-4D1B-AE55-32A433FB8C9D}">
      <dgm:prSet/>
      <dgm:spPr/>
      <dgm:t>
        <a:bodyPr/>
        <a:lstStyle/>
        <a:p>
          <a:endParaRPr lang="en-US"/>
        </a:p>
      </dgm:t>
    </dgm:pt>
    <dgm:pt modelId="{DB61373A-4E92-440F-8FB3-C8626C5FF640}">
      <dgm:prSet/>
      <dgm:spPr/>
      <dgm:t>
        <a:bodyPr/>
        <a:lstStyle/>
        <a:p>
          <a:pPr>
            <a:defRPr b="1"/>
          </a:pPr>
          <a:r>
            <a:rPr lang="en-US"/>
            <a:t>Are you able to see missing patches via your patching methodology? </a:t>
          </a:r>
        </a:p>
      </dgm:t>
    </dgm:pt>
    <dgm:pt modelId="{50ACE5A5-1EF0-4AF1-896F-5356D75F98FD}" type="parTrans" cxnId="{0B419B96-5BCF-46D7-9DC3-F06A7CE9AFD9}">
      <dgm:prSet/>
      <dgm:spPr/>
      <dgm:t>
        <a:bodyPr/>
        <a:lstStyle/>
        <a:p>
          <a:endParaRPr lang="en-US"/>
        </a:p>
      </dgm:t>
    </dgm:pt>
    <dgm:pt modelId="{DE3AB5B3-B054-4718-999F-C4082576DA3D}" type="sibTrans" cxnId="{0B419B96-5BCF-46D7-9DC3-F06A7CE9AFD9}">
      <dgm:prSet/>
      <dgm:spPr/>
      <dgm:t>
        <a:bodyPr/>
        <a:lstStyle/>
        <a:p>
          <a:endParaRPr lang="en-US"/>
        </a:p>
      </dgm:t>
    </dgm:pt>
    <dgm:pt modelId="{0E97171A-B9CC-40F3-997B-65A594405F01}">
      <dgm:prSet/>
      <dgm:spPr/>
      <dgm:t>
        <a:bodyPr/>
        <a:lstStyle/>
        <a:p>
          <a:r>
            <a:rPr lang="en-US"/>
            <a:t>If not, you could be missing valuable data. </a:t>
          </a:r>
        </a:p>
      </dgm:t>
    </dgm:pt>
    <dgm:pt modelId="{3B70ABD0-8BED-4330-BEB6-F638833C54CA}" type="parTrans" cxnId="{9FCC4619-03E9-4FBC-8608-5787E89867FA}">
      <dgm:prSet/>
      <dgm:spPr/>
      <dgm:t>
        <a:bodyPr/>
        <a:lstStyle/>
        <a:p>
          <a:endParaRPr lang="en-US"/>
        </a:p>
      </dgm:t>
    </dgm:pt>
    <dgm:pt modelId="{1795C8C0-0EEE-4579-97B9-B719632862F5}" type="sibTrans" cxnId="{9FCC4619-03E9-4FBC-8608-5787E89867FA}">
      <dgm:prSet/>
      <dgm:spPr/>
      <dgm:t>
        <a:bodyPr/>
        <a:lstStyle/>
        <a:p>
          <a:endParaRPr lang="en-US"/>
        </a:p>
      </dgm:t>
    </dgm:pt>
    <dgm:pt modelId="{067216B8-F59A-405F-8E5C-C8295590424B}">
      <dgm:prSet/>
      <dgm:spPr/>
      <dgm:t>
        <a:bodyPr/>
        <a:lstStyle/>
        <a:p>
          <a:r>
            <a:rPr lang="en-US"/>
            <a:t>If yes, you should periodically test this as we have seen systems mis-represent the information. Validation here is key! </a:t>
          </a:r>
        </a:p>
      </dgm:t>
    </dgm:pt>
    <dgm:pt modelId="{0D0A838F-F684-4D14-911E-DA3367E73004}" type="parTrans" cxnId="{BF0DA77A-FA1B-4862-90DC-492B94BAD14A}">
      <dgm:prSet/>
      <dgm:spPr/>
      <dgm:t>
        <a:bodyPr/>
        <a:lstStyle/>
        <a:p>
          <a:endParaRPr lang="en-US"/>
        </a:p>
      </dgm:t>
    </dgm:pt>
    <dgm:pt modelId="{1C5A7DD4-1D1F-4792-909E-67C23E9E2CD9}" type="sibTrans" cxnId="{BF0DA77A-FA1B-4862-90DC-492B94BAD14A}">
      <dgm:prSet/>
      <dgm:spPr/>
      <dgm:t>
        <a:bodyPr/>
        <a:lstStyle/>
        <a:p>
          <a:endParaRPr lang="en-US"/>
        </a:p>
      </dgm:t>
    </dgm:pt>
    <dgm:pt modelId="{20F5573B-4E82-4772-A66C-7231E7303680}">
      <dgm:prSet/>
      <dgm:spPr/>
      <dgm:t>
        <a:bodyPr/>
        <a:lstStyle/>
        <a:p>
          <a:pPr>
            <a:defRPr b="1"/>
          </a:pPr>
          <a:r>
            <a:rPr lang="en-US"/>
            <a:t>What is your general patching turnaround time? Can this be sped up? </a:t>
          </a:r>
        </a:p>
      </dgm:t>
    </dgm:pt>
    <dgm:pt modelId="{F179BD2F-E6A9-43E0-A66D-CAE8AAE04935}" type="parTrans" cxnId="{25E0E435-7E33-469E-B4DB-3D062092FF31}">
      <dgm:prSet/>
      <dgm:spPr/>
      <dgm:t>
        <a:bodyPr/>
        <a:lstStyle/>
        <a:p>
          <a:endParaRPr lang="en-US"/>
        </a:p>
      </dgm:t>
    </dgm:pt>
    <dgm:pt modelId="{8840B4E2-EFDF-4218-BF17-F69FE9026F9B}" type="sibTrans" cxnId="{25E0E435-7E33-469E-B4DB-3D062092FF31}">
      <dgm:prSet/>
      <dgm:spPr/>
      <dgm:t>
        <a:bodyPr/>
        <a:lstStyle/>
        <a:p>
          <a:endParaRPr lang="en-US"/>
        </a:p>
      </dgm:t>
    </dgm:pt>
    <dgm:pt modelId="{CFE6FFEC-1B5C-43F4-B060-11DD03750FB6}" type="pres">
      <dgm:prSet presAssocID="{7CABFEF5-94A3-41EA-85E2-84FEF5E6E7A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DBFE3F0-9E7A-45A3-9047-326E1EB5FE1D}" type="pres">
      <dgm:prSet presAssocID="{7E473A83-EB7E-4ED9-8359-48F1F069D0BB}" presName="hierRoot1" presStyleCnt="0">
        <dgm:presLayoutVars>
          <dgm:hierBranch val="init"/>
        </dgm:presLayoutVars>
      </dgm:prSet>
      <dgm:spPr/>
    </dgm:pt>
    <dgm:pt modelId="{C92F350B-2B66-446F-9188-D349EFBA59C7}" type="pres">
      <dgm:prSet presAssocID="{7E473A83-EB7E-4ED9-8359-48F1F069D0BB}" presName="rootComposite1" presStyleCnt="0"/>
      <dgm:spPr/>
    </dgm:pt>
    <dgm:pt modelId="{229083DF-AAD5-46EE-A299-1B4F771611F6}" type="pres">
      <dgm:prSet presAssocID="{7E473A83-EB7E-4ED9-8359-48F1F069D0BB}" presName="rootText1" presStyleLbl="node0" presStyleIdx="0" presStyleCnt="3">
        <dgm:presLayoutVars>
          <dgm:chPref val="3"/>
        </dgm:presLayoutVars>
      </dgm:prSet>
      <dgm:spPr/>
    </dgm:pt>
    <dgm:pt modelId="{988EDD5D-1D3B-4F43-BA31-DCF32238CCEA}" type="pres">
      <dgm:prSet presAssocID="{7E473A83-EB7E-4ED9-8359-48F1F069D0BB}" presName="rootConnector1" presStyleLbl="node1" presStyleIdx="0" presStyleCnt="0"/>
      <dgm:spPr/>
    </dgm:pt>
    <dgm:pt modelId="{9C59C754-CD7F-4657-9B8D-F3765968FCBB}" type="pres">
      <dgm:prSet presAssocID="{7E473A83-EB7E-4ED9-8359-48F1F069D0BB}" presName="hierChild2" presStyleCnt="0"/>
      <dgm:spPr/>
    </dgm:pt>
    <dgm:pt modelId="{246FD082-4CE3-45F5-96D8-59CBFB64AE2A}" type="pres">
      <dgm:prSet presAssocID="{7E473A83-EB7E-4ED9-8359-48F1F069D0BB}" presName="hierChild3" presStyleCnt="0"/>
      <dgm:spPr/>
    </dgm:pt>
    <dgm:pt modelId="{E11C480B-5E21-4574-A925-89390BD25A02}" type="pres">
      <dgm:prSet presAssocID="{DB61373A-4E92-440F-8FB3-C8626C5FF640}" presName="hierRoot1" presStyleCnt="0">
        <dgm:presLayoutVars>
          <dgm:hierBranch val="init"/>
        </dgm:presLayoutVars>
      </dgm:prSet>
      <dgm:spPr/>
    </dgm:pt>
    <dgm:pt modelId="{7DC0F065-D478-4DDC-9C69-5F9B1C35EFC2}" type="pres">
      <dgm:prSet presAssocID="{DB61373A-4E92-440F-8FB3-C8626C5FF640}" presName="rootComposite1" presStyleCnt="0"/>
      <dgm:spPr/>
    </dgm:pt>
    <dgm:pt modelId="{E95C594A-52A4-4381-8C8C-66C3CAB6D1F1}" type="pres">
      <dgm:prSet presAssocID="{DB61373A-4E92-440F-8FB3-C8626C5FF640}" presName="rootText1" presStyleLbl="node0" presStyleIdx="1" presStyleCnt="3">
        <dgm:presLayoutVars>
          <dgm:chPref val="3"/>
        </dgm:presLayoutVars>
      </dgm:prSet>
      <dgm:spPr/>
    </dgm:pt>
    <dgm:pt modelId="{34203B07-5EDB-43D3-BAFA-EA8C0BD243EE}" type="pres">
      <dgm:prSet presAssocID="{DB61373A-4E92-440F-8FB3-C8626C5FF640}" presName="rootConnector1" presStyleLbl="node1" presStyleIdx="0" presStyleCnt="0"/>
      <dgm:spPr/>
    </dgm:pt>
    <dgm:pt modelId="{76A06E99-82E0-4262-8091-0E22C76C013D}" type="pres">
      <dgm:prSet presAssocID="{DB61373A-4E92-440F-8FB3-C8626C5FF640}" presName="hierChild2" presStyleCnt="0"/>
      <dgm:spPr/>
    </dgm:pt>
    <dgm:pt modelId="{280E1EEE-84F3-4D26-BA0E-32DE04FAE77D}" type="pres">
      <dgm:prSet presAssocID="{3B70ABD0-8BED-4330-BEB6-F638833C54CA}" presName="Name64" presStyleLbl="parChTrans1D2" presStyleIdx="0" presStyleCnt="2"/>
      <dgm:spPr/>
    </dgm:pt>
    <dgm:pt modelId="{12C3DF5A-7E6D-4473-ADDC-60E9B865D17A}" type="pres">
      <dgm:prSet presAssocID="{0E97171A-B9CC-40F3-997B-65A594405F01}" presName="hierRoot2" presStyleCnt="0">
        <dgm:presLayoutVars>
          <dgm:hierBranch val="init"/>
        </dgm:presLayoutVars>
      </dgm:prSet>
      <dgm:spPr/>
    </dgm:pt>
    <dgm:pt modelId="{4B68BDF9-BA07-4A0A-BD94-9CC7A292BD45}" type="pres">
      <dgm:prSet presAssocID="{0E97171A-B9CC-40F3-997B-65A594405F01}" presName="rootComposite" presStyleCnt="0"/>
      <dgm:spPr/>
    </dgm:pt>
    <dgm:pt modelId="{A7BA3C21-50E4-482F-ABBA-A24FCB51B6D2}" type="pres">
      <dgm:prSet presAssocID="{0E97171A-B9CC-40F3-997B-65A594405F01}" presName="rootText" presStyleLbl="node2" presStyleIdx="0" presStyleCnt="2">
        <dgm:presLayoutVars>
          <dgm:chPref val="3"/>
        </dgm:presLayoutVars>
      </dgm:prSet>
      <dgm:spPr/>
    </dgm:pt>
    <dgm:pt modelId="{FB531567-374B-49FA-88AA-46182CD39121}" type="pres">
      <dgm:prSet presAssocID="{0E97171A-B9CC-40F3-997B-65A594405F01}" presName="rootConnector" presStyleLbl="node2" presStyleIdx="0" presStyleCnt="2"/>
      <dgm:spPr/>
    </dgm:pt>
    <dgm:pt modelId="{3F6E8B8E-1589-43BC-94CA-B379174A0DA7}" type="pres">
      <dgm:prSet presAssocID="{0E97171A-B9CC-40F3-997B-65A594405F01}" presName="hierChild4" presStyleCnt="0"/>
      <dgm:spPr/>
    </dgm:pt>
    <dgm:pt modelId="{FCE57F16-D923-41A8-A2A7-00FE3A5D5022}" type="pres">
      <dgm:prSet presAssocID="{0E97171A-B9CC-40F3-997B-65A594405F01}" presName="hierChild5" presStyleCnt="0"/>
      <dgm:spPr/>
    </dgm:pt>
    <dgm:pt modelId="{A99BA12C-7C94-4EF9-9774-372DB9988994}" type="pres">
      <dgm:prSet presAssocID="{0D0A838F-F684-4D14-911E-DA3367E73004}" presName="Name64" presStyleLbl="parChTrans1D2" presStyleIdx="1" presStyleCnt="2"/>
      <dgm:spPr/>
    </dgm:pt>
    <dgm:pt modelId="{B057A104-788C-483F-9730-90498685362B}" type="pres">
      <dgm:prSet presAssocID="{067216B8-F59A-405F-8E5C-C8295590424B}" presName="hierRoot2" presStyleCnt="0">
        <dgm:presLayoutVars>
          <dgm:hierBranch val="init"/>
        </dgm:presLayoutVars>
      </dgm:prSet>
      <dgm:spPr/>
    </dgm:pt>
    <dgm:pt modelId="{05D8A7AA-5D52-407F-8DD4-CE6006C19B50}" type="pres">
      <dgm:prSet presAssocID="{067216B8-F59A-405F-8E5C-C8295590424B}" presName="rootComposite" presStyleCnt="0"/>
      <dgm:spPr/>
    </dgm:pt>
    <dgm:pt modelId="{E80D8A05-4713-4C08-B38A-4BAEFDA8C397}" type="pres">
      <dgm:prSet presAssocID="{067216B8-F59A-405F-8E5C-C8295590424B}" presName="rootText" presStyleLbl="node2" presStyleIdx="1" presStyleCnt="2">
        <dgm:presLayoutVars>
          <dgm:chPref val="3"/>
        </dgm:presLayoutVars>
      </dgm:prSet>
      <dgm:spPr/>
    </dgm:pt>
    <dgm:pt modelId="{B8BA07CA-44D8-43E0-AC20-25B0F95B4A87}" type="pres">
      <dgm:prSet presAssocID="{067216B8-F59A-405F-8E5C-C8295590424B}" presName="rootConnector" presStyleLbl="node2" presStyleIdx="1" presStyleCnt="2"/>
      <dgm:spPr/>
    </dgm:pt>
    <dgm:pt modelId="{268CB7FA-CFD7-4472-B8CC-E8ED5522D87D}" type="pres">
      <dgm:prSet presAssocID="{067216B8-F59A-405F-8E5C-C8295590424B}" presName="hierChild4" presStyleCnt="0"/>
      <dgm:spPr/>
    </dgm:pt>
    <dgm:pt modelId="{A77264C2-6588-41D4-B3AA-6AA13AF048E6}" type="pres">
      <dgm:prSet presAssocID="{067216B8-F59A-405F-8E5C-C8295590424B}" presName="hierChild5" presStyleCnt="0"/>
      <dgm:spPr/>
    </dgm:pt>
    <dgm:pt modelId="{3F5594EC-F08C-413E-805C-37738FB9ACB1}" type="pres">
      <dgm:prSet presAssocID="{DB61373A-4E92-440F-8FB3-C8626C5FF640}" presName="hierChild3" presStyleCnt="0"/>
      <dgm:spPr/>
    </dgm:pt>
    <dgm:pt modelId="{8632ACCB-6DAE-4C0C-B130-6E070236FFAC}" type="pres">
      <dgm:prSet presAssocID="{20F5573B-4E82-4772-A66C-7231E7303680}" presName="hierRoot1" presStyleCnt="0">
        <dgm:presLayoutVars>
          <dgm:hierBranch val="init"/>
        </dgm:presLayoutVars>
      </dgm:prSet>
      <dgm:spPr/>
    </dgm:pt>
    <dgm:pt modelId="{1CFA3E4D-43C6-481E-A2F8-760F6B2D9298}" type="pres">
      <dgm:prSet presAssocID="{20F5573B-4E82-4772-A66C-7231E7303680}" presName="rootComposite1" presStyleCnt="0"/>
      <dgm:spPr/>
    </dgm:pt>
    <dgm:pt modelId="{B81CB9E6-74D3-4E71-B264-25490F7EA75B}" type="pres">
      <dgm:prSet presAssocID="{20F5573B-4E82-4772-A66C-7231E7303680}" presName="rootText1" presStyleLbl="node0" presStyleIdx="2" presStyleCnt="3">
        <dgm:presLayoutVars>
          <dgm:chPref val="3"/>
        </dgm:presLayoutVars>
      </dgm:prSet>
      <dgm:spPr/>
    </dgm:pt>
    <dgm:pt modelId="{F6445CF6-567A-4398-ADCF-54F5D2D5315F}" type="pres">
      <dgm:prSet presAssocID="{20F5573B-4E82-4772-A66C-7231E7303680}" presName="rootConnector1" presStyleLbl="node1" presStyleIdx="0" presStyleCnt="0"/>
      <dgm:spPr/>
    </dgm:pt>
    <dgm:pt modelId="{87F5D5A3-9371-4607-9CFE-08FCF89BE80E}" type="pres">
      <dgm:prSet presAssocID="{20F5573B-4E82-4772-A66C-7231E7303680}" presName="hierChild2" presStyleCnt="0"/>
      <dgm:spPr/>
    </dgm:pt>
    <dgm:pt modelId="{33A9BE6F-5212-4702-8235-279593E6A1C3}" type="pres">
      <dgm:prSet presAssocID="{20F5573B-4E82-4772-A66C-7231E7303680}" presName="hierChild3" presStyleCnt="0"/>
      <dgm:spPr/>
    </dgm:pt>
  </dgm:ptLst>
  <dgm:cxnLst>
    <dgm:cxn modelId="{9FCC4619-03E9-4FBC-8608-5787E89867FA}" srcId="{DB61373A-4E92-440F-8FB3-C8626C5FF640}" destId="{0E97171A-B9CC-40F3-997B-65A594405F01}" srcOrd="0" destOrd="0" parTransId="{3B70ABD0-8BED-4330-BEB6-F638833C54CA}" sibTransId="{1795C8C0-0EEE-4579-97B9-B719632862F5}"/>
    <dgm:cxn modelId="{C9E6C81B-E57A-4757-A93E-D5DCB199F044}" type="presOf" srcId="{0E97171A-B9CC-40F3-997B-65A594405F01}" destId="{A7BA3C21-50E4-482F-ABBA-A24FCB51B6D2}" srcOrd="0" destOrd="0" presId="urn:microsoft.com/office/officeart/2009/3/layout/HorizontalOrganizationChart"/>
    <dgm:cxn modelId="{57B61828-EA61-4F02-8CE5-1061205EEC85}" type="presOf" srcId="{20F5573B-4E82-4772-A66C-7231E7303680}" destId="{B81CB9E6-74D3-4E71-B264-25490F7EA75B}" srcOrd="0" destOrd="0" presId="urn:microsoft.com/office/officeart/2009/3/layout/HorizontalOrganizationChart"/>
    <dgm:cxn modelId="{25E0E435-7E33-469E-B4DB-3D062092FF31}" srcId="{7CABFEF5-94A3-41EA-85E2-84FEF5E6E7A6}" destId="{20F5573B-4E82-4772-A66C-7231E7303680}" srcOrd="2" destOrd="0" parTransId="{F179BD2F-E6A9-43E0-A66D-CAE8AAE04935}" sibTransId="{8840B4E2-EFDF-4218-BF17-F69FE9026F9B}"/>
    <dgm:cxn modelId="{9DA5FA41-EFE5-415C-A93E-6BAFDBC8AA14}" type="presOf" srcId="{0E97171A-B9CC-40F3-997B-65A594405F01}" destId="{FB531567-374B-49FA-88AA-46182CD39121}" srcOrd="1" destOrd="0" presId="urn:microsoft.com/office/officeart/2009/3/layout/HorizontalOrganizationChart"/>
    <dgm:cxn modelId="{2684B355-3340-4A23-8F84-C6C895D57F2F}" type="presOf" srcId="{7E473A83-EB7E-4ED9-8359-48F1F069D0BB}" destId="{988EDD5D-1D3B-4F43-BA31-DCF32238CCEA}" srcOrd="1" destOrd="0" presId="urn:microsoft.com/office/officeart/2009/3/layout/HorizontalOrganizationChart"/>
    <dgm:cxn modelId="{C49F6E5C-5FCB-432D-8003-C7299F2C00DA}" type="presOf" srcId="{3B70ABD0-8BED-4330-BEB6-F638833C54CA}" destId="{280E1EEE-84F3-4D26-BA0E-32DE04FAE77D}" srcOrd="0" destOrd="0" presId="urn:microsoft.com/office/officeart/2009/3/layout/HorizontalOrganizationChart"/>
    <dgm:cxn modelId="{00FFAD6C-8943-4D1B-AE55-32A433FB8C9D}" srcId="{7CABFEF5-94A3-41EA-85E2-84FEF5E6E7A6}" destId="{7E473A83-EB7E-4ED9-8359-48F1F069D0BB}" srcOrd="0" destOrd="0" parTransId="{01725292-8B9F-48F6-A344-CBF442506402}" sibTransId="{BA633A37-8815-41A5-95EF-19EC1A6928E1}"/>
    <dgm:cxn modelId="{BF0DA77A-FA1B-4862-90DC-492B94BAD14A}" srcId="{DB61373A-4E92-440F-8FB3-C8626C5FF640}" destId="{067216B8-F59A-405F-8E5C-C8295590424B}" srcOrd="1" destOrd="0" parTransId="{0D0A838F-F684-4D14-911E-DA3367E73004}" sibTransId="{1C5A7DD4-1D1F-4792-909E-67C23E9E2CD9}"/>
    <dgm:cxn modelId="{A87F9386-D816-49EA-B482-AC54912C6C2C}" type="presOf" srcId="{067216B8-F59A-405F-8E5C-C8295590424B}" destId="{E80D8A05-4713-4C08-B38A-4BAEFDA8C397}" srcOrd="0" destOrd="0" presId="urn:microsoft.com/office/officeart/2009/3/layout/HorizontalOrganizationChart"/>
    <dgm:cxn modelId="{DE085D8B-C4FA-4B16-9656-D6C7387C82DA}" type="presOf" srcId="{DB61373A-4E92-440F-8FB3-C8626C5FF640}" destId="{34203B07-5EDB-43D3-BAFA-EA8C0BD243EE}" srcOrd="1" destOrd="0" presId="urn:microsoft.com/office/officeart/2009/3/layout/HorizontalOrganizationChart"/>
    <dgm:cxn modelId="{0B419B96-5BCF-46D7-9DC3-F06A7CE9AFD9}" srcId="{7CABFEF5-94A3-41EA-85E2-84FEF5E6E7A6}" destId="{DB61373A-4E92-440F-8FB3-C8626C5FF640}" srcOrd="1" destOrd="0" parTransId="{50ACE5A5-1EF0-4AF1-896F-5356D75F98FD}" sibTransId="{DE3AB5B3-B054-4718-999F-C4082576DA3D}"/>
    <dgm:cxn modelId="{43F552A4-908C-445B-89E7-6284AEB800FA}" type="presOf" srcId="{DB61373A-4E92-440F-8FB3-C8626C5FF640}" destId="{E95C594A-52A4-4381-8C8C-66C3CAB6D1F1}" srcOrd="0" destOrd="0" presId="urn:microsoft.com/office/officeart/2009/3/layout/HorizontalOrganizationChart"/>
    <dgm:cxn modelId="{8AD1EEAC-9EBC-45C7-9168-3BFBD9E69E6B}" type="presOf" srcId="{20F5573B-4E82-4772-A66C-7231E7303680}" destId="{F6445CF6-567A-4398-ADCF-54F5D2D5315F}" srcOrd="1" destOrd="0" presId="urn:microsoft.com/office/officeart/2009/3/layout/HorizontalOrganizationChart"/>
    <dgm:cxn modelId="{ABC262B0-5A89-4BF4-A6BA-A3E53A6ACBCB}" type="presOf" srcId="{7E473A83-EB7E-4ED9-8359-48F1F069D0BB}" destId="{229083DF-AAD5-46EE-A299-1B4F771611F6}" srcOrd="0" destOrd="0" presId="urn:microsoft.com/office/officeart/2009/3/layout/HorizontalOrganizationChart"/>
    <dgm:cxn modelId="{F52D44E6-33CB-49F0-B5A0-197E5EB9F796}" type="presOf" srcId="{0D0A838F-F684-4D14-911E-DA3367E73004}" destId="{A99BA12C-7C94-4EF9-9774-372DB9988994}" srcOrd="0" destOrd="0" presId="urn:microsoft.com/office/officeart/2009/3/layout/HorizontalOrganizationChart"/>
    <dgm:cxn modelId="{6B4A85F2-FEF6-4F55-954D-A60C468640A3}" type="presOf" srcId="{067216B8-F59A-405F-8E5C-C8295590424B}" destId="{B8BA07CA-44D8-43E0-AC20-25B0F95B4A87}" srcOrd="1" destOrd="0" presId="urn:microsoft.com/office/officeart/2009/3/layout/HorizontalOrganizationChart"/>
    <dgm:cxn modelId="{757D2EFD-D06F-4EED-AB4F-E24EDE477779}" type="presOf" srcId="{7CABFEF5-94A3-41EA-85E2-84FEF5E6E7A6}" destId="{CFE6FFEC-1B5C-43F4-B060-11DD03750FB6}" srcOrd="0" destOrd="0" presId="urn:microsoft.com/office/officeart/2009/3/layout/HorizontalOrganizationChart"/>
    <dgm:cxn modelId="{75C3D8F0-060D-4006-B362-8448811C0293}" type="presParOf" srcId="{CFE6FFEC-1B5C-43F4-B060-11DD03750FB6}" destId="{FDBFE3F0-9E7A-45A3-9047-326E1EB5FE1D}" srcOrd="0" destOrd="0" presId="urn:microsoft.com/office/officeart/2009/3/layout/HorizontalOrganizationChart"/>
    <dgm:cxn modelId="{AEEAC293-4E17-4E75-92B6-91BD1F986751}" type="presParOf" srcId="{FDBFE3F0-9E7A-45A3-9047-326E1EB5FE1D}" destId="{C92F350B-2B66-446F-9188-D349EFBA59C7}" srcOrd="0" destOrd="0" presId="urn:microsoft.com/office/officeart/2009/3/layout/HorizontalOrganizationChart"/>
    <dgm:cxn modelId="{0FCC792F-0F52-48A1-BD25-6B62980F1834}" type="presParOf" srcId="{C92F350B-2B66-446F-9188-D349EFBA59C7}" destId="{229083DF-AAD5-46EE-A299-1B4F771611F6}" srcOrd="0" destOrd="0" presId="urn:microsoft.com/office/officeart/2009/3/layout/HorizontalOrganizationChart"/>
    <dgm:cxn modelId="{8811BF55-D548-4090-B067-77CB49003BA2}" type="presParOf" srcId="{C92F350B-2B66-446F-9188-D349EFBA59C7}" destId="{988EDD5D-1D3B-4F43-BA31-DCF32238CCEA}" srcOrd="1" destOrd="0" presId="urn:microsoft.com/office/officeart/2009/3/layout/HorizontalOrganizationChart"/>
    <dgm:cxn modelId="{470B5CD3-20F6-4240-8CA6-1AE81E12C7D6}" type="presParOf" srcId="{FDBFE3F0-9E7A-45A3-9047-326E1EB5FE1D}" destId="{9C59C754-CD7F-4657-9B8D-F3765968FCBB}" srcOrd="1" destOrd="0" presId="urn:microsoft.com/office/officeart/2009/3/layout/HorizontalOrganizationChart"/>
    <dgm:cxn modelId="{7566B9E6-43E4-4EB6-934E-EB59F53E0F53}" type="presParOf" srcId="{FDBFE3F0-9E7A-45A3-9047-326E1EB5FE1D}" destId="{246FD082-4CE3-45F5-96D8-59CBFB64AE2A}" srcOrd="2" destOrd="0" presId="urn:microsoft.com/office/officeart/2009/3/layout/HorizontalOrganizationChart"/>
    <dgm:cxn modelId="{CE54C613-1C3D-472D-BCED-4DB2EC0481EC}" type="presParOf" srcId="{CFE6FFEC-1B5C-43F4-B060-11DD03750FB6}" destId="{E11C480B-5E21-4574-A925-89390BD25A02}" srcOrd="1" destOrd="0" presId="urn:microsoft.com/office/officeart/2009/3/layout/HorizontalOrganizationChart"/>
    <dgm:cxn modelId="{CAD1722B-2728-47F3-9387-9DCD12D934DF}" type="presParOf" srcId="{E11C480B-5E21-4574-A925-89390BD25A02}" destId="{7DC0F065-D478-4DDC-9C69-5F9B1C35EFC2}" srcOrd="0" destOrd="0" presId="urn:microsoft.com/office/officeart/2009/3/layout/HorizontalOrganizationChart"/>
    <dgm:cxn modelId="{EB17DE4F-7C87-42D4-9814-944EA6032590}" type="presParOf" srcId="{7DC0F065-D478-4DDC-9C69-5F9B1C35EFC2}" destId="{E95C594A-52A4-4381-8C8C-66C3CAB6D1F1}" srcOrd="0" destOrd="0" presId="urn:microsoft.com/office/officeart/2009/3/layout/HorizontalOrganizationChart"/>
    <dgm:cxn modelId="{EA5AE02D-B00D-4212-9413-BB1EBF890A7B}" type="presParOf" srcId="{7DC0F065-D478-4DDC-9C69-5F9B1C35EFC2}" destId="{34203B07-5EDB-43D3-BAFA-EA8C0BD243EE}" srcOrd="1" destOrd="0" presId="urn:microsoft.com/office/officeart/2009/3/layout/HorizontalOrganizationChart"/>
    <dgm:cxn modelId="{6E3AF972-DE41-486C-A2BB-928B3911E6DE}" type="presParOf" srcId="{E11C480B-5E21-4574-A925-89390BD25A02}" destId="{76A06E99-82E0-4262-8091-0E22C76C013D}" srcOrd="1" destOrd="0" presId="urn:microsoft.com/office/officeart/2009/3/layout/HorizontalOrganizationChart"/>
    <dgm:cxn modelId="{8F501A1E-24B9-4E45-83DB-C964954EFDF6}" type="presParOf" srcId="{76A06E99-82E0-4262-8091-0E22C76C013D}" destId="{280E1EEE-84F3-4D26-BA0E-32DE04FAE77D}" srcOrd="0" destOrd="0" presId="urn:microsoft.com/office/officeart/2009/3/layout/HorizontalOrganizationChart"/>
    <dgm:cxn modelId="{5B6FA381-7668-49BC-8B80-4D4679F5D1B6}" type="presParOf" srcId="{76A06E99-82E0-4262-8091-0E22C76C013D}" destId="{12C3DF5A-7E6D-4473-ADDC-60E9B865D17A}" srcOrd="1" destOrd="0" presId="urn:microsoft.com/office/officeart/2009/3/layout/HorizontalOrganizationChart"/>
    <dgm:cxn modelId="{9485ECB1-FB9E-41D3-B444-BD658B30E877}" type="presParOf" srcId="{12C3DF5A-7E6D-4473-ADDC-60E9B865D17A}" destId="{4B68BDF9-BA07-4A0A-BD94-9CC7A292BD45}" srcOrd="0" destOrd="0" presId="urn:microsoft.com/office/officeart/2009/3/layout/HorizontalOrganizationChart"/>
    <dgm:cxn modelId="{8EF39F8E-6EB8-4BB7-BC9A-C38A3DA89C01}" type="presParOf" srcId="{4B68BDF9-BA07-4A0A-BD94-9CC7A292BD45}" destId="{A7BA3C21-50E4-482F-ABBA-A24FCB51B6D2}" srcOrd="0" destOrd="0" presId="urn:microsoft.com/office/officeart/2009/3/layout/HorizontalOrganizationChart"/>
    <dgm:cxn modelId="{C8AB5A55-D78E-4E16-B9EC-15E21C8D77D1}" type="presParOf" srcId="{4B68BDF9-BA07-4A0A-BD94-9CC7A292BD45}" destId="{FB531567-374B-49FA-88AA-46182CD39121}" srcOrd="1" destOrd="0" presId="urn:microsoft.com/office/officeart/2009/3/layout/HorizontalOrganizationChart"/>
    <dgm:cxn modelId="{86A28249-2F4F-41C9-8285-48D8E6D6FE3A}" type="presParOf" srcId="{12C3DF5A-7E6D-4473-ADDC-60E9B865D17A}" destId="{3F6E8B8E-1589-43BC-94CA-B379174A0DA7}" srcOrd="1" destOrd="0" presId="urn:microsoft.com/office/officeart/2009/3/layout/HorizontalOrganizationChart"/>
    <dgm:cxn modelId="{41DBC304-F84D-4220-B659-FCB74D44C3B9}" type="presParOf" srcId="{12C3DF5A-7E6D-4473-ADDC-60E9B865D17A}" destId="{FCE57F16-D923-41A8-A2A7-00FE3A5D5022}" srcOrd="2" destOrd="0" presId="urn:microsoft.com/office/officeart/2009/3/layout/HorizontalOrganizationChart"/>
    <dgm:cxn modelId="{F12BDEDC-522B-4615-95C6-EAE6565FD410}" type="presParOf" srcId="{76A06E99-82E0-4262-8091-0E22C76C013D}" destId="{A99BA12C-7C94-4EF9-9774-372DB9988994}" srcOrd="2" destOrd="0" presId="urn:microsoft.com/office/officeart/2009/3/layout/HorizontalOrganizationChart"/>
    <dgm:cxn modelId="{883D6E9C-E762-45C3-8048-2D50EA75DEA6}" type="presParOf" srcId="{76A06E99-82E0-4262-8091-0E22C76C013D}" destId="{B057A104-788C-483F-9730-90498685362B}" srcOrd="3" destOrd="0" presId="urn:microsoft.com/office/officeart/2009/3/layout/HorizontalOrganizationChart"/>
    <dgm:cxn modelId="{7B2226FD-7F38-4E29-83D7-88FA0015F3E1}" type="presParOf" srcId="{B057A104-788C-483F-9730-90498685362B}" destId="{05D8A7AA-5D52-407F-8DD4-CE6006C19B50}" srcOrd="0" destOrd="0" presId="urn:microsoft.com/office/officeart/2009/3/layout/HorizontalOrganizationChart"/>
    <dgm:cxn modelId="{E2BF9CF6-1B69-4127-AD3D-069EDD7C2FEC}" type="presParOf" srcId="{05D8A7AA-5D52-407F-8DD4-CE6006C19B50}" destId="{E80D8A05-4713-4C08-B38A-4BAEFDA8C397}" srcOrd="0" destOrd="0" presId="urn:microsoft.com/office/officeart/2009/3/layout/HorizontalOrganizationChart"/>
    <dgm:cxn modelId="{AF0A4651-1A7E-4515-BF72-583345EC3DC4}" type="presParOf" srcId="{05D8A7AA-5D52-407F-8DD4-CE6006C19B50}" destId="{B8BA07CA-44D8-43E0-AC20-25B0F95B4A87}" srcOrd="1" destOrd="0" presId="urn:microsoft.com/office/officeart/2009/3/layout/HorizontalOrganizationChart"/>
    <dgm:cxn modelId="{4A5B8B67-5BB8-4402-A38F-EC038F51A151}" type="presParOf" srcId="{B057A104-788C-483F-9730-90498685362B}" destId="{268CB7FA-CFD7-4472-B8CC-E8ED5522D87D}" srcOrd="1" destOrd="0" presId="urn:microsoft.com/office/officeart/2009/3/layout/HorizontalOrganizationChart"/>
    <dgm:cxn modelId="{841A9359-9D5D-40C3-9A74-8987E81489D0}" type="presParOf" srcId="{B057A104-788C-483F-9730-90498685362B}" destId="{A77264C2-6588-41D4-B3AA-6AA13AF048E6}" srcOrd="2" destOrd="0" presId="urn:microsoft.com/office/officeart/2009/3/layout/HorizontalOrganizationChart"/>
    <dgm:cxn modelId="{D73AEE6E-2F11-4884-9BC1-9CCAFE6D5DCB}" type="presParOf" srcId="{E11C480B-5E21-4574-A925-89390BD25A02}" destId="{3F5594EC-F08C-413E-805C-37738FB9ACB1}" srcOrd="2" destOrd="0" presId="urn:microsoft.com/office/officeart/2009/3/layout/HorizontalOrganizationChart"/>
    <dgm:cxn modelId="{C0BDFC02-7092-4632-B45D-2B2254E0E7B4}" type="presParOf" srcId="{CFE6FFEC-1B5C-43F4-B060-11DD03750FB6}" destId="{8632ACCB-6DAE-4C0C-B130-6E070236FFAC}" srcOrd="2" destOrd="0" presId="urn:microsoft.com/office/officeart/2009/3/layout/HorizontalOrganizationChart"/>
    <dgm:cxn modelId="{0E23DF5B-A5C3-47F0-86B7-CA10D9D9A365}" type="presParOf" srcId="{8632ACCB-6DAE-4C0C-B130-6E070236FFAC}" destId="{1CFA3E4D-43C6-481E-A2F8-760F6B2D9298}" srcOrd="0" destOrd="0" presId="urn:microsoft.com/office/officeart/2009/3/layout/HorizontalOrganizationChart"/>
    <dgm:cxn modelId="{74CEFBED-B6B9-4619-88C8-72571BBEFCA1}" type="presParOf" srcId="{1CFA3E4D-43C6-481E-A2F8-760F6B2D9298}" destId="{B81CB9E6-74D3-4E71-B264-25490F7EA75B}" srcOrd="0" destOrd="0" presId="urn:microsoft.com/office/officeart/2009/3/layout/HorizontalOrganizationChart"/>
    <dgm:cxn modelId="{EE11FCD7-C54C-41A5-9A8E-6A4035B883E4}" type="presParOf" srcId="{1CFA3E4D-43C6-481E-A2F8-760F6B2D9298}" destId="{F6445CF6-567A-4398-ADCF-54F5D2D5315F}" srcOrd="1" destOrd="0" presId="urn:microsoft.com/office/officeart/2009/3/layout/HorizontalOrganizationChart"/>
    <dgm:cxn modelId="{D4DDB0C2-F658-4BBA-976A-E8C0902C842F}" type="presParOf" srcId="{8632ACCB-6DAE-4C0C-B130-6E070236FFAC}" destId="{87F5D5A3-9371-4607-9CFE-08FCF89BE80E}" srcOrd="1" destOrd="0" presId="urn:microsoft.com/office/officeart/2009/3/layout/HorizontalOrganizationChart"/>
    <dgm:cxn modelId="{3C3D205F-8166-4DFD-92A6-6C1DD618F784}" type="presParOf" srcId="{8632ACCB-6DAE-4C0C-B130-6E070236FFAC}" destId="{33A9BE6F-5212-4702-8235-279593E6A1C3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9BA12C-7C94-4EF9-9774-372DB9988994}">
      <dsp:nvSpPr>
        <dsp:cNvPr id="0" name=""/>
        <dsp:cNvSpPr/>
      </dsp:nvSpPr>
      <dsp:spPr>
        <a:xfrm>
          <a:off x="2641679" y="2839109"/>
          <a:ext cx="527768" cy="5673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63884" y="0"/>
              </a:lnTo>
              <a:lnTo>
                <a:pt x="263884" y="567351"/>
              </a:lnTo>
              <a:lnTo>
                <a:pt x="527768" y="567351"/>
              </a:lnTo>
            </a:path>
          </a:pathLst>
        </a:custGeom>
        <a:noFill/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0E1EEE-84F3-4D26-BA0E-32DE04FAE77D}">
      <dsp:nvSpPr>
        <dsp:cNvPr id="0" name=""/>
        <dsp:cNvSpPr/>
      </dsp:nvSpPr>
      <dsp:spPr>
        <a:xfrm>
          <a:off x="2641679" y="2271758"/>
          <a:ext cx="527768" cy="567351"/>
        </a:xfrm>
        <a:custGeom>
          <a:avLst/>
          <a:gdLst/>
          <a:ahLst/>
          <a:cxnLst/>
          <a:rect l="0" t="0" r="0" b="0"/>
          <a:pathLst>
            <a:path>
              <a:moveTo>
                <a:pt x="0" y="567351"/>
              </a:moveTo>
              <a:lnTo>
                <a:pt x="263884" y="567351"/>
              </a:lnTo>
              <a:lnTo>
                <a:pt x="263884" y="0"/>
              </a:lnTo>
              <a:lnTo>
                <a:pt x="527768" y="0"/>
              </a:lnTo>
            </a:path>
          </a:pathLst>
        </a:custGeom>
        <a:noFill/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9083DF-AAD5-46EE-A299-1B4F771611F6}">
      <dsp:nvSpPr>
        <dsp:cNvPr id="0" name=""/>
        <dsp:cNvSpPr/>
      </dsp:nvSpPr>
      <dsp:spPr>
        <a:xfrm>
          <a:off x="2837" y="1301983"/>
          <a:ext cx="2638842" cy="8048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200" kern="1200"/>
            <a:t>Are you patching? </a:t>
          </a:r>
        </a:p>
      </dsp:txBody>
      <dsp:txXfrm>
        <a:off x="2837" y="1301983"/>
        <a:ext cx="2638842" cy="804846"/>
      </dsp:txXfrm>
    </dsp:sp>
    <dsp:sp modelId="{E95C594A-52A4-4381-8C8C-66C3CAB6D1F1}">
      <dsp:nvSpPr>
        <dsp:cNvPr id="0" name=""/>
        <dsp:cNvSpPr/>
      </dsp:nvSpPr>
      <dsp:spPr>
        <a:xfrm>
          <a:off x="2837" y="2436686"/>
          <a:ext cx="2638842" cy="8048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200" kern="1200"/>
            <a:t>Are you able to see missing patches via your patching methodology? </a:t>
          </a:r>
        </a:p>
      </dsp:txBody>
      <dsp:txXfrm>
        <a:off x="2837" y="2436686"/>
        <a:ext cx="2638842" cy="804846"/>
      </dsp:txXfrm>
    </dsp:sp>
    <dsp:sp modelId="{A7BA3C21-50E4-482F-ABBA-A24FCB51B6D2}">
      <dsp:nvSpPr>
        <dsp:cNvPr id="0" name=""/>
        <dsp:cNvSpPr/>
      </dsp:nvSpPr>
      <dsp:spPr>
        <a:xfrm>
          <a:off x="3169448" y="1869334"/>
          <a:ext cx="2638842" cy="80484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If not, you could be missing valuable data. </a:t>
          </a:r>
        </a:p>
      </dsp:txBody>
      <dsp:txXfrm>
        <a:off x="3169448" y="1869334"/>
        <a:ext cx="2638842" cy="804846"/>
      </dsp:txXfrm>
    </dsp:sp>
    <dsp:sp modelId="{E80D8A05-4713-4C08-B38A-4BAEFDA8C397}">
      <dsp:nvSpPr>
        <dsp:cNvPr id="0" name=""/>
        <dsp:cNvSpPr/>
      </dsp:nvSpPr>
      <dsp:spPr>
        <a:xfrm>
          <a:off x="3169448" y="3004037"/>
          <a:ext cx="2638842" cy="80484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If yes, you should periodically test this as we have seen systems mis-represent the information. Validation here is key! </a:t>
          </a:r>
        </a:p>
      </dsp:txBody>
      <dsp:txXfrm>
        <a:off x="3169448" y="3004037"/>
        <a:ext cx="2638842" cy="804846"/>
      </dsp:txXfrm>
    </dsp:sp>
    <dsp:sp modelId="{B81CB9E6-74D3-4E71-B264-25490F7EA75B}">
      <dsp:nvSpPr>
        <dsp:cNvPr id="0" name=""/>
        <dsp:cNvSpPr/>
      </dsp:nvSpPr>
      <dsp:spPr>
        <a:xfrm>
          <a:off x="2837" y="3571388"/>
          <a:ext cx="2638842" cy="8048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200" kern="1200"/>
            <a:t>What is your general patching turnaround time? Can this be sped up? </a:t>
          </a:r>
        </a:p>
      </dsp:txBody>
      <dsp:txXfrm>
        <a:off x="2837" y="3571388"/>
        <a:ext cx="2638842" cy="8048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A6551-8711-492B-AAB7-EE87F7B44240}" type="datetimeFigureOut">
              <a:rPr lang="en-US" smtClean="0"/>
              <a:t>7/20/23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F5CF1-D4A7-4F81-B689-E765BDAA11F2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8014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A6551-8711-492B-AAB7-EE87F7B44240}" type="datetimeFigureOut">
              <a:rPr lang="en-US" smtClean="0"/>
              <a:t>7/20/23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F5CF1-D4A7-4F81-B689-E765BDAA1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580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A6551-8711-492B-AAB7-EE87F7B44240}" type="datetimeFigureOut">
              <a:rPr lang="en-US" smtClean="0"/>
              <a:t>7/20/23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F5CF1-D4A7-4F81-B689-E765BDAA1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6765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A6551-8711-492B-AAB7-EE87F7B44240}" type="datetimeFigureOut">
              <a:rPr lang="en-US" smtClean="0"/>
              <a:t>7/20/23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F5CF1-D4A7-4F81-B689-E765BDAA11F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041080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A6551-8711-492B-AAB7-EE87F7B44240}" type="datetimeFigureOut">
              <a:rPr lang="en-US" smtClean="0"/>
              <a:t>7/20/23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F5CF1-D4A7-4F81-B689-E765BDAA1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876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A6551-8711-492B-AAB7-EE87F7B44240}" type="datetimeFigureOut">
              <a:rPr lang="en-US" smtClean="0"/>
              <a:t>7/20/23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F5CF1-D4A7-4F81-B689-E765BDAA11F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388214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A6551-8711-492B-AAB7-EE87F7B44240}" type="datetimeFigureOut">
              <a:rPr lang="en-US" smtClean="0"/>
              <a:t>7/20/23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F5CF1-D4A7-4F81-B689-E765BDAA1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7487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A6551-8711-492B-AAB7-EE87F7B44240}" type="datetimeFigureOut">
              <a:rPr lang="en-US" smtClean="0"/>
              <a:t>7/20/23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F5CF1-D4A7-4F81-B689-E765BDAA1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5569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A6551-8711-492B-AAB7-EE87F7B44240}" type="datetimeFigureOut">
              <a:rPr lang="en-US" smtClean="0"/>
              <a:t>7/20/23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F5CF1-D4A7-4F81-B689-E765BDAA1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96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A6551-8711-492B-AAB7-EE87F7B44240}" type="datetimeFigureOut">
              <a:rPr lang="en-US" smtClean="0"/>
              <a:t>7/20/23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F5CF1-D4A7-4F81-B689-E765BDAA1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379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A6551-8711-492B-AAB7-EE87F7B44240}" type="datetimeFigureOut">
              <a:rPr lang="en-US" smtClean="0"/>
              <a:t>7/20/23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F5CF1-D4A7-4F81-B689-E765BDAA1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092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A6551-8711-492B-AAB7-EE87F7B44240}" type="datetimeFigureOut">
              <a:rPr lang="en-US" smtClean="0"/>
              <a:t>7/20/23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F5CF1-D4A7-4F81-B689-E765BDAA1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957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A6551-8711-492B-AAB7-EE87F7B44240}" type="datetimeFigureOut">
              <a:rPr lang="en-US" smtClean="0"/>
              <a:t>7/20/23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F5CF1-D4A7-4F81-B689-E765BDAA1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851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A6551-8711-492B-AAB7-EE87F7B44240}" type="datetimeFigureOut">
              <a:rPr lang="en-US" smtClean="0"/>
              <a:t>7/20/23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F5CF1-D4A7-4F81-B689-E765BDAA1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20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A6551-8711-492B-AAB7-EE87F7B44240}" type="datetimeFigureOut">
              <a:rPr lang="en-US" smtClean="0"/>
              <a:t>7/20/23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F5CF1-D4A7-4F81-B689-E765BDAA1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852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A6551-8711-492B-AAB7-EE87F7B44240}" type="datetimeFigureOut">
              <a:rPr lang="en-US" smtClean="0"/>
              <a:t>7/20/23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F5CF1-D4A7-4F81-B689-E765BDAA1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213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A6551-8711-492B-AAB7-EE87F7B44240}" type="datetimeFigureOut">
              <a:rPr lang="en-US" smtClean="0"/>
              <a:t>7/20/23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F5CF1-D4A7-4F81-B689-E765BDAA1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22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9CA6551-8711-492B-AAB7-EE87F7B44240}" type="datetimeFigureOut">
              <a:rPr lang="en-US" smtClean="0"/>
              <a:t>7/20/23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17F5CF1-D4A7-4F81-B689-E765BDAA1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9675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support.microsoft.com/en-us/windows/protect-your-pc-from-potentially-unwanted-applications-c7668a25-174e-3b78-0191-faf0607f7a6e" TargetMode="External"/><Relationship Id="rId13" Type="http://schemas.openxmlformats.org/officeDocument/2006/relationships/hyperlink" Target="https://learn.microsoft.com/en-us/windows/security/identity-protection/credential-guard/credential-guard-how-it-works" TargetMode="External"/><Relationship Id="rId3" Type="http://schemas.openxmlformats.org/officeDocument/2006/relationships/hyperlink" Target="https://learn.microsoft.com/en-us/microsoft-365/security/defender-endpoint/controlled-folders?view=o365-worldwide" TargetMode="External"/><Relationship Id="rId7" Type="http://schemas.openxmlformats.org/officeDocument/2006/relationships/hyperlink" Target="https://learn.microsoft.com/en-us/windows/security/application-security/application-isolation/microsoft-defender-application-guard/install-md-app-guard" TargetMode="External"/><Relationship Id="rId12" Type="http://schemas.openxmlformats.org/officeDocument/2006/relationships/hyperlink" Target="https://learn.microsoft.com/en-us/windows-hardware/drivers/bringup/device-guard-and-credential-guard" TargetMode="External"/><Relationship Id="rId2" Type="http://schemas.openxmlformats.org/officeDocument/2006/relationships/hyperlink" Target="https://learn.microsoft.com/en-us/microsoft-365/security/defender-endpoint/attack-surface-reduction?view=o365-worldwid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earn.microsoft.com/en-us/windows/security/threat-protection/windows-defender-application-control/windows-defender-application-control-design-guide" TargetMode="External"/><Relationship Id="rId11" Type="http://schemas.openxmlformats.org/officeDocument/2006/relationships/hyperlink" Target="https://support.microsoft.com/en-us/windows/windows-11-and-secure-boot-a8ff1202-c0d9-42f5-940f-843abef64fad" TargetMode="External"/><Relationship Id="rId5" Type="http://schemas.openxmlformats.org/officeDocument/2006/relationships/hyperlink" Target="https://github.com/damienvanrobaeys/Run-in-Sandbox" TargetMode="External"/><Relationship Id="rId10" Type="http://schemas.openxmlformats.org/officeDocument/2006/relationships/hyperlink" Target="https://support.microsoft.com/en-us/windows/device-protection-in-windows-security-afa11526-de57-b1c5-599f-3a4c6a61c5e2" TargetMode="External"/><Relationship Id="rId4" Type="http://schemas.openxmlformats.org/officeDocument/2006/relationships/hyperlink" Target="https://learn.microsoft.com/en-us/windows/security/application-security/application-isolation/windows-sandbox/windows-sandbox-overview" TargetMode="External"/><Relationship Id="rId9" Type="http://schemas.openxmlformats.org/officeDocument/2006/relationships/hyperlink" Target="https://learn.microsoft.com/en-us/microsoft-365/security/defender-endpoint/enable-exploit-protection?view=o365-worldwide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windows-server/identity/laps/laps-overview" TargetMode="External"/><Relationship Id="rId2" Type="http://schemas.openxmlformats.org/officeDocument/2006/relationships/hyperlink" Target="https://learn.microsoft.com/en-us/windows/win32/secmgmt/password-filters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corey-bussard-9854506b/" TargetMode="External"/><Relationship Id="rId2" Type="http://schemas.openxmlformats.org/officeDocument/2006/relationships/hyperlink" Target="https://github.com/coreyfireBB/ConferenceResources/tree/BSIDES-Pittsburgh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lines on a black background&#10;&#10;Description automatically generated">
            <a:extLst>
              <a:ext uri="{FF2B5EF4-FFF2-40B4-BE49-F238E27FC236}">
                <a16:creationId xmlns:a16="http://schemas.microsoft.com/office/drawing/2014/main" id="{AB4249CB-5F42-0380-1C5C-D25C7B977B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</a:blip>
          <a:srcRect t="316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03E7C10-0C05-1FDA-A8E8-F612936B0E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/>
              <a:t>Use What You Have!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79DB83-3869-5CDD-BCE0-9AFDB706E2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Back to the basics</a:t>
            </a:r>
          </a:p>
        </p:txBody>
      </p:sp>
    </p:spTree>
    <p:extLst>
      <p:ext uri="{BB962C8B-B14F-4D97-AF65-F5344CB8AC3E}">
        <p14:creationId xmlns:p14="http://schemas.microsoft.com/office/powerpoint/2010/main" val="1116433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C2E8A-46A5-CDFF-8A00-DED91F7ED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643467"/>
            <a:ext cx="4118679" cy="5571066"/>
          </a:xfrm>
        </p:spPr>
        <p:txBody>
          <a:bodyPr anchor="ctr">
            <a:normAutofit/>
          </a:bodyPr>
          <a:lstStyle/>
          <a:p>
            <a:r>
              <a:rPr lang="en-US" sz="5400" dirty="0"/>
              <a:t>Review DR   BC plans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BD70F-6963-7DED-689E-CFD2812AE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8696" y="643467"/>
            <a:ext cx="5788152" cy="5571066"/>
          </a:xfrm>
        </p:spPr>
        <p:txBody>
          <a:bodyPr anchor="ctr">
            <a:normAutofit/>
          </a:bodyPr>
          <a:lstStyle/>
          <a:p>
            <a:r>
              <a:rPr lang="en-US" sz="2200">
                <a:solidFill>
                  <a:srgbClr val="FFFFFF"/>
                </a:solidFill>
              </a:rPr>
              <a:t>If one does not exist, no better time than the present! </a:t>
            </a:r>
          </a:p>
          <a:p>
            <a:r>
              <a:rPr lang="en-US" sz="2200">
                <a:solidFill>
                  <a:srgbClr val="FFFFFF"/>
                </a:solidFill>
              </a:rPr>
              <a:t>If or when it exists, question it! </a:t>
            </a:r>
          </a:p>
          <a:p>
            <a:pPr lvl="1"/>
            <a:r>
              <a:rPr lang="en-US" sz="2200">
                <a:solidFill>
                  <a:srgbClr val="FFFFFF"/>
                </a:solidFill>
              </a:rPr>
              <a:t>What happens if </a:t>
            </a:r>
            <a:r>
              <a:rPr lang="en-US" sz="2200">
                <a:solidFill>
                  <a:srgbClr val="FFFFFF"/>
                </a:solidFill>
                <a:sym typeface="Wingdings" panose="05000000000000000000" pitchFamily="2" charset="2"/>
              </a:rPr>
              <a:t> insert scenario </a:t>
            </a:r>
          </a:p>
          <a:p>
            <a:pPr lvl="1"/>
            <a:r>
              <a:rPr lang="en-US" sz="2200">
                <a:solidFill>
                  <a:srgbClr val="FFFFFF"/>
                </a:solidFill>
                <a:sym typeface="Wingdings" panose="05000000000000000000" pitchFamily="2" charset="2"/>
              </a:rPr>
              <a:t>Look for holes in it, and come up with solutions </a:t>
            </a:r>
          </a:p>
          <a:p>
            <a:endParaRPr lang="en-US" sz="2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3004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D3C9B-A4BC-80A6-300B-D47073459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643467"/>
            <a:ext cx="3840480" cy="5571066"/>
          </a:xfrm>
        </p:spPr>
        <p:txBody>
          <a:bodyPr anchor="ctr">
            <a:normAutofit/>
          </a:bodyPr>
          <a:lstStyle/>
          <a:p>
            <a:r>
              <a:rPr lang="en-US" sz="5400"/>
              <a:t>Incident Response Plan?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81A5B-C236-7CB5-4C32-9CB59640F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8696" y="643467"/>
            <a:ext cx="5788152" cy="5571066"/>
          </a:xfrm>
        </p:spPr>
        <p:txBody>
          <a:bodyPr anchor="ctr">
            <a:normAutofit/>
          </a:bodyPr>
          <a:lstStyle/>
          <a:p>
            <a:r>
              <a:rPr lang="en-US" sz="2200">
                <a:solidFill>
                  <a:srgbClr val="FFFFFF"/>
                </a:solidFill>
              </a:rPr>
              <a:t>Do you have it? </a:t>
            </a:r>
          </a:p>
          <a:p>
            <a:r>
              <a:rPr lang="en-US" sz="2200">
                <a:solidFill>
                  <a:srgbClr val="FFFFFF"/>
                </a:solidFill>
              </a:rPr>
              <a:t>No better time than the present! </a:t>
            </a:r>
          </a:p>
          <a:p>
            <a:r>
              <a:rPr lang="en-US" sz="2200">
                <a:solidFill>
                  <a:srgbClr val="FFFFFF"/>
                </a:solidFill>
              </a:rPr>
              <a:t>If you have it, update it! </a:t>
            </a:r>
          </a:p>
          <a:p>
            <a:r>
              <a:rPr lang="en-US" sz="2200">
                <a:solidFill>
                  <a:srgbClr val="FFFFFF"/>
                </a:solidFill>
              </a:rPr>
              <a:t>Bare minimum, who is your contacts during an incident? Who do you call? </a:t>
            </a:r>
          </a:p>
          <a:p>
            <a:endParaRPr lang="en-US" sz="220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sz="2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481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0CB4E-4C4A-7F3C-C572-F136DF643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643467"/>
            <a:ext cx="3840480" cy="5571066"/>
          </a:xfrm>
        </p:spPr>
        <p:txBody>
          <a:bodyPr anchor="ctr">
            <a:normAutofit/>
          </a:bodyPr>
          <a:lstStyle/>
          <a:p>
            <a:r>
              <a:rPr lang="en-US" sz="5400"/>
              <a:t>Golden Images anyone?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53D7D-0861-B8DC-EDB6-11AE538CF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8696" y="643467"/>
            <a:ext cx="5788152" cy="5571066"/>
          </a:xfrm>
        </p:spPr>
        <p:txBody>
          <a:bodyPr anchor="ctr">
            <a:normAutofit/>
          </a:bodyPr>
          <a:lstStyle/>
          <a:p>
            <a:r>
              <a:rPr lang="en-US" sz="2200">
                <a:solidFill>
                  <a:srgbClr val="FFFFFF"/>
                </a:solidFill>
              </a:rPr>
              <a:t>Make Golden Images for different machines/scenarios, etc. if they do not exist already </a:t>
            </a:r>
          </a:p>
          <a:p>
            <a:r>
              <a:rPr lang="en-US" sz="2200">
                <a:solidFill>
                  <a:srgbClr val="FFFFFF"/>
                </a:solidFill>
              </a:rPr>
              <a:t>This one takes time, and minimal space but comes in super handy when ordering new equipment for a refresh cycle, or an emergency. </a:t>
            </a:r>
          </a:p>
          <a:p>
            <a:r>
              <a:rPr lang="en-US" sz="2200">
                <a:solidFill>
                  <a:srgbClr val="FFFFFF"/>
                </a:solidFill>
              </a:rPr>
              <a:t>Take it one step further, how can I use these images to mass deploy in the event of a catastrophic failure, incident, emergency, etc.? </a:t>
            </a:r>
          </a:p>
        </p:txBody>
      </p:sp>
    </p:spTree>
    <p:extLst>
      <p:ext uri="{BB962C8B-B14F-4D97-AF65-F5344CB8AC3E}">
        <p14:creationId xmlns:p14="http://schemas.microsoft.com/office/powerpoint/2010/main" val="11130977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74657-B44B-1373-28E7-8CF7EE242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643467"/>
            <a:ext cx="3840480" cy="5571066"/>
          </a:xfrm>
        </p:spPr>
        <p:txBody>
          <a:bodyPr anchor="ctr">
            <a:normAutofit/>
          </a:bodyPr>
          <a:lstStyle/>
          <a:p>
            <a:r>
              <a:rPr lang="en-US" sz="5400" b="0" i="0">
                <a:effectLst/>
                <a:latin typeface="-apple-system"/>
              </a:rPr>
              <a:t>Talk to your user base! </a:t>
            </a:r>
            <a:endParaRPr lang="en-US" sz="5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3B374-BEA5-26DA-9170-4EAABF6EA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8696" y="643467"/>
            <a:ext cx="5788152" cy="5571066"/>
          </a:xfrm>
        </p:spPr>
        <p:txBody>
          <a:bodyPr anchor="ctr">
            <a:normAutofit fontScale="92500"/>
          </a:bodyPr>
          <a:lstStyle/>
          <a:p>
            <a:pPr marL="285750" indent="-285750"/>
            <a:r>
              <a:rPr lang="en-US" sz="2200" b="0" i="0">
                <a:solidFill>
                  <a:srgbClr val="FFFFFF"/>
                </a:solidFill>
                <a:effectLst/>
                <a:latin typeface="-apple-system"/>
              </a:rPr>
              <a:t>Get to know them. </a:t>
            </a:r>
          </a:p>
          <a:p>
            <a:pPr lvl="1"/>
            <a:r>
              <a:rPr lang="en-US" sz="2200" b="0" i="0">
                <a:solidFill>
                  <a:srgbClr val="FFFFFF"/>
                </a:solidFill>
                <a:effectLst/>
                <a:latin typeface="-apple-system"/>
              </a:rPr>
              <a:t>What is their Job Role and Responsibility? </a:t>
            </a:r>
          </a:p>
          <a:p>
            <a:pPr lvl="1"/>
            <a:r>
              <a:rPr lang="en-US" sz="2200" b="0" i="0">
                <a:solidFill>
                  <a:srgbClr val="FFFFFF"/>
                </a:solidFill>
                <a:effectLst/>
                <a:latin typeface="-apple-system"/>
              </a:rPr>
              <a:t>What do they do as part of their job? </a:t>
            </a:r>
          </a:p>
          <a:p>
            <a:pPr lvl="1"/>
            <a:r>
              <a:rPr lang="en-US" sz="2200" b="0" i="0">
                <a:solidFill>
                  <a:srgbClr val="FFFFFF"/>
                </a:solidFill>
                <a:effectLst/>
                <a:latin typeface="-apple-system"/>
              </a:rPr>
              <a:t>What should they NEVER do?!</a:t>
            </a:r>
          </a:p>
          <a:p>
            <a:pPr lvl="2"/>
            <a:r>
              <a:rPr lang="en-US" sz="2200" b="0" i="0">
                <a:solidFill>
                  <a:srgbClr val="FFFFFF"/>
                </a:solidFill>
                <a:effectLst/>
                <a:latin typeface="-apple-system"/>
              </a:rPr>
              <a:t>Can you limit this? </a:t>
            </a:r>
          </a:p>
          <a:p>
            <a:pPr lvl="1"/>
            <a:r>
              <a:rPr lang="en-US" sz="2200" b="0" i="0">
                <a:solidFill>
                  <a:srgbClr val="FFFFFF"/>
                </a:solidFill>
                <a:effectLst/>
                <a:latin typeface="-apple-system"/>
              </a:rPr>
              <a:t>Do they open PDFs all day, everyday? </a:t>
            </a:r>
          </a:p>
          <a:p>
            <a:pPr lvl="2"/>
            <a:r>
              <a:rPr lang="en-US" sz="2200" b="0" i="0">
                <a:solidFill>
                  <a:srgbClr val="FFFFFF"/>
                </a:solidFill>
                <a:effectLst/>
                <a:latin typeface="-apple-system"/>
              </a:rPr>
              <a:t>Insert HR Example here (Offsec story) </a:t>
            </a:r>
          </a:p>
          <a:p>
            <a:pPr lvl="1"/>
            <a:r>
              <a:rPr lang="en-US" sz="2200" b="0" i="0">
                <a:solidFill>
                  <a:srgbClr val="FFFFFF"/>
                </a:solidFill>
                <a:effectLst/>
                <a:latin typeface="-apple-system"/>
              </a:rPr>
              <a:t>Find champions! </a:t>
            </a:r>
          </a:p>
          <a:p>
            <a:pPr marL="285750" indent="-285750"/>
            <a:r>
              <a:rPr lang="en-US" sz="2200" b="0" i="0">
                <a:solidFill>
                  <a:srgbClr val="FFFFFF"/>
                </a:solidFill>
                <a:effectLst/>
                <a:latin typeface="-apple-system"/>
              </a:rPr>
              <a:t>Define each of those above questions out. </a:t>
            </a:r>
          </a:p>
          <a:p>
            <a:pPr lvl="1"/>
            <a:r>
              <a:rPr lang="en-US" sz="2200" b="0" i="0">
                <a:solidFill>
                  <a:srgbClr val="FFFFFF"/>
                </a:solidFill>
                <a:effectLst/>
                <a:latin typeface="-apple-system"/>
              </a:rPr>
              <a:t>Documentation is key! Did I say Document yet? </a:t>
            </a:r>
          </a:p>
          <a:p>
            <a:r>
              <a:rPr lang="en-US" sz="2200">
                <a:solidFill>
                  <a:srgbClr val="FFFFFF"/>
                </a:solidFill>
              </a:rPr>
              <a:t>How can you help your user base become more secure, if you do not interface with them?!</a:t>
            </a:r>
          </a:p>
        </p:txBody>
      </p:sp>
    </p:spTree>
    <p:extLst>
      <p:ext uri="{BB962C8B-B14F-4D97-AF65-F5344CB8AC3E}">
        <p14:creationId xmlns:p14="http://schemas.microsoft.com/office/powerpoint/2010/main" val="8083701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407A9-4737-A94B-40ED-9E0789A2A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643467"/>
            <a:ext cx="4340352" cy="5571066"/>
          </a:xfrm>
        </p:spPr>
        <p:txBody>
          <a:bodyPr anchor="ctr">
            <a:normAutofit/>
          </a:bodyPr>
          <a:lstStyle/>
          <a:p>
            <a:r>
              <a:rPr lang="en-US" sz="5400" b="0" i="0" dirty="0">
                <a:effectLst/>
                <a:latin typeface="-apple-system"/>
              </a:rPr>
              <a:t>Review your installed applications </a:t>
            </a:r>
            <a:r>
              <a:rPr lang="en-US" sz="5400" dirty="0">
                <a:latin typeface="-apple-system"/>
              </a:rPr>
              <a:t>&amp;</a:t>
            </a:r>
            <a:r>
              <a:rPr lang="en-US" sz="5400" b="0" i="0" dirty="0">
                <a:effectLst/>
                <a:latin typeface="-apple-system"/>
              </a:rPr>
              <a:t> packages periodically</a:t>
            </a:r>
            <a:endParaRPr 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2CBB6-DB0C-856D-20B6-2AC337DE4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8696" y="643467"/>
            <a:ext cx="5788152" cy="5571066"/>
          </a:xfrm>
        </p:spPr>
        <p:txBody>
          <a:bodyPr anchor="ctr"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0" i="0">
                <a:solidFill>
                  <a:srgbClr val="FFFFFF"/>
                </a:solidFill>
                <a:effectLst/>
                <a:latin typeface="-apple-system"/>
              </a:rPr>
              <a:t>Ask yourself a few questions regarding those applications: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0" i="0">
                <a:solidFill>
                  <a:srgbClr val="FFFFFF"/>
                </a:solidFill>
                <a:effectLst/>
                <a:latin typeface="-apple-system"/>
              </a:rPr>
              <a:t>When was the last time this was actually used?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0" i="0">
                <a:solidFill>
                  <a:srgbClr val="FFFFFF"/>
                </a:solidFill>
                <a:effectLst/>
                <a:latin typeface="-apple-system"/>
              </a:rPr>
              <a:t>How hard was this to install? Did it only take a few minutes to install?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0" i="0">
                <a:solidFill>
                  <a:srgbClr val="FFFFFF"/>
                </a:solidFill>
                <a:effectLst/>
                <a:latin typeface="-apple-system"/>
              </a:rPr>
              <a:t>Do I really need this installed?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0" i="0">
                <a:solidFill>
                  <a:srgbClr val="FFFFFF"/>
                </a:solidFill>
                <a:effectLst/>
                <a:latin typeface="-apple-system"/>
              </a:rPr>
              <a:t>Does this provide any true value?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0" i="0">
                <a:solidFill>
                  <a:srgbClr val="FFFFFF"/>
                </a:solidFill>
                <a:effectLst/>
                <a:latin typeface="-apple-system"/>
              </a:rPr>
              <a:t>Is it completely up to date?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0" i="0">
                <a:solidFill>
                  <a:srgbClr val="FFFFFF"/>
                </a:solidFill>
                <a:effectLst/>
                <a:latin typeface="-apple-system"/>
              </a:rPr>
              <a:t>Is it easier to reinstall this later at a point in time when I need it?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0" i="0">
                <a:solidFill>
                  <a:srgbClr val="FFFFFF"/>
                </a:solidFill>
                <a:effectLst/>
                <a:latin typeface="-apple-system"/>
              </a:rPr>
              <a:t>UNINSTALL ANYTHING NOT IN USE, or unlikely to be used again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>
                <a:solidFill>
                  <a:srgbClr val="FFFFFF"/>
                </a:solidFill>
                <a:effectLst/>
                <a:latin typeface="-apple-system"/>
              </a:rPr>
              <a:t>Look for IT / Security toolset remnants or left over from a deployment or other toolsets. Things like the following: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0" i="0">
                <a:solidFill>
                  <a:srgbClr val="FFFFFF"/>
                </a:solidFill>
                <a:effectLst/>
                <a:latin typeface="-apple-system"/>
              </a:rPr>
              <a:t>IT toolsets lingering out there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0" i="0">
                <a:solidFill>
                  <a:srgbClr val="FFFFFF"/>
                </a:solidFill>
                <a:effectLst/>
                <a:latin typeface="-apple-system"/>
              </a:rPr>
              <a:t>Left over Offensive Services Engagement tools</a:t>
            </a:r>
          </a:p>
          <a:p>
            <a:endParaRPr lang="en-US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41361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037C8-7C5A-A1E3-5390-94B97FC30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643467"/>
            <a:ext cx="3840480" cy="5571066"/>
          </a:xfrm>
        </p:spPr>
        <p:txBody>
          <a:bodyPr anchor="ctr">
            <a:normAutofit/>
          </a:bodyPr>
          <a:lstStyle/>
          <a:p>
            <a:r>
              <a:rPr lang="en-US" sz="5400" b="0" i="0">
                <a:effectLst/>
                <a:latin typeface="-apple-system"/>
              </a:rPr>
              <a:t>Firewalls! </a:t>
            </a:r>
            <a:endParaRPr lang="en-US" sz="5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C3959-DDDE-47DB-B9F0-5745F06F0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8696" y="643467"/>
            <a:ext cx="5788152" cy="5571066"/>
          </a:xfrm>
        </p:spPr>
        <p:txBody>
          <a:bodyPr anchor="ctr">
            <a:normAutofit lnSpcReduction="10000"/>
          </a:bodyPr>
          <a:lstStyle/>
          <a:p>
            <a:pPr marL="285750" indent="-285750"/>
            <a:r>
              <a:rPr lang="en-US" sz="1700" b="0" i="0">
                <a:solidFill>
                  <a:srgbClr val="FFFFFF"/>
                </a:solidFill>
                <a:effectLst/>
                <a:latin typeface="-apple-system"/>
              </a:rPr>
              <a:t>What do you have?</a:t>
            </a:r>
          </a:p>
          <a:p>
            <a:pPr marL="285750" indent="-285750"/>
            <a:r>
              <a:rPr lang="en-US" sz="1700" b="0" i="0">
                <a:solidFill>
                  <a:srgbClr val="FFFFFF"/>
                </a:solidFill>
                <a:effectLst/>
                <a:latin typeface="-apple-system"/>
              </a:rPr>
              <a:t>How are you using that?</a:t>
            </a:r>
          </a:p>
          <a:p>
            <a:pPr marL="285750" indent="-285750"/>
            <a:r>
              <a:rPr lang="en-US" sz="1700" b="0" i="0">
                <a:solidFill>
                  <a:srgbClr val="FFFFFF"/>
                </a:solidFill>
                <a:effectLst/>
                <a:latin typeface="-apple-system"/>
              </a:rPr>
              <a:t>Are you blocking everything you feel you should be?</a:t>
            </a:r>
          </a:p>
          <a:p>
            <a:pPr marL="285750" indent="-285750"/>
            <a:r>
              <a:rPr lang="en-US" sz="1700" b="0" i="0">
                <a:solidFill>
                  <a:srgbClr val="FFFFFF"/>
                </a:solidFill>
                <a:effectLst/>
                <a:latin typeface="-apple-system"/>
              </a:rPr>
              <a:t>Are you utilizing all of the features, and subscriptions you have on your firewall?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0" i="0">
                <a:solidFill>
                  <a:srgbClr val="FFFFFF"/>
                </a:solidFill>
                <a:effectLst/>
                <a:latin typeface="-apple-system"/>
              </a:rPr>
              <a:t>Things such as: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b="0" i="0">
                <a:solidFill>
                  <a:srgbClr val="FFFFFF"/>
                </a:solidFill>
                <a:effectLst/>
                <a:latin typeface="-apple-system"/>
              </a:rPr>
              <a:t>Application awareness feature sets?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b="0" i="0">
                <a:solidFill>
                  <a:srgbClr val="FFFFFF"/>
                </a:solidFill>
                <a:effectLst/>
                <a:latin typeface="-apple-system"/>
              </a:rPr>
              <a:t>User awareness feature sets?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b="0" i="0">
                <a:solidFill>
                  <a:srgbClr val="FFFFFF"/>
                </a:solidFill>
                <a:effectLst/>
                <a:latin typeface="-apple-system"/>
              </a:rPr>
              <a:t>Threat Intelligence (TI)?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1700" b="0" i="0">
                <a:solidFill>
                  <a:srgbClr val="FFFFFF"/>
                </a:solidFill>
                <a:effectLst/>
                <a:latin typeface="-apple-system"/>
              </a:rPr>
              <a:t>Are you reacting to that TI or just alerting upon it?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1700" b="0" i="0">
                <a:solidFill>
                  <a:srgbClr val="FFFFFF"/>
                </a:solidFill>
                <a:effectLst/>
                <a:latin typeface="-apple-system"/>
              </a:rPr>
              <a:t>Are you enriching or even verifying that TI with other TI vendors or opensource TI?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1700" b="0" i="0">
                <a:solidFill>
                  <a:srgbClr val="FFFFFF"/>
                </a:solidFill>
                <a:effectLst/>
                <a:latin typeface="-apple-system"/>
              </a:rPr>
              <a:t>Do you have anything scanning for vulnerabilities?</a:t>
            </a:r>
          </a:p>
          <a:p>
            <a:pPr marL="1600200" lvl="3" indent="-228600">
              <a:buFont typeface="Arial" panose="020B0604020202020204" pitchFamily="34" charset="0"/>
              <a:buChar char="•"/>
            </a:pPr>
            <a:r>
              <a:rPr lang="en-US" sz="1700" b="0" i="0">
                <a:solidFill>
                  <a:srgbClr val="FFFFFF"/>
                </a:solidFill>
                <a:effectLst/>
                <a:latin typeface="-apple-system"/>
              </a:rPr>
              <a:t>If yes, what do you do with those vulnerabilities found?</a:t>
            </a:r>
          </a:p>
          <a:p>
            <a:pPr marL="1600200" lvl="3" indent="-228600">
              <a:buFont typeface="Arial" panose="020B0604020202020204" pitchFamily="34" charset="0"/>
              <a:buChar char="•"/>
            </a:pPr>
            <a:r>
              <a:rPr lang="en-US" sz="1700" b="0" i="0">
                <a:solidFill>
                  <a:srgbClr val="FFFFFF"/>
                </a:solidFill>
                <a:effectLst/>
                <a:latin typeface="-apple-system"/>
              </a:rPr>
              <a:t>Are you reacting to them?</a:t>
            </a:r>
            <a:endParaRPr lang="en-US" sz="1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85248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8CF98-A165-B4E3-10E8-053F79134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266" y="643467"/>
            <a:ext cx="4996134" cy="5571066"/>
          </a:xfrm>
        </p:spPr>
        <p:txBody>
          <a:bodyPr anchor="ctr">
            <a:normAutofit/>
          </a:bodyPr>
          <a:lstStyle/>
          <a:p>
            <a:r>
              <a:rPr lang="en-US" sz="5000" dirty="0"/>
              <a:t>Network segmentation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11D7E-CA7D-DAC9-FE89-AF0A481F6F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8696" y="643467"/>
            <a:ext cx="5788152" cy="5571066"/>
          </a:xfrm>
        </p:spPr>
        <p:txBody>
          <a:bodyPr anchor="ctr">
            <a:normAutofit/>
          </a:bodyPr>
          <a:lstStyle/>
          <a:p>
            <a:r>
              <a:rPr lang="en-US" sz="2200">
                <a:solidFill>
                  <a:srgbClr val="FFFFFF"/>
                </a:solidFill>
              </a:rPr>
              <a:t>Do you, have it?!</a:t>
            </a:r>
          </a:p>
          <a:p>
            <a:pPr lvl="1"/>
            <a:r>
              <a:rPr lang="en-US" sz="2200">
                <a:solidFill>
                  <a:srgbClr val="FFFFFF"/>
                </a:solidFill>
              </a:rPr>
              <a:t>If no, why not? How can you start walking towards that? </a:t>
            </a:r>
          </a:p>
          <a:p>
            <a:pPr lvl="1"/>
            <a:r>
              <a:rPr lang="en-US" sz="2200">
                <a:solidFill>
                  <a:srgbClr val="FFFFFF"/>
                </a:solidFill>
              </a:rPr>
              <a:t>If yes, do you feel your segmentation is strong? </a:t>
            </a:r>
          </a:p>
        </p:txBody>
      </p:sp>
    </p:spTree>
    <p:extLst>
      <p:ext uri="{BB962C8B-B14F-4D97-AF65-F5344CB8AC3E}">
        <p14:creationId xmlns:p14="http://schemas.microsoft.com/office/powerpoint/2010/main" val="15598164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5121D-A0F4-5AE8-2D70-792554D9C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643467"/>
            <a:ext cx="3840480" cy="5571066"/>
          </a:xfrm>
        </p:spPr>
        <p:txBody>
          <a:bodyPr anchor="ctr">
            <a:normAutofit/>
          </a:bodyPr>
          <a:lstStyle/>
          <a:p>
            <a:r>
              <a:rPr lang="en-US" sz="5400" b="0" i="0" dirty="0">
                <a:effectLst/>
                <a:latin typeface="-apple-system"/>
              </a:rPr>
              <a:t>OS Hardening</a:t>
            </a:r>
            <a:endParaRPr 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C7FAF-423F-19F3-58F2-A545DAE20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8696" y="643467"/>
            <a:ext cx="5788152" cy="5571066"/>
          </a:xfrm>
        </p:spPr>
        <p:txBody>
          <a:bodyPr anchor="ctr">
            <a:normAutofit fontScale="850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FFFFFF"/>
                </a:solidFill>
              </a:rPr>
              <a:t>Focus on Exploitable techniques first. Those will give you the largest surface risk reduction.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FFFFFF"/>
                </a:solidFill>
              </a:rPr>
              <a:t>Application hardening techniques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FFFFFF"/>
                </a:solidFill>
              </a:rPr>
              <a:t>Windows has so many neat features you really should take advantage of, as well as legacy things that should be turned off.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FFFFFF"/>
                </a:solidFill>
                <a:highlight>
                  <a:srgbClr val="008080"/>
                </a:highlight>
                <a:hlinkClick r:id="rId2"/>
              </a:rPr>
              <a:t>ASR (Attack Surface Reduction)</a:t>
            </a:r>
            <a:endParaRPr lang="en-US" sz="1500" dirty="0">
              <a:solidFill>
                <a:srgbClr val="FFFFFF"/>
              </a:solidFill>
              <a:highlight>
                <a:srgbClr val="008080"/>
              </a:highligh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FFFFFF"/>
                </a:solidFill>
                <a:highlight>
                  <a:srgbClr val="008080"/>
                </a:highlight>
                <a:hlinkClick r:id="rId3"/>
              </a:rPr>
              <a:t>Controlled Folder Access (Protect important files folders from Ransomware)</a:t>
            </a:r>
            <a:r>
              <a:rPr lang="en-US" sz="1500" dirty="0">
                <a:solidFill>
                  <a:srgbClr val="FFFFFF"/>
                </a:solidFill>
                <a:highlight>
                  <a:srgbClr val="008080"/>
                </a:highlight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FFFFFF"/>
                </a:solidFill>
                <a:highlight>
                  <a:srgbClr val="008080"/>
                </a:highlight>
                <a:hlinkClick r:id="rId4"/>
              </a:rPr>
              <a:t>Windows Sandbox </a:t>
            </a:r>
            <a:r>
              <a:rPr lang="en-US" sz="1500" dirty="0">
                <a:solidFill>
                  <a:srgbClr val="FFFFFF"/>
                </a:solidFill>
                <a:highlight>
                  <a:srgbClr val="008080"/>
                </a:highlight>
              </a:rPr>
              <a:t>(</a:t>
            </a:r>
            <a:r>
              <a:rPr lang="en-US" sz="1500" dirty="0">
                <a:solidFill>
                  <a:srgbClr val="FFFFFF"/>
                </a:solidFill>
                <a:highlight>
                  <a:srgbClr val="008080"/>
                </a:highlight>
                <a:hlinkClick r:id="rId5"/>
              </a:rPr>
              <a:t>check out a neat trick</a:t>
            </a:r>
            <a:r>
              <a:rPr lang="en-US" sz="1500" dirty="0">
                <a:solidFill>
                  <a:srgbClr val="FFFFFF"/>
                </a:solidFill>
                <a:highlight>
                  <a:srgbClr val="008080"/>
                </a:highlight>
              </a:rPr>
              <a:t>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FFFFFF"/>
                </a:solidFill>
                <a:highlight>
                  <a:srgbClr val="008080"/>
                </a:highlight>
                <a:hlinkClick r:id="rId6"/>
              </a:rPr>
              <a:t>App Locker (WDAC) </a:t>
            </a:r>
            <a:endParaRPr lang="en-US" sz="1500" dirty="0">
              <a:solidFill>
                <a:srgbClr val="FFFFFF"/>
              </a:solidFill>
              <a:highlight>
                <a:srgbClr val="008080"/>
              </a:highligh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FFFFFF"/>
                </a:solidFill>
              </a:rPr>
              <a:t>Windows Firewall (block all workstation to workstation traffic if you can)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FFFFFF"/>
                </a:solidFill>
                <a:highlight>
                  <a:srgbClr val="008080"/>
                </a:highlight>
                <a:hlinkClick r:id="rId7"/>
              </a:rPr>
              <a:t>Isolated Browsing via Windows Defender Application Guard</a:t>
            </a:r>
            <a:endParaRPr lang="en-US" sz="1500" dirty="0">
              <a:solidFill>
                <a:srgbClr val="FFFFFF"/>
              </a:solidFill>
              <a:highlight>
                <a:srgbClr val="008080"/>
              </a:highligh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FFFFFF"/>
                </a:solidFill>
                <a:highlight>
                  <a:srgbClr val="008080"/>
                </a:highlight>
                <a:hlinkClick r:id="rId8"/>
              </a:rPr>
              <a:t>Reputation based protection </a:t>
            </a:r>
            <a:endParaRPr lang="en-US" sz="1500" dirty="0">
              <a:solidFill>
                <a:srgbClr val="FFFFFF"/>
              </a:solidFill>
              <a:highlight>
                <a:srgbClr val="008080"/>
              </a:highligh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FFFFFF"/>
                </a:solidFill>
                <a:highlight>
                  <a:srgbClr val="008080"/>
                </a:highlight>
                <a:hlinkClick r:id="rId9"/>
              </a:rPr>
              <a:t>Exploit Protection </a:t>
            </a:r>
            <a:endParaRPr lang="en-US" sz="1500" dirty="0">
              <a:solidFill>
                <a:srgbClr val="FFFFFF"/>
              </a:solidFill>
              <a:highlight>
                <a:srgbClr val="008080"/>
              </a:highligh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FFFFFF"/>
                </a:solidFill>
                <a:highlight>
                  <a:srgbClr val="008080"/>
                </a:highlight>
                <a:hlinkClick r:id="rId10"/>
              </a:rPr>
              <a:t>Core Isolation Memory Integrity (Part of Device Guard) + Security Processor </a:t>
            </a:r>
            <a:endParaRPr lang="en-US" sz="1500" dirty="0">
              <a:solidFill>
                <a:srgbClr val="FFFFFF"/>
              </a:solidFill>
              <a:highlight>
                <a:srgbClr val="008080"/>
              </a:highligh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FFFFFF"/>
                </a:solidFill>
                <a:highlight>
                  <a:srgbClr val="008080"/>
                </a:highlight>
                <a:hlinkClick r:id="rId11"/>
              </a:rPr>
              <a:t>Secure boot </a:t>
            </a:r>
            <a:endParaRPr lang="en-US" sz="1500" dirty="0">
              <a:solidFill>
                <a:srgbClr val="FFFFFF"/>
              </a:solidFill>
              <a:highlight>
                <a:srgbClr val="008080"/>
              </a:highligh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FFFFFF"/>
                </a:solidFill>
                <a:highlight>
                  <a:srgbClr val="008080"/>
                </a:highlight>
                <a:hlinkClick r:id="rId12"/>
              </a:rPr>
              <a:t>HVCI (Hypervisor-Protected Code Integrity)</a:t>
            </a:r>
            <a:endParaRPr lang="en-US" sz="1500" dirty="0">
              <a:solidFill>
                <a:srgbClr val="FFFFFF"/>
              </a:solidFill>
              <a:highlight>
                <a:srgbClr val="008080"/>
              </a:highligh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FFFFFF"/>
                </a:solidFill>
                <a:highlight>
                  <a:srgbClr val="008080"/>
                </a:highlight>
                <a:hlinkClick r:id="rId13"/>
              </a:rPr>
              <a:t>Credential Guard </a:t>
            </a:r>
            <a:endParaRPr lang="en-US" sz="1500" dirty="0">
              <a:solidFill>
                <a:srgbClr val="FFFFFF"/>
              </a:solidFill>
              <a:highlight>
                <a:srgbClr val="008080"/>
              </a:highlight>
            </a:endParaRPr>
          </a:p>
          <a:p>
            <a:endParaRPr lang="en-US" sz="1500" dirty="0">
              <a:solidFill>
                <a:srgbClr val="FFFFFF"/>
              </a:solidFill>
            </a:endParaRPr>
          </a:p>
          <a:p>
            <a:endParaRPr lang="en-US" sz="15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44235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9A188-AB70-C33E-491B-F8A672A0B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643467"/>
            <a:ext cx="4645152" cy="5571066"/>
          </a:xfrm>
        </p:spPr>
        <p:txBody>
          <a:bodyPr anchor="ctr">
            <a:normAutofit/>
          </a:bodyPr>
          <a:lstStyle/>
          <a:p>
            <a:r>
              <a:rPr lang="en-US" sz="5400" dirty="0"/>
              <a:t>Passwords!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C9FE3-70F1-8AB0-D575-628A88468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8696" y="643467"/>
            <a:ext cx="5788152" cy="5571066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FFFF"/>
                </a:solidFill>
              </a:rPr>
              <a:t>What is your password policy today? (are you blushing because it is terrible?)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FFFF"/>
                </a:solidFill>
              </a:rPr>
              <a:t>What can you do to help you fight bad passwords?</a:t>
            </a:r>
          </a:p>
          <a:p>
            <a:pPr lvl="1"/>
            <a:r>
              <a:rPr lang="en-US" sz="2200" dirty="0">
                <a:solidFill>
                  <a:srgbClr val="FFFFFF"/>
                </a:solidFill>
              </a:rPr>
              <a:t>Longer and stronger passwords!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FFFF"/>
                </a:solidFill>
                <a:highlight>
                  <a:srgbClr val="008080"/>
                </a:highlight>
                <a:hlinkClick r:id="rId2"/>
              </a:rPr>
              <a:t>Password filters in AD</a:t>
            </a:r>
            <a:r>
              <a:rPr lang="en-US" sz="2200" dirty="0">
                <a:solidFill>
                  <a:srgbClr val="FFFFFF"/>
                </a:solidFill>
                <a:highlight>
                  <a:srgbClr val="008080"/>
                </a:highlight>
              </a:rPr>
              <a:t>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FFFF"/>
                </a:solidFill>
              </a:rPr>
              <a:t>Local Admin password!?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FFFF"/>
                </a:solidFill>
                <a:highlight>
                  <a:srgbClr val="008080"/>
                </a:highlight>
                <a:hlinkClick r:id="rId3"/>
              </a:rPr>
              <a:t>LAPS</a:t>
            </a:r>
            <a:r>
              <a:rPr lang="en-US" sz="2200" dirty="0">
                <a:solidFill>
                  <a:srgbClr val="FFFFFF"/>
                </a:solidFill>
                <a:highlight>
                  <a:srgbClr val="008080"/>
                </a:highlight>
              </a:rPr>
              <a:t> </a:t>
            </a:r>
            <a:r>
              <a:rPr lang="en-US" sz="2200" dirty="0">
                <a:solidFill>
                  <a:srgbClr val="FFFFFF"/>
                </a:solidFill>
              </a:rPr>
              <a:t>(Local Administrator Password Solution) from MS. </a:t>
            </a:r>
          </a:p>
          <a:p>
            <a:pPr marL="0" indent="0">
              <a:buNone/>
            </a:pPr>
            <a:endParaRPr lang="en-US" sz="2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9770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90ABC-97D4-DAF1-138D-DA37F532D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770"/>
            <a:ext cx="4544683" cy="2027227"/>
          </a:xfrm>
        </p:spPr>
        <p:txBody>
          <a:bodyPr anchor="t"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Patching!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66A3BCD-2B72-7C07-83A2-521A2C7091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7713928"/>
              </p:ext>
            </p:extLst>
          </p:nvPr>
        </p:nvGraphicFramePr>
        <p:xfrm>
          <a:off x="5542672" y="541606"/>
          <a:ext cx="5811128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2238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Robot operating a machine">
            <a:extLst>
              <a:ext uri="{FF2B5EF4-FFF2-40B4-BE49-F238E27FC236}">
                <a16:creationId xmlns:a16="http://schemas.microsoft.com/office/drawing/2014/main" id="{5B74B6A6-1F3A-5A72-F0BD-BBD85D4E42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</a:blip>
          <a:srcRect t="3683" b="23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FA70BFF-4EFB-44AB-3FEA-C750B9220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Who am I?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68881-5237-A5A6-6EB7-31CF63BC4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Professional </a:t>
            </a:r>
          </a:p>
          <a:p>
            <a:pPr lvl="1"/>
            <a:r>
              <a:rPr lang="en-US">
                <a:solidFill>
                  <a:schemeClr val="tx1"/>
                </a:solidFill>
              </a:rPr>
              <a:t>Work for Ideal Integrations in a division called Blue Bastion </a:t>
            </a:r>
          </a:p>
          <a:p>
            <a:pPr lvl="2"/>
            <a:r>
              <a:rPr lang="en-US">
                <a:solidFill>
                  <a:schemeClr val="tx1"/>
                </a:solidFill>
              </a:rPr>
              <a:t>VP Security Services</a:t>
            </a:r>
          </a:p>
          <a:p>
            <a:pPr lvl="3"/>
            <a:r>
              <a:rPr lang="en-US">
                <a:solidFill>
                  <a:schemeClr val="tx1"/>
                </a:solidFill>
              </a:rPr>
              <a:t>DFIR </a:t>
            </a:r>
          </a:p>
          <a:p>
            <a:pPr lvl="3"/>
            <a:r>
              <a:rPr lang="en-US">
                <a:solidFill>
                  <a:schemeClr val="tx1"/>
                </a:solidFill>
              </a:rPr>
              <a:t>MDR </a:t>
            </a:r>
          </a:p>
          <a:p>
            <a:pPr lvl="3"/>
            <a:r>
              <a:rPr lang="en-US">
                <a:solidFill>
                  <a:schemeClr val="tx1"/>
                </a:solidFill>
              </a:rPr>
              <a:t>DevOps </a:t>
            </a:r>
          </a:p>
          <a:p>
            <a:pPr lvl="3"/>
            <a:r>
              <a:rPr lang="en-US">
                <a:solidFill>
                  <a:schemeClr val="tx1"/>
                </a:solidFill>
              </a:rPr>
              <a:t>Joint ops </a:t>
            </a:r>
          </a:p>
        </p:txBody>
      </p:sp>
    </p:spTree>
    <p:extLst>
      <p:ext uri="{BB962C8B-B14F-4D97-AF65-F5344CB8AC3E}">
        <p14:creationId xmlns:p14="http://schemas.microsoft.com/office/powerpoint/2010/main" val="544238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376AD-FE93-C6E7-8BFB-A57E9F191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643467"/>
            <a:ext cx="5568178" cy="5571066"/>
          </a:xfrm>
        </p:spPr>
        <p:txBody>
          <a:bodyPr anchor="ctr">
            <a:normAutofit/>
          </a:bodyPr>
          <a:lstStyle/>
          <a:p>
            <a:r>
              <a:rPr lang="en-US" sz="5400" dirty="0"/>
              <a:t>Centralized Logging?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472B0-0135-04B6-0E9A-5357669EA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8696" y="643467"/>
            <a:ext cx="5788152" cy="5571066"/>
          </a:xfrm>
        </p:spPr>
        <p:txBody>
          <a:bodyPr anchor="ctr">
            <a:normAutofit/>
          </a:bodyPr>
          <a:lstStyle/>
          <a:p>
            <a:r>
              <a:rPr lang="en-US" sz="2200">
                <a:solidFill>
                  <a:srgbClr val="FFFFFF"/>
                </a:solidFill>
              </a:rPr>
              <a:t>Are you sending any logs anywhere that is useful? </a:t>
            </a:r>
          </a:p>
          <a:p>
            <a:pPr lvl="1"/>
            <a:r>
              <a:rPr lang="en-US" sz="2200">
                <a:solidFill>
                  <a:srgbClr val="FFFFFF"/>
                </a:solidFill>
              </a:rPr>
              <a:t>Is that logging solution protected? </a:t>
            </a:r>
          </a:p>
          <a:p>
            <a:pPr lvl="1"/>
            <a:r>
              <a:rPr lang="en-US" sz="2200">
                <a:solidFill>
                  <a:srgbClr val="FFFFFF"/>
                </a:solidFill>
              </a:rPr>
              <a:t>Is this logging solution part of  your DR/BC plan? </a:t>
            </a:r>
          </a:p>
          <a:p>
            <a:pPr lvl="1"/>
            <a:r>
              <a:rPr lang="en-US" sz="2200">
                <a:solidFill>
                  <a:srgbClr val="FFFFFF"/>
                </a:solidFill>
              </a:rPr>
              <a:t>Are you checking and validating your logs are flowing? </a:t>
            </a:r>
          </a:p>
        </p:txBody>
      </p:sp>
    </p:spTree>
    <p:extLst>
      <p:ext uri="{BB962C8B-B14F-4D97-AF65-F5344CB8AC3E}">
        <p14:creationId xmlns:p14="http://schemas.microsoft.com/office/powerpoint/2010/main" val="2015982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2ED4E-90EA-705D-8CAA-DFF4E7145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643467"/>
            <a:ext cx="6223786" cy="5571066"/>
          </a:xfrm>
        </p:spPr>
        <p:txBody>
          <a:bodyPr anchor="ctr">
            <a:normAutofit/>
          </a:bodyPr>
          <a:lstStyle/>
          <a:p>
            <a:r>
              <a:rPr lang="en-US" sz="5400" dirty="0"/>
              <a:t>EDR / NGAV?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B19A7-534B-B7AB-C31B-ABBE1523F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8696" y="643467"/>
            <a:ext cx="5788152" cy="5571066"/>
          </a:xfrm>
        </p:spPr>
        <p:txBody>
          <a:bodyPr anchor="ctr">
            <a:normAutofit/>
          </a:bodyPr>
          <a:lstStyle/>
          <a:p>
            <a:r>
              <a:rPr lang="en-US" sz="2200">
                <a:solidFill>
                  <a:srgbClr val="FFFFFF"/>
                </a:solidFill>
              </a:rPr>
              <a:t>Do you, have it? </a:t>
            </a:r>
          </a:p>
          <a:p>
            <a:pPr lvl="1"/>
            <a:r>
              <a:rPr lang="en-US" sz="2200">
                <a:solidFill>
                  <a:srgbClr val="FFFFFF"/>
                </a:solidFill>
              </a:rPr>
              <a:t>If yes, how is it deployed? Is it deployed well?</a:t>
            </a:r>
          </a:p>
          <a:p>
            <a:pPr lvl="1"/>
            <a:r>
              <a:rPr lang="en-US" sz="2200">
                <a:solidFill>
                  <a:srgbClr val="FFFFFF"/>
                </a:solidFill>
              </a:rPr>
              <a:t>Do you have a lot of noise from this solution? </a:t>
            </a:r>
          </a:p>
          <a:p>
            <a:pPr lvl="1"/>
            <a:r>
              <a:rPr lang="en-US" sz="2200">
                <a:solidFill>
                  <a:srgbClr val="FFFFFF"/>
                </a:solidFill>
              </a:rPr>
              <a:t>Can you drive it further? </a:t>
            </a:r>
          </a:p>
          <a:p>
            <a:pPr lvl="1"/>
            <a:endParaRPr lang="en-US" sz="2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3152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A7A7C-3D95-CFDD-A0FA-C551D136E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643467"/>
            <a:ext cx="3840480" cy="5571066"/>
          </a:xfrm>
        </p:spPr>
        <p:txBody>
          <a:bodyPr anchor="ctr">
            <a:normAutofit/>
          </a:bodyPr>
          <a:lstStyle/>
          <a:p>
            <a:r>
              <a:rPr lang="en-US" sz="5400"/>
              <a:t>Offensive tools for Defensive teams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C1C5E-F5C3-2ADD-EA27-47406E062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8696" y="643467"/>
            <a:ext cx="5788152" cy="5571066"/>
          </a:xfrm>
        </p:spPr>
        <p:txBody>
          <a:bodyPr anchor="ctr"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500">
                <a:solidFill>
                  <a:srgbClr val="FFFFFF"/>
                </a:solidFill>
              </a:rPr>
              <a:t>*Disclaimer for using offensive tools: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>
                <a:solidFill>
                  <a:srgbClr val="FFFFFF"/>
                </a:solidFill>
              </a:rPr>
              <a:t>Make sure your whole security team is aware you are going to mess with these at minimum. Let them know in advanced, and let them know when.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>
                <a:solidFill>
                  <a:srgbClr val="FFFFFF"/>
                </a:solidFill>
              </a:rPr>
              <a:t>When you are done using these tools, remove them completely. Place them all in a single location, then remove them completely at the end. Nothing makes an attackers life easier than discovering toolsets that are available to leverage, or have reports of vulnerabilities sitting on a system they compromise.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>
                <a:solidFill>
                  <a:srgbClr val="FFFFFF"/>
                </a:solidFill>
              </a:rPr>
              <a:t>Test before use in production . . . . Please.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>
                <a:solidFill>
                  <a:srgbClr val="FFFFFF"/>
                </a:solidFill>
              </a:rPr>
              <a:t>Bloodhound / Pingcastle / purple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>
                <a:solidFill>
                  <a:srgbClr val="FFFFFF"/>
                </a:solidFill>
              </a:rPr>
              <a:t>AD Security audit and remediation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1500">
                <a:solidFill>
                  <a:srgbClr val="FFFFFF"/>
                </a:solidFill>
              </a:rPr>
              <a:t>Any easy wins here? </a:t>
            </a:r>
          </a:p>
          <a:p>
            <a:pPr marL="1600200" lvl="3" indent="-228600">
              <a:buFont typeface="Arial" panose="020B0604020202020204" pitchFamily="34" charset="0"/>
              <a:buChar char="•"/>
            </a:pPr>
            <a:r>
              <a:rPr lang="en-US" sz="1500">
                <a:solidFill>
                  <a:srgbClr val="FFFFFF"/>
                </a:solidFill>
              </a:rPr>
              <a:t>SPNs, remove any unnecessary ones (or all of them if unnecessary)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>
                <a:solidFill>
                  <a:srgbClr val="FFFFFF"/>
                </a:solidFill>
              </a:rPr>
              <a:t>NMAP / network scanner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>
                <a:solidFill>
                  <a:srgbClr val="FFFFFF"/>
                </a:solidFill>
              </a:rPr>
              <a:t>What ports are open externally?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1500">
                <a:solidFill>
                  <a:srgbClr val="FFFFFF"/>
                </a:solidFill>
              </a:rPr>
              <a:t>Close unused ports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>
                <a:solidFill>
                  <a:srgbClr val="FFFFFF"/>
                </a:solidFill>
              </a:rPr>
              <a:t>What ports are open internally?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1500">
                <a:solidFill>
                  <a:srgbClr val="FFFFFF"/>
                </a:solidFill>
              </a:rPr>
              <a:t>Close unused ports </a:t>
            </a:r>
          </a:p>
        </p:txBody>
      </p:sp>
    </p:spTree>
    <p:extLst>
      <p:ext uri="{BB962C8B-B14F-4D97-AF65-F5344CB8AC3E}">
        <p14:creationId xmlns:p14="http://schemas.microsoft.com/office/powerpoint/2010/main" val="344692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5CCA5-5FD4-2366-0D93-144237538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63" y="643467"/>
            <a:ext cx="5374257" cy="5571066"/>
          </a:xfrm>
        </p:spPr>
        <p:txBody>
          <a:bodyPr anchor="ctr">
            <a:normAutofit/>
          </a:bodyPr>
          <a:lstStyle/>
          <a:p>
            <a:r>
              <a:rPr lang="en-US" sz="5400" dirty="0"/>
              <a:t>Approaching new tools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69BFB18-D1D1-A087-F5B3-92CD2E4834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568696" y="643467"/>
            <a:ext cx="5788152" cy="557106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Question Cyber Security: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Why do you want to implement that Security item?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What problem does it solve?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Why does this problem exist?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What options are there opposed to this {insert tool}?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Do we have another toolset already implemented that solves this issue?</a:t>
            </a: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Even partially?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How can we make sure we implement this solution to the greatest degree possible?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What other issues can this help us resolve?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How long will this take to implement?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Who is going to be responsible for this solution moving forward?</a:t>
            </a: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How much reoccurring time will need to be spent on this solution from:</a:t>
            </a: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Maintenance</a:t>
            </a: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Care + Feeding + improving</a:t>
            </a: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Alert review + Response?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5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617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75DC3-F479-C00C-5A34-B5BB26908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643467"/>
            <a:ext cx="3840480" cy="5571066"/>
          </a:xfrm>
        </p:spPr>
        <p:txBody>
          <a:bodyPr anchor="ctr">
            <a:normAutofit fontScale="90000"/>
          </a:bodyPr>
          <a:lstStyle/>
          <a:p>
            <a:r>
              <a:rPr lang="en-US" sz="5400"/>
              <a:t>What happens when I get through all of these?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A6E35-997B-A6DE-F7F3-A39AD4D96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8696" y="643467"/>
            <a:ext cx="5788152" cy="5571066"/>
          </a:xfrm>
        </p:spPr>
        <p:txBody>
          <a:bodyPr anchor="ctr">
            <a:normAutofit/>
          </a:bodyPr>
          <a:lstStyle/>
          <a:p>
            <a:r>
              <a:rPr lang="en-US" sz="2200">
                <a:solidFill>
                  <a:srgbClr val="FFFFFF"/>
                </a:solidFill>
              </a:rPr>
              <a:t>Congratulations! You are only getting started! </a:t>
            </a:r>
          </a:p>
          <a:p>
            <a:pPr lvl="1"/>
            <a:r>
              <a:rPr lang="en-US" sz="2200">
                <a:solidFill>
                  <a:srgbClr val="FFFFFF"/>
                </a:solidFill>
              </a:rPr>
              <a:t>The good news here is when you go through all these items you will find you know your environment to a much deeper level than you previously had known it. This is going to help springboard you forward with other toolsets. You will understand how things work in your environment at a deeper level. You will also know what all devices are in your network! </a:t>
            </a:r>
          </a:p>
          <a:p>
            <a:pPr lvl="1"/>
            <a:r>
              <a:rPr lang="en-US" sz="2200">
                <a:solidFill>
                  <a:srgbClr val="FFFFFF"/>
                </a:solidFill>
              </a:rPr>
              <a:t>You will know your vulnerable areas</a:t>
            </a:r>
          </a:p>
          <a:p>
            <a:pPr lvl="1"/>
            <a:endParaRPr lang="en-US" sz="2200">
              <a:solidFill>
                <a:srgbClr val="FFFFFF"/>
              </a:solidFill>
            </a:endParaRPr>
          </a:p>
          <a:p>
            <a:endParaRPr lang="en-US" sz="2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5493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BBA72-A94B-6D3B-ECD8-3FC250440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643467"/>
            <a:ext cx="3840480" cy="5571066"/>
          </a:xfrm>
        </p:spPr>
        <p:txBody>
          <a:bodyPr anchor="ctr">
            <a:normAutofit/>
          </a:bodyPr>
          <a:lstStyle/>
          <a:p>
            <a:r>
              <a:rPr lang="en-US" sz="5400"/>
              <a:t>Questions!?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8DC97-CBA4-FD69-D282-EBF44AB99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8696" y="643467"/>
            <a:ext cx="5788152" cy="5571066"/>
          </a:xfrm>
        </p:spPr>
        <p:txBody>
          <a:bodyPr anchor="ctr">
            <a:normAutofit/>
          </a:bodyPr>
          <a:lstStyle/>
          <a:p>
            <a:endParaRPr lang="en-US" sz="2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43371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4C7B0-3CFB-8CE8-B608-4307C9D6E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643467"/>
            <a:ext cx="4438118" cy="5571066"/>
          </a:xfrm>
        </p:spPr>
        <p:txBody>
          <a:bodyPr anchor="ctr">
            <a:normAutofit/>
          </a:bodyPr>
          <a:lstStyle/>
          <a:p>
            <a:r>
              <a:rPr lang="en-US" sz="5400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0D908-E6F3-87C0-2E09-BA34188ED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8696" y="643467"/>
            <a:ext cx="5788152" cy="5571066"/>
          </a:xfrm>
        </p:spPr>
        <p:txBody>
          <a:bodyPr anchor="ctr">
            <a:normAutofit/>
          </a:bodyPr>
          <a:lstStyle/>
          <a:p>
            <a:r>
              <a:rPr lang="en-US" sz="2200" dirty="0">
                <a:solidFill>
                  <a:srgbClr val="FFFFFF"/>
                </a:solidFill>
              </a:rPr>
              <a:t>Check out this talk, and more resources from this talk on </a:t>
            </a:r>
            <a:r>
              <a:rPr lang="en-US" sz="2200" dirty="0">
                <a:solidFill>
                  <a:srgbClr val="FFFFFF"/>
                </a:solidFill>
                <a:highlight>
                  <a:srgbClr val="008080"/>
                </a:highlight>
                <a:hlinkClick r:id="rId2"/>
              </a:rPr>
              <a:t>GitHub</a:t>
            </a:r>
            <a:endParaRPr lang="en-US" sz="2200" dirty="0">
              <a:solidFill>
                <a:srgbClr val="FFFFFF"/>
              </a:solidFill>
              <a:highlight>
                <a:srgbClr val="008080"/>
              </a:highlight>
            </a:endParaRPr>
          </a:p>
          <a:p>
            <a:r>
              <a:rPr lang="en-US" sz="2200" dirty="0">
                <a:solidFill>
                  <a:srgbClr val="FFFFFF"/>
                </a:solidFill>
              </a:rPr>
              <a:t>Find me on </a:t>
            </a:r>
            <a:r>
              <a:rPr lang="en-US" sz="2200" dirty="0">
                <a:solidFill>
                  <a:srgbClr val="FFFFFF"/>
                </a:solidFill>
                <a:highlight>
                  <a:srgbClr val="008080"/>
                </a:highlight>
                <a:hlinkClick r:id="rId3"/>
              </a:rPr>
              <a:t>LinkedIn</a:t>
            </a:r>
            <a:r>
              <a:rPr lang="en-US" sz="2200" dirty="0">
                <a:solidFill>
                  <a:srgbClr val="FFFFFF"/>
                </a:solidFill>
                <a:highlight>
                  <a:srgbClr val="008080"/>
                </a:highlight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8217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054EF32-2E45-CCBD-07B7-5EF1552470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</a:blip>
          <a:srcRect t="18663" b="1866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CA37E0-3BFB-5898-5BDA-D2F7AD50C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Who am I?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85783-C112-BC2B-457C-E69EDEC4A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Personal </a:t>
            </a:r>
          </a:p>
          <a:p>
            <a:pPr lvl="1"/>
            <a:r>
              <a:rPr lang="en-US">
                <a:solidFill>
                  <a:schemeClr val="tx1"/>
                </a:solidFill>
              </a:rPr>
              <a:t>Husband, Father </a:t>
            </a:r>
          </a:p>
          <a:p>
            <a:pPr lvl="1"/>
            <a:r>
              <a:rPr lang="en-US">
                <a:solidFill>
                  <a:schemeClr val="tx1"/>
                </a:solidFill>
              </a:rPr>
              <a:t>Hobbiest (pyrotechnics, growing plants, 3d printing, Homebrewing, electronics) </a:t>
            </a:r>
          </a:p>
          <a:p>
            <a:pPr lvl="1"/>
            <a:r>
              <a:rPr lang="en-US">
                <a:solidFill>
                  <a:schemeClr val="tx1"/>
                </a:solidFill>
              </a:rPr>
              <a:t>Alpaca Farmer (yes for real) </a:t>
            </a:r>
          </a:p>
        </p:txBody>
      </p:sp>
    </p:spTree>
    <p:extLst>
      <p:ext uri="{BB962C8B-B14F-4D97-AF65-F5344CB8AC3E}">
        <p14:creationId xmlns:p14="http://schemas.microsoft.com/office/powerpoint/2010/main" val="3135754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AEDF7-453C-F7F0-808D-E5C3BAC52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en-US"/>
              <a:t>Why basics?</a:t>
            </a:r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E510222F-F1F9-8BBB-67F4-84266A457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897" y="1798613"/>
            <a:ext cx="8534400" cy="262654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Why basics, when neat, shiny, expensive tools exist? </a:t>
            </a:r>
          </a:p>
          <a:p>
            <a:r>
              <a:rPr lang="en-US" dirty="0">
                <a:solidFill>
                  <a:schemeClr val="tx1"/>
                </a:solidFill>
              </a:rPr>
              <a:t>Does that mean I do not need tools? </a:t>
            </a:r>
          </a:p>
          <a:p>
            <a:r>
              <a:rPr lang="en-US" dirty="0">
                <a:solidFill>
                  <a:schemeClr val="tx1"/>
                </a:solidFill>
              </a:rPr>
              <a:t>Key ingredient?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Do not let the exception become the rule. Make the rule the rule, and the exception(s) the exception(s) </a:t>
            </a:r>
          </a:p>
        </p:txBody>
      </p:sp>
    </p:spTree>
    <p:extLst>
      <p:ext uri="{BB962C8B-B14F-4D97-AF65-F5344CB8AC3E}">
        <p14:creationId xmlns:p14="http://schemas.microsoft.com/office/powerpoint/2010/main" val="2442284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DDAC8FB-C15F-90C5-D362-D15487955E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</a:blip>
          <a:srcRect t="13473" b="2471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7F2227D-0894-DD1E-911A-A3B0ECF44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867" y="685800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/>
              <a:t>Do you have the basics covered?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4CB29-0D05-8CA6-6838-55C0A4D0C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6867" y="2252131"/>
            <a:ext cx="8534400" cy="36152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What are the basics!?</a:t>
            </a:r>
          </a:p>
          <a:p>
            <a:r>
              <a:rPr lang="en-US" dirty="0">
                <a:solidFill>
                  <a:schemeClr val="tx1"/>
                </a:solidFill>
              </a:rPr>
              <a:t>CIS TOP 18! </a:t>
            </a:r>
          </a:p>
          <a:p>
            <a:pPr lvl="1"/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This will give you a more comprehensive list of items, and the folks that built that have a much deeper dive into a very good set of starting points opposed to a single talk.</a:t>
            </a:r>
          </a:p>
          <a:p>
            <a:pPr lvl="1"/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Please notate Inventory (Asset discovery in general) and data recovery  </a:t>
            </a:r>
          </a:p>
          <a:p>
            <a:pPr marL="1200150" lvl="2" indent="-285750"/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Inventory and Control of Enterprise Assets </a:t>
            </a:r>
          </a:p>
          <a:p>
            <a:pPr marL="1200150" lvl="2" indent="-285750"/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Inventory and Control of Software Assets </a:t>
            </a:r>
          </a:p>
          <a:p>
            <a:pPr marL="1200150" lvl="2" indent="-285750"/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Data Protection 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0630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726E3EE-E480-3DEF-D8C9-5919658067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508" r="13035" b="1"/>
          <a:stretch/>
        </p:blipFill>
        <p:spPr>
          <a:xfrm>
            <a:off x="764988" y="1749627"/>
            <a:ext cx="3659867" cy="335874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4ADE5BC-07FD-3194-9175-6F9213B46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9354" y="457201"/>
            <a:ext cx="5337270" cy="1835911"/>
          </a:xfrm>
        </p:spPr>
        <p:txBody>
          <a:bodyPr anchor="b"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Things to do: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5F2E4-CD58-FC1D-5B19-A3C883937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9354" y="2798064"/>
            <a:ext cx="5461095" cy="3417611"/>
          </a:xfrm>
        </p:spPr>
        <p:txBody>
          <a:bodyPr anchor="t">
            <a:normAutofit/>
          </a:bodyPr>
          <a:lstStyle/>
          <a:p>
            <a:r>
              <a:rPr lang="en-US" sz="2200">
                <a:solidFill>
                  <a:srgbClr val="FFFFFF"/>
                </a:solidFill>
              </a:rPr>
              <a:t>Put one foot in front of the other </a:t>
            </a:r>
          </a:p>
          <a:p>
            <a:endParaRPr lang="en-US" sz="2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729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D9D07-E8DB-B52A-AB52-8758209B7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643467"/>
            <a:ext cx="4727448" cy="5571066"/>
          </a:xfrm>
        </p:spPr>
        <p:txBody>
          <a:bodyPr anchor="ctr">
            <a:normAutofit/>
          </a:bodyPr>
          <a:lstStyle/>
          <a:p>
            <a:r>
              <a:rPr lang="en-US" sz="3400" dirty="0"/>
              <a:t>DOCUMENTATION! DOCUMENTATION! DOCUMENTATION! 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AB429-F6EF-A3D1-29D1-9D292F585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8696" y="643467"/>
            <a:ext cx="5788152" cy="5571066"/>
          </a:xfrm>
        </p:spPr>
        <p:txBody>
          <a:bodyPr anchor="ctr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200" b="0" i="0">
                <a:solidFill>
                  <a:srgbClr val="FFFFFF"/>
                </a:solidFill>
                <a:effectLst/>
                <a:latin typeface="-apple-system"/>
              </a:rPr>
              <a:t>Document! Everything!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b="0" i="0">
                <a:solidFill>
                  <a:srgbClr val="FFFFFF"/>
                </a:solidFill>
                <a:effectLst/>
                <a:latin typeface="-apple-system"/>
              </a:rPr>
              <a:t>Network diagrams? Yes please!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b="0" i="0">
                <a:solidFill>
                  <a:srgbClr val="FFFFFF"/>
                </a:solidFill>
                <a:effectLst/>
                <a:latin typeface="-apple-system"/>
              </a:rPr>
              <a:t>Org Charts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b="0" i="0">
                <a:solidFill>
                  <a:srgbClr val="FFFFFF"/>
                </a:solidFill>
                <a:effectLst/>
                <a:latin typeface="-apple-system"/>
              </a:rPr>
              <a:t>How is you organization broken down? 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1200" b="0" i="0">
                <a:solidFill>
                  <a:srgbClr val="FFFFFF"/>
                </a:solidFill>
                <a:effectLst/>
                <a:latin typeface="-apple-system"/>
              </a:rPr>
              <a:t>What are the major roles / responsibilities of your organization beyond just an org chart? 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1200" b="0" i="0">
                <a:solidFill>
                  <a:srgbClr val="FFFFFF"/>
                </a:solidFill>
                <a:effectLst/>
                <a:latin typeface="-apple-system"/>
              </a:rPr>
              <a:t>User roles such as:</a:t>
            </a:r>
          </a:p>
          <a:p>
            <a:pPr marL="1600200" lvl="3" indent="-228600">
              <a:buFont typeface="Arial" panose="020B0604020202020204" pitchFamily="34" charset="0"/>
              <a:buChar char="•"/>
            </a:pPr>
            <a:r>
              <a:rPr lang="en-US" sz="1200" b="0" i="0">
                <a:solidFill>
                  <a:srgbClr val="FFFFFF"/>
                </a:solidFill>
                <a:effectLst/>
                <a:latin typeface="-apple-system"/>
              </a:rPr>
              <a:t>HR</a:t>
            </a:r>
          </a:p>
          <a:p>
            <a:pPr marL="1600200" lvl="3" indent="-228600">
              <a:buFont typeface="Arial" panose="020B0604020202020204" pitchFamily="34" charset="0"/>
              <a:buChar char="•"/>
            </a:pPr>
            <a:r>
              <a:rPr lang="en-US" sz="1200" b="0" i="0">
                <a:solidFill>
                  <a:srgbClr val="FFFFFF"/>
                </a:solidFill>
                <a:effectLst/>
                <a:latin typeface="-apple-system"/>
              </a:rPr>
              <a:t>IT </a:t>
            </a:r>
          </a:p>
          <a:p>
            <a:pPr marL="1600200" lvl="3" indent="-228600">
              <a:buFont typeface="Arial" panose="020B0604020202020204" pitchFamily="34" charset="0"/>
              <a:buChar char="•"/>
            </a:pPr>
            <a:r>
              <a:rPr lang="en-US" sz="1200" b="0" i="0">
                <a:solidFill>
                  <a:srgbClr val="FFFFFF"/>
                </a:solidFill>
                <a:effectLst/>
                <a:latin typeface="-apple-system"/>
              </a:rPr>
              <a:t>Developers / development </a:t>
            </a:r>
          </a:p>
          <a:p>
            <a:pPr marL="1600200" lvl="3" indent="-228600">
              <a:buFont typeface="Arial" panose="020B0604020202020204" pitchFamily="34" charset="0"/>
              <a:buChar char="•"/>
            </a:pPr>
            <a:r>
              <a:rPr lang="en-US" sz="1200" b="0" i="0">
                <a:solidFill>
                  <a:srgbClr val="FFFFFF"/>
                </a:solidFill>
                <a:effectLst/>
                <a:latin typeface="-apple-system"/>
              </a:rPr>
              <a:t>Power User (not quite IT, but not an average everyday user) </a:t>
            </a:r>
          </a:p>
          <a:p>
            <a:pPr marL="1600200" lvl="3" indent="-228600">
              <a:buFont typeface="Arial" panose="020B0604020202020204" pitchFamily="34" charset="0"/>
              <a:buChar char="•"/>
            </a:pPr>
            <a:r>
              <a:rPr lang="en-US" sz="1200" b="0" i="0">
                <a:solidFill>
                  <a:srgbClr val="FFFFFF"/>
                </a:solidFill>
                <a:effectLst/>
                <a:latin typeface="-apple-system"/>
              </a:rPr>
              <a:t>Average everyday user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1200" b="0" i="0">
                <a:solidFill>
                  <a:srgbClr val="FFFFFF"/>
                </a:solidFill>
                <a:effectLst/>
                <a:latin typeface="-apple-system"/>
              </a:rPr>
              <a:t>Do those roles line up to the business systems and access that they require for their job titles? </a:t>
            </a:r>
          </a:p>
          <a:p>
            <a:pPr marL="1600200" lvl="3" indent="-228600">
              <a:buFont typeface="Arial" panose="020B0604020202020204" pitchFamily="34" charset="0"/>
              <a:buChar char="•"/>
            </a:pPr>
            <a:r>
              <a:rPr lang="en-US" sz="1200" b="0" i="0">
                <a:solidFill>
                  <a:srgbClr val="FFFFFF"/>
                </a:solidFill>
                <a:effectLst/>
                <a:latin typeface="-apple-system"/>
              </a:rPr>
              <a:t>IF yes, please document this! 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1200" b="0" i="0">
                <a:solidFill>
                  <a:srgbClr val="FFFFFF"/>
                </a:solidFill>
                <a:effectLst/>
                <a:latin typeface="-apple-system"/>
              </a:rPr>
              <a:t>What are your most important assets to IT?</a:t>
            </a:r>
          </a:p>
          <a:p>
            <a:pPr marL="1600200" lvl="3" indent="-228600">
              <a:buFont typeface="Arial" panose="020B0604020202020204" pitchFamily="34" charset="0"/>
              <a:buChar char="•"/>
            </a:pPr>
            <a:r>
              <a:rPr lang="en-US" sz="1200" b="0" i="0">
                <a:solidFill>
                  <a:srgbClr val="FFFFFF"/>
                </a:solidFill>
                <a:effectLst/>
                <a:latin typeface="-apple-system"/>
              </a:rPr>
              <a:t>Who is this? 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1200" b="0" i="0">
                <a:solidFill>
                  <a:srgbClr val="FFFFFF"/>
                </a:solidFill>
                <a:effectLst/>
                <a:latin typeface="-apple-system"/>
              </a:rPr>
              <a:t>What are the most important assets to the organization? </a:t>
            </a:r>
          </a:p>
          <a:p>
            <a:pPr marL="1600200" lvl="3" indent="-228600">
              <a:buFont typeface="Arial" panose="020B0604020202020204" pitchFamily="34" charset="0"/>
              <a:buChar char="•"/>
            </a:pPr>
            <a:r>
              <a:rPr lang="en-US" sz="1200" b="0" i="0">
                <a:solidFill>
                  <a:srgbClr val="FFFFFF"/>
                </a:solidFill>
                <a:effectLst/>
                <a:latin typeface="-apple-system"/>
              </a:rPr>
              <a:t>Who uses these assets? </a:t>
            </a:r>
          </a:p>
          <a:p>
            <a:pPr lvl="2"/>
            <a:r>
              <a:rPr lang="en-US" sz="1200" b="0" i="0">
                <a:solidFill>
                  <a:srgbClr val="FFFFFF"/>
                </a:solidFill>
                <a:effectLst/>
                <a:latin typeface="-apple-system"/>
              </a:rPr>
              <a:t>Who are your major key stake holders in your org?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b="0" i="0">
                <a:solidFill>
                  <a:srgbClr val="FFFFFF"/>
                </a:solidFill>
                <a:effectLst/>
                <a:latin typeface="-apple-system"/>
              </a:rPr>
              <a:t>What assets do not have redundancy in your organization? 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1200" b="0" i="0">
                <a:solidFill>
                  <a:srgbClr val="FFFFFF"/>
                </a:solidFill>
                <a:effectLst/>
                <a:latin typeface="-apple-system"/>
              </a:rPr>
              <a:t>What is the impact of not having redundancy for those assets? </a:t>
            </a:r>
          </a:p>
          <a:p>
            <a:pPr marL="0" indent="0">
              <a:buNone/>
            </a:pPr>
            <a:endParaRPr lang="en-US" sz="1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7782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D0517-4586-1384-AB9E-218B10981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643467"/>
            <a:ext cx="4423479" cy="5571066"/>
          </a:xfrm>
        </p:spPr>
        <p:txBody>
          <a:bodyPr anchor="ctr">
            <a:normAutofit/>
          </a:bodyPr>
          <a:lstStyle/>
          <a:p>
            <a:r>
              <a:rPr lang="en-US" sz="5400" dirty="0"/>
              <a:t>Active Directory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56D13-2F7D-3D7A-DD58-6366706C9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8696" y="643467"/>
            <a:ext cx="5788152" cy="5571066"/>
          </a:xfrm>
        </p:spPr>
        <p:txBody>
          <a:bodyPr anchor="ctr">
            <a:normAutofit/>
          </a:bodyPr>
          <a:lstStyle/>
          <a:p>
            <a:r>
              <a:rPr lang="en-US" sz="2200">
                <a:solidFill>
                  <a:srgbClr val="FFFFFF"/>
                </a:solidFill>
              </a:rPr>
              <a:t>Review AD for stale user accounts </a:t>
            </a:r>
          </a:p>
          <a:p>
            <a:r>
              <a:rPr lang="en-US" sz="2200">
                <a:solidFill>
                  <a:srgbClr val="FFFFFF"/>
                </a:solidFill>
              </a:rPr>
              <a:t>Review AD for stale service accounts </a:t>
            </a:r>
          </a:p>
          <a:p>
            <a:r>
              <a:rPr lang="en-US" sz="2200">
                <a:solidFill>
                  <a:srgbClr val="FFFFFF"/>
                </a:solidFill>
              </a:rPr>
              <a:t>Create an onboarding / offboarding process for employees (if one does not exist) </a:t>
            </a:r>
          </a:p>
          <a:p>
            <a:r>
              <a:rPr lang="en-US" sz="2200">
                <a:solidFill>
                  <a:srgbClr val="FFFFFF"/>
                </a:solidFill>
              </a:rPr>
              <a:t>Create an onboarding / offboarding process for service accounts (if one does not exist) </a:t>
            </a:r>
          </a:p>
          <a:p>
            <a:r>
              <a:rPr lang="en-US" sz="2200">
                <a:solidFill>
                  <a:srgbClr val="FFFFFF"/>
                </a:solidFill>
              </a:rPr>
              <a:t>Implement an AD audit to review things such as: </a:t>
            </a:r>
          </a:p>
          <a:p>
            <a:pPr lvl="1"/>
            <a:r>
              <a:rPr lang="en-US" sz="2200">
                <a:solidFill>
                  <a:srgbClr val="FFFFFF"/>
                </a:solidFill>
              </a:rPr>
              <a:t>Domain admins</a:t>
            </a:r>
          </a:p>
          <a:p>
            <a:pPr lvl="1"/>
            <a:r>
              <a:rPr lang="en-US" sz="2200">
                <a:solidFill>
                  <a:srgbClr val="FFFFFF"/>
                </a:solidFill>
              </a:rPr>
              <a:t>Stale accounts in general </a:t>
            </a:r>
          </a:p>
          <a:p>
            <a:pPr lvl="1"/>
            <a:r>
              <a:rPr lang="en-US" sz="2200">
                <a:solidFill>
                  <a:srgbClr val="FFFFFF"/>
                </a:solidFill>
              </a:rPr>
              <a:t>Accounts with SPNs!* </a:t>
            </a:r>
          </a:p>
        </p:txBody>
      </p:sp>
    </p:spTree>
    <p:extLst>
      <p:ext uri="{BB962C8B-B14F-4D97-AF65-F5344CB8AC3E}">
        <p14:creationId xmlns:p14="http://schemas.microsoft.com/office/powerpoint/2010/main" val="2157874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FFC70-00B0-0712-9F6F-23362AECC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643467"/>
            <a:ext cx="3840480" cy="5571066"/>
          </a:xfrm>
        </p:spPr>
        <p:txBody>
          <a:bodyPr anchor="ctr">
            <a:normAutofit/>
          </a:bodyPr>
          <a:lstStyle/>
          <a:p>
            <a:r>
              <a:rPr lang="en-US" sz="5400"/>
              <a:t>Least Privilege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B336F-9233-6D3B-F907-8E28565CD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8696" y="643467"/>
            <a:ext cx="5788152" cy="5571066"/>
          </a:xfrm>
        </p:spPr>
        <p:txBody>
          <a:bodyPr anchor="ctr">
            <a:normAutofit/>
          </a:bodyPr>
          <a:lstStyle/>
          <a:p>
            <a:r>
              <a:rPr lang="en-US" sz="2200">
                <a:solidFill>
                  <a:srgbClr val="FFFFFF"/>
                </a:solidFill>
              </a:rPr>
              <a:t>Do not use Domain Admin accounts to log into workstations! </a:t>
            </a:r>
          </a:p>
        </p:txBody>
      </p:sp>
    </p:spTree>
    <p:extLst>
      <p:ext uri="{BB962C8B-B14F-4D97-AF65-F5344CB8AC3E}">
        <p14:creationId xmlns:p14="http://schemas.microsoft.com/office/powerpoint/2010/main" val="2794725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3102</TotalTime>
  <Words>1687</Words>
  <Application>Microsoft Macintosh PowerPoint</Application>
  <PresentationFormat>Widescreen</PresentationFormat>
  <Paragraphs>195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-apple-system</vt:lpstr>
      <vt:lpstr>Arial</vt:lpstr>
      <vt:lpstr>Century Gothic</vt:lpstr>
      <vt:lpstr>Wingdings 3</vt:lpstr>
      <vt:lpstr>Slice</vt:lpstr>
      <vt:lpstr>Use What You Have! </vt:lpstr>
      <vt:lpstr>Who am I? </vt:lpstr>
      <vt:lpstr>Who am I? </vt:lpstr>
      <vt:lpstr>Why basics?</vt:lpstr>
      <vt:lpstr>Do you have the basics covered? </vt:lpstr>
      <vt:lpstr>Things to do: </vt:lpstr>
      <vt:lpstr>DOCUMENTATION! DOCUMENTATION! DOCUMENTATION!   </vt:lpstr>
      <vt:lpstr>Active Directory Review</vt:lpstr>
      <vt:lpstr>Least Privilege Access</vt:lpstr>
      <vt:lpstr>Review DR   BC plans</vt:lpstr>
      <vt:lpstr>Incident Response Plan? </vt:lpstr>
      <vt:lpstr>Golden Images anyone? </vt:lpstr>
      <vt:lpstr>Talk to your user base! </vt:lpstr>
      <vt:lpstr>Review your installed applications &amp; packages periodically</vt:lpstr>
      <vt:lpstr>Firewalls! </vt:lpstr>
      <vt:lpstr>Network segmentation </vt:lpstr>
      <vt:lpstr>OS Hardening</vt:lpstr>
      <vt:lpstr>Passwords!</vt:lpstr>
      <vt:lpstr>Patching! </vt:lpstr>
      <vt:lpstr>Centralized Logging? </vt:lpstr>
      <vt:lpstr>EDR / NGAV?</vt:lpstr>
      <vt:lpstr>Offensive tools for Defensive teams</vt:lpstr>
      <vt:lpstr>Approaching new tools</vt:lpstr>
      <vt:lpstr>What happens when I get through all of these? </vt:lpstr>
      <vt:lpstr>Questions!? 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 What You Have! </dc:title>
  <dc:creator>Corey Bussard</dc:creator>
  <cp:lastModifiedBy>Corey Bussard</cp:lastModifiedBy>
  <cp:revision>2</cp:revision>
  <dcterms:created xsi:type="dcterms:W3CDTF">2023-07-19T18:34:32Z</dcterms:created>
  <dcterms:modified xsi:type="dcterms:W3CDTF">2023-07-21T22:29:56Z</dcterms:modified>
</cp:coreProperties>
</file>