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0096-EFD9-4455-AEE4-48638372B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91C14-EAA0-46B3-B3DE-A8586BC4F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E8B12-FED8-4A15-B240-0D60E8FC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EC9D-9FEC-46AD-A1D3-1521FE6351F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9D8E5-0C0E-4F09-B287-FBFC57950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D859A-03BD-4D07-9E31-8C744EDC9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74BA-6F08-41BA-B79C-28681C28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F17D-5865-4604-A4FF-92E09E4A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66A7F-E1F4-4843-82EF-4B03F59B1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5DDBA-DA67-4F8B-9B27-A043C4497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EC9D-9FEC-46AD-A1D3-1521FE6351F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E3EA6-79E2-4684-9C91-834B2B9E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1BB80-B1B8-4FD9-8BB3-F127303F1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74BA-6F08-41BA-B79C-28681C28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4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08A764-9A99-47E8-A01E-707B4DC51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21FAC-56B0-4E6C-9AB1-0F9DEF4708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2F5EF-62BD-4106-970B-256D830F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EC9D-9FEC-46AD-A1D3-1521FE6351F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7D926-9EEE-4C3B-A596-A1203FE22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EAD1B-8102-4CAA-B190-7B68F50A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74BA-6F08-41BA-B79C-28681C28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6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056F-A6A5-4783-B39F-8F223D77A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889A-2484-40A1-9580-EDC887CA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1F307-02A3-4AF3-81C4-4BF7D5AA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EC9D-9FEC-46AD-A1D3-1521FE6351F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91F4C-4221-4FB6-9EAE-2A1CB85F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936B6-0A9F-4135-A847-C1AB863F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74BA-6F08-41BA-B79C-28681C28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2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C5C27-856E-426C-9978-71B1FC96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B3CF8-D4C2-4FCC-BAF2-27CC2A5A2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779CE-313E-481A-B600-C9A23114A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EC9D-9FEC-46AD-A1D3-1521FE6351F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F781-76DB-40FE-8E8D-81743678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D12D4-5495-4A13-9475-358D6EC7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74BA-6F08-41BA-B79C-28681C28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95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80FB-B51F-4403-AEDC-EE4662CA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E561-2F1B-4A37-9509-D0D387BF5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52102E-A0A5-471A-8295-9D5639BC2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DB58D-8E2B-4DA5-B41A-A44A6E11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EC9D-9FEC-46AD-A1D3-1521FE6351F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C5517-CE6E-42F9-9961-62A99B314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049B9-5601-4666-AC9D-DB943DC8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74BA-6F08-41BA-B79C-28681C28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2419F-4343-4722-8DA8-8733322E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4C8F5-A0AB-47A8-B402-F661A9C05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C73B4-A645-49A3-AF76-7E38D2830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B8A55-F624-44F8-80E1-9B3D76285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A607C-76FB-47F8-8759-6D131F6DD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8498B-F578-4A71-86EE-372610BD1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EC9D-9FEC-46AD-A1D3-1521FE6351F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94A4C3-AE7E-44D8-8ABA-E506731BE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A54482-5719-4E4F-93EA-2E97648F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74BA-6F08-41BA-B79C-28681C28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18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9743E-AA9F-4423-AB2D-58815EAF2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3FDE06-3C7E-42FC-9E49-407B1B8B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EC9D-9FEC-46AD-A1D3-1521FE6351F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674BB-277C-463E-BB4F-162638385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A88F0-C819-4947-95BE-E88191B4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74BA-6F08-41BA-B79C-28681C28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8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24CCC-6B76-4007-963E-50516DEA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EC9D-9FEC-46AD-A1D3-1521FE6351F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D0929-C993-474C-A0FE-A8817BB7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6B78B-8089-4888-96AC-8B302FB3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74BA-6F08-41BA-B79C-28681C28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3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AAED-23AA-4AFC-BE26-F1252A212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9943-4747-4080-B748-731F96001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86A1F-138B-4987-94C0-33F9A446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7E8D6-F122-4AF3-8B51-04B909BF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EC9D-9FEC-46AD-A1D3-1521FE6351F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18E95-0DCC-41DE-9B25-9E1FDB55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370DF-71B4-4016-8BE2-A19DBC75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74BA-6F08-41BA-B79C-28681C28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48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E27E-B4A1-4579-90FF-A94EA70EA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570B9D-BCFC-4E76-B5E7-C926A926F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CCCBD-19AA-4657-8E9E-020327A7D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71C6B-8287-4B06-9958-B2161C97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EC9D-9FEC-46AD-A1D3-1521FE6351F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E80CD-E748-4CE6-82CF-8A8125F0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5ACE6-C217-48BC-BDF5-91E9E83BB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74BA-6F08-41BA-B79C-28681C28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5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BE11E-1758-4346-B992-F2DCEF80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DFA0B-0A6D-4F62-A6B8-79F13F2B9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3DFCD-B95B-458E-B8E7-71E5E579F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4EC9D-9FEC-46AD-A1D3-1521FE6351F9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91B1D-2A7A-4963-9C2A-7BE9316BC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920A1-BDED-481A-8CFD-ECD09C8C3B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E74BA-6F08-41BA-B79C-28681C280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1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1.png"/><Relationship Id="rId21" Type="http://schemas.openxmlformats.org/officeDocument/2006/relationships/image" Target="../media/image32.png"/><Relationship Id="rId7" Type="http://schemas.openxmlformats.org/officeDocument/2006/relationships/image" Target="../media/image15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2" Type="http://schemas.openxmlformats.org/officeDocument/2006/relationships/image" Target="../media/image10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5" Type="http://schemas.openxmlformats.org/officeDocument/2006/relationships/image" Target="../media/image13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2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ompetitive_Lotka%E2%80%93Volterra_equ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4776-1F80-4176-8C88-549A1460F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 err="1">
                <a:effectLst/>
                <a:latin typeface="Roboto"/>
              </a:rPr>
              <a:t>Lotka</a:t>
            </a:r>
            <a:r>
              <a:rPr lang="en-US" b="0" i="0" dirty="0">
                <a:effectLst/>
                <a:latin typeface="Roboto"/>
              </a:rPr>
              <a:t>-Volterra Competition</a:t>
            </a:r>
            <a:br>
              <a:rPr lang="en-US" b="0" i="0" dirty="0">
                <a:effectLst/>
                <a:latin typeface="Roboto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E193A-5443-4B03-BBD4-2BE9AFA4E0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West Chester University of Pennsylvania</a:t>
            </a:r>
          </a:p>
          <a:p>
            <a:r>
              <a:rPr lang="en-US" dirty="0"/>
              <a:t>Corey Zhang</a:t>
            </a:r>
          </a:p>
        </p:txBody>
      </p:sp>
    </p:spTree>
    <p:extLst>
      <p:ext uri="{BB962C8B-B14F-4D97-AF65-F5344CB8AC3E}">
        <p14:creationId xmlns:p14="http://schemas.microsoft.com/office/powerpoint/2010/main" val="1529727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D1843A-EDF8-4719-99E9-16ECEC45E2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9931400" cy="10207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- Nullclines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D1843A-EDF8-4719-99E9-16ECEC45E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9931400" cy="1020763"/>
              </a:xfrm>
              <a:blipFill>
                <a:blip r:embed="rId2"/>
                <a:stretch>
                  <a:fillRect t="-2994" b="-13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29F8F-E06E-4C91-BC5B-ABC2F573E318}"/>
                  </a:ext>
                </a:extLst>
              </p:cNvPr>
              <p:cNvSpPr txBox="1"/>
              <p:nvPr/>
            </p:nvSpPr>
            <p:spPr>
              <a:xfrm>
                <a:off x="838200" y="1385888"/>
                <a:ext cx="6616700" cy="305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dirty="0"/>
                  <a:t> = 0  </a:t>
                </a:r>
              </a:p>
              <a:p>
                <a:r>
                  <a:rPr lang="en-US" sz="2800" b="0" dirty="0"/>
                  <a:t>o</a:t>
                </a:r>
                <a:r>
                  <a:rPr lang="en-US" sz="2800" dirty="0"/>
                  <a:t>r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29F8F-E06E-4C91-BC5B-ABC2F573E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85888"/>
                <a:ext cx="6616700" cy="3055195"/>
              </a:xfrm>
              <a:prstGeom prst="rect">
                <a:avLst/>
              </a:prstGeom>
              <a:blipFill>
                <a:blip r:embed="rId3"/>
                <a:stretch>
                  <a:fillRect l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4C38114-8698-4F5A-A9EA-B43546DF9244}"/>
              </a:ext>
            </a:extLst>
          </p:cNvPr>
          <p:cNvCxnSpPr>
            <a:cxnSpLocks/>
          </p:cNvCxnSpPr>
          <p:nvPr/>
        </p:nvCxnSpPr>
        <p:spPr>
          <a:xfrm>
            <a:off x="5594175" y="5816600"/>
            <a:ext cx="4083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31369B-EFF5-41D5-82C1-EE25DC96556F}"/>
              </a:ext>
            </a:extLst>
          </p:cNvPr>
          <p:cNvCxnSpPr/>
          <p:nvPr/>
        </p:nvCxnSpPr>
        <p:spPr>
          <a:xfrm flipV="1">
            <a:off x="5594174" y="2991366"/>
            <a:ext cx="0" cy="2857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542E36-6AEA-413D-9C45-9B38812F6E04}"/>
                  </a:ext>
                </a:extLst>
              </p:cNvPr>
              <p:cNvSpPr txBox="1"/>
              <p:nvPr/>
            </p:nvSpPr>
            <p:spPr>
              <a:xfrm>
                <a:off x="9737813" y="5631934"/>
                <a:ext cx="30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542E36-6AEA-413D-9C45-9B38812F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813" y="5631934"/>
                <a:ext cx="304797" cy="369332"/>
              </a:xfrm>
              <a:prstGeom prst="rect">
                <a:avLst/>
              </a:prstGeom>
              <a:blipFill>
                <a:blip r:embed="rId4"/>
                <a:stretch>
                  <a:fillRect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961D8A-677F-4A5E-A2CA-21692A8CCE4B}"/>
                  </a:ext>
                </a:extLst>
              </p:cNvPr>
              <p:cNvSpPr txBox="1"/>
              <p:nvPr/>
            </p:nvSpPr>
            <p:spPr>
              <a:xfrm>
                <a:off x="5124275" y="249622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961D8A-677F-4A5E-A2CA-21692A8CC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275" y="2496225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1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D1843A-EDF8-4719-99E9-16ECEC45E2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9931400" cy="10207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- Nullclines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D1843A-EDF8-4719-99E9-16ECEC45E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9931400" cy="1020763"/>
              </a:xfrm>
              <a:blipFill>
                <a:blip r:embed="rId2"/>
                <a:stretch>
                  <a:fillRect t="-2994" b="-13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29F8F-E06E-4C91-BC5B-ABC2F573E318}"/>
                  </a:ext>
                </a:extLst>
              </p:cNvPr>
              <p:cNvSpPr txBox="1"/>
              <p:nvPr/>
            </p:nvSpPr>
            <p:spPr>
              <a:xfrm>
                <a:off x="838200" y="1385888"/>
                <a:ext cx="6616700" cy="305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dirty="0"/>
                  <a:t> = 0  </a:t>
                </a:r>
              </a:p>
              <a:p>
                <a:r>
                  <a:rPr lang="en-US" sz="2800" b="0" dirty="0"/>
                  <a:t>o</a:t>
                </a:r>
                <a:r>
                  <a:rPr lang="en-US" sz="2800" dirty="0"/>
                  <a:t>r 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29F8F-E06E-4C91-BC5B-ABC2F573E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85888"/>
                <a:ext cx="6616700" cy="3055195"/>
              </a:xfrm>
              <a:prstGeom prst="rect">
                <a:avLst/>
              </a:prstGeom>
              <a:blipFill>
                <a:blip r:embed="rId3"/>
                <a:stretch>
                  <a:fillRect l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4C38114-8698-4F5A-A9EA-B43546DF9244}"/>
              </a:ext>
            </a:extLst>
          </p:cNvPr>
          <p:cNvCxnSpPr>
            <a:cxnSpLocks/>
          </p:cNvCxnSpPr>
          <p:nvPr/>
        </p:nvCxnSpPr>
        <p:spPr>
          <a:xfrm>
            <a:off x="5594175" y="5816600"/>
            <a:ext cx="4083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331369B-EFF5-41D5-82C1-EE25DC96556F}"/>
              </a:ext>
            </a:extLst>
          </p:cNvPr>
          <p:cNvCxnSpPr/>
          <p:nvPr/>
        </p:nvCxnSpPr>
        <p:spPr>
          <a:xfrm flipV="1">
            <a:off x="5594174" y="2991366"/>
            <a:ext cx="0" cy="2857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542E36-6AEA-413D-9C45-9B38812F6E04}"/>
                  </a:ext>
                </a:extLst>
              </p:cNvPr>
              <p:cNvSpPr txBox="1"/>
              <p:nvPr/>
            </p:nvSpPr>
            <p:spPr>
              <a:xfrm>
                <a:off x="9737813" y="5631934"/>
                <a:ext cx="30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542E36-6AEA-413D-9C45-9B38812F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813" y="5631934"/>
                <a:ext cx="304797" cy="369332"/>
              </a:xfrm>
              <a:prstGeom prst="rect">
                <a:avLst/>
              </a:prstGeom>
              <a:blipFill>
                <a:blip r:embed="rId4"/>
                <a:stretch>
                  <a:fillRect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961D8A-677F-4A5E-A2CA-21692A8CCE4B}"/>
                  </a:ext>
                </a:extLst>
              </p:cNvPr>
              <p:cNvSpPr txBox="1"/>
              <p:nvPr/>
            </p:nvSpPr>
            <p:spPr>
              <a:xfrm>
                <a:off x="5124275" y="249622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961D8A-677F-4A5E-A2CA-21692A8CC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275" y="2496225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D3765A-2F64-42A1-9833-EFA020E333DB}"/>
              </a:ext>
            </a:extLst>
          </p:cNvPr>
          <p:cNvCxnSpPr/>
          <p:nvPr/>
        </p:nvCxnSpPr>
        <p:spPr>
          <a:xfrm>
            <a:off x="5594174" y="3429000"/>
            <a:ext cx="2622726" cy="2387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6934CE-A5B1-4303-870A-4E741E49EC35}"/>
                  </a:ext>
                </a:extLst>
              </p:cNvPr>
              <p:cNvSpPr txBox="1"/>
              <p:nvPr/>
            </p:nvSpPr>
            <p:spPr>
              <a:xfrm>
                <a:off x="7981953" y="5913275"/>
                <a:ext cx="46989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6934CE-A5B1-4303-870A-4E741E49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953" y="5913275"/>
                <a:ext cx="46989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572DC6-ACB7-41EA-93D8-7F517050D763}"/>
                  </a:ext>
                </a:extLst>
              </p:cNvPr>
              <p:cNvSpPr txBox="1"/>
              <p:nvPr/>
            </p:nvSpPr>
            <p:spPr>
              <a:xfrm>
                <a:off x="5098458" y="3244334"/>
                <a:ext cx="48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572DC6-ACB7-41EA-93D8-7F517050D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58" y="3244334"/>
                <a:ext cx="4883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08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C7B4AD-AA9B-4D24-AEE9-E6A1A9FB99B7}"/>
              </a:ext>
            </a:extLst>
          </p:cNvPr>
          <p:cNvCxnSpPr>
            <a:cxnSpLocks/>
          </p:cNvCxnSpPr>
          <p:nvPr/>
        </p:nvCxnSpPr>
        <p:spPr>
          <a:xfrm>
            <a:off x="913960" y="3234724"/>
            <a:ext cx="4083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4759FE-5B0D-4626-82CF-56FAC2F0FD32}"/>
              </a:ext>
            </a:extLst>
          </p:cNvPr>
          <p:cNvCxnSpPr/>
          <p:nvPr/>
        </p:nvCxnSpPr>
        <p:spPr>
          <a:xfrm flipV="1">
            <a:off x="928756" y="411788"/>
            <a:ext cx="0" cy="2857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B293EE-7D02-46E2-BAB8-9D69B14E1DD9}"/>
                  </a:ext>
                </a:extLst>
              </p:cNvPr>
              <p:cNvSpPr txBox="1"/>
              <p:nvPr/>
            </p:nvSpPr>
            <p:spPr>
              <a:xfrm>
                <a:off x="5057598" y="3050058"/>
                <a:ext cx="30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B293EE-7D02-46E2-BAB8-9D69B14E1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598" y="3050058"/>
                <a:ext cx="304797" cy="369332"/>
              </a:xfrm>
              <a:prstGeom prst="rect">
                <a:avLst/>
              </a:prstGeom>
              <a:blipFill>
                <a:blip r:embed="rId2"/>
                <a:stretch>
                  <a:fillRect r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B20F1E-3797-4B2C-A4EE-B572688052F3}"/>
                  </a:ext>
                </a:extLst>
              </p:cNvPr>
              <p:cNvSpPr txBox="1"/>
              <p:nvPr/>
            </p:nvSpPr>
            <p:spPr>
              <a:xfrm>
                <a:off x="437975" y="0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B20F1E-3797-4B2C-A4EE-B57268805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75" y="0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9FE42A-EBE0-4546-B6BB-8D1DF658C8AA}"/>
              </a:ext>
            </a:extLst>
          </p:cNvPr>
          <p:cNvCxnSpPr>
            <a:cxnSpLocks/>
          </p:cNvCxnSpPr>
          <p:nvPr/>
        </p:nvCxnSpPr>
        <p:spPr>
          <a:xfrm>
            <a:off x="890215" y="6451301"/>
            <a:ext cx="4083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D691FB-2BD6-4EB5-B523-32E0D440D7A6}"/>
              </a:ext>
            </a:extLst>
          </p:cNvPr>
          <p:cNvCxnSpPr/>
          <p:nvPr/>
        </p:nvCxnSpPr>
        <p:spPr>
          <a:xfrm flipV="1">
            <a:off x="890214" y="3626067"/>
            <a:ext cx="0" cy="2857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466B2F-CF70-4DA5-95EE-DE54CD969518}"/>
                  </a:ext>
                </a:extLst>
              </p:cNvPr>
              <p:cNvSpPr txBox="1"/>
              <p:nvPr/>
            </p:nvSpPr>
            <p:spPr>
              <a:xfrm>
                <a:off x="5033853" y="6266635"/>
                <a:ext cx="30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466B2F-CF70-4DA5-95EE-DE54CD969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53" y="6266635"/>
                <a:ext cx="304797" cy="369332"/>
              </a:xfrm>
              <a:prstGeom prst="rect">
                <a:avLst/>
              </a:prstGeom>
              <a:blipFill>
                <a:blip r:embed="rId4"/>
                <a:stretch>
                  <a:fillRect r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CE315C-5D41-4FC3-B540-74A44C1FA5DE}"/>
                  </a:ext>
                </a:extLst>
              </p:cNvPr>
              <p:cNvSpPr txBox="1"/>
              <p:nvPr/>
            </p:nvSpPr>
            <p:spPr>
              <a:xfrm>
                <a:off x="444060" y="323472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CE315C-5D41-4FC3-B540-74A44C1FA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60" y="3234724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AC3D57-D14B-449D-976A-4991F57C2C27}"/>
              </a:ext>
            </a:extLst>
          </p:cNvPr>
          <p:cNvCxnSpPr>
            <a:cxnSpLocks/>
          </p:cNvCxnSpPr>
          <p:nvPr/>
        </p:nvCxnSpPr>
        <p:spPr>
          <a:xfrm>
            <a:off x="6492698" y="3196783"/>
            <a:ext cx="4083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26EC59-4476-4470-B571-B4F79F446D6D}"/>
              </a:ext>
            </a:extLst>
          </p:cNvPr>
          <p:cNvCxnSpPr/>
          <p:nvPr/>
        </p:nvCxnSpPr>
        <p:spPr>
          <a:xfrm flipV="1">
            <a:off x="6492697" y="371549"/>
            <a:ext cx="0" cy="2857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4EDB8D-493F-4128-9271-DFA92ACF1EC6}"/>
                  </a:ext>
                </a:extLst>
              </p:cNvPr>
              <p:cNvSpPr txBox="1"/>
              <p:nvPr/>
            </p:nvSpPr>
            <p:spPr>
              <a:xfrm>
                <a:off x="10636336" y="3012117"/>
                <a:ext cx="30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4EDB8D-493F-4128-9271-DFA92ACF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336" y="3012117"/>
                <a:ext cx="304797" cy="369332"/>
              </a:xfrm>
              <a:prstGeom prst="rect">
                <a:avLst/>
              </a:prstGeom>
              <a:blipFill>
                <a:blip r:embed="rId6"/>
                <a:stretch>
                  <a:fillRect r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90BEF5-93E7-46ED-88BE-041891C3928D}"/>
                  </a:ext>
                </a:extLst>
              </p:cNvPr>
              <p:cNvSpPr txBox="1"/>
              <p:nvPr/>
            </p:nvSpPr>
            <p:spPr>
              <a:xfrm>
                <a:off x="6016713" y="-37941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690BEF5-93E7-46ED-88BE-041891C39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713" y="-37941"/>
                <a:ext cx="9144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D6A572F-3490-4248-B3B7-D74406DD2807}"/>
              </a:ext>
            </a:extLst>
          </p:cNvPr>
          <p:cNvCxnSpPr>
            <a:cxnSpLocks/>
          </p:cNvCxnSpPr>
          <p:nvPr/>
        </p:nvCxnSpPr>
        <p:spPr>
          <a:xfrm>
            <a:off x="6481653" y="6413360"/>
            <a:ext cx="4083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E4465E-A36C-4D37-B7AD-5B191E8A96DE}"/>
              </a:ext>
            </a:extLst>
          </p:cNvPr>
          <p:cNvCxnSpPr/>
          <p:nvPr/>
        </p:nvCxnSpPr>
        <p:spPr>
          <a:xfrm flipV="1">
            <a:off x="6476029" y="3593801"/>
            <a:ext cx="0" cy="2857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3512E4-39DE-46CB-8A7F-52813E942087}"/>
                  </a:ext>
                </a:extLst>
              </p:cNvPr>
              <p:cNvSpPr txBox="1"/>
              <p:nvPr/>
            </p:nvSpPr>
            <p:spPr>
              <a:xfrm>
                <a:off x="10625291" y="6228694"/>
                <a:ext cx="30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3512E4-39DE-46CB-8A7F-52813E942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5291" y="6228694"/>
                <a:ext cx="304797" cy="369332"/>
              </a:xfrm>
              <a:prstGeom prst="rect">
                <a:avLst/>
              </a:prstGeom>
              <a:blipFill>
                <a:blip r:embed="rId8"/>
                <a:stretch>
                  <a:fillRect r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885120-1C21-4FE8-929F-2649133CA91D}"/>
                  </a:ext>
                </a:extLst>
              </p:cNvPr>
              <p:cNvSpPr txBox="1"/>
              <p:nvPr/>
            </p:nvSpPr>
            <p:spPr>
              <a:xfrm>
                <a:off x="6035498" y="3196783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885120-1C21-4FE8-929F-2649133CA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498" y="3196783"/>
                <a:ext cx="9144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4DDAFC-E696-4670-A413-322695655598}"/>
                  </a:ext>
                </a:extLst>
              </p:cNvPr>
              <p:cNvSpPr txBox="1"/>
              <p:nvPr/>
            </p:nvSpPr>
            <p:spPr>
              <a:xfrm>
                <a:off x="228427" y="1286939"/>
                <a:ext cx="46989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14DDAFC-E696-4670-A413-322695655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27" y="1286939"/>
                <a:ext cx="469894" cy="6819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81F711-BEA4-43E8-815A-720B70FE030B}"/>
                  </a:ext>
                </a:extLst>
              </p:cNvPr>
              <p:cNvSpPr txBox="1"/>
              <p:nvPr/>
            </p:nvSpPr>
            <p:spPr>
              <a:xfrm>
                <a:off x="5867138" y="1201288"/>
                <a:ext cx="46989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C81F711-BEA4-43E8-815A-720B70FE0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138" y="1201288"/>
                <a:ext cx="469894" cy="68191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EA0AF3-834F-47E7-9F86-A8D873DE4A81}"/>
                  </a:ext>
                </a:extLst>
              </p:cNvPr>
              <p:cNvSpPr txBox="1"/>
              <p:nvPr/>
            </p:nvSpPr>
            <p:spPr>
              <a:xfrm>
                <a:off x="306020" y="3822537"/>
                <a:ext cx="46989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7EA0AF3-834F-47E7-9F86-A8D873DE4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20" y="3822537"/>
                <a:ext cx="469894" cy="68191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15376C-9540-45E1-90C1-C9B77199FDC1}"/>
                  </a:ext>
                </a:extLst>
              </p:cNvPr>
              <p:cNvSpPr txBox="1"/>
              <p:nvPr/>
            </p:nvSpPr>
            <p:spPr>
              <a:xfrm>
                <a:off x="5938824" y="3822537"/>
                <a:ext cx="46989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A15376C-9540-45E1-90C1-C9B77199F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824" y="3822537"/>
                <a:ext cx="469894" cy="68191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6C2AC7C-0CBD-4E0E-83C8-C3088B32B51C}"/>
                  </a:ext>
                </a:extLst>
              </p:cNvPr>
              <p:cNvSpPr txBox="1"/>
              <p:nvPr/>
            </p:nvSpPr>
            <p:spPr>
              <a:xfrm>
                <a:off x="347787" y="478824"/>
                <a:ext cx="48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6C2AC7C-0CBD-4E0E-83C8-C3088B32B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87" y="478824"/>
                <a:ext cx="48833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3EB9EF-86B7-48F7-996F-BEB8E302ED89}"/>
                  </a:ext>
                </a:extLst>
              </p:cNvPr>
              <p:cNvSpPr txBox="1"/>
              <p:nvPr/>
            </p:nvSpPr>
            <p:spPr>
              <a:xfrm>
                <a:off x="5867138" y="595482"/>
                <a:ext cx="48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3EB9EF-86B7-48F7-996F-BEB8E302E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138" y="595482"/>
                <a:ext cx="48833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461D2A-F979-47AE-970B-3B2850DB123F}"/>
                  </a:ext>
                </a:extLst>
              </p:cNvPr>
              <p:cNvSpPr txBox="1"/>
              <p:nvPr/>
            </p:nvSpPr>
            <p:spPr>
              <a:xfrm>
                <a:off x="287575" y="4748985"/>
                <a:ext cx="48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461D2A-F979-47AE-970B-3B2850DB1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75" y="4748985"/>
                <a:ext cx="48833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269FDA-03C1-414C-9083-5F646E575A8D}"/>
                  </a:ext>
                </a:extLst>
              </p:cNvPr>
              <p:cNvSpPr txBox="1"/>
              <p:nvPr/>
            </p:nvSpPr>
            <p:spPr>
              <a:xfrm>
                <a:off x="5914809" y="4780219"/>
                <a:ext cx="48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8269FDA-03C1-414C-9083-5F646E575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809" y="4780219"/>
                <a:ext cx="48833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F0A834-370C-453F-9F74-F3D173B9CF7C}"/>
              </a:ext>
            </a:extLst>
          </p:cNvPr>
          <p:cNvCxnSpPr>
            <a:cxnSpLocks/>
          </p:cNvCxnSpPr>
          <p:nvPr/>
        </p:nvCxnSpPr>
        <p:spPr>
          <a:xfrm>
            <a:off x="928755" y="848156"/>
            <a:ext cx="1889713" cy="238089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070F08-82A2-4E70-BCEC-BDFD5328EC49}"/>
              </a:ext>
            </a:extLst>
          </p:cNvPr>
          <p:cNvCxnSpPr>
            <a:cxnSpLocks/>
          </p:cNvCxnSpPr>
          <p:nvPr/>
        </p:nvCxnSpPr>
        <p:spPr>
          <a:xfrm>
            <a:off x="6488246" y="780148"/>
            <a:ext cx="3553669" cy="241663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6CFE23-83E3-4025-9A95-9D5B3059E6A8}"/>
              </a:ext>
            </a:extLst>
          </p:cNvPr>
          <p:cNvCxnSpPr>
            <a:cxnSpLocks/>
          </p:cNvCxnSpPr>
          <p:nvPr/>
        </p:nvCxnSpPr>
        <p:spPr>
          <a:xfrm>
            <a:off x="886137" y="4933651"/>
            <a:ext cx="1756084" cy="150629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839396D-17BC-43F3-9228-D8EA3B602943}"/>
              </a:ext>
            </a:extLst>
          </p:cNvPr>
          <p:cNvCxnSpPr>
            <a:cxnSpLocks/>
          </p:cNvCxnSpPr>
          <p:nvPr/>
        </p:nvCxnSpPr>
        <p:spPr>
          <a:xfrm>
            <a:off x="6476029" y="4907416"/>
            <a:ext cx="3653611" cy="15059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AFB356-CD4C-4788-B07C-9702B39748E6}"/>
              </a:ext>
            </a:extLst>
          </p:cNvPr>
          <p:cNvCxnSpPr>
            <a:cxnSpLocks/>
          </p:cNvCxnSpPr>
          <p:nvPr/>
        </p:nvCxnSpPr>
        <p:spPr>
          <a:xfrm>
            <a:off x="928756" y="1635199"/>
            <a:ext cx="3192129" cy="160520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8A4F85-7711-4D67-A428-AA017B349C19}"/>
              </a:ext>
            </a:extLst>
          </p:cNvPr>
          <p:cNvCxnSpPr>
            <a:cxnSpLocks/>
          </p:cNvCxnSpPr>
          <p:nvPr/>
        </p:nvCxnSpPr>
        <p:spPr>
          <a:xfrm>
            <a:off x="6492696" y="1528677"/>
            <a:ext cx="2361724" cy="166810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21A5AE7-BB76-4F4A-8AC2-14B6B94382B6}"/>
              </a:ext>
            </a:extLst>
          </p:cNvPr>
          <p:cNvCxnSpPr>
            <a:cxnSpLocks/>
          </p:cNvCxnSpPr>
          <p:nvPr/>
        </p:nvCxnSpPr>
        <p:spPr>
          <a:xfrm>
            <a:off x="905011" y="4214275"/>
            <a:ext cx="3143491" cy="223702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89F237D-97B5-426D-A701-6AED2E00422A}"/>
              </a:ext>
            </a:extLst>
          </p:cNvPr>
          <p:cNvCxnSpPr>
            <a:cxnSpLocks/>
          </p:cNvCxnSpPr>
          <p:nvPr/>
        </p:nvCxnSpPr>
        <p:spPr>
          <a:xfrm>
            <a:off x="6490825" y="4083762"/>
            <a:ext cx="2339850" cy="23295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CB96060-7756-49E3-AD3F-13584C190BF1}"/>
                  </a:ext>
                </a:extLst>
              </p:cNvPr>
              <p:cNvSpPr txBox="1"/>
              <p:nvPr/>
            </p:nvSpPr>
            <p:spPr>
              <a:xfrm>
                <a:off x="8610250" y="6416532"/>
                <a:ext cx="48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CB96060-7756-49E3-AD3F-13584C190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250" y="6416532"/>
                <a:ext cx="48833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8B0D491-A334-45C8-8CDB-665F795CE6F1}"/>
                  </a:ext>
                </a:extLst>
              </p:cNvPr>
              <p:cNvSpPr txBox="1"/>
              <p:nvPr/>
            </p:nvSpPr>
            <p:spPr>
              <a:xfrm>
                <a:off x="8707796" y="3269288"/>
                <a:ext cx="48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8B0D491-A334-45C8-8CDB-665F795CE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796" y="3269288"/>
                <a:ext cx="48833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B275EB1-033B-4373-B5D8-6FC98F0FA233}"/>
                  </a:ext>
                </a:extLst>
              </p:cNvPr>
              <p:cNvSpPr txBox="1"/>
              <p:nvPr/>
            </p:nvSpPr>
            <p:spPr>
              <a:xfrm>
                <a:off x="3834539" y="6423845"/>
                <a:ext cx="48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B275EB1-033B-4373-B5D8-6FC98F0FA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539" y="6423845"/>
                <a:ext cx="48833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5A6490D-4C3A-4C4A-B662-6BAA064A3D2C}"/>
                  </a:ext>
                </a:extLst>
              </p:cNvPr>
              <p:cNvSpPr txBox="1"/>
              <p:nvPr/>
            </p:nvSpPr>
            <p:spPr>
              <a:xfrm>
                <a:off x="3939211" y="3354939"/>
                <a:ext cx="488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5A6490D-4C3A-4C4A-B662-6BAA064A3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211" y="3354939"/>
                <a:ext cx="48833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09817B2-5E20-42FE-8715-6351B877CCA0}"/>
                  </a:ext>
                </a:extLst>
              </p:cNvPr>
              <p:cNvSpPr txBox="1"/>
              <p:nvPr/>
            </p:nvSpPr>
            <p:spPr>
              <a:xfrm>
                <a:off x="2560444" y="3229049"/>
                <a:ext cx="46989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09817B2-5E20-42FE-8715-6351B877C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444" y="3229049"/>
                <a:ext cx="469894" cy="68191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CB275A8-40D2-4989-85FC-A7FA6FA07A73}"/>
                  </a:ext>
                </a:extLst>
              </p:cNvPr>
              <p:cNvSpPr txBox="1"/>
              <p:nvPr/>
            </p:nvSpPr>
            <p:spPr>
              <a:xfrm>
                <a:off x="9800334" y="3193609"/>
                <a:ext cx="46989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CB275A8-40D2-4989-85FC-A7FA6FA07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334" y="3193609"/>
                <a:ext cx="469894" cy="68191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9737E2F-1545-46BF-A2CE-992FEE872720}"/>
                  </a:ext>
                </a:extLst>
              </p:cNvPr>
              <p:cNvSpPr txBox="1"/>
              <p:nvPr/>
            </p:nvSpPr>
            <p:spPr>
              <a:xfrm>
                <a:off x="2460162" y="6403934"/>
                <a:ext cx="469894" cy="468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9737E2F-1545-46BF-A2CE-992FEE872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162" y="6403934"/>
                <a:ext cx="469894" cy="46827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9DBBB67-5B8C-4624-AB20-0A8ADFCDF73B}"/>
                  </a:ext>
                </a:extLst>
              </p:cNvPr>
              <p:cNvSpPr txBox="1"/>
              <p:nvPr/>
            </p:nvSpPr>
            <p:spPr>
              <a:xfrm>
                <a:off x="9948650" y="6395265"/>
                <a:ext cx="643156" cy="468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69DBBB67-5B8C-4624-AB20-0A8ADFCDF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650" y="6395265"/>
                <a:ext cx="643156" cy="46827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A8580F6-4515-4E2B-895F-E2464C01547E}"/>
              </a:ext>
            </a:extLst>
          </p:cNvPr>
          <p:cNvCxnSpPr>
            <a:cxnSpLocks/>
          </p:cNvCxnSpPr>
          <p:nvPr/>
        </p:nvCxnSpPr>
        <p:spPr>
          <a:xfrm flipH="1">
            <a:off x="1140565" y="1414377"/>
            <a:ext cx="4236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30A69CA-69BC-460B-9000-435104F9062F}"/>
              </a:ext>
            </a:extLst>
          </p:cNvPr>
          <p:cNvCxnSpPr/>
          <p:nvPr/>
        </p:nvCxnSpPr>
        <p:spPr>
          <a:xfrm flipV="1">
            <a:off x="6931113" y="2540000"/>
            <a:ext cx="295187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A1E6CA4-4F15-4CD3-8519-5396B2C00C73}"/>
              </a:ext>
            </a:extLst>
          </p:cNvPr>
          <p:cNvCxnSpPr>
            <a:cxnSpLocks/>
          </p:cNvCxnSpPr>
          <p:nvPr/>
        </p:nvCxnSpPr>
        <p:spPr>
          <a:xfrm flipH="1">
            <a:off x="2150085" y="1600636"/>
            <a:ext cx="225603" cy="43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5450AFC-5870-4ABB-BF55-4CD5E82BC568}"/>
              </a:ext>
            </a:extLst>
          </p:cNvPr>
          <p:cNvCxnSpPr>
            <a:cxnSpLocks/>
          </p:cNvCxnSpPr>
          <p:nvPr/>
        </p:nvCxnSpPr>
        <p:spPr>
          <a:xfrm flipH="1">
            <a:off x="7078816" y="4457242"/>
            <a:ext cx="1" cy="42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BFCF92F-DF4E-4859-8F6A-D3E0EF56A894}"/>
              </a:ext>
            </a:extLst>
          </p:cNvPr>
          <p:cNvCxnSpPr>
            <a:cxnSpLocks/>
          </p:cNvCxnSpPr>
          <p:nvPr/>
        </p:nvCxnSpPr>
        <p:spPr>
          <a:xfrm flipV="1">
            <a:off x="1352375" y="1683607"/>
            <a:ext cx="0" cy="39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877ECED-7791-47DC-B5B5-BB49682D3BCE}"/>
              </a:ext>
            </a:extLst>
          </p:cNvPr>
          <p:cNvCxnSpPr>
            <a:cxnSpLocks/>
          </p:cNvCxnSpPr>
          <p:nvPr/>
        </p:nvCxnSpPr>
        <p:spPr>
          <a:xfrm>
            <a:off x="2223288" y="2711450"/>
            <a:ext cx="383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9031F2B6-ECC7-49D6-8AA4-45995CAA6978}"/>
              </a:ext>
            </a:extLst>
          </p:cNvPr>
          <p:cNvSpPr/>
          <p:nvPr/>
        </p:nvSpPr>
        <p:spPr>
          <a:xfrm>
            <a:off x="7848600" y="5435600"/>
            <a:ext cx="165100" cy="1651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339BD01-8699-4862-8168-657A0D759E06}"/>
              </a:ext>
            </a:extLst>
          </p:cNvPr>
          <p:cNvSpPr/>
          <p:nvPr/>
        </p:nvSpPr>
        <p:spPr>
          <a:xfrm>
            <a:off x="810275" y="767100"/>
            <a:ext cx="184472" cy="1844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049D938-0E64-4239-9BB3-A39288631E5D}"/>
              </a:ext>
            </a:extLst>
          </p:cNvPr>
          <p:cNvSpPr/>
          <p:nvPr/>
        </p:nvSpPr>
        <p:spPr>
          <a:xfrm>
            <a:off x="4016137" y="3156739"/>
            <a:ext cx="184472" cy="1844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6079600-93B2-4A0C-BED4-4EC051443940}"/>
              </a:ext>
            </a:extLst>
          </p:cNvPr>
          <p:cNvSpPr/>
          <p:nvPr/>
        </p:nvSpPr>
        <p:spPr>
          <a:xfrm>
            <a:off x="1861847" y="2057408"/>
            <a:ext cx="222247" cy="2222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48311D9-5440-4E07-8CD5-E9B16F13CDF2}"/>
              </a:ext>
            </a:extLst>
          </p:cNvPr>
          <p:cNvSpPr/>
          <p:nvPr/>
        </p:nvSpPr>
        <p:spPr>
          <a:xfrm>
            <a:off x="2686655" y="3137797"/>
            <a:ext cx="222247" cy="2222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95CB4DFB-311A-4970-924E-0FC15EB103F9}"/>
              </a:ext>
            </a:extLst>
          </p:cNvPr>
          <p:cNvSpPr/>
          <p:nvPr/>
        </p:nvSpPr>
        <p:spPr>
          <a:xfrm>
            <a:off x="833307" y="1578052"/>
            <a:ext cx="222247" cy="2222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197D4A9-BFB6-433C-AAEF-039459553A98}"/>
              </a:ext>
            </a:extLst>
          </p:cNvPr>
          <p:cNvSpPr/>
          <p:nvPr/>
        </p:nvSpPr>
        <p:spPr>
          <a:xfrm>
            <a:off x="833307" y="3098710"/>
            <a:ext cx="222247" cy="2222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5CC6F6B-689A-435D-90DA-6571528FF81F}"/>
              </a:ext>
            </a:extLst>
          </p:cNvPr>
          <p:cNvCxnSpPr/>
          <p:nvPr/>
        </p:nvCxnSpPr>
        <p:spPr>
          <a:xfrm flipV="1">
            <a:off x="1564185" y="2711450"/>
            <a:ext cx="199994" cy="220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5CDCE98-4571-4E84-B65F-03F1CC4797B0}"/>
              </a:ext>
            </a:extLst>
          </p:cNvPr>
          <p:cNvCxnSpPr>
            <a:cxnSpLocks/>
          </p:cNvCxnSpPr>
          <p:nvPr/>
        </p:nvCxnSpPr>
        <p:spPr>
          <a:xfrm flipH="1">
            <a:off x="8140108" y="1975769"/>
            <a:ext cx="325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7B276A3-6369-4777-88CF-137831321EA1}"/>
              </a:ext>
            </a:extLst>
          </p:cNvPr>
          <p:cNvCxnSpPr>
            <a:cxnSpLocks/>
          </p:cNvCxnSpPr>
          <p:nvPr/>
        </p:nvCxnSpPr>
        <p:spPr>
          <a:xfrm flipH="1">
            <a:off x="8717873" y="1291867"/>
            <a:ext cx="225603" cy="43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01CCDB0-4530-4D76-8538-ACC599E10E7D}"/>
              </a:ext>
            </a:extLst>
          </p:cNvPr>
          <p:cNvCxnSpPr>
            <a:cxnSpLocks/>
          </p:cNvCxnSpPr>
          <p:nvPr/>
        </p:nvCxnSpPr>
        <p:spPr>
          <a:xfrm flipH="1">
            <a:off x="8241888" y="4650492"/>
            <a:ext cx="225603" cy="43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87B888F8-E756-4BC6-BB2A-4D30512B8DA9}"/>
              </a:ext>
            </a:extLst>
          </p:cNvPr>
          <p:cNvCxnSpPr>
            <a:cxnSpLocks/>
          </p:cNvCxnSpPr>
          <p:nvPr/>
        </p:nvCxnSpPr>
        <p:spPr>
          <a:xfrm flipH="1">
            <a:off x="2521435" y="4510511"/>
            <a:ext cx="225603" cy="437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3B4737A-F8DD-4DAD-96E8-FD5CDF2083C9}"/>
              </a:ext>
            </a:extLst>
          </p:cNvPr>
          <p:cNvCxnSpPr>
            <a:cxnSpLocks/>
          </p:cNvCxnSpPr>
          <p:nvPr/>
        </p:nvCxnSpPr>
        <p:spPr>
          <a:xfrm flipV="1">
            <a:off x="7660750" y="2168531"/>
            <a:ext cx="0" cy="39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F90D0EF-621F-4A65-8EF7-6AA557F3673C}"/>
              </a:ext>
            </a:extLst>
          </p:cNvPr>
          <p:cNvCxnSpPr>
            <a:cxnSpLocks/>
          </p:cNvCxnSpPr>
          <p:nvPr/>
        </p:nvCxnSpPr>
        <p:spPr>
          <a:xfrm flipH="1" flipV="1">
            <a:off x="7444060" y="1731392"/>
            <a:ext cx="453433" cy="399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2EBC295F-9BF1-4069-AEFD-C471647E14E1}"/>
              </a:ext>
            </a:extLst>
          </p:cNvPr>
          <p:cNvSpPr/>
          <p:nvPr/>
        </p:nvSpPr>
        <p:spPr>
          <a:xfrm>
            <a:off x="6414455" y="707644"/>
            <a:ext cx="184472" cy="1844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DC6D1EA0-D33C-4088-953A-0770DEEDE0FA}"/>
              </a:ext>
            </a:extLst>
          </p:cNvPr>
          <p:cNvSpPr/>
          <p:nvPr/>
        </p:nvSpPr>
        <p:spPr>
          <a:xfrm>
            <a:off x="6395567" y="1434321"/>
            <a:ext cx="222247" cy="2222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4388B1F6-3B08-4DB5-8088-60558D2792E0}"/>
              </a:ext>
            </a:extLst>
          </p:cNvPr>
          <p:cNvSpPr/>
          <p:nvPr/>
        </p:nvSpPr>
        <p:spPr>
          <a:xfrm>
            <a:off x="8753199" y="3088498"/>
            <a:ext cx="222247" cy="2222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129A09D-491A-4001-9C12-9B5C90AF0427}"/>
              </a:ext>
            </a:extLst>
          </p:cNvPr>
          <p:cNvSpPr/>
          <p:nvPr/>
        </p:nvSpPr>
        <p:spPr>
          <a:xfrm>
            <a:off x="9927752" y="3073438"/>
            <a:ext cx="222247" cy="2222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2882E908-B905-443E-A687-5D3E0ED02F60}"/>
              </a:ext>
            </a:extLst>
          </p:cNvPr>
          <p:cNvSpPr/>
          <p:nvPr/>
        </p:nvSpPr>
        <p:spPr>
          <a:xfrm>
            <a:off x="6370529" y="3075362"/>
            <a:ext cx="222247" cy="2222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2BC6E755-6769-4301-B751-A3E4602B2E07}"/>
              </a:ext>
            </a:extLst>
          </p:cNvPr>
          <p:cNvCxnSpPr>
            <a:cxnSpLocks/>
          </p:cNvCxnSpPr>
          <p:nvPr/>
        </p:nvCxnSpPr>
        <p:spPr>
          <a:xfrm>
            <a:off x="1589683" y="5718550"/>
            <a:ext cx="383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5FE7716-30B6-4036-9661-B3444F78DDC2}"/>
              </a:ext>
            </a:extLst>
          </p:cNvPr>
          <p:cNvCxnSpPr>
            <a:cxnSpLocks/>
          </p:cNvCxnSpPr>
          <p:nvPr/>
        </p:nvCxnSpPr>
        <p:spPr>
          <a:xfrm flipH="1">
            <a:off x="2476756" y="5131885"/>
            <a:ext cx="1" cy="42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7414A0E-9B8F-40DC-8240-0353112C7429}"/>
              </a:ext>
            </a:extLst>
          </p:cNvPr>
          <p:cNvCxnSpPr>
            <a:cxnSpLocks/>
          </p:cNvCxnSpPr>
          <p:nvPr/>
        </p:nvCxnSpPr>
        <p:spPr>
          <a:xfrm>
            <a:off x="2817612" y="6067051"/>
            <a:ext cx="531046" cy="16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Oval 158">
            <a:extLst>
              <a:ext uri="{FF2B5EF4-FFF2-40B4-BE49-F238E27FC236}">
                <a16:creationId xmlns:a16="http://schemas.microsoft.com/office/drawing/2014/main" id="{BCDA6AAB-F0BD-4D6E-80BF-3A71152BBC2E}"/>
              </a:ext>
            </a:extLst>
          </p:cNvPr>
          <p:cNvSpPr/>
          <p:nvPr/>
        </p:nvSpPr>
        <p:spPr>
          <a:xfrm>
            <a:off x="3903757" y="6356744"/>
            <a:ext cx="184472" cy="18447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92231B01-C218-472E-9990-6D058BFDCD93}"/>
              </a:ext>
            </a:extLst>
          </p:cNvPr>
          <p:cNvSpPr/>
          <p:nvPr/>
        </p:nvSpPr>
        <p:spPr>
          <a:xfrm>
            <a:off x="776862" y="4826630"/>
            <a:ext cx="222247" cy="2222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48551E2-4FC7-4351-8E9F-4E54AD6EA39A}"/>
              </a:ext>
            </a:extLst>
          </p:cNvPr>
          <p:cNvSpPr/>
          <p:nvPr/>
        </p:nvSpPr>
        <p:spPr>
          <a:xfrm>
            <a:off x="766959" y="6328826"/>
            <a:ext cx="222247" cy="2222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B0BF300C-0816-4F35-8EE2-01896B264343}"/>
              </a:ext>
            </a:extLst>
          </p:cNvPr>
          <p:cNvSpPr/>
          <p:nvPr/>
        </p:nvSpPr>
        <p:spPr>
          <a:xfrm>
            <a:off x="770355" y="4103150"/>
            <a:ext cx="222247" cy="22224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9DE2BD5-AE02-424C-96C9-869FE0FA2CC3}"/>
              </a:ext>
            </a:extLst>
          </p:cNvPr>
          <p:cNvCxnSpPr>
            <a:cxnSpLocks/>
          </p:cNvCxnSpPr>
          <p:nvPr/>
        </p:nvCxnSpPr>
        <p:spPr>
          <a:xfrm flipH="1">
            <a:off x="3210512" y="2664786"/>
            <a:ext cx="1" cy="420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953A69B-99B2-4E9C-84BC-85661F41A8A5}"/>
              </a:ext>
            </a:extLst>
          </p:cNvPr>
          <p:cNvCxnSpPr>
            <a:cxnSpLocks/>
          </p:cNvCxnSpPr>
          <p:nvPr/>
        </p:nvCxnSpPr>
        <p:spPr>
          <a:xfrm flipV="1">
            <a:off x="8465561" y="5912112"/>
            <a:ext cx="0" cy="319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2D784719-1DA8-4755-8E9A-41EDDC434A73}"/>
              </a:ext>
            </a:extLst>
          </p:cNvPr>
          <p:cNvCxnSpPr>
            <a:cxnSpLocks/>
          </p:cNvCxnSpPr>
          <p:nvPr/>
        </p:nvCxnSpPr>
        <p:spPr>
          <a:xfrm>
            <a:off x="6708517" y="5056974"/>
            <a:ext cx="415396" cy="30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103227D-0268-4F63-9E43-02C1EACF4A82}"/>
              </a:ext>
            </a:extLst>
          </p:cNvPr>
          <p:cNvCxnSpPr>
            <a:cxnSpLocks/>
          </p:cNvCxnSpPr>
          <p:nvPr/>
        </p:nvCxnSpPr>
        <p:spPr>
          <a:xfrm flipH="1">
            <a:off x="8864322" y="5912112"/>
            <a:ext cx="412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5B409FA9-457A-4C62-9907-417258F7445C}"/>
              </a:ext>
            </a:extLst>
          </p:cNvPr>
          <p:cNvCxnSpPr/>
          <p:nvPr/>
        </p:nvCxnSpPr>
        <p:spPr>
          <a:xfrm flipV="1">
            <a:off x="7074959" y="5830083"/>
            <a:ext cx="295187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A136ECC3-2329-4654-86EF-BD384D044C6F}"/>
              </a:ext>
            </a:extLst>
          </p:cNvPr>
          <p:cNvCxnSpPr/>
          <p:nvPr/>
        </p:nvCxnSpPr>
        <p:spPr>
          <a:xfrm flipV="1">
            <a:off x="1140565" y="5942516"/>
            <a:ext cx="295187" cy="342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1D7BF410-D63F-4632-8CF4-A45E1088228D}"/>
              </a:ext>
            </a:extLst>
          </p:cNvPr>
          <p:cNvSpPr txBox="1"/>
          <p:nvPr/>
        </p:nvSpPr>
        <p:spPr>
          <a:xfrm>
            <a:off x="3203487" y="547330"/>
            <a:ext cx="881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①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7BFC117-69F5-423F-99B1-5DECDD85901F}"/>
              </a:ext>
            </a:extLst>
          </p:cNvPr>
          <p:cNvSpPr txBox="1"/>
          <p:nvPr/>
        </p:nvSpPr>
        <p:spPr>
          <a:xfrm>
            <a:off x="8610250" y="53545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②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247068C1-EB71-4861-8FCF-44D25BA50879}"/>
              </a:ext>
            </a:extLst>
          </p:cNvPr>
          <p:cNvSpPr txBox="1"/>
          <p:nvPr/>
        </p:nvSpPr>
        <p:spPr>
          <a:xfrm>
            <a:off x="3211222" y="4275563"/>
            <a:ext cx="7353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③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BF333829-EABA-43D4-8314-00F9A43EF283}"/>
              </a:ext>
            </a:extLst>
          </p:cNvPr>
          <p:cNvSpPr txBox="1"/>
          <p:nvPr/>
        </p:nvSpPr>
        <p:spPr>
          <a:xfrm>
            <a:off x="8707796" y="4264824"/>
            <a:ext cx="7353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98043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97EDA5-AC7B-4817-9C1F-3C0DBB05D1DD}"/>
              </a:ext>
            </a:extLst>
          </p:cNvPr>
          <p:cNvSpPr txBox="1"/>
          <p:nvPr/>
        </p:nvSpPr>
        <p:spPr>
          <a:xfrm>
            <a:off x="927100" y="876300"/>
            <a:ext cx="101473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effectLst/>
                <a:latin typeface="Times New Roman" panose="02020603050405020304" pitchFamily="18" charset="0"/>
              </a:rPr>
              <a:t>References</a:t>
            </a:r>
            <a:br>
              <a:rPr lang="en-US" b="1" dirty="0">
                <a:effectLst/>
                <a:latin typeface="Times New Roman" panose="02020603050405020304" pitchFamily="18" charset="0"/>
              </a:rPr>
            </a:br>
            <a:br>
              <a:rPr lang="en-US" b="1" dirty="0">
                <a:effectLst/>
                <a:latin typeface="Times New Roman" panose="02020603050405020304" pitchFamily="18" charset="0"/>
              </a:rPr>
            </a:br>
            <a:endParaRPr lang="en-US" b="1" dirty="0">
              <a:effectLst/>
              <a:latin typeface="Times New Roman" panose="02020603050405020304" pitchFamily="18" charset="0"/>
            </a:endParaRPr>
          </a:p>
          <a:p>
            <a:r>
              <a:rPr lang="en-US" dirty="0">
                <a:effectLst/>
                <a:latin typeface="Times New Roman" panose="02020603050405020304" pitchFamily="18" charset="0"/>
              </a:rPr>
              <a:t>Contributors to Wikimedia projects. “Competitive </a:t>
            </a:r>
            <a:r>
              <a:rPr lang="en-US" dirty="0" err="1">
                <a:effectLst/>
                <a:latin typeface="Times New Roman" panose="02020603050405020304" pitchFamily="18" charset="0"/>
              </a:rPr>
              <a:t>Lotka</a:t>
            </a:r>
            <a:r>
              <a:rPr lang="en-US" dirty="0">
                <a:effectLst/>
                <a:latin typeface="Times New Roman" panose="02020603050405020304" pitchFamily="18" charset="0"/>
              </a:rPr>
              <a:t>–Volterra Equations - Wikipedia.” </a:t>
            </a:r>
            <a:r>
              <a:rPr lang="en-US" i="1" dirty="0">
                <a:effectLst/>
                <a:latin typeface="Times New Roman" panose="02020603050405020304" pitchFamily="18" charset="0"/>
              </a:rPr>
              <a:t>Wikipedia, the Free Encyclopedia</a:t>
            </a:r>
            <a:r>
              <a:rPr lang="en-US" dirty="0">
                <a:effectLst/>
                <a:latin typeface="Times New Roman" panose="02020603050405020304" pitchFamily="18" charset="0"/>
              </a:rPr>
              <a:t>, Wikimedia Foundation, Inc., 17 Dec. 2004, </a:t>
            </a:r>
            <a:r>
              <a:rPr lang="en-US" dirty="0">
                <a:effectLst/>
                <a:latin typeface="Times New Roman" panose="02020603050405020304" pitchFamily="18" charset="0"/>
                <a:hlinkClick r:id="rId2"/>
              </a:rPr>
              <a:t>https://en.wikipedia.org/wiki/Competitive_Lotka%E2%80%93Volterra_equations</a:t>
            </a:r>
            <a:r>
              <a:rPr lang="en-US" dirty="0">
                <a:effectLst/>
                <a:latin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</a:rPr>
              <a:t>German A. </a:t>
            </a:r>
            <a:r>
              <a:rPr lang="en-US" dirty="0" err="1">
                <a:latin typeface="Times New Roman" panose="02020603050405020304" pitchFamily="18" charset="0"/>
              </a:rPr>
              <a:t>Enciso</a:t>
            </a:r>
            <a:r>
              <a:rPr lang="en-US" dirty="0">
                <a:latin typeface="Times New Roman" panose="02020603050405020304" pitchFamily="18" charset="0"/>
              </a:rPr>
              <a:t>, Ph.D. </a:t>
            </a:r>
            <a:r>
              <a:rPr lang="en-US" i="1" dirty="0">
                <a:effectLst/>
                <a:latin typeface="Times New Roman" panose="02020603050405020304" pitchFamily="18" charset="0"/>
              </a:rPr>
              <a:t>Mathematical Biology. 13: </a:t>
            </a:r>
            <a:r>
              <a:rPr lang="en-US" i="1" dirty="0" err="1">
                <a:effectLst/>
                <a:latin typeface="Times New Roman" panose="02020603050405020304" pitchFamily="18" charset="0"/>
              </a:rPr>
              <a:t>Lotka</a:t>
            </a:r>
            <a:r>
              <a:rPr lang="en-US" i="1" dirty="0">
                <a:effectLst/>
                <a:latin typeface="Times New Roman" panose="02020603050405020304" pitchFamily="18" charset="0"/>
              </a:rPr>
              <a:t> Volterra </a:t>
            </a:r>
            <a:r>
              <a:rPr lang="en-US" i="1" dirty="0" err="1">
                <a:effectLst/>
                <a:latin typeface="Times New Roman" panose="02020603050405020304" pitchFamily="18" charset="0"/>
              </a:rPr>
              <a:t>Competiton</a:t>
            </a:r>
            <a:r>
              <a:rPr lang="en-US" dirty="0">
                <a:effectLst/>
                <a:latin typeface="Times New Roman" panose="02020603050405020304" pitchFamily="18" charset="0"/>
              </a:rPr>
              <a:t>. YouTube, 10 Feb. 2014, https://www.youtube.com/watch?v=p4Y9b8sgnOU.</a:t>
            </a:r>
            <a:br>
              <a:rPr lang="en-US" dirty="0">
                <a:effectLst/>
                <a:latin typeface="Times New Roman" panose="02020603050405020304" pitchFamily="18" charset="0"/>
              </a:rPr>
            </a:br>
            <a:endParaRPr lang="en-US" dirty="0">
              <a:effectLst/>
              <a:latin typeface="Times New Roman" panose="02020603050405020304" pitchFamily="18" charset="0"/>
            </a:endParaRPr>
          </a:p>
          <a:p>
            <a:r>
              <a:rPr lang="en-US" dirty="0" err="1">
                <a:effectLst/>
                <a:latin typeface="Times New Roman" panose="02020603050405020304" pitchFamily="18" charset="0"/>
              </a:rPr>
              <a:t>Kot</a:t>
            </a:r>
            <a:r>
              <a:rPr lang="en-US" dirty="0">
                <a:effectLst/>
                <a:latin typeface="Times New Roman" panose="02020603050405020304" pitchFamily="18" charset="0"/>
              </a:rPr>
              <a:t>, Mark. </a:t>
            </a:r>
            <a:r>
              <a:rPr lang="en-US" i="1" dirty="0">
                <a:effectLst/>
                <a:latin typeface="Times New Roman" panose="02020603050405020304" pitchFamily="18" charset="0"/>
              </a:rPr>
              <a:t>Elements of Mathematical Ecology</a:t>
            </a:r>
            <a:r>
              <a:rPr lang="en-US" dirty="0">
                <a:effectLst/>
                <a:latin typeface="Times New Roman" panose="02020603050405020304" pitchFamily="18" charset="0"/>
              </a:rPr>
              <a:t>. Cambridge University Press, 2001, pp. 198–219.</a:t>
            </a:r>
            <a:br>
              <a:rPr lang="en-US" dirty="0">
                <a:effectLst/>
                <a:latin typeface="Times New Roman" panose="02020603050405020304" pitchFamily="18" charset="0"/>
              </a:rPr>
            </a:br>
            <a:endParaRPr lang="en-US" dirty="0">
              <a:effectLst/>
              <a:latin typeface="Times New Roman" panose="02020603050405020304" pitchFamily="18" charset="0"/>
            </a:endParaRPr>
          </a:p>
          <a:p>
            <a:br>
              <a:rPr lang="en-US" dirty="0">
                <a:effectLst/>
                <a:latin typeface="Times New Roman" panose="02020603050405020304" pitchFamily="18" charset="0"/>
              </a:rPr>
            </a:br>
            <a:endParaRPr lang="en-US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10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7AC5-6D42-4FAA-87F3-27933F03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2775-21B5-4056-8DD9-1F1AA753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The competitive </a:t>
            </a:r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Lotka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–Volterra equations are a simple model of the population dynamics of species competing for some common resource. </a:t>
            </a:r>
          </a:p>
        </p:txBody>
      </p:sp>
    </p:spTree>
    <p:extLst>
      <p:ext uri="{BB962C8B-B14F-4D97-AF65-F5344CB8AC3E}">
        <p14:creationId xmlns:p14="http://schemas.microsoft.com/office/powerpoint/2010/main" val="348289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2DDC-CAA4-4274-8F64-4D39171E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B8122-815C-4082-B8FD-7F5BEDEE4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denote the population of these 2 species. We first assume that if the other species is absent, the population of the given species obeys the logistic growth model.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(1 −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(1 −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B8122-815C-4082-B8FD-7F5BEDEE4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2D9944E-A01C-4913-A428-98F6312C84B8}"/>
              </a:ext>
            </a:extLst>
          </p:cNvPr>
          <p:cNvSpPr txBox="1"/>
          <p:nvPr/>
        </p:nvSpPr>
        <p:spPr>
          <a:xfrm>
            <a:off x="4428958" y="5846544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r: inherent per-capita growth rate</a:t>
            </a:r>
          </a:p>
          <a:p>
            <a:r>
              <a:rPr lang="en-US" dirty="0"/>
              <a:t>K: carrying capacity</a:t>
            </a:r>
          </a:p>
        </p:txBody>
      </p:sp>
    </p:spTree>
    <p:extLst>
      <p:ext uri="{BB962C8B-B14F-4D97-AF65-F5344CB8AC3E}">
        <p14:creationId xmlns:p14="http://schemas.microsoft.com/office/powerpoint/2010/main" val="2913243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0A6947-CA6A-4A6C-B0EA-3FE027A1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FE9B0BD-6A1D-4E62-A350-CD459F5460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210102" cy="3904056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0" i="1" dirty="0">
                    <a:latin typeface="Cambria Math" panose="02040503050406030204" pitchFamily="18" charset="0"/>
                  </a:rPr>
                  <a:t>Our second assumption is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population increases, it should have a negative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Cambria Math" panose="02040503050406030204" pitchFamily="18" charset="0"/>
                  </a:rPr>
                  <a:t> effect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population, and vice versa.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(1 −</m:t>
                      </m:r>
                      <m:f>
                        <m:fPr>
                          <m:ctrlPr>
                            <a:rPr lang="en-US" sz="2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9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9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9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9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9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9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90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(1 −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≥  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			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FE9B0BD-6A1D-4E62-A350-CD459F5460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210102" cy="3904056"/>
              </a:xfrm>
              <a:blipFill>
                <a:blip r:embed="rId2"/>
                <a:stretch>
                  <a:fillRect l="-597" t="-3120" b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02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3BE24-91E0-4E3B-AAF4-D6D96D5FC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Or can be written as: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905B05-D1EE-4833-AC11-B56D6A62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438855-9BFD-4E09-B175-3B9749894AAD}"/>
                  </a:ext>
                </a:extLst>
              </p:cNvPr>
              <p:cNvSpPr txBox="1"/>
              <p:nvPr/>
            </p:nvSpPr>
            <p:spPr>
              <a:xfrm>
                <a:off x="1523300" y="2701868"/>
                <a:ext cx="7588616" cy="3162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b="0" dirty="0"/>
              </a:p>
              <a:p>
                <a:pPr marL="0" indent="0">
                  <a:buNone/>
                </a:pPr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438855-9BFD-4E09-B175-3B9749894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300" y="2701868"/>
                <a:ext cx="7588616" cy="31620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150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29F8F-E06E-4C91-BC5B-ABC2F573E318}"/>
                  </a:ext>
                </a:extLst>
              </p:cNvPr>
              <p:cNvSpPr txBox="1"/>
              <p:nvPr/>
            </p:nvSpPr>
            <p:spPr>
              <a:xfrm>
                <a:off x="2057050" y="1887419"/>
                <a:ext cx="7709250" cy="3916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= 0  </a:t>
                </a:r>
              </a:p>
              <a:p>
                <a:endParaRPr lang="en-US" sz="2800" dirty="0"/>
              </a:p>
              <a:p>
                <a:r>
                  <a:rPr lang="en-US" sz="2800" b="0" dirty="0"/>
                  <a:t>o</a:t>
                </a:r>
                <a:r>
                  <a:rPr lang="en-US" sz="2800" dirty="0"/>
                  <a:t>r  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29F8F-E06E-4C91-BC5B-ABC2F573E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050" y="1887419"/>
                <a:ext cx="7709250" cy="3916970"/>
              </a:xfrm>
              <a:prstGeom prst="rect">
                <a:avLst/>
              </a:prstGeom>
              <a:blipFill>
                <a:blip r:embed="rId2"/>
                <a:stretch>
                  <a:fillRect l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5C35D05-AD3E-4346-8555-FEF3F62B51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5"/>
                <a:ext cx="9931400" cy="10207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- Nullclines</a:t>
                </a:r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35C35D05-AD3E-4346-8555-FEF3F62B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5"/>
                <a:ext cx="9931400" cy="1020763"/>
              </a:xfrm>
              <a:prstGeom prst="rect">
                <a:avLst/>
              </a:prstGeom>
              <a:blipFill>
                <a:blip r:embed="rId3"/>
                <a:stretch>
                  <a:fillRect t="-2994" b="-13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076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29F8F-E06E-4C91-BC5B-ABC2F573E318}"/>
                  </a:ext>
                </a:extLst>
              </p:cNvPr>
              <p:cNvSpPr txBox="1"/>
              <p:nvPr/>
            </p:nvSpPr>
            <p:spPr>
              <a:xfrm>
                <a:off x="952150" y="1506419"/>
                <a:ext cx="7709250" cy="2624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= 0  o</a:t>
                </a:r>
                <a:r>
                  <a:rPr lang="en-US" sz="2800" dirty="0"/>
                  <a:t>r  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29F8F-E06E-4C91-BC5B-ABC2F573E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50" y="1506419"/>
                <a:ext cx="7709250" cy="26243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6781B3-9FD6-4DB3-94A0-1458C1649C5C}"/>
              </a:ext>
            </a:extLst>
          </p:cNvPr>
          <p:cNvCxnSpPr>
            <a:cxnSpLocks/>
          </p:cNvCxnSpPr>
          <p:nvPr/>
        </p:nvCxnSpPr>
        <p:spPr>
          <a:xfrm>
            <a:off x="5594175" y="5816600"/>
            <a:ext cx="4083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793465-1018-4FD0-B81B-B29540D6F9F2}"/>
              </a:ext>
            </a:extLst>
          </p:cNvPr>
          <p:cNvCxnSpPr/>
          <p:nvPr/>
        </p:nvCxnSpPr>
        <p:spPr>
          <a:xfrm flipV="1">
            <a:off x="5594174" y="2991366"/>
            <a:ext cx="0" cy="2857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63116D-DECC-41EF-95B1-B99B86CAF43F}"/>
                  </a:ext>
                </a:extLst>
              </p:cNvPr>
              <p:cNvSpPr txBox="1"/>
              <p:nvPr/>
            </p:nvSpPr>
            <p:spPr>
              <a:xfrm>
                <a:off x="9737813" y="5631934"/>
                <a:ext cx="30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63116D-DECC-41EF-95B1-B99B86CAF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813" y="5631934"/>
                <a:ext cx="304797" cy="369332"/>
              </a:xfrm>
              <a:prstGeom prst="rect">
                <a:avLst/>
              </a:prstGeom>
              <a:blipFill>
                <a:blip r:embed="rId3"/>
                <a:stretch>
                  <a:fillRect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25C7EC-0D20-4340-8FDE-FC9ABDE87E32}"/>
                  </a:ext>
                </a:extLst>
              </p:cNvPr>
              <p:cNvSpPr txBox="1"/>
              <p:nvPr/>
            </p:nvSpPr>
            <p:spPr>
              <a:xfrm>
                <a:off x="5124275" y="249622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25C7EC-0D20-4340-8FDE-FC9ABDE87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275" y="2496225"/>
                <a:ext cx="9144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6DB75FF3-D207-4627-818F-18267245BC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5125"/>
                <a:ext cx="9931400" cy="10207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- Nullclines</a:t>
                </a:r>
              </a:p>
            </p:txBody>
          </p:sp>
        </mc:Choice>
        <mc:Fallback>
          <p:sp>
            <p:nvSpPr>
              <p:cNvPr id="10" name="Title 1">
                <a:extLst>
                  <a:ext uri="{FF2B5EF4-FFF2-40B4-BE49-F238E27FC236}">
                    <a16:creationId xmlns:a16="http://schemas.microsoft.com/office/drawing/2014/main" id="{6DB75FF3-D207-4627-818F-18267245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5125"/>
                <a:ext cx="9931400" cy="1020763"/>
              </a:xfrm>
              <a:prstGeom prst="rect">
                <a:avLst/>
              </a:prstGeom>
              <a:blipFill>
                <a:blip r:embed="rId5"/>
                <a:stretch>
                  <a:fillRect t="-2994" b="-13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584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D1843A-EDF8-4719-99E9-16ECEC45E2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9931400" cy="10207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- Nullclines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D1843A-EDF8-4719-99E9-16ECEC45E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9931400" cy="1020763"/>
              </a:xfrm>
              <a:blipFill>
                <a:blip r:embed="rId2"/>
                <a:stretch>
                  <a:fillRect t="-2994" b="-13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29F8F-E06E-4C91-BC5B-ABC2F573E318}"/>
                  </a:ext>
                </a:extLst>
              </p:cNvPr>
              <p:cNvSpPr txBox="1"/>
              <p:nvPr/>
            </p:nvSpPr>
            <p:spPr>
              <a:xfrm>
                <a:off x="952150" y="1506419"/>
                <a:ext cx="7709250" cy="2624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= 0  o</a:t>
                </a:r>
                <a:r>
                  <a:rPr lang="en-US" sz="2800" dirty="0"/>
                  <a:t>r  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29F8F-E06E-4C91-BC5B-ABC2F573E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150" y="1506419"/>
                <a:ext cx="7709250" cy="26243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6781B3-9FD6-4DB3-94A0-1458C1649C5C}"/>
              </a:ext>
            </a:extLst>
          </p:cNvPr>
          <p:cNvCxnSpPr>
            <a:cxnSpLocks/>
          </p:cNvCxnSpPr>
          <p:nvPr/>
        </p:nvCxnSpPr>
        <p:spPr>
          <a:xfrm>
            <a:off x="5594175" y="5816600"/>
            <a:ext cx="408322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793465-1018-4FD0-B81B-B29540D6F9F2}"/>
              </a:ext>
            </a:extLst>
          </p:cNvPr>
          <p:cNvCxnSpPr>
            <a:cxnSpLocks/>
          </p:cNvCxnSpPr>
          <p:nvPr/>
        </p:nvCxnSpPr>
        <p:spPr>
          <a:xfrm flipV="1">
            <a:off x="5594174" y="2974588"/>
            <a:ext cx="0" cy="28575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612AF6-1339-43F9-A83F-0048A27C339B}"/>
              </a:ext>
            </a:extLst>
          </p:cNvPr>
          <p:cNvCxnSpPr>
            <a:cxnSpLocks/>
          </p:cNvCxnSpPr>
          <p:nvPr/>
        </p:nvCxnSpPr>
        <p:spPr>
          <a:xfrm>
            <a:off x="5594174" y="3759200"/>
            <a:ext cx="2864026" cy="205740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63116D-DECC-41EF-95B1-B99B86CAF43F}"/>
                  </a:ext>
                </a:extLst>
              </p:cNvPr>
              <p:cNvSpPr txBox="1"/>
              <p:nvPr/>
            </p:nvSpPr>
            <p:spPr>
              <a:xfrm>
                <a:off x="9737813" y="5631934"/>
                <a:ext cx="3047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63116D-DECC-41EF-95B1-B99B86CAF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813" y="5631934"/>
                <a:ext cx="304797" cy="369332"/>
              </a:xfrm>
              <a:prstGeom prst="rect">
                <a:avLst/>
              </a:prstGeom>
              <a:blipFill>
                <a:blip r:embed="rId4"/>
                <a:stretch>
                  <a:fillRect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25C7EC-0D20-4340-8FDE-FC9ABDE87E32}"/>
                  </a:ext>
                </a:extLst>
              </p:cNvPr>
              <p:cNvSpPr txBox="1"/>
              <p:nvPr/>
            </p:nvSpPr>
            <p:spPr>
              <a:xfrm>
                <a:off x="5124275" y="2496225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125C7EC-0D20-4340-8FDE-FC9ABDE87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275" y="2496225"/>
                <a:ext cx="914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52F8E0-306E-4BFE-9CAC-0F8BEE1C90CD}"/>
                  </a:ext>
                </a:extLst>
              </p:cNvPr>
              <p:cNvSpPr txBox="1"/>
              <p:nvPr/>
            </p:nvSpPr>
            <p:spPr>
              <a:xfrm>
                <a:off x="4921080" y="3453186"/>
                <a:ext cx="469894" cy="6819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52F8E0-306E-4BFE-9CAC-0F8BEE1C9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080" y="3453186"/>
                <a:ext cx="469894" cy="681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A3CD21-83FB-42AB-ABEE-464EFB597C2B}"/>
                  </a:ext>
                </a:extLst>
              </p:cNvPr>
              <p:cNvSpPr txBox="1"/>
              <p:nvPr/>
            </p:nvSpPr>
            <p:spPr>
              <a:xfrm>
                <a:off x="8254583" y="5848866"/>
                <a:ext cx="483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BA3CD21-83FB-42AB-ABEE-464EFB597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4583" y="5848866"/>
                <a:ext cx="4830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9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D1843A-EDF8-4719-99E9-16ECEC45E2C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9931400" cy="10207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- Nullclines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D1843A-EDF8-4719-99E9-16ECEC45E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9931400" cy="1020763"/>
              </a:xfrm>
              <a:blipFill>
                <a:blip r:embed="rId2"/>
                <a:stretch>
                  <a:fillRect t="-2994" b="-13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29F8F-E06E-4C91-BC5B-ABC2F573E318}"/>
                  </a:ext>
                </a:extLst>
              </p:cNvPr>
              <p:cNvSpPr txBox="1"/>
              <p:nvPr/>
            </p:nvSpPr>
            <p:spPr>
              <a:xfrm>
                <a:off x="2057050" y="1887419"/>
                <a:ext cx="7709250" cy="39970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dirty="0"/>
                  <a:t> = 0  </a:t>
                </a:r>
              </a:p>
              <a:p>
                <a:endParaRPr lang="en-US" sz="2800" dirty="0"/>
              </a:p>
              <a:p>
                <a:r>
                  <a:rPr lang="en-US" sz="2800" b="0" dirty="0"/>
                  <a:t>o</a:t>
                </a:r>
                <a:r>
                  <a:rPr lang="en-US" sz="2800" dirty="0"/>
                  <a:t>r  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D29F8F-E06E-4C91-BC5B-ABC2F573E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050" y="1887419"/>
                <a:ext cx="7709250" cy="3997056"/>
              </a:xfrm>
              <a:prstGeom prst="rect">
                <a:avLst/>
              </a:prstGeom>
              <a:blipFill>
                <a:blip r:embed="rId3"/>
                <a:stretch>
                  <a:fillRect l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94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490</Words>
  <Application>Microsoft Office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Roboto</vt:lpstr>
      <vt:lpstr>Arial</vt:lpstr>
      <vt:lpstr>Calibri</vt:lpstr>
      <vt:lpstr>Calibri Light</vt:lpstr>
      <vt:lpstr>Cambria Math</vt:lpstr>
      <vt:lpstr>Times New Roman</vt:lpstr>
      <vt:lpstr>Office Theme</vt:lpstr>
      <vt:lpstr>Lotka-Volterra Competition </vt:lpstr>
      <vt:lpstr>Introduction</vt:lpstr>
      <vt:lpstr>Derivation</vt:lpstr>
      <vt:lpstr>Derivation</vt:lpstr>
      <vt:lpstr>Derivation</vt:lpstr>
      <vt:lpstr>PowerPoint Presentation</vt:lpstr>
      <vt:lpstr>PowerPoint Presentation</vt:lpstr>
      <vt:lpstr>N_1 - Nullclines</vt:lpstr>
      <vt:lpstr>N_2 - Nullclines</vt:lpstr>
      <vt:lpstr>N_2 - Nullclines</vt:lpstr>
      <vt:lpstr>N_2 - Nullclines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Lotka-Volterra Competition</dc:title>
  <dc:creator>Huawei Zhang</dc:creator>
  <cp:lastModifiedBy>Huawei Zhang</cp:lastModifiedBy>
  <cp:revision>24</cp:revision>
  <dcterms:created xsi:type="dcterms:W3CDTF">2020-10-11T23:51:22Z</dcterms:created>
  <dcterms:modified xsi:type="dcterms:W3CDTF">2020-10-12T21:45:01Z</dcterms:modified>
</cp:coreProperties>
</file>