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75" r:id="rId8"/>
    <p:sldId id="274" r:id="rId9"/>
    <p:sldId id="277" r:id="rId10"/>
    <p:sldId id="265" r:id="rId11"/>
    <p:sldId id="267" r:id="rId12"/>
    <p:sldId id="268" r:id="rId13"/>
    <p:sldId id="269" r:id="rId14"/>
    <p:sldId id="264" r:id="rId15"/>
    <p:sldId id="270" r:id="rId16"/>
    <p:sldId id="271" r:id="rId17"/>
    <p:sldId id="272" r:id="rId18"/>
    <p:sldId id="273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December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8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December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2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December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1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December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2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December 16,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2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December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8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December 16,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49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December 16,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9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December 16,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0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December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1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December 16,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9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December 16,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7851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ube of stacked chalk pastels">
            <a:extLst>
              <a:ext uri="{FF2B5EF4-FFF2-40B4-BE49-F238E27FC236}">
                <a16:creationId xmlns:a16="http://schemas.microsoft.com/office/drawing/2014/main" id="{E2F1C7E2-0D4F-4718-BEDC-1F3A457A36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3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BBCBB-6799-48E1-9C42-11E178B98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5" y="2950387"/>
            <a:ext cx="3077044" cy="3531403"/>
          </a:xfrm>
        </p:spPr>
        <p:txBody>
          <a:bodyPr anchor="t"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Magic Square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11FB7-2A1E-4123-A95E-027CB0CC5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</a:rPr>
              <a:t>Corey Zhang</a:t>
            </a:r>
          </a:p>
        </p:txBody>
      </p:sp>
    </p:spTree>
    <p:extLst>
      <p:ext uri="{BB962C8B-B14F-4D97-AF65-F5344CB8AC3E}">
        <p14:creationId xmlns:p14="http://schemas.microsoft.com/office/powerpoint/2010/main" val="232981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A1148-1705-413C-83A9-16BEA54CA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000" dirty="0">
                <a:solidFill>
                  <a:schemeClr val="bg1"/>
                </a:solidFill>
              </a:rPr>
              <a:t>Properties of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9AE6F7-FC07-4771-B830-668BD9232C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77409" y="1028702"/>
                <a:ext cx="6273972" cy="4843462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/>
                  <a:t>Addition: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800" b="0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1800" dirty="0"/>
                  <a:t> are vectors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800" b="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1800" dirty="0"/>
                  <a:t> is a vector</a:t>
                </a:r>
              </a:p>
              <a:p>
                <a:r>
                  <a:rPr lang="en-US" sz="1800" dirty="0"/>
                  <a:t>Commutativity: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800" b="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1800" b="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sz="1800" dirty="0"/>
              </a:p>
              <a:p>
                <a:r>
                  <a:rPr lang="en-US" sz="1800" dirty="0"/>
                  <a:t>Zero vector: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US" sz="1800" dirty="0"/>
              </a:p>
              <a:p>
                <a:r>
                  <a:rPr lang="en-US" sz="1800" dirty="0"/>
                  <a:t>Identity element: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sz="1800" b="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800" b="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sz="1800" dirty="0"/>
              </a:p>
              <a:p>
                <a:r>
                  <a:rPr lang="en-US" sz="1800" dirty="0"/>
                  <a:t>Inverses: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800" b="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18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800" b="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n-US" sz="1800" dirty="0"/>
              </a:p>
              <a:p>
                <a:r>
                  <a:rPr lang="en-US" sz="1800" dirty="0"/>
                  <a:t>Associativity: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8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+ </m:t>
                    </m:r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en-US" sz="1800" dirty="0"/>
              </a:p>
              <a:p>
                <a:r>
                  <a:rPr lang="en-US" sz="1800" dirty="0"/>
                  <a:t>Vector Spaces are Commutative Groups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9AE6F7-FC07-4771-B830-668BD9232C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7409" y="1028702"/>
                <a:ext cx="6273972" cy="4843462"/>
              </a:xfrm>
              <a:blipFill>
                <a:blip r:embed="rId2"/>
                <a:stretch>
                  <a:fillRect l="-2138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03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A1148-1705-413C-83A9-16BEA54CA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Properties of Vector spaces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9AE6F7-FC07-4771-B830-668BD9232C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9088" y="1028701"/>
                <a:ext cx="6273972" cy="484346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800" b="0" i="1" dirty="0">
                    <a:latin typeface="Cambria Math" panose="02040503050406030204" pitchFamily="18" charset="0"/>
                  </a:rPr>
                  <a:t>Scaling Vectors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and </a:t>
                </a:r>
                <a:r>
                  <a:rPr lang="en-US" sz="28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is called a scalar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9AE6F7-FC07-4771-B830-668BD9232C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9088" y="1028701"/>
                <a:ext cx="6273972" cy="4843462"/>
              </a:xfrm>
              <a:blipFill>
                <a:blip r:embed="rId2"/>
                <a:stretch>
                  <a:fillRect t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251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A1148-1705-413C-83A9-16BEA54CA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000" dirty="0">
                <a:solidFill>
                  <a:schemeClr val="bg1"/>
                </a:solidFill>
              </a:rPr>
              <a:t>Properties of Vector Scalars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9AE6F7-FC07-4771-B830-668BD9232C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9088" y="1028701"/>
                <a:ext cx="6273972" cy="484346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800" b="0" dirty="0"/>
                  <a:t>Distributive Properties: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</m:oMath>
                  </m:oMathPara>
                </a14:m>
                <a:endParaRPr lang="en-US" sz="2800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b="0" dirty="0"/>
              </a:p>
              <a:p>
                <a:pPr marL="0" indent="0" algn="ctr">
                  <a:buNone/>
                </a:pPr>
                <a:r>
                  <a:rPr lang="en-US" sz="2800" dirty="0"/>
                  <a:t>Associative Property: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b="0" dirty="0"/>
              </a:p>
              <a:p>
                <a:pPr marL="0" indent="0" algn="ctr">
                  <a:buNone/>
                </a:pPr>
                <a:r>
                  <a:rPr lang="en-US" sz="2800" dirty="0"/>
                  <a:t>Action of 1: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9AE6F7-FC07-4771-B830-668BD9232C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9088" y="1028701"/>
                <a:ext cx="6273972" cy="4843462"/>
              </a:xfrm>
              <a:blipFill>
                <a:blip r:embed="rId2"/>
                <a:stretch>
                  <a:fillRect t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878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5E544-B3CD-49EA-B2F3-3393EA652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2800"/>
              <a:t>Vector space definition</a:t>
            </a:r>
          </a:p>
        </p:txBody>
      </p:sp>
      <p:pic>
        <p:nvPicPr>
          <p:cNvPr id="8" name="Picture 7" descr="Massive planets orbiting a bright space">
            <a:extLst>
              <a:ext uri="{FF2B5EF4-FFF2-40B4-BE49-F238E27FC236}">
                <a16:creationId xmlns:a16="http://schemas.microsoft.com/office/drawing/2014/main" id="{3D6252FE-9A7C-440D-B887-BA8BCB64F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75" r="391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4333FA-C19E-4B5F-8FC6-E4FD2A37F9BD}"/>
                  </a:ext>
                </a:extLst>
              </p:cNvPr>
              <p:cNvSpPr txBox="1"/>
              <p:nvPr/>
            </p:nvSpPr>
            <p:spPr>
              <a:xfrm>
                <a:off x="8643193" y="2530549"/>
                <a:ext cx="2942813" cy="3428124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 lnSpcReduction="10000"/>
              </a:bodyPr>
              <a:lstStyle/>
              <a:p>
                <a:pPr indent="-22860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300" dirty="0"/>
                  <a:t>Commutative group </a:t>
                </a:r>
                <a14:m>
                  <m:oMath xmlns:m="http://schemas.openxmlformats.org/officeDocument/2006/math">
                    <m:r>
                      <a:rPr lang="en-US" sz="1300" b="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300" dirty="0"/>
                  <a:t> under </a:t>
                </a:r>
                <a14:m>
                  <m:oMath xmlns:m="http://schemas.openxmlformats.org/officeDocument/2006/math">
                    <m:r>
                      <a:rPr lang="en-US" sz="1300" b="0" i="1">
                        <a:latin typeface="Cambria Math" panose="02040503050406030204" pitchFamily="18" charset="0"/>
                      </a:rPr>
                      <m:t>"+“</m:t>
                    </m:r>
                  </m:oMath>
                </a14:m>
                <a:endParaRPr lang="en-US" sz="1300" dirty="0"/>
              </a:p>
              <a:p>
                <a:pPr indent="-22860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300" dirty="0"/>
                  <a:t>A field of scalars </a:t>
                </a:r>
                <a14:m>
                  <m:oMath xmlns:m="http://schemas.openxmlformats.org/officeDocument/2006/math">
                    <m:r>
                      <a:rPr lang="en-US" sz="1300" b="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1300" dirty="0"/>
              </a:p>
              <a:p>
                <a:pPr indent="-22860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300" b="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300" b="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300" b="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300" dirty="0"/>
                  <a:t> a vector, </a:t>
                </a:r>
                <a14:m>
                  <m:oMath xmlns:m="http://schemas.openxmlformats.org/officeDocument/2006/math">
                    <m:r>
                      <a:rPr lang="en-US" sz="1300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300" b="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300" b="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300" dirty="0"/>
                  <a:t> a scalar </a:t>
                </a:r>
                <a:endParaRPr lang="en-US" sz="13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sz="1300" b="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300" b="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sz="1300" b="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300" b="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300" b="0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300" dirty="0"/>
              </a:p>
              <a:p>
                <a:pPr indent="-22860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300" dirty="0"/>
                  <a:t>Distributive properties:</a:t>
                </a:r>
              </a:p>
              <a:p>
                <a:pPr algn="ctr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1300" dirty="0"/>
                  <a:t>  </a:t>
                </a:r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sz="13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sz="13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300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3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300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300" i="1">
                        <a:latin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13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3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lang="en-US" sz="13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300" b="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1300" i="1"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3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00" b="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300" i="1"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3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300" b="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300" i="1"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1300" dirty="0"/>
              </a:p>
              <a:p>
                <a:pPr indent="-22860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300" dirty="0"/>
                  <a:t>Associative property: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300" b="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3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00" b="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sz="13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300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1300" b="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300" b="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300" b="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300" b="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300" b="0" i="1">
                          <a:latin typeface="Cambria Math" panose="02040503050406030204" pitchFamily="18" charset="0"/>
                        </a:rPr>
                        <m:t>)∙</m:t>
                      </m:r>
                      <m:acc>
                        <m:accPr>
                          <m:chr m:val="⃗"/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1300" b="0" dirty="0"/>
              </a:p>
              <a:p>
                <a:pPr indent="-22860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300" dirty="0"/>
                  <a:t>Scaling by 1: 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b="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300" i="1"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sz="1300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00" b="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300" b="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13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1300" b="0" dirty="0"/>
              </a:p>
              <a:p>
                <a:pPr indent="-22860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3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4333FA-C19E-4B5F-8FC6-E4FD2A37F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193" y="2530549"/>
                <a:ext cx="2942813" cy="3428124"/>
              </a:xfrm>
              <a:prstGeom prst="rect">
                <a:avLst/>
              </a:prstGeom>
              <a:blipFill>
                <a:blip r:embed="rId3"/>
                <a:stretch>
                  <a:fillRect l="-3313" t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73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58D64-1CE6-4F7A-A09E-274D92382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1" y="247825"/>
            <a:ext cx="11254204" cy="1234440"/>
          </a:xfrm>
        </p:spPr>
        <p:txBody>
          <a:bodyPr/>
          <a:lstStyle/>
          <a:p>
            <a:r>
              <a:rPr lang="en-US" dirty="0"/>
              <a:t>Vector space of magic square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F79FC8A-70B3-4F2D-A53E-A18C72B1C3EB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520701" y="2112294"/>
              <a:ext cx="3390900" cy="3246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0300">
                      <a:extLst>
                        <a:ext uri="{9D8B030D-6E8A-4147-A177-3AD203B41FA5}">
                          <a16:colId xmlns:a16="http://schemas.microsoft.com/office/drawing/2014/main" val="883789410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1827384147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208248135"/>
                        </a:ext>
                      </a:extLst>
                    </a:gridCol>
                  </a:tblGrid>
                  <a:tr h="10821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02566145"/>
                      </a:ext>
                    </a:extLst>
                  </a:tr>
                  <a:tr h="10821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8879578"/>
                      </a:ext>
                    </a:extLst>
                  </a:tr>
                  <a:tr h="10821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404708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F79FC8A-70B3-4F2D-A53E-A18C72B1C3EB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520701" y="2112294"/>
              <a:ext cx="3390900" cy="3246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0300">
                      <a:extLst>
                        <a:ext uri="{9D8B030D-6E8A-4147-A177-3AD203B41FA5}">
                          <a16:colId xmlns:a16="http://schemas.microsoft.com/office/drawing/2014/main" val="883789410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1827384147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208248135"/>
                        </a:ext>
                      </a:extLst>
                    </a:gridCol>
                  </a:tblGrid>
                  <a:tr h="10821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38" t="-562" r="-200538" b="-2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81" t="-562" r="-101622" b="-2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562" r="-1075" b="-20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2566145"/>
                      </a:ext>
                    </a:extLst>
                  </a:tr>
                  <a:tr h="10821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38" t="-100562" r="-200538" b="-1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81" t="-100562" r="-101622" b="-1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0562" r="-1075" b="-10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8879578"/>
                      </a:ext>
                    </a:extLst>
                  </a:tr>
                  <a:tr h="10821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38" t="-200562" r="-200538" b="-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81" t="-200562" r="-101622" b="-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00562" r="-1075" b="-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04708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810BB926-DBEC-4FD6-9CE8-FB48C9A18331}"/>
              </a:ext>
            </a:extLst>
          </p:cNvPr>
          <p:cNvSpPr txBox="1">
            <a:spLocks/>
          </p:cNvSpPr>
          <p:nvPr/>
        </p:nvSpPr>
        <p:spPr>
          <a:xfrm>
            <a:off x="813820" y="326866"/>
            <a:ext cx="10353774" cy="95075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750">
                <a:solidFill>
                  <a:schemeClr val="bg1"/>
                </a:solidFill>
              </a:rPr>
              <a:t>Magic square of order 3</a:t>
            </a:r>
            <a:endParaRPr lang="en-US" sz="3200" spc="75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FEB0C0-BD66-456D-8411-D1C2EC52FD70}"/>
                  </a:ext>
                </a:extLst>
              </p:cNvPr>
              <p:cNvSpPr txBox="1"/>
              <p:nvPr/>
            </p:nvSpPr>
            <p:spPr>
              <a:xfrm>
                <a:off x="7791450" y="2695880"/>
                <a:ext cx="5003800" cy="2113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FEB0C0-BD66-456D-8411-D1C2EC52F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450" y="2695880"/>
                <a:ext cx="5003800" cy="2113271"/>
              </a:xfrm>
              <a:prstGeom prst="rect">
                <a:avLst/>
              </a:prstGeom>
              <a:blipFill>
                <a:blip r:embed="rId3"/>
                <a:stretch>
                  <a:fillRect t="-3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2AFF4138-1993-42C5-A0E5-5BC985149AE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00550" y="2129297"/>
              <a:ext cx="3390900" cy="3246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0300">
                      <a:extLst>
                        <a:ext uri="{9D8B030D-6E8A-4147-A177-3AD203B41FA5}">
                          <a16:colId xmlns:a16="http://schemas.microsoft.com/office/drawing/2014/main" val="883789410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1827384147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208248135"/>
                        </a:ext>
                      </a:extLst>
                    </a:gridCol>
                  </a:tblGrid>
                  <a:tr h="10821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02566145"/>
                      </a:ext>
                    </a:extLst>
                  </a:tr>
                  <a:tr h="10821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8879578"/>
                      </a:ext>
                    </a:extLst>
                  </a:tr>
                  <a:tr h="10821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32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404708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2AFF4138-1993-42C5-A0E5-5BC985149AE3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400550" y="2129297"/>
              <a:ext cx="3390900" cy="32464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0300">
                      <a:extLst>
                        <a:ext uri="{9D8B030D-6E8A-4147-A177-3AD203B41FA5}">
                          <a16:colId xmlns:a16="http://schemas.microsoft.com/office/drawing/2014/main" val="883789410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1827384147"/>
                        </a:ext>
                      </a:extLst>
                    </a:gridCol>
                    <a:gridCol w="1130300">
                      <a:extLst>
                        <a:ext uri="{9D8B030D-6E8A-4147-A177-3AD203B41FA5}">
                          <a16:colId xmlns:a16="http://schemas.microsoft.com/office/drawing/2014/main" val="208248135"/>
                        </a:ext>
                      </a:extLst>
                    </a:gridCol>
                  </a:tblGrid>
                  <a:tr h="10821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8" t="-562" r="-201075" b="-200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538" t="-562" r="-101075" b="-200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538" t="-562" r="-1075" b="-2005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2566145"/>
                      </a:ext>
                    </a:extLst>
                  </a:tr>
                  <a:tr h="10821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8" t="-101130" r="-201075" b="-1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538" t="-101130" r="-101075" b="-10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538" t="-101130" r="-1075" b="-101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8879578"/>
                      </a:ext>
                    </a:extLst>
                  </a:tr>
                  <a:tr h="10821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8" t="-200000" r="-201075" b="-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538" t="-200000" r="-101075" b="-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538" t="-200000" r="-1075" b="-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04708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27622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97EA-0DF3-4DEB-B4C1-E179DEE6C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Elementary magic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6D06D-B352-4A13-AE6A-A72514505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38766"/>
            <a:ext cx="10241280" cy="3959352"/>
          </a:xfrm>
        </p:spPr>
        <p:txBody>
          <a:bodyPr/>
          <a:lstStyle/>
          <a:p>
            <a:r>
              <a:rPr lang="en-US" dirty="0"/>
              <a:t>Magic squares with row sum equal to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9D9470-41D3-42D5-8C53-533849FEEBBC}"/>
                  </a:ext>
                </a:extLst>
              </p:cNvPr>
              <p:cNvSpPr txBox="1"/>
              <p:nvPr/>
            </p:nvSpPr>
            <p:spPr>
              <a:xfrm>
                <a:off x="2837576" y="3429000"/>
                <a:ext cx="6094602" cy="14073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9D9470-41D3-42D5-8C53-533849FEE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576" y="3429000"/>
                <a:ext cx="6094602" cy="14073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706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323EC50-192E-462C-A7F8-D2827AE222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4243" y="681317"/>
                <a:ext cx="3236613" cy="3406187"/>
              </a:xfrm>
            </p:spPr>
            <p:txBody>
              <a:bodyPr vert="horz" lIns="0" tIns="0" rIns="0" bIns="0" rtlCol="0" anchor="b">
                <a:norm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sz="3200" spc="75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3200" spc="75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200" spc="75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3200" spc="750">
                    <a:solidFill>
                      <a:schemeClr val="bg1"/>
                    </a:solidFill>
                    <a:effectLst/>
                  </a:rPr>
                  <a:t> Magic Square</a:t>
                </a:r>
                <a:endParaRPr lang="en-US" sz="3200" spc="75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323EC50-192E-462C-A7F8-D2827AE222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4243" y="681317"/>
                <a:ext cx="3236613" cy="3406187"/>
              </a:xfrm>
              <a:blipFill>
                <a:blip r:embed="rId2"/>
                <a:stretch>
                  <a:fillRect r="-12994" b="-7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13187966-EDD1-4C34-B23C-0B05B950B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619" y="1566099"/>
            <a:ext cx="7214138" cy="373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68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ED59-5C13-469A-9C5D-35C8FEFF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39" y="0"/>
            <a:ext cx="10241280" cy="1234440"/>
          </a:xfrm>
        </p:spPr>
        <p:txBody>
          <a:bodyPr/>
          <a:lstStyle/>
          <a:p>
            <a:r>
              <a:rPr lang="en-US" altLang="zh-CN" dirty="0"/>
              <a:t>Building matrices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AB9865-99FA-4BFE-B9F2-3AA74E5B7703}"/>
                  </a:ext>
                </a:extLst>
              </p:cNvPr>
              <p:cNvSpPr txBox="1"/>
              <p:nvPr/>
            </p:nvSpPr>
            <p:spPr>
              <a:xfrm>
                <a:off x="2182175" y="1437590"/>
                <a:ext cx="15192463" cy="2132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0">
                        <a:latin typeface="Cambria Math" panose="02040503050406030204" pitchFamily="18" charset="0"/>
                      </a:rPr>
                      <m:t>=  </m:t>
                    </m:r>
                    <m:d>
                      <m:dPr>
                        <m:ctrlPr>
                          <a:rPr lang="en-US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i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sz="1400" i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sz="1400" i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sz="1400" i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sz="1400" i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en-US" sz="1400" i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sz="1400" i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sz="1400" i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  <m:r>
                      <a:rPr lang="en-US" sz="1400" i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0">
                        <a:latin typeface="Cambria Math" panose="02040503050406030204" pitchFamily="18" charset="0"/>
                      </a:rPr>
                      <m:t>=  </m:t>
                    </m:r>
                    <m:d>
                      <m:dPr>
                        <m:ctrlPr>
                          <a:rPr lang="en-US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i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en-US" sz="1400" i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sz="1400" i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sz="1400" i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sz="1400" i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sz="1400" i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sz="1400" i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sz="1400" i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  <m:r>
                      <a:rPr lang="en-US" sz="1400" i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i="0">
                        <a:latin typeface="Cambria Math" panose="02040503050406030204" pitchFamily="18" charset="0"/>
                      </a:rPr>
                      <m:t>=  </m:t>
                    </m:r>
                    <m:d>
                      <m:dPr>
                        <m:ctrlPr>
                          <a:rPr lang="en-US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i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sz="1400" i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sz="1400" i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sz="1400" i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sz="1400" i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sz="1400" i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 sz="1400" i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en-US" sz="1400" i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en-US" sz="1400" dirty="0"/>
                  <a:t>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 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140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 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 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 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  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sz="1400" dirty="0"/>
              </a:p>
              <a:p>
                <a:endParaRPr lang="en-US" sz="14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AB9865-99FA-4BFE-B9F2-3AA74E5B7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175" y="1437590"/>
                <a:ext cx="15192463" cy="21327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A53DE8-B3D3-4628-A1DB-714D6703DE5B}"/>
                  </a:ext>
                </a:extLst>
              </p:cNvPr>
              <p:cNvSpPr txBox="1"/>
              <p:nvPr/>
            </p:nvSpPr>
            <p:spPr>
              <a:xfrm>
                <a:off x="750539" y="3773503"/>
                <a:ext cx="7973226" cy="2001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Find a linear combination of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i="1">
                          <a:latin typeface="Cambria Math" panose="02040503050406030204" pitchFamily="18" charset="0"/>
                        </a:rPr>
                        <m:t>=34</m:t>
                      </m:r>
                    </m:oMath>
                  </m:oMathPara>
                </a14:m>
                <a:endParaRPr lang="en-US" sz="1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A53DE8-B3D3-4628-A1DB-714D6703D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39" y="3773503"/>
                <a:ext cx="7973226" cy="2001125"/>
              </a:xfrm>
              <a:prstGeom prst="rect">
                <a:avLst/>
              </a:prstGeom>
              <a:blipFill>
                <a:blip r:embed="rId3"/>
                <a:stretch>
                  <a:fillRect l="-612" t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896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BE62EA-067A-4D7E-8AED-44679450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39" y="0"/>
            <a:ext cx="10241280" cy="1234440"/>
          </a:xfrm>
        </p:spPr>
        <p:txBody>
          <a:bodyPr/>
          <a:lstStyle/>
          <a:p>
            <a:r>
              <a:rPr lang="en-US" altLang="zh-CN" dirty="0"/>
              <a:t>Build a</a:t>
            </a:r>
            <a:r>
              <a:rPr lang="zh-CN" altLang="en-US" dirty="0"/>
              <a:t> </a:t>
            </a:r>
            <a:r>
              <a:rPr lang="en-US" altLang="zh-CN" dirty="0"/>
              <a:t>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9DCDBE-207A-45CE-B3A2-AD6A29CB8E9D}"/>
                  </a:ext>
                </a:extLst>
              </p:cNvPr>
              <p:cNvSpPr txBox="1"/>
              <p:nvPr/>
            </p:nvSpPr>
            <p:spPr>
              <a:xfrm>
                <a:off x="2158068" y="1995155"/>
                <a:ext cx="6094602" cy="1126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34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0">
                          <a:latin typeface="Cambria Math" panose="02040503050406030204" pitchFamily="18" charset="0"/>
                        </a:rPr>
                        <m:t>=  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sz="1800" i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e>
                                  <m:e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1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e>
                                  <m:e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sz="1800" i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1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e>
                                </m:mr>
                              </m:m>
                              <m:r>
                                <a:rPr lang="en-US" sz="1800" i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1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sz="1800" i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9DCDBE-207A-45CE-B3A2-AD6A29CB8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068" y="1995155"/>
                <a:ext cx="6094602" cy="1126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A8D5E1-BC6D-40CC-B9AA-0449750B8917}"/>
                  </a:ext>
                </a:extLst>
              </p:cNvPr>
              <p:cNvSpPr txBox="1"/>
              <p:nvPr/>
            </p:nvSpPr>
            <p:spPr>
              <a:xfrm>
                <a:off x="2015454" y="3894004"/>
                <a:ext cx="8672119" cy="1126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effectLst/>
                    <a:latin typeface="LM Roman 12" panose="00000500000000000000" pitchFamily="50" charset="0"/>
                    <a:ea typeface="PMingLiU" panose="02020500000000000000" pitchFamily="18" charset="-120"/>
                    <a:cs typeface="cmr1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PMingLiU" panose="02020500000000000000" pitchFamily="18" charset="-120"/>
                        <a:cs typeface="cmr12"/>
                      </a:rPr>
                      <m:t>13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cmr12"/>
                          </a:rPr>
                          <m:t>𝑀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cmr12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PMingLiU" panose="02020500000000000000" pitchFamily="18" charset="-120"/>
                        <a:cs typeface="cmr12"/>
                      </a:rPr>
                      <m:t>+2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cmr12"/>
                          </a:rPr>
                          <m:t>𝑀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cmr12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PMingLiU" panose="02020500000000000000" pitchFamily="18" charset="-120"/>
                        <a:cs typeface="cmr12"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cmr12"/>
                          </a:rPr>
                          <m:t>𝑀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cmr1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PMingLiU" panose="02020500000000000000" pitchFamily="18" charset="-120"/>
                        <a:cs typeface="cmr12"/>
                      </a:rPr>
                      <m:t>+5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cmr12"/>
                          </a:rPr>
                          <m:t>𝑀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cmr12"/>
                          </a:rPr>
                          <m:t>5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PMingLiU" panose="02020500000000000000" pitchFamily="18" charset="-120"/>
                        <a:cs typeface="cmr12"/>
                      </a:rPr>
                      <m:t>+3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cmr12"/>
                          </a:rPr>
                          <m:t>𝑀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cmr12"/>
                          </a:rPr>
                          <m:t>6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PMingLiU" panose="02020500000000000000" pitchFamily="18" charset="-120"/>
                        <a:cs typeface="cmr12"/>
                      </a:rPr>
                      <m:t>+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cmr12"/>
                          </a:rPr>
                          <m:t>𝑀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cmr12"/>
                          </a:rPr>
                          <m:t>7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PMingLiU" panose="02020500000000000000" pitchFamily="18" charset="-120"/>
                        <a:cs typeface="cmr12"/>
                      </a:rPr>
                      <m:t>+9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cmr12"/>
                          </a:rPr>
                          <m:t>𝑀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cmr12"/>
                          </a:rPr>
                          <m:t>8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PMingLiU" panose="02020500000000000000" pitchFamily="18" charset="-120"/>
                        <a:cs typeface="cmr12"/>
                      </a:rPr>
                      <m:t>= 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  <a:cs typeface="cmr12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  <a:cs typeface="cmr12"/>
                                    </a:rPr>
                                    <m:t>11</m:t>
                                  </m:r>
                                </m:e>
                              </m:mr>
                            </m: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cmr12"/>
                              </a:rPr>
                              <m:t>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  <a:cs typeface="cmr12"/>
                                    </a:rPr>
                                    <m:t>14</m:t>
                                  </m:r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  <a:cs typeface="cmr12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  <a:cs typeface="cmr12"/>
                                    </a:rPr>
                                    <m:t>13</m:t>
                                  </m:r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  <a:cs typeface="cmr12"/>
                                    </a:rPr>
                                    <m:t>2</m:t>
                                  </m:r>
                                </m:e>
                              </m:mr>
                            </m: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cmr12"/>
                              </a:rPr>
                              <m:t>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  <a:cs typeface="cmr12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  <a:cs typeface="cmr12"/>
                                    </a:rPr>
                                    <m:t>12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  <a:cs typeface="cmr12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  <a:cs typeface="cmr12"/>
                                    </a:rPr>
                                    <m:t>16</m:t>
                                  </m:r>
                                </m:e>
                              </m:mr>
                            </m: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cmr12"/>
                              </a:rPr>
                              <m:t>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  <a:cs typeface="cmr12"/>
                                    </a:rPr>
                                    <m:t>9</m:t>
                                  </m:r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  <a:cs typeface="cmr12"/>
                                    </a:rPr>
                                    <m:t>6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  <a:cs typeface="cmr12"/>
                                    </a:rPr>
                                    <m:t>10</m:t>
                                  </m:r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  <a:cs typeface="cmr12"/>
                                    </a:rPr>
                                    <m:t>5</m:t>
                                  </m:r>
                                </m:e>
                              </m:mr>
                            </m: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cmr12"/>
                              </a:rPr>
                              <m:t>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  <a:cs typeface="cmr12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  <a:cs typeface="cmr12"/>
                                    </a:rPr>
                                    <m:t>15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A8D5E1-BC6D-40CC-B9AA-0449750B8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454" y="3894004"/>
                <a:ext cx="8672119" cy="1126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89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B734-EDBF-489E-84CF-5AC0E3C96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0BD0E9-AFD1-4D39-A2F1-D19FA8254343}"/>
                  </a:ext>
                </a:extLst>
              </p:cNvPr>
              <p:cNvSpPr txBox="1"/>
              <p:nvPr/>
            </p:nvSpPr>
            <p:spPr>
              <a:xfrm>
                <a:off x="394775" y="3252375"/>
                <a:ext cx="9566909" cy="1126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  <a:cs typeface="cmr12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  <a:cs typeface="cmr12"/>
                                    </a:rPr>
                                    <m:t>11</m:t>
                                  </m:r>
                                </m:e>
                              </m:mr>
                            </m: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cmr12"/>
                              </a:rPr>
                              <m:t>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  <a:cs typeface="cmr12"/>
                                    </a:rPr>
                                    <m:t>14</m:t>
                                  </m:r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  <a:cs typeface="cmr12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  <a:cs typeface="cmr12"/>
                                    </a:rPr>
                                    <m:t>13</m:t>
                                  </m:r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  <a:cs typeface="cmr12"/>
                                    </a:rPr>
                                    <m:t>2</m:t>
                                  </m:r>
                                </m:e>
                              </m:mr>
                            </m: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cmr12"/>
                              </a:rPr>
                              <m:t>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  <a:cs typeface="cmr12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  <a:cs typeface="cmr12"/>
                                    </a:rPr>
                                    <m:t>12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  <a:cs typeface="cmr12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  <a:cs typeface="cmr12"/>
                                    </a:rPr>
                                    <m:t>16</m:t>
                                  </m:r>
                                </m:e>
                              </m:mr>
                            </m: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cmr12"/>
                              </a:rPr>
                              <m:t>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  <a:cs typeface="cmr12"/>
                                    </a:rPr>
                                    <m:t>9</m:t>
                                  </m:r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  <a:cs typeface="cmr12"/>
                                    </a:rPr>
                                    <m:t>6</m:t>
                                  </m:r>
                                </m:e>
                              </m:mr>
                            </m:m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  <a:cs typeface="cmr12"/>
                                    </a:rPr>
                                    <m:t>10</m:t>
                                  </m:r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  <a:cs typeface="cmr12"/>
                                    </a:rPr>
                                    <m:t>5</m:t>
                                  </m:r>
                                </m:e>
                              </m:mr>
                            </m: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PMingLiU" panose="02020500000000000000" pitchFamily="18" charset="-120"/>
                                <a:cs typeface="cmr12"/>
                              </a:rPr>
                              <m:t>     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  <a:cs typeface="cmr12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PMingLiU" panose="02020500000000000000" pitchFamily="18" charset="-120"/>
                                      <a:cs typeface="cmr12"/>
                                    </a:rPr>
                                    <m:t>15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PMingLiU" panose="02020500000000000000" pitchFamily="18" charset="-120"/>
                        <a:cs typeface="cmr12"/>
                      </a:rPr>
                      <m:t>+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PMingLiU" panose="02020500000000000000" pitchFamily="18" charset="-120"/>
                        <a:cs typeface="cmr12"/>
                      </a:rPr>
                      <m:t>𝑘</m:t>
                    </m:r>
                    <m:d>
                      <m:d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en-US" dirty="0"/>
                  <a:t> =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0BD0E9-AFD1-4D39-A2F1-D19FA8254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75" y="3252375"/>
                <a:ext cx="9566909" cy="1126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947ED0-44E5-4EC6-B310-754B0466FDCE}"/>
                  </a:ext>
                </a:extLst>
              </p:cNvPr>
              <p:cNvSpPr txBox="1"/>
              <p:nvPr/>
            </p:nvSpPr>
            <p:spPr>
              <a:xfrm>
                <a:off x="3242164" y="1537874"/>
                <a:ext cx="6097464" cy="1126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0">
                          <a:latin typeface="Cambria Math" panose="02040503050406030204" pitchFamily="18" charset="0"/>
                        </a:rPr>
                        <m:t>=  </m:t>
                      </m:r>
                      <m:d>
                        <m:dPr>
                          <m:ctrlPr>
                            <a:rPr 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sz="1800" i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1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sz="1800" i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1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  <m:r>
                                <a:rPr lang="en-US" sz="1800" i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1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en-US" sz="1800" i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8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947ED0-44E5-4EC6-B310-754B0466F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164" y="1537874"/>
                <a:ext cx="6097464" cy="1126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69F5B5A-F370-4C98-9895-2A5B634B5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214818"/>
              </p:ext>
            </p:extLst>
          </p:nvPr>
        </p:nvGraphicFramePr>
        <p:xfrm>
          <a:off x="5108331" y="3147646"/>
          <a:ext cx="3692769" cy="1529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876">
                  <a:extLst>
                    <a:ext uri="{9D8B030D-6E8A-4147-A177-3AD203B41FA5}">
                      <a16:colId xmlns:a16="http://schemas.microsoft.com/office/drawing/2014/main" val="3438328947"/>
                    </a:ext>
                  </a:extLst>
                </a:gridCol>
                <a:gridCol w="922201">
                  <a:extLst>
                    <a:ext uri="{9D8B030D-6E8A-4147-A177-3AD203B41FA5}">
                      <a16:colId xmlns:a16="http://schemas.microsoft.com/office/drawing/2014/main" val="450238664"/>
                    </a:ext>
                  </a:extLst>
                </a:gridCol>
                <a:gridCol w="961346">
                  <a:extLst>
                    <a:ext uri="{9D8B030D-6E8A-4147-A177-3AD203B41FA5}">
                      <a16:colId xmlns:a16="http://schemas.microsoft.com/office/drawing/2014/main" val="1128188369"/>
                    </a:ext>
                  </a:extLst>
                </a:gridCol>
                <a:gridCol w="961346">
                  <a:extLst>
                    <a:ext uri="{9D8B030D-6E8A-4147-A177-3AD203B41FA5}">
                      <a16:colId xmlns:a16="http://schemas.microsoft.com/office/drawing/2014/main" val="3236999192"/>
                    </a:ext>
                  </a:extLst>
                </a:gridCol>
              </a:tblGrid>
              <a:tr h="414239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14+k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052544"/>
                  </a:ext>
                </a:extLst>
              </a:tr>
              <a:tr h="371874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13+k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107446"/>
                  </a:ext>
                </a:extLst>
              </a:tr>
              <a:tr h="371874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16+k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440170"/>
                  </a:ext>
                </a:extLst>
              </a:tr>
              <a:tr h="371874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15+k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401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29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6A9CB-E876-4030-9253-508109A2D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US" sz="2800"/>
              <a:t>Definition of magic square</a:t>
            </a:r>
          </a:p>
        </p:txBody>
      </p:sp>
      <p:pic>
        <p:nvPicPr>
          <p:cNvPr id="5" name="Picture 4" descr="A spectrum of lights in different colours">
            <a:extLst>
              <a:ext uri="{FF2B5EF4-FFF2-40B4-BE49-F238E27FC236}">
                <a16:creationId xmlns:a16="http://schemas.microsoft.com/office/drawing/2014/main" id="{97C90CE0-E345-4B5E-8D22-98059C5264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87" r="-2" b="-2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7446D9-FD73-417F-9524-7DEFF10C1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43193" y="2530549"/>
                <a:ext cx="2942813" cy="3428124"/>
              </a:xfrm>
            </p:spPr>
            <p:txBody>
              <a:bodyPr>
                <a:normAutofit/>
              </a:bodyPr>
              <a:lstStyle/>
              <a:p>
                <a:r>
                  <a:rPr lang="en-US" sz="1400"/>
                  <a:t>An </a:t>
                </a:r>
                <a14:m>
                  <m:oMath xmlns:m="http://schemas.openxmlformats.org/officeDocument/2006/math">
                    <m:r>
                      <a:rPr lang="en-US" sz="14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/>
                  <a:t> magic square is an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/>
                  <a:t> matrix of real numbers in which the sum along each row, each column and each diagonal is constant(called the line-sum of magic square)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7446D9-FD73-417F-9524-7DEFF10C1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43193" y="2530549"/>
                <a:ext cx="2942813" cy="3428124"/>
              </a:xfrm>
              <a:blipFill>
                <a:blip r:embed="rId3"/>
                <a:stretch>
                  <a:fillRect l="-3520" t="-890" r="-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9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B9110-6482-41FE-A667-9340FDFB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2700" spc="750">
                <a:solidFill>
                  <a:schemeClr val="bg1"/>
                </a:solidFill>
                <a:effectLst/>
              </a:rPr>
              <a:t>References</a:t>
            </a:r>
            <a:br>
              <a:rPr lang="en-US" sz="2700" spc="750">
                <a:solidFill>
                  <a:schemeClr val="bg1"/>
                </a:solidFill>
                <a:effectLst/>
              </a:rPr>
            </a:br>
            <a:endParaRPr lang="en-US" sz="2700" spc="75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CD8717-31B9-4479-94F4-B83A75C32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904870"/>
              </p:ext>
            </p:extLst>
          </p:nvPr>
        </p:nvGraphicFramePr>
        <p:xfrm>
          <a:off x="4503619" y="1563473"/>
          <a:ext cx="7214138" cy="3738570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085469">
                  <a:extLst>
                    <a:ext uri="{9D8B030D-6E8A-4147-A177-3AD203B41FA5}">
                      <a16:colId xmlns:a16="http://schemas.microsoft.com/office/drawing/2014/main" val="1427862509"/>
                    </a:ext>
                  </a:extLst>
                </a:gridCol>
                <a:gridCol w="6128669">
                  <a:extLst>
                    <a:ext uri="{9D8B030D-6E8A-4147-A177-3AD203B41FA5}">
                      <a16:colId xmlns:a16="http://schemas.microsoft.com/office/drawing/2014/main" val="1953181729"/>
                    </a:ext>
                  </a:extLst>
                </a:gridCol>
              </a:tblGrid>
              <a:tr h="791754">
                <a:tc>
                  <a:txBody>
                    <a:bodyPr/>
                    <a:lstStyle/>
                    <a:p>
                      <a:pPr marL="0" marR="0" indent="144145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[1] </a:t>
                      </a:r>
                      <a:endParaRPr 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198801" marR="298202" marT="99401" marB="994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14414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G. L. Frederick Hillier, Introduction to Operations Research 11th Edition, McGraw-Hill Education, 2020. </a:t>
                      </a:r>
                      <a:endParaRPr 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198801" marR="10354" marT="99401" marB="994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617706"/>
                  </a:ext>
                </a:extLst>
              </a:tr>
              <a:tr h="1077531">
                <a:tc>
                  <a:txBody>
                    <a:bodyPr/>
                    <a:lstStyle/>
                    <a:p>
                      <a:pPr marL="0" marR="0" indent="144145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[2] </a:t>
                      </a:r>
                      <a:endParaRPr 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198801" marR="298202" marT="99401" marB="99401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14414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F. Swetz, Legacy of the Luoshu: The 4,000 Year Search for the Meaning of the Magic Square of Order Three, A K Peters/CRC Press, 2008. 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198801" marR="10354" marT="99401" marB="9940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526698"/>
                  </a:ext>
                </a:extLst>
              </a:tr>
              <a:tr h="1077531">
                <a:tc>
                  <a:txBody>
                    <a:bodyPr/>
                    <a:lstStyle/>
                    <a:p>
                      <a:pPr marL="0" marR="0" indent="144145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[3] </a:t>
                      </a:r>
                      <a:endParaRPr 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198801" marR="298202" marT="99401" marB="99401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14414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E. Emanouilidis, »Latin and magic squares,« International Journal of Mathematical Education in Science and Technology, årg. 36, nr. 5, pp. 546-549, 2005. 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198801" marR="10354" marT="99401" marB="9940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801506"/>
                  </a:ext>
                </a:extLst>
              </a:tr>
              <a:tr h="791754">
                <a:tc>
                  <a:txBody>
                    <a:bodyPr/>
                    <a:lstStyle/>
                    <a:p>
                      <a:pPr marL="0" marR="0" indent="144145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[4] </a:t>
                      </a:r>
                      <a:endParaRPr 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198801" marR="298202" marT="99401" marB="99401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144145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C. X. San Ling, Coding Theory: A First Course, Cambridge University Press, 2004. 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LM Roman 12" panose="00000500000000000000" pitchFamily="50" charset="0"/>
                        <a:ea typeface="PMingLiU" panose="02020500000000000000" pitchFamily="18" charset="-120"/>
                        <a:cs typeface="cmr12"/>
                      </a:endParaRPr>
                    </a:p>
                  </a:txBody>
                  <a:tcPr marL="198801" marR="10354" marT="99401" marB="99401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85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82025A0-5D1F-4054-8273-6A919D75D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244B84-452A-4BE8-BEA4-A7CCA098C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1793"/>
            <a:ext cx="12193492" cy="6869793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6220EA9-AB07-4E8F-9E57-B281453FF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14750" y="-1068668"/>
            <a:ext cx="6439521" cy="8517963"/>
          </a:xfrm>
          <a:prstGeom prst="rect">
            <a:avLst/>
          </a:prstGeom>
          <a:gradFill>
            <a:gsLst>
              <a:gs pos="51000">
                <a:schemeClr val="accent2">
                  <a:lumMod val="60000"/>
                  <a:lumOff val="40000"/>
                  <a:alpha val="33000"/>
                </a:schemeClr>
              </a:gs>
              <a:gs pos="100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C44646F-1A59-47A2-AD5D-54DCAECD5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1102" y="-2661103"/>
            <a:ext cx="6869793" cy="12191998"/>
          </a:xfrm>
          <a:prstGeom prst="rect">
            <a:avLst/>
          </a:prstGeom>
          <a:gradFill>
            <a:gsLst>
              <a:gs pos="6000">
                <a:schemeClr val="accent2">
                  <a:alpha val="45000"/>
                </a:schemeClr>
              </a:gs>
              <a:gs pos="74000">
                <a:schemeClr val="accent4">
                  <a:alpha val="2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544BED-FB42-4737-9370-482C3CE0D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49752" y="-3761546"/>
            <a:ext cx="4692495" cy="12192001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9000">
                <a:schemeClr val="accent5">
                  <a:alpha val="32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17717-A8C1-4E62-A635-D876C8AEE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20" y="696199"/>
            <a:ext cx="10353774" cy="950759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3200" spc="750" dirty="0">
                <a:solidFill>
                  <a:schemeClr val="bg1"/>
                </a:solidFill>
              </a:rPr>
              <a:t>Lo-</a:t>
            </a:r>
            <a:r>
              <a:rPr lang="en-US" sz="3200" spc="750" dirty="0" err="1">
                <a:solidFill>
                  <a:schemeClr val="bg1"/>
                </a:solidFill>
              </a:rPr>
              <a:t>shu</a:t>
            </a:r>
            <a:r>
              <a:rPr lang="en-US" sz="3200" spc="750" dirty="0">
                <a:solidFill>
                  <a:schemeClr val="bg1"/>
                </a:solidFill>
              </a:rPr>
              <a:t> square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1D1AE5-311B-4F44-9FDA-7F5EA0560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9840" y="1944825"/>
            <a:ext cx="3530814" cy="330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696A0A2-85BA-4CE9-AB82-A09F0B75F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7303" y="1958686"/>
            <a:ext cx="3304309" cy="330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39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EAEA9B-2E1C-4FAD-8BCE-BCDAA88A0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DDDDE9-F719-466E-8023-442157AD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5839"/>
            <a:ext cx="12203210" cy="1594273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9F77F6-77CF-46C0-AC00-152962613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9" y="-15839"/>
            <a:ext cx="8126510" cy="1594273"/>
          </a:xfrm>
          <a:prstGeom prst="rect">
            <a:avLst/>
          </a:prstGeom>
          <a:gradFill>
            <a:gsLst>
              <a:gs pos="0">
                <a:schemeClr val="accent5">
                  <a:alpha val="17000"/>
                </a:schemeClr>
              </a:gs>
              <a:gs pos="99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1D6D53-7DE2-4564-9C40-9B261437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5440" y="-3031424"/>
            <a:ext cx="1594275" cy="7625444"/>
          </a:xfrm>
          <a:prstGeom prst="rect">
            <a:avLst/>
          </a:prstGeom>
          <a:gradFill>
            <a:gsLst>
              <a:gs pos="23000">
                <a:schemeClr val="accent4">
                  <a:alpha val="0"/>
                </a:schemeClr>
              </a:gs>
              <a:gs pos="99000">
                <a:schemeClr val="accent6">
                  <a:alpha val="59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03CE7-326C-47FF-B02F-58C3F1769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694" y="322729"/>
            <a:ext cx="6717553" cy="992096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Magic square of order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E5EA30-E9F2-41CB-8C91-E1DDBA8B3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110" y="2263411"/>
            <a:ext cx="4833925" cy="3099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AC1F72-9080-4F3C-9E46-9D647C22B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771" y="2263411"/>
            <a:ext cx="4804007" cy="38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7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82025A0-5D1F-4054-8273-6A919D75D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244B84-452A-4BE8-BEA4-A7CCA098C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1793"/>
            <a:ext cx="12193492" cy="6869793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220EA9-AB07-4E8F-9E57-B281453FF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14750" y="-1068668"/>
            <a:ext cx="6439521" cy="8517963"/>
          </a:xfrm>
          <a:prstGeom prst="rect">
            <a:avLst/>
          </a:prstGeom>
          <a:gradFill>
            <a:gsLst>
              <a:gs pos="51000">
                <a:schemeClr val="accent2">
                  <a:lumMod val="60000"/>
                  <a:lumOff val="40000"/>
                  <a:alpha val="33000"/>
                </a:schemeClr>
              </a:gs>
              <a:gs pos="100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44646F-1A59-47A2-AD5D-54DCAECD5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1102" y="-2661103"/>
            <a:ext cx="6869793" cy="12191998"/>
          </a:xfrm>
          <a:prstGeom prst="rect">
            <a:avLst/>
          </a:prstGeom>
          <a:gradFill>
            <a:gsLst>
              <a:gs pos="6000">
                <a:schemeClr val="accent2">
                  <a:alpha val="45000"/>
                </a:schemeClr>
              </a:gs>
              <a:gs pos="74000">
                <a:schemeClr val="accent4">
                  <a:alpha val="21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544BED-FB42-4737-9370-482C3CE0D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49752" y="-3761546"/>
            <a:ext cx="4692495" cy="12192001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9000">
                <a:schemeClr val="accent5">
                  <a:alpha val="32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03CE7-326C-47FF-B02F-58C3F1769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20" y="696199"/>
            <a:ext cx="10353774" cy="950759"/>
          </a:xfrm>
        </p:spPr>
        <p:txBody>
          <a:bodyPr vert="horz" lIns="0" tIns="0" rIns="0" bIns="0" rtlCol="0" anchor="ctr">
            <a:normAutofit/>
          </a:bodyPr>
          <a:lstStyle/>
          <a:p>
            <a:pPr algn="ctr"/>
            <a:r>
              <a:rPr lang="en-US" sz="3200" spc="750" dirty="0">
                <a:solidFill>
                  <a:schemeClr val="bg1"/>
                </a:solidFill>
              </a:rPr>
              <a:t>Magic square of order 3</a:t>
            </a:r>
          </a:p>
        </p:txBody>
      </p:sp>
      <p:pic>
        <p:nvPicPr>
          <p:cNvPr id="4" name="Picture 3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E32C87ED-9AD5-40E9-B924-81A9F45F0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606" y="1944825"/>
            <a:ext cx="4559049" cy="2841739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88291D5-CFB7-42A5-B810-7B25AA111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302" y="1958686"/>
            <a:ext cx="4523091" cy="451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2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FF48B2-84AB-460E-85FC-D8987C27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 dirty="0">
                <a:solidFill>
                  <a:schemeClr val="bg1"/>
                </a:solidFill>
              </a:rPr>
              <a:t>Magic square of order 3</a:t>
            </a:r>
            <a:endParaRPr lang="en-US" sz="3200" spc="750">
              <a:solidFill>
                <a:schemeClr val="bg1"/>
              </a:solidFill>
            </a:endParaRPr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2D13380B-62D7-499F-86EA-059740B88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619" y="584729"/>
            <a:ext cx="7214138" cy="569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4C5A-0C8F-43DD-927F-35FE839E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</a:t>
            </a:r>
            <a:r>
              <a:rPr lang="en-US" sz="1800" b="1" dirty="0">
                <a:effectLst/>
                <a:latin typeface="LM Roman 12" panose="00000500000000000000" pitchFamily="50" charset="0"/>
                <a:cs typeface="Times New Roman" panose="02020603050405020304" pitchFamily="18" charset="0"/>
              </a:rPr>
              <a:t> Error Correcting Codes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45245F-9201-49A3-AE00-08C190A739E4}"/>
              </a:ext>
            </a:extLst>
          </p:cNvPr>
          <p:cNvSpPr txBox="1"/>
          <p:nvPr/>
        </p:nvSpPr>
        <p:spPr>
          <a:xfrm>
            <a:off x="3173834" y="2607795"/>
            <a:ext cx="62721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Codes: {00, 01, 10, 11}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BCE54-16C4-4CD9-8EBE-5CD64A6B2EBF}"/>
              </a:ext>
            </a:extLst>
          </p:cNvPr>
          <p:cNvSpPr txBox="1"/>
          <p:nvPr/>
        </p:nvSpPr>
        <p:spPr>
          <a:xfrm>
            <a:off x="3173834" y="3185622"/>
            <a:ext cx="62721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Codes: {00000, 01110, 10001, 11111}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Avenir Next LT 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9D0236-5098-452F-B69F-E6A7632E7DE4}"/>
                  </a:ext>
                </a:extLst>
              </p:cNvPr>
              <p:cNvSpPr txBox="1"/>
              <p:nvPr/>
            </p:nvSpPr>
            <p:spPr>
              <a:xfrm>
                <a:off x="3173833" y="3998484"/>
                <a:ext cx="609460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effectLst/>
                    <a:latin typeface="LM Roman 12" panose="00000500000000000000" pitchFamily="50" charset="0"/>
                    <a:ea typeface="PMingLiU" panose="02020500000000000000" pitchFamily="18" charset="-120"/>
                    <a:cs typeface="cmr12"/>
                  </a:rPr>
                  <a:t>Definition</a:t>
                </a:r>
                <a:r>
                  <a:rPr lang="en-US" sz="1800" dirty="0">
                    <a:effectLst/>
                    <a:latin typeface="LM Roman 12" panose="00000500000000000000" pitchFamily="50" charset="0"/>
                    <a:ea typeface="PMingLiU" panose="02020500000000000000" pitchFamily="18" charset="-120"/>
                    <a:cs typeface="cmr12"/>
                  </a:rPr>
                  <a:t>: a code </a:t>
                </a:r>
                <a:r>
                  <a:rPr lang="en-US" sz="1800" i="1" dirty="0">
                    <a:effectLst/>
                    <a:latin typeface="LM Roman 12" panose="00000500000000000000" pitchFamily="50" charset="0"/>
                    <a:ea typeface="PMingLiU" panose="02020500000000000000" pitchFamily="18" charset="-120"/>
                    <a:cs typeface="cmr12"/>
                  </a:rPr>
                  <a:t>C</a:t>
                </a:r>
                <a:r>
                  <a:rPr lang="en-US" sz="1800" dirty="0">
                    <a:effectLst/>
                    <a:latin typeface="LM Roman 12" panose="00000500000000000000" pitchFamily="50" charset="0"/>
                    <a:ea typeface="PMingLiU" panose="02020500000000000000" pitchFamily="18" charset="-120"/>
                    <a:cs typeface="cmr12"/>
                  </a:rPr>
                  <a:t> of length </a:t>
                </a:r>
                <a:r>
                  <a:rPr lang="en-US" sz="1800" i="1" dirty="0">
                    <a:effectLst/>
                    <a:latin typeface="LM Roman 12" panose="00000500000000000000" pitchFamily="50" charset="0"/>
                    <a:ea typeface="PMingLiU" panose="02020500000000000000" pitchFamily="18" charset="-120"/>
                    <a:cs typeface="cmr12"/>
                  </a:rPr>
                  <a:t>n</a:t>
                </a:r>
                <a:r>
                  <a:rPr lang="en-US" sz="1800" dirty="0">
                    <a:effectLst/>
                    <a:latin typeface="LM Roman 12" panose="00000500000000000000" pitchFamily="50" charset="0"/>
                    <a:ea typeface="PMingLiU" panose="02020500000000000000" pitchFamily="18" charset="-120"/>
                    <a:cs typeface="cmr12"/>
                  </a:rPr>
                  <a:t>, size </a:t>
                </a:r>
                <a:r>
                  <a:rPr lang="en-US" sz="1800" i="1" dirty="0">
                    <a:effectLst/>
                    <a:latin typeface="LM Roman 12" panose="00000500000000000000" pitchFamily="50" charset="0"/>
                    <a:ea typeface="PMingLiU" panose="02020500000000000000" pitchFamily="18" charset="-120"/>
                    <a:cs typeface="cmr12"/>
                  </a:rPr>
                  <a:t>M</a:t>
                </a:r>
                <a:r>
                  <a:rPr lang="en-US" sz="1800" dirty="0">
                    <a:effectLst/>
                    <a:latin typeface="LM Roman 12" panose="00000500000000000000" pitchFamily="50" charset="0"/>
                    <a:ea typeface="PMingLiU" panose="02020500000000000000" pitchFamily="18" charset="-120"/>
                    <a:cs typeface="cmr12"/>
                  </a:rPr>
                  <a:t> and distance d is referred to an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PMingLiU" panose="02020500000000000000" pitchFamily="18" charset="-120"/>
                        <a:cs typeface="cmr12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PMingLiU" panose="02020500000000000000" pitchFamily="18" charset="-120"/>
                        <a:cs typeface="cmr12"/>
                      </a:rPr>
                      <m:t>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PMingLiU" panose="02020500000000000000" pitchFamily="18" charset="-120"/>
                        <a:cs typeface="cmr12"/>
                      </a:rPr>
                      <m:t>,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PMingLiU" panose="02020500000000000000" pitchFamily="18" charset="-120"/>
                        <a:cs typeface="cmr12"/>
                      </a:rPr>
                      <m:t>𝑀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PMingLiU" panose="02020500000000000000" pitchFamily="18" charset="-120"/>
                        <a:cs typeface="cmr12"/>
                      </a:rPr>
                      <m:t>,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PMingLiU" panose="02020500000000000000" pitchFamily="18" charset="-120"/>
                        <a:cs typeface="cmr12"/>
                      </a:rPr>
                      <m:t>𝑑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PMingLiU" panose="02020500000000000000" pitchFamily="18" charset="-120"/>
                        <a:cs typeface="cmr12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LM Roman 12" panose="00000500000000000000" pitchFamily="50" charset="0"/>
                    <a:ea typeface="PMingLiU" panose="02020500000000000000" pitchFamily="18" charset="-120"/>
                    <a:cs typeface="cmr12"/>
                  </a:rPr>
                  <a:t> code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9D0236-5098-452F-B69F-E6A7632E7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833" y="3998484"/>
                <a:ext cx="6094602" cy="646331"/>
              </a:xfrm>
              <a:prstGeom prst="rect">
                <a:avLst/>
              </a:prstGeom>
              <a:blipFill>
                <a:blip r:embed="rId2"/>
                <a:stretch>
                  <a:fillRect l="-901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48DD12-57EE-4632-B63F-C661761000CC}"/>
              </a:ext>
            </a:extLst>
          </p:cNvPr>
          <p:cNvSpPr txBox="1"/>
          <p:nvPr/>
        </p:nvSpPr>
        <p:spPr>
          <a:xfrm>
            <a:off x="3173833" y="4848041"/>
            <a:ext cx="62721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Codes: {00000, 01110, 10001, 11111,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00111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1BF1F-4C1D-43FB-8B6E-8456DB4004F4}"/>
              </a:ext>
            </a:extLst>
          </p:cNvPr>
          <p:cNvSpPr txBox="1"/>
          <p:nvPr/>
        </p:nvSpPr>
        <p:spPr>
          <a:xfrm>
            <a:off x="3173833" y="5494372"/>
            <a:ext cx="627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Codes: {01101, 00011, 10110, 11000}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035CE-C7F8-40E2-8B42-393ACAA17C6B}"/>
              </a:ext>
            </a:extLst>
          </p:cNvPr>
          <p:cNvSpPr txBox="1"/>
          <p:nvPr/>
        </p:nvSpPr>
        <p:spPr>
          <a:xfrm>
            <a:off x="9143301" y="2643424"/>
            <a:ext cx="230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(2, 4, 1)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C42D8D-498C-4846-9ABD-813F2414AEBB}"/>
              </a:ext>
            </a:extLst>
          </p:cNvPr>
          <p:cNvSpPr txBox="1"/>
          <p:nvPr/>
        </p:nvSpPr>
        <p:spPr>
          <a:xfrm>
            <a:off x="9143301" y="3104032"/>
            <a:ext cx="230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(5, 4, 2)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170167-4705-4803-A6ED-E3E827E6E27C}"/>
              </a:ext>
            </a:extLst>
          </p:cNvPr>
          <p:cNvSpPr txBox="1"/>
          <p:nvPr/>
        </p:nvSpPr>
        <p:spPr>
          <a:xfrm>
            <a:off x="9143300" y="4884736"/>
            <a:ext cx="230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(5, 5, 2)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4B21D5-6F4C-40E6-8129-AD84B81F8FD0}"/>
              </a:ext>
            </a:extLst>
          </p:cNvPr>
          <p:cNvSpPr txBox="1"/>
          <p:nvPr/>
        </p:nvSpPr>
        <p:spPr>
          <a:xfrm>
            <a:off x="9143299" y="5365344"/>
            <a:ext cx="230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(5, 4, 3)</a:t>
            </a:r>
          </a:p>
        </p:txBody>
      </p:sp>
    </p:spTree>
    <p:extLst>
      <p:ext uri="{BB962C8B-B14F-4D97-AF65-F5344CB8AC3E}">
        <p14:creationId xmlns:p14="http://schemas.microsoft.com/office/powerpoint/2010/main" val="14729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4" grpId="0"/>
      <p:bldP spid="6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4C5A-0C8F-43DD-927F-35FE839E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</a:t>
            </a:r>
            <a:r>
              <a:rPr lang="en-US" sz="1800" b="1" dirty="0">
                <a:effectLst/>
                <a:latin typeface="LM Roman 12" panose="00000500000000000000" pitchFamily="50" charset="0"/>
                <a:cs typeface="Times New Roman" panose="02020603050405020304" pitchFamily="18" charset="0"/>
              </a:rPr>
              <a:t> Error Correcting Codes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9BE331-77E5-4133-AF3A-2AAAE4BF0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987" y="2332759"/>
            <a:ext cx="4162425" cy="2857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45245F-9201-49A3-AE00-08C190A739E4}"/>
                  </a:ext>
                </a:extLst>
              </p:cNvPr>
              <p:cNvSpPr txBox="1"/>
              <p:nvPr/>
            </p:nvSpPr>
            <p:spPr>
              <a:xfrm>
                <a:off x="5321417" y="4587597"/>
                <a:ext cx="6096000" cy="824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effectLst/>
                    <a:latin typeface="LM Roman 12" panose="00000500000000000000" pitchFamily="50" charset="0"/>
                    <a:ea typeface="PMingLiU" panose="02020500000000000000" pitchFamily="18" charset="-120"/>
                    <a:cs typeface="cmr12"/>
                  </a:rPr>
                  <a:t>Solution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cmr1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cmr1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cmr1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cmr1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cmr1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cmr1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cmr1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cmr1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cmr1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>
                    <a:effectLst/>
                    <a:latin typeface="LM Roman 12" panose="00000500000000000000" pitchFamily="50" charset="0"/>
                    <a:ea typeface="PMingLiU" panose="02020500000000000000" pitchFamily="18" charset="-120"/>
                    <a:cs typeface="cmr12"/>
                  </a:rPr>
                  <a:t>  and solution B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cmr1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cmr1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cmr1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cmr1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cmr1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cmr1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cmr12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cmr12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cmr1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>
                    <a:effectLst/>
                    <a:latin typeface="LM Roman 12" panose="00000500000000000000" pitchFamily="50" charset="0"/>
                    <a:ea typeface="PMingLiU" panose="02020500000000000000" pitchFamily="18" charset="-120"/>
                    <a:cs typeface="cmr12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45245F-9201-49A3-AE00-08C190A73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417" y="4587597"/>
                <a:ext cx="6096000" cy="824906"/>
              </a:xfrm>
              <a:prstGeom prst="rect">
                <a:avLst/>
              </a:prstGeom>
              <a:blipFill>
                <a:blip r:embed="rId3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007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4C5A-0C8F-43DD-927F-35FE839E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</a:t>
            </a:r>
            <a:r>
              <a:rPr lang="en-US" sz="1800" b="1" dirty="0">
                <a:effectLst/>
                <a:latin typeface="LM Roman 12" panose="00000500000000000000" pitchFamily="50" charset="0"/>
                <a:cs typeface="Times New Roman" panose="02020603050405020304" pitchFamily="18" charset="0"/>
              </a:rPr>
              <a:t> Error Correcting Codes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45245F-9201-49A3-AE00-08C190A739E4}"/>
                  </a:ext>
                </a:extLst>
              </p:cNvPr>
              <p:cNvSpPr txBox="1"/>
              <p:nvPr/>
            </p:nvSpPr>
            <p:spPr>
              <a:xfrm>
                <a:off x="3699468" y="2542449"/>
                <a:ext cx="8266246" cy="8249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M Roman 12" panose="00000500000000000000" pitchFamily="50" charset="0"/>
                    <a:ea typeface="PMingLiU" panose="02020500000000000000" pitchFamily="18" charset="-120"/>
                    <a:cs typeface="cmr12"/>
                  </a:rPr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cmr12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cmr12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cmr1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cmr12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cmr12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cmr1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cmr12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cmr12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cmr12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M Roman 12" panose="00000500000000000000" pitchFamily="50" charset="0"/>
                    <a:ea typeface="PMingLiU" panose="02020500000000000000" pitchFamily="18" charset="-120"/>
                    <a:cs typeface="cmr12"/>
                  </a:rPr>
                  <a:t>  and B =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cmr12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cmr12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cmr12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cmr12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cmr12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cmr12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cmr12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cmr12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PMingLiU" panose="02020500000000000000" pitchFamily="18" charset="-120"/>
                                  <a:cs typeface="cmr12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LM Roman 12" panose="00000500000000000000" pitchFamily="50" charset="0"/>
                    <a:ea typeface="PMingLiU" panose="02020500000000000000" pitchFamily="18" charset="-120"/>
                    <a:cs typeface="cmr12"/>
                  </a:rPr>
                  <a:t> 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venir Next LT Pro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45245F-9201-49A3-AE00-08C190A73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468" y="2542449"/>
                <a:ext cx="8266246" cy="8249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00508E0-6892-4922-87FE-3DDD1BFF4AE3}"/>
              </a:ext>
            </a:extLst>
          </p:cNvPr>
          <p:cNvSpPr txBox="1"/>
          <p:nvPr/>
        </p:nvSpPr>
        <p:spPr>
          <a:xfrm>
            <a:off x="1976638" y="4317477"/>
            <a:ext cx="7544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LM Roman 12" panose="00000500000000000000" pitchFamily="50" charset="0"/>
                <a:ea typeface="PMingLiU" panose="02020500000000000000" pitchFamily="18" charset="-120"/>
                <a:cs typeface="cmr12"/>
              </a:rPr>
              <a:t>{0000, 0111, 0222, 1012, 1120, 1201, 2021, 2102, 2210}</a:t>
            </a: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LM Roman 12" panose="00000500000000000000" pitchFamily="50" charset="0"/>
                <a:ea typeface="PMingLiU" panose="02020500000000000000" pitchFamily="18" charset="-120"/>
                <a:cs typeface="cmr12"/>
              </a:rPr>
              <a:t>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C32E62-2CD7-42AE-9C5D-67F49F5C3F64}"/>
                  </a:ext>
                </a:extLst>
              </p:cNvPr>
              <p:cNvSpPr txBox="1"/>
              <p:nvPr/>
            </p:nvSpPr>
            <p:spPr>
              <a:xfrm>
                <a:off x="3062577" y="3534508"/>
                <a:ext cx="609746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effectLst/>
                    <a:latin typeface="LM Roman 12" panose="00000500000000000000" pitchFamily="50" charset="0"/>
                    <a:ea typeface="PMingLiU" panose="02020500000000000000" pitchFamily="18" charset="-120"/>
                    <a:cs typeface="cmr12"/>
                  </a:rPr>
                  <a:t>Theorem</a:t>
                </a:r>
                <a:r>
                  <a:rPr lang="en-US" sz="1800" dirty="0">
                    <a:effectLst/>
                    <a:latin typeface="LM Roman 12" panose="00000500000000000000" pitchFamily="50" charset="0"/>
                    <a:ea typeface="PMingLiU" panose="02020500000000000000" pitchFamily="18" charset="-120"/>
                    <a:cs typeface="cmr12"/>
                  </a:rPr>
                  <a:t>: There exists a </a:t>
                </a:r>
                <a:r>
                  <a:rPr lang="en-US" sz="1800" i="1" dirty="0">
                    <a:effectLst/>
                    <a:latin typeface="LM Roman 12" panose="00000500000000000000" pitchFamily="50" charset="0"/>
                    <a:ea typeface="PMingLiU" panose="02020500000000000000" pitchFamily="18" charset="-120"/>
                    <a:cs typeface="cmr12"/>
                  </a:rPr>
                  <a:t>q</a:t>
                </a:r>
                <a:r>
                  <a:rPr lang="en-US" sz="1800" dirty="0">
                    <a:effectLst/>
                    <a:latin typeface="LM Roman 12" panose="00000500000000000000" pitchFamily="50" charset="0"/>
                    <a:ea typeface="PMingLiU" panose="02020500000000000000" pitchFamily="18" charset="-120"/>
                    <a:cs typeface="cmr12"/>
                  </a:rPr>
                  <a:t>-</a:t>
                </a:r>
                <a:r>
                  <a:rPr lang="en-US" sz="1800" dirty="0" err="1">
                    <a:effectLst/>
                    <a:latin typeface="LM Roman 12" panose="00000500000000000000" pitchFamily="50" charset="0"/>
                    <a:ea typeface="PMingLiU" panose="02020500000000000000" pitchFamily="18" charset="-120"/>
                    <a:cs typeface="cmr12"/>
                  </a:rPr>
                  <a:t>ary</a:t>
                </a:r>
                <a:r>
                  <a:rPr lang="en-US" sz="1800" dirty="0">
                    <a:effectLst/>
                    <a:latin typeface="LM Roman 12" panose="00000500000000000000" pitchFamily="50" charset="0"/>
                    <a:ea typeface="PMingLiU" panose="02020500000000000000" pitchFamily="18" charset="-120"/>
                    <a:cs typeface="cmr1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PMingLiU" panose="02020500000000000000" pitchFamily="18" charset="-120"/>
                        <a:cs typeface="cmr12"/>
                      </a:rPr>
                      <m:t>(4, 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cmr12"/>
                          </a:rPr>
                          <m:t>𝑞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PMingLiU" panose="02020500000000000000" pitchFamily="18" charset="-120"/>
                            <a:cs typeface="cmr12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PMingLiU" panose="02020500000000000000" pitchFamily="18" charset="-120"/>
                        <a:cs typeface="cmr12"/>
                      </a:rPr>
                      <m:t>,3)</m:t>
                    </m:r>
                  </m:oMath>
                </a14:m>
                <a:r>
                  <a:rPr lang="en-US" sz="1800" dirty="0">
                    <a:effectLst/>
                    <a:latin typeface="LM Roman 12" panose="00000500000000000000" pitchFamily="50" charset="0"/>
                    <a:ea typeface="PMingLiU" panose="02020500000000000000" pitchFamily="18" charset="-120"/>
                    <a:cs typeface="cmr12"/>
                  </a:rPr>
                  <a:t> code </a:t>
                </a:r>
                <a:r>
                  <a:rPr lang="en-US" sz="1800" dirty="0" err="1">
                    <a:effectLst/>
                    <a:latin typeface="LM Roman 12" panose="00000500000000000000" pitchFamily="50" charset="0"/>
                    <a:ea typeface="PMingLiU" panose="02020500000000000000" pitchFamily="18" charset="-120"/>
                    <a:cs typeface="cmr12"/>
                  </a:rPr>
                  <a:t>iff</a:t>
                </a:r>
                <a:r>
                  <a:rPr lang="en-US" sz="1800" dirty="0">
                    <a:effectLst/>
                    <a:latin typeface="LM Roman 12" panose="00000500000000000000" pitchFamily="50" charset="0"/>
                    <a:ea typeface="PMingLiU" panose="02020500000000000000" pitchFamily="18" charset="-120"/>
                    <a:cs typeface="cmr12"/>
                  </a:rPr>
                  <a:t> there exists a pair of orthogonal Latin squares of order </a:t>
                </a:r>
                <a:r>
                  <a:rPr lang="en-US" sz="1800" i="1" dirty="0">
                    <a:effectLst/>
                    <a:latin typeface="LM Roman 12" panose="00000500000000000000" pitchFamily="50" charset="0"/>
                    <a:ea typeface="PMingLiU" panose="02020500000000000000" pitchFamily="18" charset="-120"/>
                    <a:cs typeface="cmr12"/>
                  </a:rPr>
                  <a:t>q. 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C32E62-2CD7-42AE-9C5D-67F49F5C3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577" y="3534508"/>
                <a:ext cx="6097464" cy="646331"/>
              </a:xfrm>
              <a:prstGeom prst="rect">
                <a:avLst/>
              </a:prstGeom>
              <a:blipFill>
                <a:blip r:embed="rId3"/>
                <a:stretch>
                  <a:fillRect l="-79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11007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_2SEEDS">
      <a:dk1>
        <a:srgbClr val="000000"/>
      </a:dk1>
      <a:lt1>
        <a:srgbClr val="FFFFFF"/>
      </a:lt1>
      <a:dk2>
        <a:srgbClr val="321C1E"/>
      </a:dk2>
      <a:lt2>
        <a:srgbClr val="F0F1F3"/>
      </a:lt2>
      <a:accent1>
        <a:srgbClr val="CE9616"/>
      </a:accent1>
      <a:accent2>
        <a:srgbClr val="E75E29"/>
      </a:accent2>
      <a:accent3>
        <a:srgbClr val="99A81E"/>
      </a:accent3>
      <a:accent4>
        <a:srgbClr val="14B2B8"/>
      </a:accent4>
      <a:accent5>
        <a:srgbClr val="2991E7"/>
      </a:accent5>
      <a:accent6>
        <a:srgbClr val="243CD7"/>
      </a:accent6>
      <a:hlink>
        <a:srgbClr val="3F66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768</Words>
  <Application>Microsoft Office PowerPoint</Application>
  <PresentationFormat>Widescreen</PresentationFormat>
  <Paragraphs>126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GradientRiseVTI</vt:lpstr>
      <vt:lpstr>Magic Square</vt:lpstr>
      <vt:lpstr>Definition of magic square</vt:lpstr>
      <vt:lpstr>Lo-shu square</vt:lpstr>
      <vt:lpstr>Magic square of order 3</vt:lpstr>
      <vt:lpstr>Magic square of order 3</vt:lpstr>
      <vt:lpstr>Magic square of order 3</vt:lpstr>
      <vt:lpstr>Application: Error Correcting Codes</vt:lpstr>
      <vt:lpstr>Application: Error Correcting Codes</vt:lpstr>
      <vt:lpstr>Application: Error Correcting Codes</vt:lpstr>
      <vt:lpstr>Properties of Vector</vt:lpstr>
      <vt:lpstr>Properties of Vector spaces</vt:lpstr>
      <vt:lpstr>Properties of Vector Scalars</vt:lpstr>
      <vt:lpstr>Vector space definition</vt:lpstr>
      <vt:lpstr>Vector space of magic square</vt:lpstr>
      <vt:lpstr>Elementary magic square</vt:lpstr>
      <vt:lpstr>4×4 Magic Square</vt:lpstr>
      <vt:lpstr>Building matrices</vt:lpstr>
      <vt:lpstr>Build a matrix</vt:lpstr>
      <vt:lpstr>Finally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Magic Square</dc:title>
  <dc:creator>Zhang, Corey</dc:creator>
  <cp:lastModifiedBy>Huawei Zhang</cp:lastModifiedBy>
  <cp:revision>5</cp:revision>
  <dcterms:created xsi:type="dcterms:W3CDTF">2021-12-15T22:38:29Z</dcterms:created>
  <dcterms:modified xsi:type="dcterms:W3CDTF">2021-12-16T23:24:10Z</dcterms:modified>
</cp:coreProperties>
</file>