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462788" cy="37949188"/>
  <p:defaultTextStyle>
    <a:defPPr>
      <a:defRPr lang="en-GB"/>
    </a:defPPr>
    <a:lvl1pPr algn="l" defTabSz="890241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1447442" indent="-555066" algn="l" defTabSz="890241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2226670" indent="-444053" algn="l" defTabSz="890241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3119046" indent="-444053" algn="l" defTabSz="890241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4011421" indent="-444053" algn="l" defTabSz="890241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74213" algn="l" defTabSz="122968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89055" algn="l" defTabSz="122968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303898" algn="l" defTabSz="122968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918740" algn="l" defTabSz="122968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62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0867">
          <p15:clr>
            <a:srgbClr val="A4A3A4"/>
          </p15:clr>
        </p15:guide>
        <p15:guide id="2" pos="90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1B7B"/>
    <a:srgbClr val="F9B118"/>
    <a:srgbClr val="DC408E"/>
    <a:srgbClr val="6B9A16"/>
    <a:srgbClr val="FFFF99"/>
    <a:srgbClr val="8A3CC4"/>
    <a:srgbClr val="FF9933"/>
    <a:srgbClr val="CBD492"/>
    <a:srgbClr val="E8E6A6"/>
    <a:srgbClr val="FF8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75" autoAdjust="0"/>
    <p:restoredTop sz="94660"/>
  </p:normalViewPr>
  <p:slideViewPr>
    <p:cSldViewPr>
      <p:cViewPr varScale="1">
        <p:scale>
          <a:sx n="18" d="100"/>
          <a:sy n="18" d="100"/>
        </p:scale>
        <p:origin x="12" y="510"/>
      </p:cViewPr>
      <p:guideLst>
        <p:guide orient="horz" pos="4320"/>
        <p:guide pos="6285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10867"/>
        <p:guide pos="90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743700" y="2879725"/>
            <a:ext cx="18967450" cy="1422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3248962" y="18022158"/>
            <a:ext cx="25964864" cy="17070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1" y="0"/>
            <a:ext cx="14083713" cy="1891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76800">
              <a:tabLst>
                <a:tab pos="2858007" algn="l"/>
                <a:tab pos="5716014" algn="l"/>
                <a:tab pos="8574021" algn="l"/>
                <a:tab pos="11432027" algn="l"/>
              </a:tabLst>
              <a:defRPr sz="57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8374198" y="0"/>
            <a:ext cx="14081273" cy="1891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76800">
              <a:tabLst>
                <a:tab pos="2858007" algn="l"/>
                <a:tab pos="5716014" algn="l"/>
                <a:tab pos="8574021" algn="l"/>
                <a:tab pos="11432027" algn="l"/>
              </a:tabLst>
              <a:defRPr sz="57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1" y="36049947"/>
            <a:ext cx="14083713" cy="1893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76800">
              <a:tabLst>
                <a:tab pos="2858007" algn="l"/>
                <a:tab pos="5716014" algn="l"/>
                <a:tab pos="8574021" algn="l"/>
                <a:tab pos="11432027" algn="l"/>
              </a:tabLst>
              <a:defRPr sz="57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18374198" y="36049947"/>
            <a:ext cx="14081273" cy="1893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76800">
              <a:tabLst>
                <a:tab pos="2858007" algn="l"/>
                <a:tab pos="5716014" algn="l"/>
                <a:tab pos="8574021" algn="l"/>
                <a:tab pos="11432027" algn="l"/>
              </a:tabLst>
              <a:defRPr sz="57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B0DAD2B7-4238-47CF-BB26-40F9821AF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4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024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999119" indent="-384277" algn="l" defTabSz="89024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537106" indent="-307421" algn="l" defTabSz="89024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2151949" indent="-307421" algn="l" defTabSz="89024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766792" indent="-307421" algn="l" defTabSz="890241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4457301" algn="l" defTabSz="17829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348762" algn="l" defTabSz="17829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240222" algn="l" defTabSz="17829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131681" algn="l" defTabSz="178292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875602">
              <a:tabLst>
                <a:tab pos="2857777" algn="l"/>
                <a:tab pos="5715552" algn="l"/>
                <a:tab pos="8573329" algn="l"/>
                <a:tab pos="11431105" algn="l"/>
              </a:tabLst>
            </a:pPr>
            <a:fld id="{CD1AF77D-E1A0-4A71-8F53-1CB9C043827A}" type="slidenum">
              <a:rPr lang="en-US" smtClean="0"/>
              <a:pPr defTabSz="875602">
                <a:tabLst>
                  <a:tab pos="2857777" algn="l"/>
                  <a:tab pos="5715552" algn="l"/>
                  <a:tab pos="8573329" algn="l"/>
                  <a:tab pos="11431105" algn="l"/>
                </a:tabLst>
              </a:pPr>
              <a:t>1</a:t>
            </a:fld>
            <a:endParaRPr lang="en-US" dirty="0"/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42113" y="2879725"/>
            <a:ext cx="18978562" cy="14235113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48962" y="18022158"/>
            <a:ext cx="25972181" cy="17076289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0455" y="10226680"/>
            <a:ext cx="37310290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381" y="18653131"/>
            <a:ext cx="30722455" cy="8413751"/>
          </a:xfrm>
        </p:spPr>
        <p:txBody>
          <a:bodyPr/>
          <a:lstStyle>
            <a:lvl1pPr marL="0" indent="0" algn="ctr">
              <a:buNone/>
              <a:defRPr/>
            </a:lvl1pPr>
            <a:lvl2pPr marL="891460" indent="0" algn="ctr">
              <a:buNone/>
              <a:defRPr/>
            </a:lvl2pPr>
            <a:lvl3pPr marL="1782921" indent="0" algn="ctr">
              <a:buNone/>
              <a:defRPr/>
            </a:lvl3pPr>
            <a:lvl4pPr marL="2674381" indent="0" algn="ctr">
              <a:buNone/>
              <a:defRPr/>
            </a:lvl4pPr>
            <a:lvl5pPr marL="3565841" indent="0" algn="ctr">
              <a:buNone/>
              <a:defRPr/>
            </a:lvl5pPr>
            <a:lvl6pPr marL="4457301" indent="0" algn="ctr">
              <a:buNone/>
              <a:defRPr/>
            </a:lvl6pPr>
            <a:lvl7pPr marL="5348762" indent="0" algn="ctr">
              <a:buNone/>
              <a:defRPr/>
            </a:lvl7pPr>
            <a:lvl8pPr marL="6240222" indent="0" algn="ctr">
              <a:buNone/>
              <a:defRPr/>
            </a:lvl8pPr>
            <a:lvl9pPr marL="713168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F0CB5-4454-4B39-BCC2-0C03D3A68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217C6-9496-4B03-943C-6F373279E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0435" y="1311277"/>
            <a:ext cx="9871365" cy="281146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5947" y="1311277"/>
            <a:ext cx="29291974" cy="281146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60A87-F7C4-4322-B835-B04DA1A600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19E2D-29BA-4131-968A-27F7FE4A4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1854"/>
            <a:ext cx="37306826" cy="6540499"/>
          </a:xfrm>
        </p:spPr>
        <p:txBody>
          <a:bodyPr anchor="t"/>
          <a:lstStyle>
            <a:lvl1pPr algn="l">
              <a:defRPr sz="7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0954"/>
            <a:ext cx="37306826" cy="7200900"/>
          </a:xfrm>
        </p:spPr>
        <p:txBody>
          <a:bodyPr anchor="b"/>
          <a:lstStyle>
            <a:lvl1pPr marL="0" indent="0">
              <a:buNone/>
              <a:defRPr sz="3900"/>
            </a:lvl1pPr>
            <a:lvl2pPr marL="891460" indent="0">
              <a:buNone/>
              <a:defRPr sz="3500"/>
            </a:lvl2pPr>
            <a:lvl3pPr marL="1782921" indent="0">
              <a:buNone/>
              <a:defRPr sz="3100"/>
            </a:lvl3pPr>
            <a:lvl4pPr marL="2674381" indent="0">
              <a:buNone/>
              <a:defRPr sz="2700"/>
            </a:lvl4pPr>
            <a:lvl5pPr marL="3565841" indent="0">
              <a:buNone/>
              <a:defRPr sz="2700"/>
            </a:lvl5pPr>
            <a:lvl6pPr marL="4457301" indent="0">
              <a:buNone/>
              <a:defRPr sz="2700"/>
            </a:lvl6pPr>
            <a:lvl7pPr marL="5348762" indent="0">
              <a:buNone/>
              <a:defRPr sz="2700"/>
            </a:lvl7pPr>
            <a:lvl8pPr marL="6240222" indent="0">
              <a:buNone/>
              <a:defRPr sz="2700"/>
            </a:lvl8pPr>
            <a:lvl9pPr marL="7131681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9AD68-5EB7-4932-8D76-931FD6C811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5947" y="7702556"/>
            <a:ext cx="19579937" cy="21723350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08398" y="7702556"/>
            <a:ext cx="19583401" cy="21723350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7CA10-A1BD-4BA0-8D49-751F65BE1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945" y="1317625"/>
            <a:ext cx="3949931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951" y="7369177"/>
            <a:ext cx="19392902" cy="3070224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460" indent="0">
              <a:buNone/>
              <a:defRPr sz="3900" b="1"/>
            </a:lvl2pPr>
            <a:lvl3pPr marL="1782921" indent="0">
              <a:buNone/>
              <a:defRPr sz="3500" b="1"/>
            </a:lvl3pPr>
            <a:lvl4pPr marL="2674381" indent="0">
              <a:buNone/>
              <a:defRPr sz="3100" b="1"/>
            </a:lvl4pPr>
            <a:lvl5pPr marL="3565841" indent="0">
              <a:buNone/>
              <a:defRPr sz="3100" b="1"/>
            </a:lvl5pPr>
            <a:lvl6pPr marL="4457301" indent="0">
              <a:buNone/>
              <a:defRPr sz="3100" b="1"/>
            </a:lvl6pPr>
            <a:lvl7pPr marL="5348762" indent="0">
              <a:buNone/>
              <a:defRPr sz="3100" b="1"/>
            </a:lvl7pPr>
            <a:lvl8pPr marL="6240222" indent="0">
              <a:buNone/>
              <a:defRPr sz="3100" b="1"/>
            </a:lvl8pPr>
            <a:lvl9pPr marL="7131681" indent="0">
              <a:buNone/>
              <a:defRPr sz="3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951" y="10439404"/>
            <a:ext cx="19392902" cy="18967450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436" y="7369177"/>
            <a:ext cx="19399826" cy="3070224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1460" indent="0">
              <a:buNone/>
              <a:defRPr sz="3900" b="1"/>
            </a:lvl2pPr>
            <a:lvl3pPr marL="1782921" indent="0">
              <a:buNone/>
              <a:defRPr sz="3500" b="1"/>
            </a:lvl3pPr>
            <a:lvl4pPr marL="2674381" indent="0">
              <a:buNone/>
              <a:defRPr sz="3100" b="1"/>
            </a:lvl4pPr>
            <a:lvl5pPr marL="3565841" indent="0">
              <a:buNone/>
              <a:defRPr sz="3100" b="1"/>
            </a:lvl5pPr>
            <a:lvl6pPr marL="4457301" indent="0">
              <a:buNone/>
              <a:defRPr sz="3100" b="1"/>
            </a:lvl6pPr>
            <a:lvl7pPr marL="5348762" indent="0">
              <a:buNone/>
              <a:defRPr sz="3100" b="1"/>
            </a:lvl7pPr>
            <a:lvl8pPr marL="6240222" indent="0">
              <a:buNone/>
              <a:defRPr sz="3100" b="1"/>
            </a:lvl8pPr>
            <a:lvl9pPr marL="7131681" indent="0">
              <a:buNone/>
              <a:defRPr sz="3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436" y="10439404"/>
            <a:ext cx="19399826" cy="18967450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7DD3F-0557-4C2B-9D58-C04B6BAF1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CEBDA-08F0-4D33-9801-5F02B33EC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64C00-48D7-4E67-BDAD-C1F4059CA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946" y="1311280"/>
            <a:ext cx="14439902" cy="5578474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8856" y="1311278"/>
            <a:ext cx="24536400" cy="28095574"/>
          </a:xfrm>
        </p:spPr>
        <p:txBody>
          <a:bodyPr/>
          <a:lstStyle>
            <a:lvl1pPr>
              <a:defRPr sz="62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5946" y="6889751"/>
            <a:ext cx="14439902" cy="22517100"/>
          </a:xfrm>
        </p:spPr>
        <p:txBody>
          <a:bodyPr/>
          <a:lstStyle>
            <a:lvl1pPr marL="0" indent="0">
              <a:buNone/>
              <a:defRPr sz="2700"/>
            </a:lvl1pPr>
            <a:lvl2pPr marL="891460" indent="0">
              <a:buNone/>
              <a:defRPr sz="2300"/>
            </a:lvl2pPr>
            <a:lvl3pPr marL="1782921" indent="0">
              <a:buNone/>
              <a:defRPr sz="1900"/>
            </a:lvl3pPr>
            <a:lvl4pPr marL="2674381" indent="0">
              <a:buNone/>
              <a:defRPr sz="1900"/>
            </a:lvl4pPr>
            <a:lvl5pPr marL="3565841" indent="0">
              <a:buNone/>
              <a:defRPr sz="1900"/>
            </a:lvl5pPr>
            <a:lvl6pPr marL="4457301" indent="0">
              <a:buNone/>
              <a:defRPr sz="1900"/>
            </a:lvl6pPr>
            <a:lvl7pPr marL="5348762" indent="0">
              <a:buNone/>
              <a:defRPr sz="1900"/>
            </a:lvl7pPr>
            <a:lvl8pPr marL="6240222" indent="0">
              <a:buNone/>
              <a:defRPr sz="1900"/>
            </a:lvl8pPr>
            <a:lvl9pPr marL="7131681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0CD98-CC07-4DF7-8507-65CF6D80E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680" y="23044155"/>
            <a:ext cx="26334029" cy="2717801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680" y="2940051"/>
            <a:ext cx="26334029" cy="19751675"/>
          </a:xfrm>
        </p:spPr>
        <p:txBody>
          <a:bodyPr/>
          <a:lstStyle>
            <a:lvl1pPr marL="0" indent="0">
              <a:buNone/>
              <a:defRPr sz="6200"/>
            </a:lvl1pPr>
            <a:lvl2pPr marL="891460" indent="0">
              <a:buNone/>
              <a:defRPr sz="5500"/>
            </a:lvl2pPr>
            <a:lvl3pPr marL="1782921" indent="0">
              <a:buNone/>
              <a:defRPr sz="4700"/>
            </a:lvl3pPr>
            <a:lvl4pPr marL="2674381" indent="0">
              <a:buNone/>
              <a:defRPr sz="3900"/>
            </a:lvl4pPr>
            <a:lvl5pPr marL="3565841" indent="0">
              <a:buNone/>
              <a:defRPr sz="3900"/>
            </a:lvl5pPr>
            <a:lvl6pPr marL="4457301" indent="0">
              <a:buNone/>
              <a:defRPr sz="3900"/>
            </a:lvl6pPr>
            <a:lvl7pPr marL="5348762" indent="0">
              <a:buNone/>
              <a:defRPr sz="3900"/>
            </a:lvl7pPr>
            <a:lvl8pPr marL="6240222" indent="0">
              <a:buNone/>
              <a:defRPr sz="3900"/>
            </a:lvl8pPr>
            <a:lvl9pPr marL="7131681" indent="0">
              <a:buNone/>
              <a:defRPr sz="3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680" y="25761951"/>
            <a:ext cx="26334029" cy="3863975"/>
          </a:xfrm>
        </p:spPr>
        <p:txBody>
          <a:bodyPr/>
          <a:lstStyle>
            <a:lvl1pPr marL="0" indent="0">
              <a:buNone/>
              <a:defRPr sz="2700"/>
            </a:lvl1pPr>
            <a:lvl2pPr marL="891460" indent="0">
              <a:buNone/>
              <a:defRPr sz="2300"/>
            </a:lvl2pPr>
            <a:lvl3pPr marL="1782921" indent="0">
              <a:buNone/>
              <a:defRPr sz="1900"/>
            </a:lvl3pPr>
            <a:lvl4pPr marL="2674381" indent="0">
              <a:buNone/>
              <a:defRPr sz="1900"/>
            </a:lvl4pPr>
            <a:lvl5pPr marL="3565841" indent="0">
              <a:buNone/>
              <a:defRPr sz="1900"/>
            </a:lvl5pPr>
            <a:lvl6pPr marL="4457301" indent="0">
              <a:buNone/>
              <a:defRPr sz="1900"/>
            </a:lvl6pPr>
            <a:lvl7pPr marL="5348762" indent="0">
              <a:buNone/>
              <a:defRPr sz="1900"/>
            </a:lvl7pPr>
            <a:lvl8pPr marL="6240222" indent="0">
              <a:buNone/>
              <a:defRPr sz="1900"/>
            </a:lvl8pPr>
            <a:lvl9pPr marL="7131681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4AC05-A2B1-4BD0-97B0-DD5907715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94561" y="1311966"/>
            <a:ext cx="39497726" cy="5491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561" y="7702826"/>
            <a:ext cx="39497726" cy="217219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5503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2194561" y="29986356"/>
            <a:ext cx="10221687" cy="22686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91460">
              <a:tabLst>
                <a:tab pos="1411479" algn="l"/>
                <a:tab pos="2822957" algn="l"/>
                <a:tab pos="4234436" algn="l"/>
                <a:tab pos="5645914" algn="l"/>
                <a:tab pos="7057393" algn="l"/>
                <a:tab pos="8468873" algn="l"/>
              </a:tabLst>
              <a:defRPr sz="27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5011402" y="29986356"/>
            <a:ext cx="13909766" cy="22686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defTabSz="891460">
              <a:tabLst>
                <a:tab pos="1411479" algn="l"/>
                <a:tab pos="2822957" algn="l"/>
                <a:tab pos="4234436" algn="l"/>
                <a:tab pos="5645914" algn="l"/>
                <a:tab pos="7057393" algn="l"/>
                <a:tab pos="8468873" algn="l"/>
                <a:tab pos="9880350" algn="l"/>
                <a:tab pos="11291830" algn="l"/>
              </a:tabLst>
              <a:defRPr sz="27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470600" y="29986356"/>
            <a:ext cx="10221686" cy="22686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91460">
              <a:tabLst>
                <a:tab pos="1411479" algn="l"/>
                <a:tab pos="2822957" algn="l"/>
                <a:tab pos="4234436" algn="l"/>
                <a:tab pos="5645914" algn="l"/>
                <a:tab pos="7057393" algn="l"/>
                <a:tab pos="8468873" algn="l"/>
              </a:tabLst>
              <a:defRPr sz="27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C7E6FF6-CAFF-4649-8F8E-AA23F7284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9024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89024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6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89024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6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89024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6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890241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6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4903032" indent="-445730" algn="ctr" defTabSz="89146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6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5794492" indent="-445730" algn="ctr" defTabSz="89146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6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6685952" indent="-445730" algn="ctr" defTabSz="89146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6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7577411" indent="-445730" algn="ctr" defTabSz="89146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6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668215" indent="-668215" algn="l" defTabSz="890241" rtl="0" eaLnBrk="0" fontAlgn="base" hangingPunct="0">
        <a:lnSpc>
          <a:spcPct val="93000"/>
        </a:lnSpc>
        <a:spcBef>
          <a:spcPct val="0"/>
        </a:spcBef>
        <a:spcAft>
          <a:spcPts val="2774"/>
        </a:spcAft>
        <a:buClr>
          <a:srgbClr val="000000"/>
        </a:buClr>
        <a:buSzPct val="100000"/>
        <a:buFont typeface="Times New Roman" pitchFamily="16" charset="0"/>
        <a:defRPr sz="6200">
          <a:solidFill>
            <a:srgbClr val="000000"/>
          </a:solidFill>
          <a:latin typeface="+mn-lt"/>
          <a:ea typeface="+mn-ea"/>
          <a:cs typeface="+mn-cs"/>
        </a:defRPr>
      </a:lvl1pPr>
      <a:lvl2pPr marL="1447442" indent="-555066" algn="l" defTabSz="890241" rtl="0" eaLnBrk="0" fontAlgn="base" hangingPunct="0">
        <a:lnSpc>
          <a:spcPct val="93000"/>
        </a:lnSpc>
        <a:spcBef>
          <a:spcPct val="0"/>
        </a:spcBef>
        <a:spcAft>
          <a:spcPts val="2219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00000"/>
          </a:solidFill>
          <a:latin typeface="+mn-lt"/>
          <a:ea typeface="+mn-ea"/>
          <a:cs typeface="+mn-cs"/>
        </a:defRPr>
      </a:lvl2pPr>
      <a:lvl3pPr marL="2226670" indent="-444053" algn="l" defTabSz="890241" rtl="0" eaLnBrk="0" fontAlgn="base" hangingPunct="0">
        <a:lnSpc>
          <a:spcPct val="93000"/>
        </a:lnSpc>
        <a:spcBef>
          <a:spcPct val="0"/>
        </a:spcBef>
        <a:spcAft>
          <a:spcPts val="1665"/>
        </a:spcAft>
        <a:buClr>
          <a:srgbClr val="000000"/>
        </a:buClr>
        <a:buSzPct val="100000"/>
        <a:buFont typeface="Times New Roman" pitchFamily="16" charset="0"/>
        <a:defRPr sz="4700">
          <a:solidFill>
            <a:srgbClr val="000000"/>
          </a:solidFill>
          <a:latin typeface="+mn-lt"/>
          <a:ea typeface="+mn-ea"/>
          <a:cs typeface="+mn-cs"/>
        </a:defRPr>
      </a:lvl3pPr>
      <a:lvl4pPr marL="3119046" indent="-444053" algn="l" defTabSz="890241" rtl="0" eaLnBrk="0" fontAlgn="base" hangingPunct="0">
        <a:lnSpc>
          <a:spcPct val="93000"/>
        </a:lnSpc>
        <a:spcBef>
          <a:spcPct val="0"/>
        </a:spcBef>
        <a:spcAft>
          <a:spcPts val="1127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000000"/>
          </a:solidFill>
          <a:latin typeface="+mn-lt"/>
          <a:ea typeface="+mn-ea"/>
          <a:cs typeface="+mn-cs"/>
        </a:defRPr>
      </a:lvl4pPr>
      <a:lvl5pPr marL="4011421" indent="-444053" algn="l" defTabSz="890241" rtl="0" eaLnBrk="0" fontAlgn="base" hangingPunct="0">
        <a:lnSpc>
          <a:spcPct val="93000"/>
        </a:lnSpc>
        <a:spcBef>
          <a:spcPct val="0"/>
        </a:spcBef>
        <a:spcAft>
          <a:spcPts val="572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000000"/>
          </a:solidFill>
          <a:latin typeface="+mn-lt"/>
          <a:ea typeface="+mn-ea"/>
          <a:cs typeface="+mn-cs"/>
        </a:defRPr>
      </a:lvl5pPr>
      <a:lvl6pPr marL="4903032" indent="-445730" algn="l" defTabSz="891460" rtl="0" fontAlgn="base" hangingPunct="0">
        <a:lnSpc>
          <a:spcPct val="93000"/>
        </a:lnSpc>
        <a:spcBef>
          <a:spcPct val="0"/>
        </a:spcBef>
        <a:spcAft>
          <a:spcPts val="562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000000"/>
          </a:solidFill>
          <a:latin typeface="+mn-lt"/>
          <a:ea typeface="+mn-ea"/>
          <a:cs typeface="+mn-cs"/>
        </a:defRPr>
      </a:lvl6pPr>
      <a:lvl7pPr marL="5794492" indent="-445730" algn="l" defTabSz="891460" rtl="0" fontAlgn="base" hangingPunct="0">
        <a:lnSpc>
          <a:spcPct val="93000"/>
        </a:lnSpc>
        <a:spcBef>
          <a:spcPct val="0"/>
        </a:spcBef>
        <a:spcAft>
          <a:spcPts val="562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000000"/>
          </a:solidFill>
          <a:latin typeface="+mn-lt"/>
          <a:ea typeface="+mn-ea"/>
          <a:cs typeface="+mn-cs"/>
        </a:defRPr>
      </a:lvl7pPr>
      <a:lvl8pPr marL="6685952" indent="-445730" algn="l" defTabSz="891460" rtl="0" fontAlgn="base" hangingPunct="0">
        <a:lnSpc>
          <a:spcPct val="93000"/>
        </a:lnSpc>
        <a:spcBef>
          <a:spcPct val="0"/>
        </a:spcBef>
        <a:spcAft>
          <a:spcPts val="562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000000"/>
          </a:solidFill>
          <a:latin typeface="+mn-lt"/>
          <a:ea typeface="+mn-ea"/>
          <a:cs typeface="+mn-cs"/>
        </a:defRPr>
      </a:lvl8pPr>
      <a:lvl9pPr marL="7577411" indent="-445730" algn="l" defTabSz="891460" rtl="0" fontAlgn="base" hangingPunct="0">
        <a:lnSpc>
          <a:spcPct val="93000"/>
        </a:lnSpc>
        <a:spcBef>
          <a:spcPct val="0"/>
        </a:spcBef>
        <a:spcAft>
          <a:spcPts val="562"/>
        </a:spcAft>
        <a:buClr>
          <a:srgbClr val="000000"/>
        </a:buClr>
        <a:buSzPct val="100000"/>
        <a:buFont typeface="Times New Roman" pitchFamily="16" charset="0"/>
        <a:defRPr sz="39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292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0" algn="l" defTabSz="178292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921" algn="l" defTabSz="178292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74381" algn="l" defTabSz="178292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65841" algn="l" defTabSz="178292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57301" algn="l" defTabSz="178292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48762" algn="l" defTabSz="178292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40222" algn="l" defTabSz="178292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31681" algn="l" defTabSz="1782921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AC04FE-9F06-489C-9EE5-8F9B1EB9863F}"/>
              </a:ext>
            </a:extLst>
          </p:cNvPr>
          <p:cNvSpPr/>
          <p:nvPr/>
        </p:nvSpPr>
        <p:spPr bwMode="auto">
          <a:xfrm>
            <a:off x="250763" y="6959232"/>
            <a:ext cx="21341634" cy="111796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5816C2-AFE9-4EEE-9219-4FDB52B76FEB}"/>
              </a:ext>
            </a:extLst>
          </p:cNvPr>
          <p:cNvSpPr/>
          <p:nvPr/>
        </p:nvSpPr>
        <p:spPr bwMode="auto">
          <a:xfrm>
            <a:off x="432455" y="8082240"/>
            <a:ext cx="21075888" cy="2454479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2" name="Rectangle: Rounded Corners 31"/>
          <p:cNvSpPr/>
          <p:nvPr/>
        </p:nvSpPr>
        <p:spPr bwMode="auto">
          <a:xfrm>
            <a:off x="250763" y="190836"/>
            <a:ext cx="43407030" cy="2982414"/>
          </a:xfrm>
          <a:prstGeom prst="roundRect">
            <a:avLst/>
          </a:prstGeom>
          <a:pattFill prst="pct10">
            <a:fgClr>
              <a:srgbClr val="621B7B"/>
            </a:fgClr>
            <a:bgClr>
              <a:srgbClr val="F9B118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250763" y="4418056"/>
            <a:ext cx="43242129" cy="208002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2123674" y="16962656"/>
            <a:ext cx="21436786" cy="585212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34" name="Rectangle: Rounded Corners 33"/>
          <p:cNvSpPr/>
          <p:nvPr/>
        </p:nvSpPr>
        <p:spPr bwMode="auto">
          <a:xfrm>
            <a:off x="193878" y="3232154"/>
            <a:ext cx="43320861" cy="1071637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45114" y="326476"/>
            <a:ext cx="36098756" cy="3101097"/>
            <a:chOff x="1243435" y="847783"/>
            <a:chExt cx="28366028" cy="4211159"/>
          </a:xfrm>
          <a:solidFill>
            <a:srgbClr val="7030A0"/>
          </a:solidFill>
          <a:effectLst/>
        </p:grpSpPr>
        <p:sp>
          <p:nvSpPr>
            <p:cNvPr id="1033" name="Text Box 1"/>
            <p:cNvSpPr txBox="1">
              <a:spLocks noChangeArrowheads="1"/>
            </p:cNvSpPr>
            <p:nvPr/>
          </p:nvSpPr>
          <p:spPr bwMode="auto">
            <a:xfrm>
              <a:off x="5833128" y="847783"/>
              <a:ext cx="23776335" cy="42111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>
              <a:glow>
                <a:srgbClr val="CBD492">
                  <a:alpha val="99000"/>
                </a:srgbClr>
              </a:glow>
              <a:outerShdw blurRad="50800" dist="254000" dir="5400000" sx="85000" sy="85000" algn="ctr" rotWithShape="0">
                <a:srgbClr val="000000">
                  <a:alpha val="75000"/>
                </a:srgbClr>
              </a:outerShdw>
              <a:reflection endPos="0" dir="5400000" sy="-100000" algn="bl" rotWithShape="0"/>
            </a:effectLst>
            <a:scene3d>
              <a:camera prst="orthographicFront"/>
              <a:lightRig rig="threePt" dir="t"/>
            </a:scene3d>
            <a:sp3d extrusionH="76200" prstMaterial="plastic">
              <a:bevelT w="158750"/>
              <a:bevelB w="158750" h="50800" prst="softRound"/>
              <a:extrusionClr>
                <a:schemeClr val="bg2"/>
              </a:extrusionClr>
            </a:sp3d>
          </p:spPr>
          <p:txBody>
            <a:bodyPr lIns="175484" tIns="156532" rIns="175484" bIns="87743"/>
            <a:lstStyle/>
            <a:p>
              <a:pPr lvl="0" algn="ctr">
                <a:spcBef>
                  <a:spcPts val="600"/>
                </a:spcBef>
                <a:spcAft>
                  <a:spcPts val="600"/>
                </a:spcAft>
                <a:tabLst>
                  <a:tab pos="1411150" algn="l"/>
                  <a:tab pos="2822298" algn="l"/>
                  <a:tab pos="4233448" algn="l"/>
                  <a:tab pos="5644596" algn="l"/>
                  <a:tab pos="7055746" algn="l"/>
                  <a:tab pos="8466894" algn="l"/>
                  <a:tab pos="9880178" algn="l"/>
                  <a:tab pos="11291328" algn="l"/>
                  <a:tab pos="12702477" algn="l"/>
                  <a:tab pos="14113626" algn="l"/>
                  <a:tab pos="15524775" algn="l"/>
                  <a:tab pos="16935924" algn="l"/>
                  <a:tab pos="18349208" algn="l"/>
                  <a:tab pos="19760357" algn="l"/>
                  <a:tab pos="21171506" algn="l"/>
                  <a:tab pos="22582655" algn="l"/>
                  <a:tab pos="23993805" algn="l"/>
                  <a:tab pos="25404953" algn="l"/>
                  <a:tab pos="26816103" algn="l"/>
                  <a:tab pos="28229387" algn="l"/>
                </a:tabLst>
              </a:pPr>
              <a:r>
                <a:rPr lang="en-US" sz="70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Action Potential and Luo-Rudy Model</a:t>
              </a:r>
            </a:p>
            <a:p>
              <a:pPr algn="ctr">
                <a:spcBef>
                  <a:spcPts val="600"/>
                </a:spcBef>
                <a:spcAft>
                  <a:spcPts val="600"/>
                </a:spcAft>
                <a:tabLst>
                  <a:tab pos="1411150" algn="l"/>
                  <a:tab pos="2822298" algn="l"/>
                  <a:tab pos="4233448" algn="l"/>
                  <a:tab pos="5644596" algn="l"/>
                  <a:tab pos="7055746" algn="l"/>
                  <a:tab pos="8466894" algn="l"/>
                  <a:tab pos="9880178" algn="l"/>
                  <a:tab pos="11291328" algn="l"/>
                  <a:tab pos="12702477" algn="l"/>
                  <a:tab pos="14113626" algn="l"/>
                  <a:tab pos="15524775" algn="l"/>
                  <a:tab pos="16935924" algn="l"/>
                  <a:tab pos="18349208" algn="l"/>
                  <a:tab pos="19760357" algn="l"/>
                  <a:tab pos="21171506" algn="l"/>
                  <a:tab pos="22582655" algn="l"/>
                  <a:tab pos="23993805" algn="l"/>
                  <a:tab pos="25404953" algn="l"/>
                  <a:tab pos="26816103" algn="l"/>
                  <a:tab pos="28229387" algn="l"/>
                </a:tabLst>
              </a:pPr>
              <a:r>
                <a:rPr lang="en-US" sz="4400" b="1" dirty="0" err="1">
                  <a:solidFill>
                    <a:srgbClr val="FFFF00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Sule</a:t>
              </a:r>
              <a:r>
                <a:rPr lang="en-US" sz="4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400" b="1" dirty="0" err="1">
                  <a:solidFill>
                    <a:srgbClr val="FFFF00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Chhatra</a:t>
              </a:r>
              <a:r>
                <a:rPr lang="en-US" sz="4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, Scott Moon, Corey Zhang</a:t>
              </a:r>
            </a:p>
            <a:p>
              <a:pPr lvl="0" algn="ctr">
                <a:spcBef>
                  <a:spcPts val="600"/>
                </a:spcBef>
                <a:spcAft>
                  <a:spcPts val="600"/>
                </a:spcAft>
                <a:tabLst>
                  <a:tab pos="1411150" algn="l"/>
                  <a:tab pos="2822298" algn="l"/>
                  <a:tab pos="4233448" algn="l"/>
                  <a:tab pos="5644596" algn="l"/>
                  <a:tab pos="7055746" algn="l"/>
                  <a:tab pos="8466894" algn="l"/>
                  <a:tab pos="9880178" algn="l"/>
                  <a:tab pos="11291328" algn="l"/>
                  <a:tab pos="12702477" algn="l"/>
                  <a:tab pos="14113626" algn="l"/>
                  <a:tab pos="15524775" algn="l"/>
                  <a:tab pos="16935924" algn="l"/>
                  <a:tab pos="18349208" algn="l"/>
                  <a:tab pos="19760357" algn="l"/>
                  <a:tab pos="21171506" algn="l"/>
                  <a:tab pos="22582655" algn="l"/>
                  <a:tab pos="23993805" algn="l"/>
                  <a:tab pos="25404953" algn="l"/>
                  <a:tab pos="26816103" algn="l"/>
                  <a:tab pos="28229387" algn="l"/>
                </a:tabLst>
              </a:pPr>
              <a:r>
                <a:rPr lang="en-US" sz="4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Department of Mathematics, West Chester University of Pennsylvania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3435" y="1342486"/>
              <a:ext cx="4286759" cy="2922604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30217939" y="4067669"/>
            <a:ext cx="11438393" cy="917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175484" tIns="149653" rIns="175484" bIns="87743"/>
          <a:lstStyle/>
          <a:p>
            <a:pPr algn="ctr">
              <a:tabLst>
                <a:tab pos="1411150" algn="l"/>
                <a:tab pos="2822298" algn="l"/>
                <a:tab pos="4233448" algn="l"/>
                <a:tab pos="5644596" algn="l"/>
                <a:tab pos="7055746" algn="l"/>
                <a:tab pos="8466894" algn="l"/>
              </a:tabLst>
            </a:pPr>
            <a:endParaRPr lang="en-US" sz="3600" b="1" dirty="0"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951702" y="3563501"/>
            <a:ext cx="10726445" cy="72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400" b="1" dirty="0">
                <a:solidFill>
                  <a:srgbClr val="F9B1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8306" y="4488653"/>
            <a:ext cx="42932687" cy="163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Action Potential is a brief reversal of polarity of cell membrane produced by voltage gated ion channels (Sodium, Potassium, and Calcium), which play a central role in cell-to-cell communication. In the Luo-Rudy 1991 model, action potential propagation in excitable tissue is modeled by a system of differential equations which can only be solved numerically due to the complexity of the model itself. To this end, a finite difference method is developed and implemented in MATLAB to solve the Luo-Rudy model. Numerical results will be presented as well to demonstrate the accuracy of the obtained results.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4" name="Text Placeholder 36">
            <a:extLst>
              <a:ext uri="{FF2B5EF4-FFF2-40B4-BE49-F238E27FC236}">
                <a16:creationId xmlns:a16="http://schemas.microsoft.com/office/drawing/2014/main" id="{A9C86B13-9E06-438D-AFCE-B7AE01ADA68D}"/>
              </a:ext>
            </a:extLst>
          </p:cNvPr>
          <p:cNvSpPr txBox="1">
            <a:spLocks/>
          </p:cNvSpPr>
          <p:nvPr/>
        </p:nvSpPr>
        <p:spPr bwMode="auto">
          <a:xfrm>
            <a:off x="5867400" y="6994721"/>
            <a:ext cx="10048875" cy="861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89146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411479" algn="l"/>
                <a:tab pos="2822957" algn="l"/>
                <a:tab pos="4234436" algn="l"/>
                <a:tab pos="5645914" algn="l"/>
                <a:tab pos="7057393" algn="l"/>
                <a:tab pos="8468873" algn="l"/>
                <a:tab pos="9880350" algn="l"/>
                <a:tab pos="11291830" algn="l"/>
              </a:tabLst>
              <a:defRPr sz="2700" kern="12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1447442" indent="-555066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2226670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119046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4011421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074213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689055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303898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4918740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F9B1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Potential</a:t>
            </a:r>
          </a:p>
          <a:p>
            <a:endParaRPr lang="en-US" sz="4400" b="1" dirty="0">
              <a:solidFill>
                <a:srgbClr val="F9B1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F898A6A-4F95-42EA-A20F-1B576E564544}"/>
              </a:ext>
            </a:extLst>
          </p:cNvPr>
          <p:cNvSpPr/>
          <p:nvPr/>
        </p:nvSpPr>
        <p:spPr bwMode="auto">
          <a:xfrm>
            <a:off x="22322170" y="7992036"/>
            <a:ext cx="21075887" cy="805676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/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13C3C2C-308F-4213-A1F2-214EF48DE582}"/>
                  </a:ext>
                </a:extLst>
              </p:cNvPr>
              <p:cNvSpPr txBox="1"/>
              <p:nvPr/>
            </p:nvSpPr>
            <p:spPr>
              <a:xfrm>
                <a:off x="22317031" y="22077716"/>
                <a:ext cx="11290371" cy="534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𝑁𝑎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13C3C2C-308F-4213-A1F2-214EF48DE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7031" y="22077716"/>
                <a:ext cx="11290371" cy="5349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1AB67F2-2F4C-452F-8D1B-23061A89BD2A}"/>
                  </a:ext>
                </a:extLst>
              </p:cNvPr>
              <p:cNvSpPr txBox="1"/>
              <p:nvPr/>
            </p:nvSpPr>
            <p:spPr>
              <a:xfrm>
                <a:off x="24870065" y="18659714"/>
                <a:ext cx="12496800" cy="949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4000" dirty="0"/>
                  <a:t>,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1AB67F2-2F4C-452F-8D1B-23061A89B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065" y="18659714"/>
                <a:ext cx="12496800" cy="949875"/>
              </a:xfrm>
              <a:prstGeom prst="rect">
                <a:avLst/>
              </a:prstGeom>
              <a:blipFill>
                <a:blip r:embed="rId6"/>
                <a:stretch>
                  <a:fillRect t="-128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3D76A7-7166-4279-898D-1D261541CEA8}"/>
                  </a:ext>
                </a:extLst>
              </p:cNvPr>
              <p:cNvSpPr txBox="1"/>
              <p:nvPr/>
            </p:nvSpPr>
            <p:spPr>
              <a:xfrm>
                <a:off x="22475686" y="21424065"/>
                <a:ext cx="9184183" cy="400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=0.09∗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13D76A7-7166-4279-898D-1D261541C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5686" y="21424065"/>
                <a:ext cx="9184183" cy="400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E271E76-4960-4804-9B1C-E7C757F86FD8}"/>
                  </a:ext>
                </a:extLst>
              </p:cNvPr>
              <p:cNvSpPr txBox="1"/>
              <p:nvPr/>
            </p:nvSpPr>
            <p:spPr>
              <a:xfrm>
                <a:off x="23587121" y="19865798"/>
                <a:ext cx="7208575" cy="400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=7.7−13.0287∗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Cai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E271E76-4960-4804-9B1C-E7C757F86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121" y="19865798"/>
                <a:ext cx="7208575" cy="4007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C9AF5E0-9BCB-4E13-9287-E227E89A3840}"/>
                  </a:ext>
                </a:extLst>
              </p:cNvPr>
              <p:cNvSpPr txBox="1"/>
              <p:nvPr/>
            </p:nvSpPr>
            <p:spPr>
              <a:xfrm>
                <a:off x="24899777" y="20681812"/>
                <a:ext cx="9802492" cy="597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𝐶𝑎𝑖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+0.07(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𝐶𝑎𝑖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C9AF5E0-9BCB-4E13-9287-E227E89A3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9777" y="20681812"/>
                <a:ext cx="9802492" cy="597599"/>
              </a:xfrm>
              <a:prstGeom prst="rect">
                <a:avLst/>
              </a:prstGeom>
              <a:blipFill>
                <a:blip r:embed="rId9"/>
                <a:stretch>
                  <a:fillRect l="-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F7E2C9-FE3A-4374-A727-3BA257945B15}"/>
                  </a:ext>
                </a:extLst>
              </p:cNvPr>
              <p:cNvSpPr txBox="1"/>
              <p:nvPr/>
            </p:nvSpPr>
            <p:spPr>
              <a:xfrm>
                <a:off x="37232026" y="16845160"/>
                <a:ext cx="6098968" cy="650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:Axial resistance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: </a:t>
                </a:r>
                <a:r>
                  <a:rPr lang="en-US" altLang="zh-CN" sz="3200" dirty="0">
                    <a:latin typeface="Cambria Math" panose="02040503050406030204" pitchFamily="18" charset="0"/>
                  </a:rPr>
                  <a:t>membrane capacitance</a:t>
                </a:r>
                <a:endParaRPr lang="en-US" sz="3200" dirty="0">
                  <a:latin typeface="Cambria Math" panose="02040503050406030204" pitchFamily="18" charset="0"/>
                </a:endParaRPr>
              </a:p>
              <a:p>
                <a:r>
                  <a:rPr lang="en-US" sz="3200" dirty="0">
                    <a:latin typeface="Cambria Math" panose="02040503050406030204" pitchFamily="18" charset="0"/>
                  </a:rPr>
                  <a:t>V: Membrane potential (mV)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𝑆𝐼</m:t>
                        </m:r>
                      </m:sub>
                    </m:sSub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: Slow inward current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 Sodium current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:Time independent potassium current</a:t>
                </a:r>
              </a:p>
              <a:p>
                <a:r>
                  <a:rPr lang="en-US" sz="3200" dirty="0"/>
                  <a:t>Cai: intracellular calcium concentration</a:t>
                </a:r>
              </a:p>
              <a:p>
                <a:r>
                  <a:rPr lang="en-US" sz="3200" dirty="0" err="1"/>
                  <a:t>m,h,j,d,f,X</a:t>
                </a:r>
                <a:r>
                  <a:rPr lang="en-US" sz="3200" dirty="0"/>
                  <a:t>: gate variables taking value 0 to 1</a:t>
                </a:r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5F7E2C9-FE3A-4374-A727-3BA25794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026" y="16845160"/>
                <a:ext cx="6098968" cy="6503575"/>
              </a:xfrm>
              <a:prstGeom prst="rect">
                <a:avLst/>
              </a:prstGeom>
              <a:blipFill>
                <a:blip r:embed="rId10"/>
                <a:stretch>
                  <a:fillRect l="-2600" r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E29509E-C892-4AE8-AE54-45F2BDE6935D}"/>
              </a:ext>
            </a:extLst>
          </p:cNvPr>
          <p:cNvSpPr/>
          <p:nvPr/>
        </p:nvSpPr>
        <p:spPr bwMode="auto">
          <a:xfrm>
            <a:off x="22174200" y="6883032"/>
            <a:ext cx="21341634" cy="1117968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3235F-C989-4DA2-87DE-1D2C74ED1721}"/>
              </a:ext>
            </a:extLst>
          </p:cNvPr>
          <p:cNvSpPr txBox="1"/>
          <p:nvPr/>
        </p:nvSpPr>
        <p:spPr>
          <a:xfrm>
            <a:off x="1440803" y="20653245"/>
            <a:ext cx="8465197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the resting state. There are more positive potassium ions (K</a:t>
            </a:r>
            <a:r>
              <a:rPr lang="en-US" sz="2800" baseline="30000" dirty="0"/>
              <a:t>+</a:t>
            </a:r>
            <a:r>
              <a:rPr lang="en-US" sz="2800" dirty="0"/>
              <a:t>) inside the cell than outside; there are more positive sodium ions (N</a:t>
            </a:r>
            <a:r>
              <a:rPr lang="en-US" sz="2800" baseline="30000" dirty="0"/>
              <a:t>+</a:t>
            </a:r>
            <a:r>
              <a:rPr lang="en-US" sz="2800" dirty="0"/>
              <a:t>) and Calcium ions (Ca</a:t>
            </a:r>
            <a:r>
              <a:rPr lang="en-US" sz="2800" baseline="30000" dirty="0"/>
              <a:t>+</a:t>
            </a:r>
            <a:r>
              <a:rPr lang="en-US" sz="2800" dirty="0"/>
              <a:t>) outside the cell than inside.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7FE22D-42CC-48CA-BD29-3D13E5D0368A}"/>
              </a:ext>
            </a:extLst>
          </p:cNvPr>
          <p:cNvSpPr txBox="1"/>
          <p:nvPr/>
        </p:nvSpPr>
        <p:spPr>
          <a:xfrm>
            <a:off x="11873167" y="13260004"/>
            <a:ext cx="9903006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 At threshold, voltage-gated Sodium channels are activated. positive charge enters the cell </a:t>
            </a:r>
          </a:p>
        </p:txBody>
      </p:sp>
      <p:pic>
        <p:nvPicPr>
          <p:cNvPr id="1034" name="Picture 10" descr="Session 44 - Ion Channels III - Voltage-gated ion channels &amp; Action  Potential Flashcards | Quizlet">
            <a:extLst>
              <a:ext uri="{FF2B5EF4-FFF2-40B4-BE49-F238E27FC236}">
                <a16:creationId xmlns:a16="http://schemas.microsoft.com/office/drawing/2014/main" id="{8DF09C2C-89FF-4646-A016-81BA2562A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" t="1951" r="1766" b="17361"/>
          <a:stretch/>
        </p:blipFill>
        <p:spPr bwMode="auto">
          <a:xfrm>
            <a:off x="1774882" y="8824253"/>
            <a:ext cx="6988118" cy="522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728E653-2957-45D8-8263-0A0C82E83051}"/>
              </a:ext>
            </a:extLst>
          </p:cNvPr>
          <p:cNvSpPr txBox="1"/>
          <p:nvPr/>
        </p:nvSpPr>
        <p:spPr>
          <a:xfrm>
            <a:off x="2593794" y="8240726"/>
            <a:ext cx="9903006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21B7B"/>
                </a:solidFill>
              </a:rPr>
              <a:t> Voltage-gated ion channels </a:t>
            </a:r>
          </a:p>
        </p:txBody>
      </p:sp>
      <p:pic>
        <p:nvPicPr>
          <p:cNvPr id="1036" name="Picture 12" descr="Physiology of Cardiac Conduction">
            <a:extLst>
              <a:ext uri="{FF2B5EF4-FFF2-40B4-BE49-F238E27FC236}">
                <a16:creationId xmlns:a16="http://schemas.microsoft.com/office/drawing/2014/main" id="{311B689B-4A8F-419B-9BF2-E1A85C62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7" y="25241588"/>
            <a:ext cx="11209660" cy="628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207731-BF5E-493F-9B18-52016A2A380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093" t="19996" r="1414" b="1327"/>
          <a:stretch/>
        </p:blipFill>
        <p:spPr>
          <a:xfrm>
            <a:off x="1547012" y="16334817"/>
            <a:ext cx="7444588" cy="41764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63AE17D-3324-4D0C-9B89-D00772D9B297}"/>
              </a:ext>
            </a:extLst>
          </p:cNvPr>
          <p:cNvSpPr txBox="1"/>
          <p:nvPr/>
        </p:nvSpPr>
        <p:spPr>
          <a:xfrm>
            <a:off x="3124200" y="15698554"/>
            <a:ext cx="4732998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21B7B"/>
                </a:solidFill>
              </a:rPr>
              <a:t>Phase 4: Rest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D8A3417-B3F8-477A-850C-EBB251BBBC8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776" t="3671" r="2290" b="2557"/>
          <a:stretch/>
        </p:blipFill>
        <p:spPr>
          <a:xfrm>
            <a:off x="12774266" y="8970125"/>
            <a:ext cx="7892880" cy="41630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5C304C7-FAD2-49ED-971A-E4D21D0C82C7}"/>
              </a:ext>
            </a:extLst>
          </p:cNvPr>
          <p:cNvSpPr txBox="1"/>
          <p:nvPr/>
        </p:nvSpPr>
        <p:spPr>
          <a:xfrm>
            <a:off x="13943773" y="8340648"/>
            <a:ext cx="5965988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21B7B"/>
                </a:solidFill>
              </a:rPr>
              <a:t>Phase 0: Depolarization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95B19BF-3525-461E-B4FE-AC7BBA79EB9E}"/>
                  </a:ext>
                </a:extLst>
              </p:cNvPr>
              <p:cNvSpPr txBox="1"/>
              <p:nvPr/>
            </p:nvSpPr>
            <p:spPr>
              <a:xfrm>
                <a:off x="1752600" y="14078275"/>
                <a:ext cx="12496800" cy="6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,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95B19BF-3525-461E-B4FE-AC7BBA79E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078275"/>
                <a:ext cx="12496800" cy="692497"/>
              </a:xfrm>
              <a:prstGeom prst="rect">
                <a:avLst/>
              </a:prstGeom>
              <a:blipFill>
                <a:blip r:embed="rId15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F83AAFC3-6530-46CA-B827-735BF0CB0CB3}"/>
              </a:ext>
            </a:extLst>
          </p:cNvPr>
          <p:cNvSpPr txBox="1"/>
          <p:nvPr/>
        </p:nvSpPr>
        <p:spPr>
          <a:xfrm>
            <a:off x="14602639" y="20534832"/>
            <a:ext cx="9369114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21B7B"/>
                </a:solidFill>
              </a:rPr>
              <a:t>Phase 2: Plateau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E20AE49-B716-4F15-BAE8-07C6AE144166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-894" b="2133"/>
          <a:stretch/>
        </p:blipFill>
        <p:spPr>
          <a:xfrm>
            <a:off x="12577589" y="27486780"/>
            <a:ext cx="7874133" cy="4204707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BF7ECA85-E375-4C94-B38D-6DFD15A1E6D5}"/>
              </a:ext>
            </a:extLst>
          </p:cNvPr>
          <p:cNvSpPr txBox="1"/>
          <p:nvPr/>
        </p:nvSpPr>
        <p:spPr>
          <a:xfrm>
            <a:off x="13968708" y="26704958"/>
            <a:ext cx="5965988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21B7B"/>
                </a:solidFill>
              </a:rPr>
              <a:t>Phase 3: Repolarization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A206E8D-E303-413D-A3CF-85CBBB7B3A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610163" y="21233556"/>
            <a:ext cx="7892880" cy="42778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274B54-8FCC-4473-A561-7EA27B928F45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387" b="2269"/>
          <a:stretch/>
        </p:blipFill>
        <p:spPr>
          <a:xfrm>
            <a:off x="12742976" y="15780527"/>
            <a:ext cx="7695831" cy="407546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9CA2F76E-D446-4F6C-AF2A-FF69634B5DF8}"/>
              </a:ext>
            </a:extLst>
          </p:cNvPr>
          <p:cNvSpPr txBox="1"/>
          <p:nvPr/>
        </p:nvSpPr>
        <p:spPr>
          <a:xfrm>
            <a:off x="13679438" y="14973168"/>
            <a:ext cx="9369114" cy="60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621B7B"/>
                </a:solidFill>
              </a:rPr>
              <a:t>Phase 1: Fast-Repolarization</a:t>
            </a:r>
          </a:p>
        </p:txBody>
      </p:sp>
      <p:sp>
        <p:nvSpPr>
          <p:cNvPr id="118" name="Text Placeholder 36">
            <a:extLst>
              <a:ext uri="{FF2B5EF4-FFF2-40B4-BE49-F238E27FC236}">
                <a16:creationId xmlns:a16="http://schemas.microsoft.com/office/drawing/2014/main" id="{FA0617DE-BB13-427E-94AF-47B6554BD8BB}"/>
              </a:ext>
            </a:extLst>
          </p:cNvPr>
          <p:cNvSpPr txBox="1">
            <a:spLocks/>
          </p:cNvSpPr>
          <p:nvPr/>
        </p:nvSpPr>
        <p:spPr bwMode="auto">
          <a:xfrm>
            <a:off x="28346400" y="7139234"/>
            <a:ext cx="10048875" cy="861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89146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411479" algn="l"/>
                <a:tab pos="2822957" algn="l"/>
                <a:tab pos="4234436" algn="l"/>
                <a:tab pos="5645914" algn="l"/>
                <a:tab pos="7057393" algn="l"/>
                <a:tab pos="8468873" algn="l"/>
                <a:tab pos="9880350" algn="l"/>
                <a:tab pos="11291830" algn="l"/>
              </a:tabLst>
              <a:defRPr sz="2700" kern="12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1447442" indent="-555066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2226670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119046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4011421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074213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689055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303898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4918740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F9B1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</a:p>
          <a:p>
            <a:endParaRPr lang="en-US" sz="4400" b="1" dirty="0">
              <a:solidFill>
                <a:srgbClr val="F9B1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8" name="Picture 14" descr="ELECTRICAL PROPERTIES OF THE HEART - ppt video online download">
            <a:extLst>
              <a:ext uri="{FF2B5EF4-FFF2-40B4-BE49-F238E27FC236}">
                <a16:creationId xmlns:a16="http://schemas.microsoft.com/office/drawing/2014/main" id="{8516EB0A-E166-4712-AA64-BCBC9BD91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3299" b="51455"/>
          <a:stretch/>
        </p:blipFill>
        <p:spPr bwMode="auto">
          <a:xfrm>
            <a:off x="24738413" y="8122606"/>
            <a:ext cx="16756555" cy="5906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EA32CE3-C78B-4752-AFAC-1CB883B8AF79}"/>
                  </a:ext>
                </a:extLst>
              </p:cNvPr>
              <p:cNvSpPr txBox="1"/>
              <p:nvPr/>
            </p:nvSpPr>
            <p:spPr>
              <a:xfrm>
                <a:off x="25441829" y="14055704"/>
                <a:ext cx="15374234" cy="1369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𝑠𝑡𝑖𝑚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EA32CE3-C78B-4752-AFAC-1CB883B8A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829" y="14055704"/>
                <a:ext cx="15374234" cy="1369927"/>
              </a:xfrm>
              <a:prstGeom prst="rect">
                <a:avLst/>
              </a:prstGeom>
              <a:blipFill>
                <a:blip r:embed="rId20"/>
                <a:stretch>
                  <a:fillRect t="-44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D5453B7-F644-478C-8FEF-6E7D90EBCD77}"/>
                  </a:ext>
                </a:extLst>
              </p:cNvPr>
              <p:cNvSpPr txBox="1"/>
              <p:nvPr/>
            </p:nvSpPr>
            <p:spPr>
              <a:xfrm>
                <a:off x="22591352" y="17158395"/>
                <a:ext cx="13585333" cy="1369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𝑠𝑡𝑖𝑚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D5453B7-F644-478C-8FEF-6E7D90EBC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1352" y="17158395"/>
                <a:ext cx="13585333" cy="1369927"/>
              </a:xfrm>
              <a:prstGeom prst="rect">
                <a:avLst/>
              </a:prstGeom>
              <a:blipFill>
                <a:blip r:embed="rId21"/>
                <a:stretch>
                  <a:fillRect t="-44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35906C4D-916D-4781-9F08-75C6AA84BA13}"/>
              </a:ext>
            </a:extLst>
          </p:cNvPr>
          <p:cNvSpPr/>
          <p:nvPr/>
        </p:nvSpPr>
        <p:spPr bwMode="auto">
          <a:xfrm>
            <a:off x="21990629" y="15946076"/>
            <a:ext cx="21625560" cy="1005840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4" name="Text Placeholder 36">
            <a:extLst>
              <a:ext uri="{FF2B5EF4-FFF2-40B4-BE49-F238E27FC236}">
                <a16:creationId xmlns:a16="http://schemas.microsoft.com/office/drawing/2014/main" id="{805CB0C6-CA8A-4AE4-ADF4-3D1382F1CF00}"/>
              </a:ext>
            </a:extLst>
          </p:cNvPr>
          <p:cNvSpPr txBox="1">
            <a:spLocks/>
          </p:cNvSpPr>
          <p:nvPr/>
        </p:nvSpPr>
        <p:spPr bwMode="auto">
          <a:xfrm>
            <a:off x="28374385" y="16112104"/>
            <a:ext cx="10048875" cy="1261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89146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411479" algn="l"/>
                <a:tab pos="2822957" algn="l"/>
                <a:tab pos="4234436" algn="l"/>
                <a:tab pos="5645914" algn="l"/>
                <a:tab pos="7057393" algn="l"/>
                <a:tab pos="8468873" algn="l"/>
                <a:tab pos="9880350" algn="l"/>
                <a:tab pos="11291830" algn="l"/>
              </a:tabLst>
              <a:defRPr sz="2700" kern="12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1447442" indent="-555066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2226670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119046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4011421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074213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689055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303898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4918740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F9B1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Model</a:t>
            </a:r>
          </a:p>
          <a:p>
            <a:endParaRPr lang="en-US" sz="4400" b="1" dirty="0">
              <a:solidFill>
                <a:srgbClr val="F9B1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3.googleusercontent.com/pwiYCF_IQpgZMV-HF6l55nXOFIt3v6tnizr3oVHs7YHx1IgQJKtP1cJV8WpcZe3RMF-dlT2Cf5EFt-07NGH7zbACo8HMr8NAqNW0hj8xcFADUy3kMR3drh4hqnWjzQdsKRAQb5svy4XL">
            <a:extLst>
              <a:ext uri="{FF2B5EF4-FFF2-40B4-BE49-F238E27FC236}">
                <a16:creationId xmlns:a16="http://schemas.microsoft.com/office/drawing/2014/main" id="{DC782BBE-4CF9-4B81-BF43-F58B0050C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7808" y="23930925"/>
            <a:ext cx="8897160" cy="667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7795C-1D54-4636-A31A-79E6FB7EB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42028"/>
              </p:ext>
            </p:extLst>
          </p:nvPr>
        </p:nvGraphicFramePr>
        <p:xfrm>
          <a:off x="22058324" y="24079200"/>
          <a:ext cx="10539480" cy="6019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5640">
                  <a:extLst>
                    <a:ext uri="{9D8B030D-6E8A-4147-A177-3AD203B41FA5}">
                      <a16:colId xmlns:a16="http://schemas.microsoft.com/office/drawing/2014/main" val="2574457935"/>
                    </a:ext>
                  </a:extLst>
                </a:gridCol>
                <a:gridCol w="1505640">
                  <a:extLst>
                    <a:ext uri="{9D8B030D-6E8A-4147-A177-3AD203B41FA5}">
                      <a16:colId xmlns:a16="http://schemas.microsoft.com/office/drawing/2014/main" val="2439807473"/>
                    </a:ext>
                  </a:extLst>
                </a:gridCol>
                <a:gridCol w="1505640">
                  <a:extLst>
                    <a:ext uri="{9D8B030D-6E8A-4147-A177-3AD203B41FA5}">
                      <a16:colId xmlns:a16="http://schemas.microsoft.com/office/drawing/2014/main" val="120542726"/>
                    </a:ext>
                  </a:extLst>
                </a:gridCol>
                <a:gridCol w="1505640">
                  <a:extLst>
                    <a:ext uri="{9D8B030D-6E8A-4147-A177-3AD203B41FA5}">
                      <a16:colId xmlns:a16="http://schemas.microsoft.com/office/drawing/2014/main" val="317351895"/>
                    </a:ext>
                  </a:extLst>
                </a:gridCol>
                <a:gridCol w="1505640">
                  <a:extLst>
                    <a:ext uri="{9D8B030D-6E8A-4147-A177-3AD203B41FA5}">
                      <a16:colId xmlns:a16="http://schemas.microsoft.com/office/drawing/2014/main" val="3412963005"/>
                    </a:ext>
                  </a:extLst>
                </a:gridCol>
                <a:gridCol w="1505640">
                  <a:extLst>
                    <a:ext uri="{9D8B030D-6E8A-4147-A177-3AD203B41FA5}">
                      <a16:colId xmlns:a16="http://schemas.microsoft.com/office/drawing/2014/main" val="611850912"/>
                    </a:ext>
                  </a:extLst>
                </a:gridCol>
                <a:gridCol w="1505640">
                  <a:extLst>
                    <a:ext uri="{9D8B030D-6E8A-4147-A177-3AD203B41FA5}">
                      <a16:colId xmlns:a16="http://schemas.microsoft.com/office/drawing/2014/main" val="2309469639"/>
                    </a:ext>
                  </a:extLst>
                </a:gridCol>
              </a:tblGrid>
              <a:tr h="1203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776749"/>
                  </a:ext>
                </a:extLst>
              </a:tr>
              <a:tr h="1203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632493"/>
                  </a:ext>
                </a:extLst>
              </a:tr>
              <a:tr h="1203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97045"/>
                  </a:ext>
                </a:extLst>
              </a:tr>
              <a:tr h="1203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65463"/>
                  </a:ext>
                </a:extLst>
              </a:tr>
              <a:tr h="1203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1284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673FA64-B37D-4ACC-9086-4CE4F68CBF36}"/>
              </a:ext>
            </a:extLst>
          </p:cNvPr>
          <p:cNvSpPr/>
          <p:nvPr/>
        </p:nvSpPr>
        <p:spPr>
          <a:xfrm rot="1180784">
            <a:off x="17531484" y="25465447"/>
            <a:ext cx="30727719" cy="14662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 are still work-</a:t>
            </a:r>
            <a:r>
              <a:rPr lang="en-US" sz="96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ing</a:t>
            </a:r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on this section</a:t>
            </a:r>
          </a:p>
        </p:txBody>
      </p:sp>
      <p:sp>
        <p:nvSpPr>
          <p:cNvPr id="16" name="Rectangle: Rounded Corners 15"/>
          <p:cNvSpPr/>
          <p:nvPr/>
        </p:nvSpPr>
        <p:spPr bwMode="auto">
          <a:xfrm>
            <a:off x="22082564" y="22667844"/>
            <a:ext cx="21625560" cy="1005840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5" name="Text Placeholder 36">
            <a:extLst>
              <a:ext uri="{FF2B5EF4-FFF2-40B4-BE49-F238E27FC236}">
                <a16:creationId xmlns:a16="http://schemas.microsoft.com/office/drawing/2014/main" id="{2D216060-BC60-49FF-A906-F5D97513F8CB}"/>
              </a:ext>
            </a:extLst>
          </p:cNvPr>
          <p:cNvSpPr txBox="1">
            <a:spLocks/>
          </p:cNvSpPr>
          <p:nvPr/>
        </p:nvSpPr>
        <p:spPr bwMode="auto">
          <a:xfrm>
            <a:off x="28611219" y="22870650"/>
            <a:ext cx="10048875" cy="1261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89146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411479" algn="l"/>
                <a:tab pos="2822957" algn="l"/>
                <a:tab pos="4234436" algn="l"/>
                <a:tab pos="5645914" algn="l"/>
                <a:tab pos="7057393" algn="l"/>
                <a:tab pos="8468873" algn="l"/>
                <a:tab pos="9880350" algn="l"/>
                <a:tab pos="11291830" algn="l"/>
              </a:tabLst>
              <a:defRPr sz="2700" kern="12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1447442" indent="-555066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2226670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3119046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4011421" indent="-444053" algn="l" defTabSz="890241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3074213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3689055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4303898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4918740" algn="l" defTabSz="12296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F9B1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</a:t>
            </a:r>
          </a:p>
          <a:p>
            <a:endParaRPr lang="en-US" sz="4400" b="1" dirty="0">
              <a:solidFill>
                <a:srgbClr val="F9B1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1941C16-479C-420C-8438-8AA0B28A7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7809" y="30246887"/>
            <a:ext cx="22208516" cy="310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DengXian Light" panose="020B0503020204020204" pitchFamily="2" charset="-122"/>
                <a:cs typeface="Times New Roman" panose="02020603050405020304" pitchFamily="18" charset="0"/>
              </a:rPr>
              <a:t>Bibliography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 Luo, Y. R. (1991). A model of ventricular cardiac action potential. </a:t>
            </a:r>
            <a:r>
              <a:rPr kumimoji="0" lang="en-US" altLang="en-US" sz="4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Circulation Research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Li, C. (2011). </a:t>
            </a:r>
            <a:r>
              <a:rPr kumimoji="0" lang="en-US" altLang="en-US" sz="4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TIME-AND-SPACE PARALLELIZED.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Knoxville: University of Tennessee.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7FD65-7821-4B08-BA89-095190B5F9F8}"/>
              </a:ext>
            </a:extLst>
          </p:cNvPr>
          <p:cNvSpPr/>
          <p:nvPr/>
        </p:nvSpPr>
        <p:spPr>
          <a:xfrm>
            <a:off x="12735775" y="31522275"/>
            <a:ext cx="21407410" cy="10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inherit"/>
              </a:rPr>
              <a:t>Figures</a:t>
            </a:r>
          </a:p>
          <a:p>
            <a:r>
              <a:rPr lang="en-US" sz="3200" b="1" dirty="0">
                <a:latin typeface="inherit"/>
              </a:rPr>
              <a:t>:</a:t>
            </a:r>
            <a:r>
              <a:rPr lang="en-US" sz="3200" dirty="0"/>
              <a:t>http://physicsoftheheart.com/learning.html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5AF47-EC0C-45BA-9FA6-430AB7BC743B}"/>
              </a:ext>
            </a:extLst>
          </p:cNvPr>
          <p:cNvSpPr/>
          <p:nvPr/>
        </p:nvSpPr>
        <p:spPr>
          <a:xfrm>
            <a:off x="778395" y="31598224"/>
            <a:ext cx="11238732" cy="100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Figure</a:t>
            </a:r>
          </a:p>
          <a:p>
            <a:r>
              <a:rPr lang="en-US" sz="3200" dirty="0"/>
              <a:t>https://www.rnceus.com/ekg/ekgphys.html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10974</TotalTime>
  <Words>464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DejaVu Sans</vt:lpstr>
      <vt:lpstr>DengXian Light</vt:lpstr>
      <vt:lpstr>inherit</vt:lpstr>
      <vt:lpstr>Arial</vt:lpstr>
      <vt:lpstr>Calibri</vt:lpstr>
      <vt:lpstr>Calibri Light</vt:lpstr>
      <vt:lpstr>Cambria</vt:lpstr>
      <vt:lpstr>Cambria Math</vt:lpstr>
      <vt:lpstr>Century Gothic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Shawn Witham</dc:creator>
  <cp:lastModifiedBy>Huawei Zhang</cp:lastModifiedBy>
  <cp:revision>552</cp:revision>
  <cp:lastPrinted>2016-11-29T20:16:38Z</cp:lastPrinted>
  <dcterms:created xsi:type="dcterms:W3CDTF">2010-10-28T02:01:58Z</dcterms:created>
  <dcterms:modified xsi:type="dcterms:W3CDTF">2022-03-29T18:48:13Z</dcterms:modified>
</cp:coreProperties>
</file>