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 id="2147483708" r:id="rId2"/>
  </p:sldMasterIdLst>
  <p:notesMasterIdLst>
    <p:notesMasterId r:id="rId18"/>
  </p:notesMasterIdLst>
  <p:sldIdLst>
    <p:sldId id="256" r:id="rId3"/>
    <p:sldId id="257" r:id="rId4"/>
    <p:sldId id="260" r:id="rId5"/>
    <p:sldId id="268" r:id="rId6"/>
    <p:sldId id="258" r:id="rId7"/>
    <p:sldId id="262" r:id="rId8"/>
    <p:sldId id="263" r:id="rId9"/>
    <p:sldId id="264" r:id="rId10"/>
    <p:sldId id="265" r:id="rId11"/>
    <p:sldId id="266" r:id="rId12"/>
    <p:sldId id="269" r:id="rId13"/>
    <p:sldId id="270" r:id="rId14"/>
    <p:sldId id="271" r:id="rId15"/>
    <p:sldId id="272"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91" autoAdjust="0"/>
    <p:restoredTop sz="85537" autoAdjust="0"/>
  </p:normalViewPr>
  <p:slideViewPr>
    <p:cSldViewPr snapToGrid="0">
      <p:cViewPr>
        <p:scale>
          <a:sx n="110" d="100"/>
          <a:sy n="110" d="100"/>
        </p:scale>
        <p:origin x="1064" y="6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Users\coreyhawkins\Desktop\Thinkful\2_Capstone_HomePrices\DA_-_housing-price-data-04042019.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Users/coreyhawkins/Desktop/Thinkful/2_Capstone_HomePrices/DA_-_housing-price-data-04042019.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coreyhawkins\Desktop\Thinkful\2_Capstone_HomePrices\DA_-_housing-price-data-04042019.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coreyhawkins/Desktop/Thinkful/2_Capstone_HomePrices/DA_-_housing-price-data-04042019.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coreyhawkins\Desktop\Thinkful\2_Capstone_HomePrices\DA_-_housing-price-data-04042019.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coreyhawkins/Desktop/Thinkful/2_Capstone_HomePrices/DA_-_housing-price-data-04042019.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coreyhawkins\Desktop\Thinkful\2_Capstone_HomePrices\DA_-_housing-price-data-04042019.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coreyhawkins\Desktop\Thinkful\2_Capstone_HomePrices\DA_-_housing-price-data-04042019.xlsx" TargetMode="External"/><Relationship Id="rId2" Type="http://schemas.microsoft.com/office/2011/relationships/chartColorStyle" Target="colors8.xml"/><Relationship Id="rId1" Type="http://schemas.microsoft.com/office/2011/relationships/chartStyle" Target="style8.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Users/coreyhawkins/Desktop/Thinkful/2_Capstone_HomePrices/DA_-_housing-price-data-04042019.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[DA_-_housing-price-data-04042019.xlsx]Building Type!PivotTable4</c:name>
    <c:fmtId val="7"/>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Average </a:t>
            </a:r>
          </a:p>
          <a:p>
            <a:pPr>
              <a:defRPr sz="1400" b="1" i="0" u="none" strike="noStrike" kern="1200" spc="0" baseline="0">
                <a:solidFill>
                  <a:schemeClr val="tx1">
                    <a:lumMod val="65000"/>
                    <a:lumOff val="35000"/>
                  </a:schemeClr>
                </a:solidFill>
                <a:latin typeface="+mn-lt"/>
                <a:ea typeface="+mn-ea"/>
                <a:cs typeface="+mn-cs"/>
              </a:defRPr>
            </a:pPr>
            <a:r>
              <a:rPr lang="en-US" b="1"/>
              <a:t>Sale Price by </a:t>
            </a:r>
          </a:p>
          <a:p>
            <a:pPr>
              <a:defRPr sz="1400" b="1" i="0" u="none" strike="noStrike" kern="1200" spc="0" baseline="0">
                <a:solidFill>
                  <a:schemeClr val="tx1">
                    <a:lumMod val="65000"/>
                    <a:lumOff val="35000"/>
                  </a:schemeClr>
                </a:solidFill>
                <a:latin typeface="+mn-lt"/>
                <a:ea typeface="+mn-ea"/>
                <a:cs typeface="+mn-cs"/>
              </a:defRPr>
            </a:pPr>
            <a:r>
              <a:rPr lang="en-US" b="1"/>
              <a:t>Building</a:t>
            </a:r>
            <a:r>
              <a:rPr lang="en-US" b="1" baseline="0"/>
              <a:t> Type</a:t>
            </a:r>
            <a:endParaRPr lang="en-US" b="1"/>
          </a:p>
        </c:rich>
      </c:tx>
      <c:layout>
        <c:manualLayout>
          <c:xMode val="edge"/>
          <c:yMode val="edge"/>
          <c:x val="0.5034053403045684"/>
          <c:y val="3.9166041744781901E-2"/>
        </c:manualLayout>
      </c:layout>
      <c:overlay val="0"/>
      <c:spPr>
        <a:noFill/>
        <a:ln>
          <a:noFill/>
        </a:ln>
        <a:effectLst/>
      </c:spPr>
    </c:title>
    <c:autoTitleDeleted val="0"/>
    <c:pivotFmts>
      <c:pivotFmt>
        <c:idx val="0"/>
        <c:spPr>
          <a:solidFill>
            <a:schemeClr val="accent1"/>
          </a:solidFill>
          <a:ln>
            <a:noFill/>
          </a:ln>
          <a:effectLst/>
        </c:spPr>
        <c:marker>
          <c:symbol val="none"/>
        </c:marker>
        <c:dLbl>
          <c:idx val="0"/>
          <c:spPr>
            <a:noFill/>
            <a:ln>
              <a:noFill/>
            </a:ln>
            <a:effectLst/>
          </c:spPr>
          <c:txPr>
            <a:bodyPr rot="-1020000" spcFirstLastPara="1" vertOverflow="ellipsis" wrap="square" lIns="0" tIns="19050" rIns="0" bIns="19050" anchor="t" anchorCtr="0">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pivotFmt>
      <c:pivotFmt>
        <c:idx val="7"/>
        <c:spPr>
          <a:solidFill>
            <a:schemeClr val="accent1"/>
          </a:solidFill>
          <a:ln>
            <a:noFill/>
          </a:ln>
          <a:effectLst/>
        </c:spPr>
        <c:marker>
          <c:symbol val="none"/>
        </c:marker>
        <c:dLbl>
          <c:idx val="0"/>
          <c:spPr>
            <a:noFill/>
            <a:ln>
              <a:noFill/>
            </a:ln>
            <a:effectLst/>
          </c:spPr>
          <c:txPr>
            <a:bodyPr rot="-1020000" spcFirstLastPara="1" vertOverflow="ellipsis" wrap="square" lIns="0" tIns="19050" rIns="0" bIns="19050" anchor="t" anchorCtr="0">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8"/>
        <c:spPr>
          <a:solidFill>
            <a:schemeClr val="accent2"/>
          </a:solidFill>
          <a:ln>
            <a:noFill/>
          </a:ln>
          <a:effectLst/>
        </c:spPr>
      </c:pivotFmt>
      <c:pivotFmt>
        <c:idx val="9"/>
        <c:spPr>
          <a:solidFill>
            <a:schemeClr val="accent1"/>
          </a:solidFill>
          <a:ln>
            <a:noFill/>
          </a:ln>
          <a:effectLst/>
        </c:spPr>
        <c:marker>
          <c:symbol val="none"/>
        </c:marker>
        <c:dLbl>
          <c:idx val="0"/>
          <c:spPr>
            <a:noFill/>
            <a:ln>
              <a:noFill/>
            </a:ln>
            <a:effectLst/>
          </c:spPr>
          <c:txPr>
            <a:bodyPr rot="-1020000" spcFirstLastPara="1" vertOverflow="ellipsis" wrap="square" lIns="0" tIns="19050" rIns="0" bIns="19050" anchor="t" anchorCtr="0">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0"/>
        <c:spPr>
          <a:solidFill>
            <a:schemeClr val="accent2"/>
          </a:solidFill>
          <a:ln>
            <a:noFill/>
          </a:ln>
          <a:effectLst/>
        </c:spPr>
      </c:pivotFmt>
    </c:pivotFmts>
    <c:plotArea>
      <c:layout/>
      <c:barChart>
        <c:barDir val="col"/>
        <c:grouping val="clustered"/>
        <c:varyColors val="0"/>
        <c:ser>
          <c:idx val="0"/>
          <c:order val="0"/>
          <c:tx>
            <c:strRef>
              <c:f>'Building Type'!$M$28</c:f>
              <c:strCache>
                <c:ptCount val="1"/>
                <c:pt idx="0">
                  <c:v>Total</c:v>
                </c:pt>
              </c:strCache>
            </c:strRef>
          </c:tx>
          <c:spPr>
            <a:solidFill>
              <a:schemeClr val="accent1"/>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1-02BE-3E40-B2F5-8B9E954C019E}"/>
              </c:ext>
            </c:extLst>
          </c:dPt>
          <c:dLbls>
            <c:spPr>
              <a:noFill/>
              <a:ln>
                <a:noFill/>
              </a:ln>
              <a:effectLst/>
            </c:spPr>
            <c:txPr>
              <a:bodyPr rot="-1020000" spcFirstLastPara="1" vertOverflow="ellipsis" wrap="square" lIns="0" tIns="19050" rIns="0" bIns="19050" anchor="t" anchorCtr="0">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cap="flat" cmpd="sng" algn="ctr">
                      <a:solidFill>
                        <a:schemeClr val="tx1">
                          <a:lumMod val="35000"/>
                          <a:lumOff val="65000"/>
                        </a:schemeClr>
                      </a:solidFill>
                      <a:round/>
                    </a:ln>
                    <a:effectLst/>
                  </c:spPr>
                </c15:leaderLines>
              </c:ext>
            </c:extLst>
          </c:dLbls>
          <c:cat>
            <c:strRef>
              <c:f>'Building Type'!$L$29:$L$34</c:f>
              <c:strCache>
                <c:ptCount val="5"/>
                <c:pt idx="0">
                  <c:v>Single-family Detached</c:v>
                </c:pt>
                <c:pt idx="1">
                  <c:v>Townhouse End Unit</c:v>
                </c:pt>
                <c:pt idx="2">
                  <c:v>#N/A</c:v>
                </c:pt>
                <c:pt idx="3">
                  <c:v>Duplex</c:v>
                </c:pt>
                <c:pt idx="4">
                  <c:v>Two-family Conversion; originally built as one-family dwelling</c:v>
                </c:pt>
              </c:strCache>
            </c:strRef>
          </c:cat>
          <c:val>
            <c:numRef>
              <c:f>'Building Type'!$M$29:$M$34</c:f>
              <c:numCache>
                <c:formatCode>_("$"* #,##0_);_("$"* \(#,##0\);_("$"* "-"??_);_(@_)</c:formatCode>
                <c:ptCount val="5"/>
                <c:pt idx="0">
                  <c:v>185763.80737704918</c:v>
                </c:pt>
                <c:pt idx="1">
                  <c:v>181959.34210526315</c:v>
                </c:pt>
                <c:pt idx="2">
                  <c:v>135911.62790697673</c:v>
                </c:pt>
                <c:pt idx="3">
                  <c:v>133541.07692307694</c:v>
                </c:pt>
                <c:pt idx="4">
                  <c:v>128432.25806451614</c:v>
                </c:pt>
              </c:numCache>
            </c:numRef>
          </c:val>
          <c:extLst>
            <c:ext xmlns:c16="http://schemas.microsoft.com/office/drawing/2014/chart" uri="{C3380CC4-5D6E-409C-BE32-E72D297353CC}">
              <c16:uniqueId val="{00000002-02BE-3E40-B2F5-8B9E954C019E}"/>
            </c:ext>
          </c:extLst>
        </c:ser>
        <c:dLbls>
          <c:showLegendKey val="0"/>
          <c:showVal val="0"/>
          <c:showCatName val="0"/>
          <c:showSerName val="0"/>
          <c:showPercent val="0"/>
          <c:showBubbleSize val="0"/>
        </c:dLbls>
        <c:gapWidth val="219"/>
        <c:overlap val="-27"/>
        <c:axId val="804598400"/>
        <c:axId val="804600048"/>
      </c:barChart>
      <c:catAx>
        <c:axId val="804598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4600048"/>
        <c:crosses val="autoZero"/>
        <c:auto val="1"/>
        <c:lblAlgn val="ctr"/>
        <c:lblOffset val="100"/>
        <c:noMultiLvlLbl val="0"/>
      </c:catAx>
      <c:valAx>
        <c:axId val="804600048"/>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45984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Confidence Interval</a:t>
            </a:r>
          </a:p>
        </c:rich>
      </c:tx>
      <c:layout>
        <c:manualLayout>
          <c:xMode val="edge"/>
          <c:yMode val="edge"/>
          <c:x val="0.40841364848321476"/>
          <c:y val="4.393426542138841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errBars>
            <c:errBarType val="both"/>
            <c:errValType val="cust"/>
            <c:noEndCap val="0"/>
            <c:plus>
              <c:numRef>
                <c:f>'Building Type'!$Q$11:$R$11</c:f>
                <c:numCache>
                  <c:formatCode>General</c:formatCode>
                  <c:ptCount val="2"/>
                  <c:pt idx="0">
                    <c:v>4649.2838595587173</c:v>
                  </c:pt>
                  <c:pt idx="1">
                    <c:v>6898.9464511342367</c:v>
                  </c:pt>
                </c:numCache>
              </c:numRef>
            </c:plus>
            <c:minus>
              <c:numRef>
                <c:f>'Building Type'!$Q$12:$R$12</c:f>
                <c:numCache>
                  <c:formatCode>General</c:formatCode>
                  <c:ptCount val="2"/>
                  <c:pt idx="0">
                    <c:v>4649.2838595587173</c:v>
                  </c:pt>
                  <c:pt idx="1">
                    <c:v>6898.9464511342367</c:v>
                  </c:pt>
                </c:numCache>
              </c:numRef>
            </c:minus>
            <c:spPr>
              <a:noFill/>
              <a:ln w="25400" cap="flat" cmpd="sng" algn="ctr">
                <a:solidFill>
                  <a:schemeClr val="tx1">
                    <a:lumMod val="65000"/>
                    <a:lumOff val="35000"/>
                  </a:schemeClr>
                </a:solidFill>
                <a:round/>
              </a:ln>
              <a:effectLst/>
            </c:spPr>
          </c:errBars>
          <c:cat>
            <c:strRef>
              <c:f>'Building Type'!$Q$6:$R$6</c:f>
              <c:strCache>
                <c:ptCount val="2"/>
                <c:pt idx="0">
                  <c:v>Single-Family</c:v>
                </c:pt>
                <c:pt idx="1">
                  <c:v>Other Building Types</c:v>
                </c:pt>
              </c:strCache>
            </c:strRef>
          </c:cat>
          <c:val>
            <c:numRef>
              <c:f>'Building Type'!$Q$7:$R$7</c:f>
              <c:numCache>
                <c:formatCode>_("$"* #,##0_);_("$"* \(#,##0\);_("$"* "-"??_);_(@_)</c:formatCode>
                <c:ptCount val="2"/>
                <c:pt idx="0">
                  <c:v>185763.80737704918</c:v>
                </c:pt>
                <c:pt idx="1">
                  <c:v>156304.58749999999</c:v>
                </c:pt>
              </c:numCache>
            </c:numRef>
          </c:val>
          <c:extLst>
            <c:ext xmlns:c16="http://schemas.microsoft.com/office/drawing/2014/chart" uri="{C3380CC4-5D6E-409C-BE32-E72D297353CC}">
              <c16:uniqueId val="{00000000-E02B-2F46-A4FC-29EE754C635F}"/>
            </c:ext>
          </c:extLst>
        </c:ser>
        <c:dLbls>
          <c:showLegendKey val="0"/>
          <c:showVal val="0"/>
          <c:showCatName val="0"/>
          <c:showSerName val="0"/>
          <c:showPercent val="0"/>
          <c:showBubbleSize val="0"/>
        </c:dLbls>
        <c:gapWidth val="219"/>
        <c:overlap val="-27"/>
        <c:axId val="935496160"/>
        <c:axId val="881947520"/>
      </c:barChart>
      <c:catAx>
        <c:axId val="935496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1947520"/>
        <c:crosses val="autoZero"/>
        <c:auto val="1"/>
        <c:lblAlgn val="ctr"/>
        <c:lblOffset val="100"/>
        <c:noMultiLvlLbl val="0"/>
      </c:catAx>
      <c:valAx>
        <c:axId val="881947520"/>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5496160"/>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[DA_-_housing-price-data-04042019.xlsx]House Style!PivotTable10</c:name>
    <c:fmtId val="5"/>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Average </a:t>
            </a:r>
          </a:p>
          <a:p>
            <a:pPr>
              <a:defRPr b="1"/>
            </a:pPr>
            <a:r>
              <a:rPr lang="en-US" b="1"/>
              <a:t>Sale Price by </a:t>
            </a:r>
          </a:p>
          <a:p>
            <a:pPr>
              <a:defRPr b="1"/>
            </a:pPr>
            <a:r>
              <a:rPr lang="en-US" b="1"/>
              <a:t>House Style</a:t>
            </a:r>
          </a:p>
        </c:rich>
      </c:tx>
      <c:layout>
        <c:manualLayout>
          <c:xMode val="edge"/>
          <c:yMode val="edge"/>
          <c:x val="0.44827236362998646"/>
          <c:y val="3.1229674584331801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1020000" spcFirstLastPara="1" vertOverflow="ellipsis" horzOverflow="clip" vert="horz" wrap="square" lIns="0" tIns="19050" rIns="0" bIns="19050" anchor="t" anchorCtr="0">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1"/>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1020000" spcFirstLastPara="1" vertOverflow="ellipsis" horzOverflow="clip" vert="horz" wrap="square" lIns="0" tIns="19050" rIns="0" bIns="19050" anchor="t" anchorCtr="0">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7"/>
        <c:spPr>
          <a:solidFill>
            <a:schemeClr val="accent1"/>
          </a:solidFill>
          <a:ln>
            <a:noFill/>
          </a:ln>
          <a:effectLst/>
        </c:spPr>
        <c:marker>
          <c:symbol val="none"/>
        </c:marker>
        <c:dLbl>
          <c:idx val="0"/>
          <c:spPr>
            <a:noFill/>
            <a:ln>
              <a:noFill/>
            </a:ln>
            <a:effectLst/>
          </c:spPr>
          <c:txPr>
            <a:bodyPr rot="-1020000" spcFirstLastPara="1" vertOverflow="ellipsis" horzOverflow="clip" vert="horz" wrap="square" lIns="0" tIns="19050" rIns="0" bIns="19050" anchor="t" anchorCtr="0">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8"/>
        <c:spPr>
          <a:solidFill>
            <a:schemeClr val="accent1"/>
          </a:solidFill>
          <a:ln>
            <a:noFill/>
          </a:ln>
          <a:effectLst/>
        </c:spPr>
        <c:marker>
          <c:symbol val="none"/>
        </c:marker>
        <c:dLbl>
          <c:idx val="0"/>
          <c:numFmt formatCode="&quot;$&quot;#,##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pivotFmt>
      <c:pivotFmt>
        <c:idx val="10"/>
        <c:spPr>
          <a:solidFill>
            <a:schemeClr val="accent1"/>
          </a:solidFill>
          <a:ln>
            <a:noFill/>
          </a:ln>
          <a:effectLst/>
        </c:spPr>
        <c:marker>
          <c:symbol val="none"/>
        </c:marker>
        <c:dLbl>
          <c:idx val="0"/>
          <c:numFmt formatCode="&quot;$&quot;#,##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2"/>
          </a:solidFill>
          <a:ln>
            <a:noFill/>
          </a:ln>
          <a:effectLst/>
        </c:spPr>
      </c:pivotFmt>
      <c:pivotFmt>
        <c:idx val="12"/>
        <c:spPr>
          <a:solidFill>
            <a:schemeClr val="accent1"/>
          </a:solidFill>
          <a:ln>
            <a:noFill/>
          </a:ln>
          <a:effectLst/>
        </c:spPr>
        <c:marker>
          <c:symbol val="none"/>
        </c:marker>
        <c:dLbl>
          <c:idx val="0"/>
          <c:numFmt formatCode="&quot;$&quot;#,##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2"/>
          </a:solidFill>
          <a:ln>
            <a:noFill/>
          </a:ln>
          <a:effectLst/>
        </c:spPr>
      </c:pivotFmt>
    </c:pivotFmts>
    <c:plotArea>
      <c:layout/>
      <c:barChart>
        <c:barDir val="col"/>
        <c:grouping val="clustered"/>
        <c:varyColors val="0"/>
        <c:ser>
          <c:idx val="0"/>
          <c:order val="0"/>
          <c:tx>
            <c:strRef>
              <c:f>'House Style'!$M$28</c:f>
              <c:strCache>
                <c:ptCount val="1"/>
                <c:pt idx="0">
                  <c:v>Total</c:v>
                </c:pt>
              </c:strCache>
            </c:strRef>
          </c:tx>
          <c:spPr>
            <a:solidFill>
              <a:schemeClr val="accent1"/>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3C1A-C547-90E0-494E5DA6577A}"/>
              </c:ext>
            </c:extLst>
          </c:dPt>
          <c:dLbls>
            <c:numFmt formatCode="&quot;$&quot;#,##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'House Style'!$L$29:$L$37</c:f>
              <c:strCache>
                <c:ptCount val="8"/>
                <c:pt idx="0">
                  <c:v>2.5Fin</c:v>
                </c:pt>
                <c:pt idx="1">
                  <c:v>2Story</c:v>
                </c:pt>
                <c:pt idx="2">
                  <c:v>1Story</c:v>
                </c:pt>
                <c:pt idx="3">
                  <c:v>SLvl</c:v>
                </c:pt>
                <c:pt idx="4">
                  <c:v>2.5Unf</c:v>
                </c:pt>
                <c:pt idx="5">
                  <c:v>1.5Fin</c:v>
                </c:pt>
                <c:pt idx="6">
                  <c:v>SFoyer</c:v>
                </c:pt>
                <c:pt idx="7">
                  <c:v>1.5Unf</c:v>
                </c:pt>
              </c:strCache>
            </c:strRef>
          </c:cat>
          <c:val>
            <c:numRef>
              <c:f>'House Style'!$M$29:$M$37</c:f>
              <c:numCache>
                <c:formatCode>General</c:formatCode>
                <c:ptCount val="8"/>
                <c:pt idx="0">
                  <c:v>220000</c:v>
                </c:pt>
                <c:pt idx="1">
                  <c:v>210051.76404494382</c:v>
                </c:pt>
                <c:pt idx="2">
                  <c:v>175985.47796143251</c:v>
                </c:pt>
                <c:pt idx="3">
                  <c:v>166703.38461538462</c:v>
                </c:pt>
                <c:pt idx="4">
                  <c:v>157354.54545454544</c:v>
                </c:pt>
                <c:pt idx="5">
                  <c:v>143116.74025974027</c:v>
                </c:pt>
                <c:pt idx="6">
                  <c:v>135074.48648648648</c:v>
                </c:pt>
                <c:pt idx="7">
                  <c:v>110150</c:v>
                </c:pt>
              </c:numCache>
            </c:numRef>
          </c:val>
          <c:extLst>
            <c:ext xmlns:c16="http://schemas.microsoft.com/office/drawing/2014/chart" uri="{C3380CC4-5D6E-409C-BE32-E72D297353CC}">
              <c16:uniqueId val="{00000002-3C1A-C547-90E0-494E5DA6577A}"/>
            </c:ext>
          </c:extLst>
        </c:ser>
        <c:dLbls>
          <c:showLegendKey val="0"/>
          <c:showVal val="0"/>
          <c:showCatName val="0"/>
          <c:showSerName val="0"/>
          <c:showPercent val="0"/>
          <c:showBubbleSize val="0"/>
        </c:dLbls>
        <c:gapWidth val="219"/>
        <c:overlap val="-27"/>
        <c:axId val="804598400"/>
        <c:axId val="804600048"/>
      </c:barChart>
      <c:catAx>
        <c:axId val="804598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4600048"/>
        <c:crosses val="autoZero"/>
        <c:auto val="1"/>
        <c:lblAlgn val="ctr"/>
        <c:lblOffset val="100"/>
        <c:noMultiLvlLbl val="0"/>
      </c:catAx>
      <c:valAx>
        <c:axId val="804600048"/>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45984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Confidence</a:t>
            </a:r>
            <a:r>
              <a:rPr lang="en-US" baseline="0" dirty="0"/>
              <a:t> Intervals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errBars>
            <c:errBarType val="both"/>
            <c:errValType val="cust"/>
            <c:noEndCap val="0"/>
            <c:plus>
              <c:numRef>
                <c:f>'House Style'!$Q$11:$R$11</c:f>
                <c:numCache>
                  <c:formatCode>General</c:formatCode>
                  <c:ptCount val="2"/>
                  <c:pt idx="0">
                    <c:v>8128.4364998384599</c:v>
                  </c:pt>
                  <c:pt idx="1">
                    <c:v>4445.8389234500028</c:v>
                  </c:pt>
                </c:numCache>
              </c:numRef>
            </c:plus>
            <c:minus>
              <c:numRef>
                <c:f>'House Style'!$Q$12:$R$12</c:f>
                <c:numCache>
                  <c:formatCode>General</c:formatCode>
                  <c:ptCount val="2"/>
                  <c:pt idx="0">
                    <c:v>8128.4364998384599</c:v>
                  </c:pt>
                  <c:pt idx="1">
                    <c:v>4445.8389234500028</c:v>
                  </c:pt>
                </c:numCache>
              </c:numRef>
            </c:minus>
            <c:spPr>
              <a:noFill/>
              <a:ln w="25400" cap="flat" cmpd="sng" algn="ctr">
                <a:solidFill>
                  <a:schemeClr val="tx1">
                    <a:lumMod val="65000"/>
                    <a:lumOff val="35000"/>
                  </a:schemeClr>
                </a:solidFill>
                <a:round/>
              </a:ln>
              <a:effectLst/>
            </c:spPr>
          </c:errBars>
          <c:cat>
            <c:strRef>
              <c:f>'House Style'!$Q$6:$R$6</c:f>
              <c:strCache>
                <c:ptCount val="2"/>
                <c:pt idx="0">
                  <c:v>2 Story</c:v>
                </c:pt>
                <c:pt idx="1">
                  <c:v>Other House Styles</c:v>
                </c:pt>
              </c:strCache>
            </c:strRef>
          </c:cat>
          <c:val>
            <c:numRef>
              <c:f>'House Style'!$Q$7:$R$7</c:f>
              <c:numCache>
                <c:formatCode>_("$"* #,##0_);_("$"* \(#,##0\);_("$"* "-"??_);_(@_)</c:formatCode>
                <c:ptCount val="2"/>
                <c:pt idx="0">
                  <c:v>210051.76404494382</c:v>
                </c:pt>
                <c:pt idx="1">
                  <c:v>168149.66600985223</c:v>
                </c:pt>
              </c:numCache>
            </c:numRef>
          </c:val>
          <c:extLst>
            <c:ext xmlns:c16="http://schemas.microsoft.com/office/drawing/2014/chart" uri="{C3380CC4-5D6E-409C-BE32-E72D297353CC}">
              <c16:uniqueId val="{00000000-8081-D240-928E-EAD841842C26}"/>
            </c:ext>
          </c:extLst>
        </c:ser>
        <c:dLbls>
          <c:showLegendKey val="0"/>
          <c:showVal val="0"/>
          <c:showCatName val="0"/>
          <c:showSerName val="0"/>
          <c:showPercent val="0"/>
          <c:showBubbleSize val="0"/>
        </c:dLbls>
        <c:gapWidth val="219"/>
        <c:overlap val="-27"/>
        <c:axId val="935496160"/>
        <c:axId val="881947520"/>
      </c:barChart>
      <c:catAx>
        <c:axId val="935496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1947520"/>
        <c:crosses val="autoZero"/>
        <c:auto val="1"/>
        <c:lblAlgn val="ctr"/>
        <c:lblOffset val="100"/>
        <c:noMultiLvlLbl val="0"/>
      </c:catAx>
      <c:valAx>
        <c:axId val="881947520"/>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54961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[DA_-_housing-price-data-04042019.xlsx]Neighborhood!PivotTable14</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Sale</a:t>
            </a:r>
            <a:r>
              <a:rPr lang="en-US" baseline="0"/>
              <a:t> Price By Neighborhood (Top 5)</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pivotFmt>
    </c:pivotFmts>
    <c:plotArea>
      <c:layout/>
      <c:barChart>
        <c:barDir val="col"/>
        <c:grouping val="clustered"/>
        <c:varyColors val="0"/>
        <c:ser>
          <c:idx val="0"/>
          <c:order val="0"/>
          <c:tx>
            <c:strRef>
              <c:f>Neighborhood!$M$28</c:f>
              <c:strCache>
                <c:ptCount val="1"/>
                <c:pt idx="0">
                  <c:v>Total</c:v>
                </c:pt>
              </c:strCache>
            </c:strRef>
          </c:tx>
          <c:spPr>
            <a:solidFill>
              <a:schemeClr val="accent1"/>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1-6ACF-1A4F-A795-85592F7B073C}"/>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Neighborhood!$L$29:$L$34</c:f>
              <c:strCache>
                <c:ptCount val="5"/>
                <c:pt idx="0">
                  <c:v>Northridge</c:v>
                </c:pt>
                <c:pt idx="1">
                  <c:v>Northridge Heights</c:v>
                </c:pt>
                <c:pt idx="2">
                  <c:v>Stone Brook</c:v>
                </c:pt>
                <c:pt idx="3">
                  <c:v>Timberland</c:v>
                </c:pt>
                <c:pt idx="4">
                  <c:v>Veenker</c:v>
                </c:pt>
              </c:strCache>
            </c:strRef>
          </c:cat>
          <c:val>
            <c:numRef>
              <c:f>Neighborhood!$M$29:$M$34</c:f>
              <c:numCache>
                <c:formatCode>_("$"* #,##0_);_("$"* \(#,##0\);_("$"* "-"??_);_(@_)</c:formatCode>
                <c:ptCount val="5"/>
                <c:pt idx="0">
                  <c:v>335295.31707317074</c:v>
                </c:pt>
                <c:pt idx="1">
                  <c:v>316270.62337662338</c:v>
                </c:pt>
                <c:pt idx="2">
                  <c:v>310499</c:v>
                </c:pt>
                <c:pt idx="3">
                  <c:v>242247.44736842104</c:v>
                </c:pt>
                <c:pt idx="4">
                  <c:v>238772.72727272726</c:v>
                </c:pt>
              </c:numCache>
            </c:numRef>
          </c:val>
          <c:extLst>
            <c:ext xmlns:c16="http://schemas.microsoft.com/office/drawing/2014/chart" uri="{C3380CC4-5D6E-409C-BE32-E72D297353CC}">
              <c16:uniqueId val="{00000002-6ACF-1A4F-A795-85592F7B073C}"/>
            </c:ext>
          </c:extLst>
        </c:ser>
        <c:dLbls>
          <c:showLegendKey val="0"/>
          <c:showVal val="0"/>
          <c:showCatName val="0"/>
          <c:showSerName val="0"/>
          <c:showPercent val="0"/>
          <c:showBubbleSize val="0"/>
        </c:dLbls>
        <c:gapWidth val="219"/>
        <c:overlap val="-27"/>
        <c:axId val="1018098352"/>
        <c:axId val="1044337952"/>
      </c:barChart>
      <c:catAx>
        <c:axId val="1018098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4337952"/>
        <c:crosses val="autoZero"/>
        <c:auto val="1"/>
        <c:lblAlgn val="ctr"/>
        <c:lblOffset val="100"/>
        <c:noMultiLvlLbl val="0"/>
      </c:catAx>
      <c:valAx>
        <c:axId val="1044337952"/>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80983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Confidence Intervals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errBars>
            <c:errBarType val="both"/>
            <c:errValType val="cust"/>
            <c:noEndCap val="0"/>
            <c:plus>
              <c:numRef>
                <c:f>Neighborhood!$Q$11:$R$11</c:f>
                <c:numCache>
                  <c:formatCode>General</c:formatCode>
                  <c:ptCount val="2"/>
                  <c:pt idx="0">
                    <c:v>38293.468838383298</c:v>
                  </c:pt>
                  <c:pt idx="1">
                    <c:v>3928.2571528484459</c:v>
                  </c:pt>
                </c:numCache>
              </c:numRef>
            </c:plus>
            <c:minus>
              <c:numRef>
                <c:f>Neighborhood!$Q$12:$R$12</c:f>
                <c:numCache>
                  <c:formatCode>General</c:formatCode>
                  <c:ptCount val="2"/>
                  <c:pt idx="0">
                    <c:v>38293.468838383298</c:v>
                  </c:pt>
                  <c:pt idx="1">
                    <c:v>3928.2571528484459</c:v>
                  </c:pt>
                </c:numCache>
              </c:numRef>
            </c:minus>
            <c:spPr>
              <a:noFill/>
              <a:ln w="25400" cap="flat" cmpd="sng" algn="ctr">
                <a:solidFill>
                  <a:schemeClr val="tx1">
                    <a:lumMod val="65000"/>
                    <a:lumOff val="35000"/>
                  </a:schemeClr>
                </a:solidFill>
                <a:round/>
              </a:ln>
              <a:effectLst/>
            </c:spPr>
          </c:errBars>
          <c:cat>
            <c:strRef>
              <c:f>Neighborhood!$Q$6:$R$6</c:f>
              <c:strCache>
                <c:ptCount val="2"/>
                <c:pt idx="0">
                  <c:v>North Ridge</c:v>
                </c:pt>
                <c:pt idx="1">
                  <c:v>Other Neighborhoods</c:v>
                </c:pt>
              </c:strCache>
            </c:strRef>
          </c:cat>
          <c:val>
            <c:numRef>
              <c:f>Neighborhood!$Q$7:$R$7</c:f>
              <c:numCache>
                <c:formatCode>_("$"* #,##0_);_("$"* \(#,##0\);_("$"* "-"??_);_(@_)</c:formatCode>
                <c:ptCount val="2"/>
                <c:pt idx="0">
                  <c:v>335295.31707317074</c:v>
                </c:pt>
                <c:pt idx="1">
                  <c:v>176460.77378435517</c:v>
                </c:pt>
              </c:numCache>
            </c:numRef>
          </c:val>
          <c:extLst>
            <c:ext xmlns:c16="http://schemas.microsoft.com/office/drawing/2014/chart" uri="{C3380CC4-5D6E-409C-BE32-E72D297353CC}">
              <c16:uniqueId val="{00000000-AA5D-7141-BD32-1BBEBB7A681E}"/>
            </c:ext>
          </c:extLst>
        </c:ser>
        <c:dLbls>
          <c:showLegendKey val="0"/>
          <c:showVal val="0"/>
          <c:showCatName val="0"/>
          <c:showSerName val="0"/>
          <c:showPercent val="0"/>
          <c:showBubbleSize val="0"/>
        </c:dLbls>
        <c:gapWidth val="219"/>
        <c:overlap val="-27"/>
        <c:axId val="935496160"/>
        <c:axId val="881947520"/>
      </c:barChart>
      <c:catAx>
        <c:axId val="935496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1947520"/>
        <c:crosses val="autoZero"/>
        <c:auto val="1"/>
        <c:lblAlgn val="ctr"/>
        <c:lblOffset val="100"/>
        <c:noMultiLvlLbl val="0"/>
      </c:catAx>
      <c:valAx>
        <c:axId val="881947520"/>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54961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[DA_-_housing-price-data-04042019.xlsx]Kitchen Quality!PivotTable5</c:name>
    <c:fmtId val="7"/>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Average</a:t>
            </a:r>
            <a:r>
              <a:rPr lang="en-US" b="1" baseline="0"/>
              <a:t> Sale Price - Kitchen Quality</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pivotFmt>
    </c:pivotFmts>
    <c:plotArea>
      <c:layout/>
      <c:barChart>
        <c:barDir val="col"/>
        <c:grouping val="clustered"/>
        <c:varyColors val="0"/>
        <c:ser>
          <c:idx val="0"/>
          <c:order val="0"/>
          <c:tx>
            <c:strRef>
              <c:f>'Kitchen Quality'!$M$28</c:f>
              <c:strCache>
                <c:ptCount val="1"/>
                <c:pt idx="0">
                  <c:v>Total</c:v>
                </c:pt>
              </c:strCache>
            </c:strRef>
          </c:tx>
          <c:spPr>
            <a:solidFill>
              <a:schemeClr val="accent1"/>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1-35FD-E04B-B1E3-263E2682818C}"/>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cust"/>
            <c:noEndCap val="0"/>
            <c:plus>
              <c:numRef>
                <c:f>'Kitchen Quality'!$Q$11:$R$11</c:f>
                <c:numCache>
                  <c:formatCode>General</c:formatCode>
                  <c:ptCount val="2"/>
                  <c:pt idx="0">
                    <c:v>23954.642289416057</c:v>
                  </c:pt>
                  <c:pt idx="1">
                    <c:v>5241.6085838482759</c:v>
                  </c:pt>
                </c:numCache>
              </c:numRef>
            </c:plus>
            <c:minus>
              <c:numRef>
                <c:f>'Kitchen Quality'!$Q$12:$R$12</c:f>
                <c:numCache>
                  <c:formatCode>General</c:formatCode>
                  <c:ptCount val="2"/>
                  <c:pt idx="0">
                    <c:v>23954.642289416057</c:v>
                  </c:pt>
                  <c:pt idx="1">
                    <c:v>5241.6085838482759</c:v>
                  </c:pt>
                </c:numCache>
              </c:numRef>
            </c:minus>
            <c:spPr>
              <a:noFill/>
              <a:ln w="9525" cap="flat" cmpd="sng" algn="ctr">
                <a:solidFill>
                  <a:schemeClr val="tx1">
                    <a:lumMod val="65000"/>
                    <a:lumOff val="35000"/>
                  </a:schemeClr>
                </a:solidFill>
                <a:round/>
              </a:ln>
              <a:effectLst/>
            </c:spPr>
          </c:errBars>
          <c:cat>
            <c:strRef>
              <c:f>'Kitchen Quality'!$Q$11:$R$11</c:f>
              <c:strCache>
                <c:ptCount val="2"/>
                <c:pt idx="0">
                  <c:v>Excellent</c:v>
                </c:pt>
                <c:pt idx="1">
                  <c:v>Good</c:v>
                </c:pt>
              </c:strCache>
            </c:strRef>
          </c:cat>
          <c:val>
            <c:numRef>
              <c:f>'Kitchen Quality'!$Q$11:$R$11</c:f>
              <c:numCache>
                <c:formatCode>_("$"* #,##0_);_("$"* \(#,##0\);_("$"* "-"??_);_(@_)</c:formatCode>
                <c:ptCount val="2"/>
                <c:pt idx="0">
                  <c:v>328554.67</c:v>
                </c:pt>
                <c:pt idx="1">
                  <c:v>212116.02389078497</c:v>
                </c:pt>
              </c:numCache>
            </c:numRef>
          </c:val>
          <c:extLst>
            <c:ext xmlns:c16="http://schemas.microsoft.com/office/drawing/2014/chart" uri="{C3380CC4-5D6E-409C-BE32-E72D297353CC}">
              <c16:uniqueId val="{00000002-35FD-E04B-B1E3-263E2682818C}"/>
            </c:ext>
          </c:extLst>
        </c:ser>
        <c:dLbls>
          <c:showLegendKey val="0"/>
          <c:showVal val="0"/>
          <c:showCatName val="0"/>
          <c:showSerName val="0"/>
          <c:showPercent val="0"/>
          <c:showBubbleSize val="0"/>
        </c:dLbls>
        <c:gapWidth val="219"/>
        <c:overlap val="-27"/>
        <c:axId val="109360320"/>
        <c:axId val="97126368"/>
      </c:barChart>
      <c:catAx>
        <c:axId val="109360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126368"/>
        <c:crosses val="autoZero"/>
        <c:auto val="1"/>
        <c:lblAlgn val="ctr"/>
        <c:lblOffset val="100"/>
        <c:noMultiLvlLbl val="0"/>
      </c:catAx>
      <c:valAx>
        <c:axId val="97126368"/>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093603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[DA_-_housing-price-data-04042019.xlsx]Sale Condition!PivotTable8</c:name>
    <c:fmtId val="3"/>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Average Sale</a:t>
            </a:r>
            <a:r>
              <a:rPr lang="en-US" b="1" baseline="0"/>
              <a:t> Price - Sale Condition w/ CI's</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'Sale Condition'!$M$28</c:f>
              <c:strCache>
                <c:ptCount val="1"/>
                <c:pt idx="0">
                  <c:v>Total</c:v>
                </c:pt>
              </c:strCache>
            </c:strRef>
          </c:tx>
          <c:spPr>
            <a:solidFill>
              <a:schemeClr val="accent1"/>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1-4389-3747-8465-21954B580CE5}"/>
              </c:ext>
            </c:extLst>
          </c:dPt>
          <c:dLbls>
            <c:dLbl>
              <c:idx val="0"/>
              <c:dLblPos val="ctr"/>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4389-3747-8465-21954B580CE5}"/>
                </c:ext>
              </c:extLst>
            </c:dLbl>
            <c:dLbl>
              <c:idx val="1"/>
              <c:dLblPos val="ctr"/>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4389-3747-8465-21954B580CE5}"/>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separator>, </c:separator>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cust"/>
            <c:noEndCap val="0"/>
            <c:plus>
              <c:numRef>
                <c:f>'Sale Condition'!$Q$11:$R$11</c:f>
                <c:numCache>
                  <c:formatCode>General</c:formatCode>
                  <c:ptCount val="2"/>
                  <c:pt idx="0">
                    <c:v>3983.0812611489032</c:v>
                  </c:pt>
                  <c:pt idx="1">
                    <c:v>18341.65539861302</c:v>
                  </c:pt>
                </c:numCache>
              </c:numRef>
            </c:plus>
            <c:minus>
              <c:numRef>
                <c:f>'Sale Condition'!$Q$12:$R$12</c:f>
                <c:numCache>
                  <c:formatCode>General</c:formatCode>
                  <c:ptCount val="2"/>
                  <c:pt idx="0">
                    <c:v>3983.0812611489032</c:v>
                  </c:pt>
                  <c:pt idx="1">
                    <c:v>18341.65539861302</c:v>
                  </c:pt>
                </c:numCache>
              </c:numRef>
            </c:minus>
            <c:spPr>
              <a:noFill/>
              <a:ln w="38100" cap="flat" cmpd="sng" algn="ctr">
                <a:solidFill>
                  <a:schemeClr val="tx1">
                    <a:lumMod val="65000"/>
                    <a:lumOff val="35000"/>
                  </a:schemeClr>
                </a:solidFill>
                <a:round/>
              </a:ln>
              <a:effectLst/>
            </c:spPr>
          </c:errBars>
          <c:cat>
            <c:strRef>
              <c:f>'Sale Condition'!$Q$11:$R$11</c:f>
              <c:strCache>
                <c:ptCount val="2"/>
                <c:pt idx="0">
                  <c:v>Partial</c:v>
                </c:pt>
                <c:pt idx="1">
                  <c:v>Normal</c:v>
                </c:pt>
              </c:strCache>
            </c:strRef>
          </c:cat>
          <c:val>
            <c:numRef>
              <c:f>'Sale Condition'!$Q$11:$R$11</c:f>
              <c:numCache>
                <c:formatCode>_("$"* #,##0_);_("$"* \(#,##0\);_("$"* "-"??_);_(@_)</c:formatCode>
                <c:ptCount val="2"/>
                <c:pt idx="0">
                  <c:v>272291.75199999998</c:v>
                </c:pt>
                <c:pt idx="1">
                  <c:v>175202.21953255427</c:v>
                </c:pt>
              </c:numCache>
            </c:numRef>
          </c:val>
          <c:extLst>
            <c:ext xmlns:c16="http://schemas.microsoft.com/office/drawing/2014/chart" uri="{C3380CC4-5D6E-409C-BE32-E72D297353CC}">
              <c16:uniqueId val="{00000003-4389-3747-8465-21954B580CE5}"/>
            </c:ext>
          </c:extLst>
        </c:ser>
        <c:dLbls>
          <c:showLegendKey val="0"/>
          <c:showVal val="0"/>
          <c:showCatName val="0"/>
          <c:showSerName val="0"/>
          <c:showPercent val="0"/>
          <c:showBubbleSize val="0"/>
        </c:dLbls>
        <c:gapWidth val="219"/>
        <c:overlap val="-27"/>
        <c:axId val="166984464"/>
        <c:axId val="166978864"/>
      </c:barChart>
      <c:catAx>
        <c:axId val="166984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66978864"/>
        <c:crosses val="autoZero"/>
        <c:auto val="1"/>
        <c:lblAlgn val="ctr"/>
        <c:lblOffset val="100"/>
        <c:noMultiLvlLbl val="0"/>
      </c:catAx>
      <c:valAx>
        <c:axId val="166978864"/>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669844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'Descrip Stats_SalePrice'!$A$2:$A$1461</cx:f>
        <cx:lvl ptCount="1460" formatCode="General">
          <cx:pt idx="0">208500</cx:pt>
          <cx:pt idx="1">181500</cx:pt>
          <cx:pt idx="2">223500</cx:pt>
          <cx:pt idx="3">140000</cx:pt>
          <cx:pt idx="4">250000</cx:pt>
          <cx:pt idx="5">143000</cx:pt>
          <cx:pt idx="6">307000</cx:pt>
          <cx:pt idx="7">200000</cx:pt>
          <cx:pt idx="8">129900</cx:pt>
          <cx:pt idx="9">118000</cx:pt>
          <cx:pt idx="10">129500</cx:pt>
          <cx:pt idx="11">345000</cx:pt>
          <cx:pt idx="12">144000</cx:pt>
          <cx:pt idx="13">279500</cx:pt>
          <cx:pt idx="14">157000</cx:pt>
          <cx:pt idx="15">132000</cx:pt>
          <cx:pt idx="16">149000</cx:pt>
          <cx:pt idx="17">90000</cx:pt>
          <cx:pt idx="18">159000</cx:pt>
          <cx:pt idx="19">139000</cx:pt>
          <cx:pt idx="20">325300</cx:pt>
          <cx:pt idx="21">139400</cx:pt>
          <cx:pt idx="22">230000</cx:pt>
          <cx:pt idx="23">129900</cx:pt>
          <cx:pt idx="24">154000</cx:pt>
          <cx:pt idx="25">256300</cx:pt>
          <cx:pt idx="26">134800</cx:pt>
          <cx:pt idx="27">306000</cx:pt>
          <cx:pt idx="28">207500</cx:pt>
          <cx:pt idx="29">68500</cx:pt>
          <cx:pt idx="30">40000</cx:pt>
          <cx:pt idx="31">149350</cx:pt>
          <cx:pt idx="32">179900</cx:pt>
          <cx:pt idx="33">165500</cx:pt>
          <cx:pt idx="34">277500</cx:pt>
          <cx:pt idx="35">309000</cx:pt>
          <cx:pt idx="36">145000</cx:pt>
          <cx:pt idx="37">153000</cx:pt>
          <cx:pt idx="38">109000</cx:pt>
          <cx:pt idx="39">82000</cx:pt>
          <cx:pt idx="40">160000</cx:pt>
          <cx:pt idx="41">170000</cx:pt>
          <cx:pt idx="42">144000</cx:pt>
          <cx:pt idx="43">130250</cx:pt>
          <cx:pt idx="44">141000</cx:pt>
          <cx:pt idx="45">319900</cx:pt>
          <cx:pt idx="46">239686</cx:pt>
          <cx:pt idx="47">249700</cx:pt>
          <cx:pt idx="48">113000</cx:pt>
          <cx:pt idx="49">127000</cx:pt>
          <cx:pt idx="50">177000</cx:pt>
          <cx:pt idx="51">114500</cx:pt>
          <cx:pt idx="52">110000</cx:pt>
          <cx:pt idx="53">385000</cx:pt>
          <cx:pt idx="54">130000</cx:pt>
          <cx:pt idx="55">180500</cx:pt>
          <cx:pt idx="56">172500</cx:pt>
          <cx:pt idx="57">196500</cx:pt>
          <cx:pt idx="58">438780</cx:pt>
          <cx:pt idx="59">124900</cx:pt>
          <cx:pt idx="60">158000</cx:pt>
          <cx:pt idx="61">101000</cx:pt>
          <cx:pt idx="62">202500</cx:pt>
          <cx:pt idx="63">140000</cx:pt>
          <cx:pt idx="64">219500</cx:pt>
          <cx:pt idx="65">317000</cx:pt>
          <cx:pt idx="66">180000</cx:pt>
          <cx:pt idx="67">226000</cx:pt>
          <cx:pt idx="68">80000</cx:pt>
          <cx:pt idx="69">225000</cx:pt>
          <cx:pt idx="70">244000</cx:pt>
          <cx:pt idx="71">129500</cx:pt>
          <cx:pt idx="72">185000</cx:pt>
          <cx:pt idx="73">144900</cx:pt>
          <cx:pt idx="74">107400</cx:pt>
          <cx:pt idx="75">91000</cx:pt>
          <cx:pt idx="76">135750</cx:pt>
          <cx:pt idx="77">127000</cx:pt>
          <cx:pt idx="78">136500</cx:pt>
          <cx:pt idx="79">110000</cx:pt>
          <cx:pt idx="80">193500</cx:pt>
          <cx:pt idx="81">153500</cx:pt>
          <cx:pt idx="82">245000</cx:pt>
          <cx:pt idx="83">126500</cx:pt>
          <cx:pt idx="84">168500</cx:pt>
          <cx:pt idx="85">260000</cx:pt>
          <cx:pt idx="86">174000</cx:pt>
          <cx:pt idx="87">164500</cx:pt>
          <cx:pt idx="88">85000</cx:pt>
          <cx:pt idx="89">123600</cx:pt>
          <cx:pt idx="90">109900</cx:pt>
          <cx:pt idx="91">98600</cx:pt>
          <cx:pt idx="92">163500</cx:pt>
          <cx:pt idx="93">133900</cx:pt>
          <cx:pt idx="94">204750</cx:pt>
          <cx:pt idx="95">185000</cx:pt>
          <cx:pt idx="96">214000</cx:pt>
          <cx:pt idx="97">94750</cx:pt>
          <cx:pt idx="98">83000</cx:pt>
          <cx:pt idx="99">128950</cx:pt>
          <cx:pt idx="100">205000</cx:pt>
          <cx:pt idx="101">178000</cx:pt>
          <cx:pt idx="102">118964</cx:pt>
          <cx:pt idx="103">198900</cx:pt>
          <cx:pt idx="104">169500</cx:pt>
          <cx:pt idx="105">250000</cx:pt>
          <cx:pt idx="106">100000</cx:pt>
          <cx:pt idx="107">115000</cx:pt>
          <cx:pt idx="108">115000</cx:pt>
          <cx:pt idx="109">190000</cx:pt>
          <cx:pt idx="110">136900</cx:pt>
          <cx:pt idx="111">180000</cx:pt>
          <cx:pt idx="112">383970</cx:pt>
          <cx:pt idx="113">217000</cx:pt>
          <cx:pt idx="114">259500</cx:pt>
          <cx:pt idx="115">176000</cx:pt>
          <cx:pt idx="116">139000</cx:pt>
          <cx:pt idx="117">155000</cx:pt>
          <cx:pt idx="118">320000</cx:pt>
          <cx:pt idx="119">163990</cx:pt>
          <cx:pt idx="120">180000</cx:pt>
          <cx:pt idx="121">100000</cx:pt>
          <cx:pt idx="122">136000</cx:pt>
          <cx:pt idx="123">153900</cx:pt>
          <cx:pt idx="124">181000</cx:pt>
          <cx:pt idx="125">84500</cx:pt>
          <cx:pt idx="126">128000</cx:pt>
          <cx:pt idx="127">87000</cx:pt>
          <cx:pt idx="128">155000</cx:pt>
          <cx:pt idx="129">150000</cx:pt>
          <cx:pt idx="130">226000</cx:pt>
          <cx:pt idx="131">244000</cx:pt>
          <cx:pt idx="132">150750</cx:pt>
          <cx:pt idx="133">220000</cx:pt>
          <cx:pt idx="134">180000</cx:pt>
          <cx:pt idx="135">174000</cx:pt>
          <cx:pt idx="136">143000</cx:pt>
          <cx:pt idx="137">171000</cx:pt>
          <cx:pt idx="138">230000</cx:pt>
          <cx:pt idx="139">231500</cx:pt>
          <cx:pt idx="140">115000</cx:pt>
          <cx:pt idx="141">260000</cx:pt>
          <cx:pt idx="142">166000</cx:pt>
          <cx:pt idx="143">204000</cx:pt>
          <cx:pt idx="144">125000</cx:pt>
          <cx:pt idx="145">130000</cx:pt>
          <cx:pt idx="146">105000</cx:pt>
          <cx:pt idx="147">222500</cx:pt>
          <cx:pt idx="148">141000</cx:pt>
          <cx:pt idx="149">115000</cx:pt>
          <cx:pt idx="150">122000</cx:pt>
          <cx:pt idx="151">372402</cx:pt>
          <cx:pt idx="152">190000</cx:pt>
          <cx:pt idx="153">235000</cx:pt>
          <cx:pt idx="154">125000</cx:pt>
          <cx:pt idx="155">79000</cx:pt>
          <cx:pt idx="156">109500</cx:pt>
          <cx:pt idx="157">269500</cx:pt>
          <cx:pt idx="158">254900</cx:pt>
          <cx:pt idx="159">320000</cx:pt>
          <cx:pt idx="160">162500</cx:pt>
          <cx:pt idx="161">412500</cx:pt>
          <cx:pt idx="162">220000</cx:pt>
          <cx:pt idx="163">103200</cx:pt>
          <cx:pt idx="164">152000</cx:pt>
          <cx:pt idx="165">127500</cx:pt>
          <cx:pt idx="166">190000</cx:pt>
          <cx:pt idx="167">325624</cx:pt>
          <cx:pt idx="168">183500</cx:pt>
          <cx:pt idx="169">228000</cx:pt>
          <cx:pt idx="170">128500</cx:pt>
          <cx:pt idx="171">215000</cx:pt>
          <cx:pt idx="172">239000</cx:pt>
          <cx:pt idx="173">163000</cx:pt>
          <cx:pt idx="174">184000</cx:pt>
          <cx:pt idx="175">243000</cx:pt>
          <cx:pt idx="176">211000</cx:pt>
          <cx:pt idx="177">172500</cx:pt>
          <cx:pt idx="178">501837</cx:pt>
          <cx:pt idx="179">100000</cx:pt>
          <cx:pt idx="180">177000</cx:pt>
          <cx:pt idx="181">200100</cx:pt>
          <cx:pt idx="182">120000</cx:pt>
          <cx:pt idx="183">200000</cx:pt>
          <cx:pt idx="184">127000</cx:pt>
          <cx:pt idx="185">475000</cx:pt>
          <cx:pt idx="186">173000</cx:pt>
          <cx:pt idx="187">135000</cx:pt>
          <cx:pt idx="188">153337</cx:pt>
          <cx:pt idx="189">286000</cx:pt>
          <cx:pt idx="190">315000</cx:pt>
          <cx:pt idx="191">184000</cx:pt>
          <cx:pt idx="192">192000</cx:pt>
          <cx:pt idx="193">130000</cx:pt>
          <cx:pt idx="194">127000</cx:pt>
          <cx:pt idx="195">148500</cx:pt>
          <cx:pt idx="196">311872</cx:pt>
          <cx:pt idx="197">235000</cx:pt>
          <cx:pt idx="198">104000</cx:pt>
          <cx:pt idx="199">274900</cx:pt>
          <cx:pt idx="200">140000</cx:pt>
          <cx:pt idx="201">171500</cx:pt>
          <cx:pt idx="202">112000</cx:pt>
          <cx:pt idx="203">149000</cx:pt>
          <cx:pt idx="204">110000</cx:pt>
          <cx:pt idx="205">180500</cx:pt>
          <cx:pt idx="206">143900</cx:pt>
          <cx:pt idx="207">141000</cx:pt>
          <cx:pt idx="208">277000</cx:pt>
          <cx:pt idx="209">145000</cx:pt>
          <cx:pt idx="210">98000</cx:pt>
          <cx:pt idx="211">186000</cx:pt>
          <cx:pt idx="212">252678</cx:pt>
          <cx:pt idx="213">156000</cx:pt>
          <cx:pt idx="214">161750</cx:pt>
          <cx:pt idx="215">134450</cx:pt>
          <cx:pt idx="216">210000</cx:pt>
          <cx:pt idx="217">107000</cx:pt>
          <cx:pt idx="218">311500</cx:pt>
          <cx:pt idx="219">167240</cx:pt>
          <cx:pt idx="220">204900</cx:pt>
          <cx:pt idx="221">200000</cx:pt>
          <cx:pt idx="222">179900</cx:pt>
          <cx:pt idx="223">97000</cx:pt>
          <cx:pt idx="224">386250</cx:pt>
          <cx:pt idx="225">112000</cx:pt>
          <cx:pt idx="226">290000</cx:pt>
          <cx:pt idx="227">106000</cx:pt>
          <cx:pt idx="228">125000</cx:pt>
          <cx:pt idx="229">192500</cx:pt>
          <cx:pt idx="230">148000</cx:pt>
          <cx:pt idx="231">403000</cx:pt>
          <cx:pt idx="232">94500</cx:pt>
          <cx:pt idx="233">128200</cx:pt>
          <cx:pt idx="234">216500</cx:pt>
          <cx:pt idx="235">89500</cx:pt>
          <cx:pt idx="236">185500</cx:pt>
          <cx:pt idx="237">194500</cx:pt>
          <cx:pt idx="238">318000</cx:pt>
          <cx:pt idx="239">113000</cx:pt>
          <cx:pt idx="240">262500</cx:pt>
          <cx:pt idx="241">110500</cx:pt>
          <cx:pt idx="242">79000</cx:pt>
          <cx:pt idx="243">120000</cx:pt>
          <cx:pt idx="244">205000</cx:pt>
          <cx:pt idx="245">241500</cx:pt>
          <cx:pt idx="246">137000</cx:pt>
          <cx:pt idx="247">140000</cx:pt>
          <cx:pt idx="248">180000</cx:pt>
          <cx:pt idx="249">277000</cx:pt>
          <cx:pt idx="250">76500</cx:pt>
          <cx:pt idx="251">235000</cx:pt>
          <cx:pt idx="252">173000</cx:pt>
          <cx:pt idx="253">158000</cx:pt>
          <cx:pt idx="254">145000</cx:pt>
          <cx:pt idx="255">230000</cx:pt>
          <cx:pt idx="256">207500</cx:pt>
          <cx:pt idx="257">220000</cx:pt>
          <cx:pt idx="258">231500</cx:pt>
          <cx:pt idx="259">97000</cx:pt>
          <cx:pt idx="260">176000</cx:pt>
          <cx:pt idx="261">276000</cx:pt>
          <cx:pt idx="262">151000</cx:pt>
          <cx:pt idx="263">130000</cx:pt>
          <cx:pt idx="264">73000</cx:pt>
          <cx:pt idx="265">175500</cx:pt>
          <cx:pt idx="266">185000</cx:pt>
          <cx:pt idx="267">179500</cx:pt>
          <cx:pt idx="268">120500</cx:pt>
          <cx:pt idx="269">148000</cx:pt>
          <cx:pt idx="270">266000</cx:pt>
          <cx:pt idx="271">241500</cx:pt>
          <cx:pt idx="272">290000</cx:pt>
          <cx:pt idx="273">139000</cx:pt>
          <cx:pt idx="274">124500</cx:pt>
          <cx:pt idx="275">205000</cx:pt>
          <cx:pt idx="276">201000</cx:pt>
          <cx:pt idx="277">141000</cx:pt>
          <cx:pt idx="278">415298</cx:pt>
          <cx:pt idx="279">192000</cx:pt>
          <cx:pt idx="280">228500</cx:pt>
          <cx:pt idx="281">185000</cx:pt>
          <cx:pt idx="282">207500</cx:pt>
          <cx:pt idx="283">244600</cx:pt>
          <cx:pt idx="284">179200</cx:pt>
          <cx:pt idx="285">164700</cx:pt>
          <cx:pt idx="286">159000</cx:pt>
          <cx:pt idx="287">88000</cx:pt>
          <cx:pt idx="288">122000</cx:pt>
          <cx:pt idx="289">153575</cx:pt>
          <cx:pt idx="290">233230</cx:pt>
          <cx:pt idx="291">135900</cx:pt>
          <cx:pt idx="292">131000</cx:pt>
          <cx:pt idx="293">235000</cx:pt>
          <cx:pt idx="294">167000</cx:pt>
          <cx:pt idx="295">142500</cx:pt>
          <cx:pt idx="296">152000</cx:pt>
          <cx:pt idx="297">239000</cx:pt>
          <cx:pt idx="298">175000</cx:pt>
          <cx:pt idx="299">158500</cx:pt>
          <cx:pt idx="300">157000</cx:pt>
          <cx:pt idx="301">267000</cx:pt>
          <cx:pt idx="302">205000</cx:pt>
          <cx:pt idx="303">149900</cx:pt>
          <cx:pt idx="304">295000</cx:pt>
          <cx:pt idx="305">305900</cx:pt>
          <cx:pt idx="306">225000</cx:pt>
          <cx:pt idx="307">89500</cx:pt>
          <cx:pt idx="308">82500</cx:pt>
          <cx:pt idx="309">360000</cx:pt>
          <cx:pt idx="310">165600</cx:pt>
          <cx:pt idx="311">132000</cx:pt>
          <cx:pt idx="312">119900</cx:pt>
          <cx:pt idx="313">375000</cx:pt>
          <cx:pt idx="314">178000</cx:pt>
          <cx:pt idx="315">188500</cx:pt>
          <cx:pt idx="316">260000</cx:pt>
          <cx:pt idx="317">270000</cx:pt>
          <cx:pt idx="318">260000</cx:pt>
          <cx:pt idx="319">187500</cx:pt>
          <cx:pt idx="320">342643</cx:pt>
          <cx:pt idx="321">354000</cx:pt>
          <cx:pt idx="322">301000</cx:pt>
          <cx:pt idx="323">126175</cx:pt>
          <cx:pt idx="324">242000</cx:pt>
          <cx:pt idx="325">87000</cx:pt>
          <cx:pt idx="326">324000</cx:pt>
          <cx:pt idx="327">145250</cx:pt>
          <cx:pt idx="328">214500</cx:pt>
          <cx:pt idx="329">78000</cx:pt>
          <cx:pt idx="330">119000</cx:pt>
          <cx:pt idx="331">139000</cx:pt>
          <cx:pt idx="332">284000</cx:pt>
          <cx:pt idx="333">207000</cx:pt>
          <cx:pt idx="334">192000</cx:pt>
          <cx:pt idx="335">228950</cx:pt>
          <cx:pt idx="336">377426</cx:pt>
          <cx:pt idx="337">214000</cx:pt>
          <cx:pt idx="338">202500</cx:pt>
          <cx:pt idx="339">155000</cx:pt>
          <cx:pt idx="340">202900</cx:pt>
          <cx:pt idx="341">82000</cx:pt>
          <cx:pt idx="342">87500</cx:pt>
          <cx:pt idx="343">266000</cx:pt>
          <cx:pt idx="344">85000</cx:pt>
          <cx:pt idx="345">140200</cx:pt>
          <cx:pt idx="346">151500</cx:pt>
          <cx:pt idx="347">157500</cx:pt>
          <cx:pt idx="348">154000</cx:pt>
          <cx:pt idx="349">437154</cx:pt>
          <cx:pt idx="350">318061</cx:pt>
          <cx:pt idx="351">190000</cx:pt>
          <cx:pt idx="352">95000</cx:pt>
          <cx:pt idx="353">105900</cx:pt>
          <cx:pt idx="354">140000</cx:pt>
          <cx:pt idx="355">177500</cx:pt>
          <cx:pt idx="356">173000</cx:pt>
          <cx:pt idx="357">134000</cx:pt>
          <cx:pt idx="358">130000</cx:pt>
          <cx:pt idx="359">280000</cx:pt>
          <cx:pt idx="360">156000</cx:pt>
          <cx:pt idx="361">145000</cx:pt>
          <cx:pt idx="362">198500</cx:pt>
          <cx:pt idx="363">118000</cx:pt>
          <cx:pt idx="364">190000</cx:pt>
          <cx:pt idx="365">147000</cx:pt>
          <cx:pt idx="366">159000</cx:pt>
          <cx:pt idx="367">165000</cx:pt>
          <cx:pt idx="368">132000</cx:pt>
          <cx:pt idx="369">162000</cx:pt>
          <cx:pt idx="370">172400</cx:pt>
          <cx:pt idx="371">134432</cx:pt>
          <cx:pt idx="372">125000</cx:pt>
          <cx:pt idx="373">123000</cx:pt>
          <cx:pt idx="374">219500</cx:pt>
          <cx:pt idx="375">61000</cx:pt>
          <cx:pt idx="376">148000</cx:pt>
          <cx:pt idx="377">340000</cx:pt>
          <cx:pt idx="378">394432</cx:pt>
          <cx:pt idx="379">179000</cx:pt>
          <cx:pt idx="380">127000</cx:pt>
          <cx:pt idx="381">187750</cx:pt>
          <cx:pt idx="382">213500</cx:pt>
          <cx:pt idx="383">76000</cx:pt>
          <cx:pt idx="384">240000</cx:pt>
          <cx:pt idx="385">192000</cx:pt>
          <cx:pt idx="386">81000</cx:pt>
          <cx:pt idx="387">125000</cx:pt>
          <cx:pt idx="388">191000</cx:pt>
          <cx:pt idx="389">426000</cx:pt>
          <cx:pt idx="390">119000</cx:pt>
          <cx:pt idx="391">215000</cx:pt>
          <cx:pt idx="392">106500</cx:pt>
          <cx:pt idx="393">100000</cx:pt>
          <cx:pt idx="394">109000</cx:pt>
          <cx:pt idx="395">129000</cx:pt>
          <cx:pt idx="396">123000</cx:pt>
          <cx:pt idx="397">169500</cx:pt>
          <cx:pt idx="398">67000</cx:pt>
          <cx:pt idx="399">241000</cx:pt>
          <cx:pt idx="400">245500</cx:pt>
          <cx:pt idx="401">164990</cx:pt>
          <cx:pt idx="402">108000</cx:pt>
          <cx:pt idx="403">258000</cx:pt>
          <cx:pt idx="404">168000</cx:pt>
          <cx:pt idx="405">150000</cx:pt>
          <cx:pt idx="406">115000</cx:pt>
          <cx:pt idx="407">177000</cx:pt>
          <cx:pt idx="408">280000</cx:pt>
          <cx:pt idx="409">339750</cx:pt>
          <cx:pt idx="410">60000</cx:pt>
          <cx:pt idx="411">145000</cx:pt>
          <cx:pt idx="412">222000</cx:pt>
          <cx:pt idx="413">115000</cx:pt>
          <cx:pt idx="414">228000</cx:pt>
          <cx:pt idx="415">181134</cx:pt>
          <cx:pt idx="416">149500</cx:pt>
          <cx:pt idx="417">239000</cx:pt>
          <cx:pt idx="418">126000</cx:pt>
          <cx:pt idx="419">142000</cx:pt>
          <cx:pt idx="420">206300</cx:pt>
          <cx:pt idx="421">215000</cx:pt>
          <cx:pt idx="422">113000</cx:pt>
          <cx:pt idx="423">315000</cx:pt>
          <cx:pt idx="424">139000</cx:pt>
          <cx:pt idx="425">135000</cx:pt>
          <cx:pt idx="426">275000</cx:pt>
          <cx:pt idx="427">109008</cx:pt>
          <cx:pt idx="428">195400</cx:pt>
          <cx:pt idx="429">175000</cx:pt>
          <cx:pt idx="430">85400</cx:pt>
          <cx:pt idx="431">79900</cx:pt>
          <cx:pt idx="432">122500</cx:pt>
          <cx:pt idx="433">181000</cx:pt>
          <cx:pt idx="434">81000</cx:pt>
          <cx:pt idx="435">212000</cx:pt>
          <cx:pt idx="436">116000</cx:pt>
          <cx:pt idx="437">119000</cx:pt>
          <cx:pt idx="438">90350</cx:pt>
          <cx:pt idx="439">110000</cx:pt>
          <cx:pt idx="440">555000</cx:pt>
          <cx:pt idx="441">118000</cx:pt>
          <cx:pt idx="442">162900</cx:pt>
          <cx:pt idx="443">172500</cx:pt>
          <cx:pt idx="444">210000</cx:pt>
          <cx:pt idx="445">127500</cx:pt>
          <cx:pt idx="446">190000</cx:pt>
          <cx:pt idx="447">199900</cx:pt>
          <cx:pt idx="448">119500</cx:pt>
          <cx:pt idx="449">120000</cx:pt>
          <cx:pt idx="450">110000</cx:pt>
          <cx:pt idx="451">280000</cx:pt>
          <cx:pt idx="452">204000</cx:pt>
          <cx:pt idx="453">210000</cx:pt>
          <cx:pt idx="454">188000</cx:pt>
          <cx:pt idx="455">175500</cx:pt>
          <cx:pt idx="456">98000</cx:pt>
          <cx:pt idx="457">256000</cx:pt>
          <cx:pt idx="458">161000</cx:pt>
          <cx:pt idx="459">110000</cx:pt>
          <cx:pt idx="460">263435</cx:pt>
          <cx:pt idx="461">155000</cx:pt>
          <cx:pt idx="462">62383</cx:pt>
          <cx:pt idx="463">188700</cx:pt>
          <cx:pt idx="464">124000</cx:pt>
          <cx:pt idx="465">178740</cx:pt>
          <cx:pt idx="466">167000</cx:pt>
          <cx:pt idx="467">146500</cx:pt>
          <cx:pt idx="468">250000</cx:pt>
          <cx:pt idx="469">187000</cx:pt>
          <cx:pt idx="470">212000</cx:pt>
          <cx:pt idx="471">190000</cx:pt>
          <cx:pt idx="472">148000</cx:pt>
          <cx:pt idx="473">440000</cx:pt>
          <cx:pt idx="474">251000</cx:pt>
          <cx:pt idx="475">132500</cx:pt>
          <cx:pt idx="476">208900</cx:pt>
          <cx:pt idx="477">380000</cx:pt>
          <cx:pt idx="478">297000</cx:pt>
          <cx:pt idx="479">89471</cx:pt>
          <cx:pt idx="480">326000</cx:pt>
          <cx:pt idx="481">374000</cx:pt>
          <cx:pt idx="482">155000</cx:pt>
          <cx:pt idx="483">164000</cx:pt>
          <cx:pt idx="484">132500</cx:pt>
          <cx:pt idx="485">147000</cx:pt>
          <cx:pt idx="486">156000</cx:pt>
          <cx:pt idx="487">175000</cx:pt>
          <cx:pt idx="488">160000</cx:pt>
          <cx:pt idx="489">86000</cx:pt>
          <cx:pt idx="490">115000</cx:pt>
          <cx:pt idx="491">133000</cx:pt>
          <cx:pt idx="492">172785</cx:pt>
          <cx:pt idx="493">155000</cx:pt>
          <cx:pt idx="494">91300</cx:pt>
          <cx:pt idx="495">34900</cx:pt>
          <cx:pt idx="496">430000</cx:pt>
          <cx:pt idx="497">184000</cx:pt>
          <cx:pt idx="498">130000</cx:pt>
          <cx:pt idx="499">120000</cx:pt>
          <cx:pt idx="500">113000</cx:pt>
          <cx:pt idx="501">226700</cx:pt>
          <cx:pt idx="502">140000</cx:pt>
          <cx:pt idx="503">289000</cx:pt>
          <cx:pt idx="504">147000</cx:pt>
          <cx:pt idx="505">124500</cx:pt>
          <cx:pt idx="506">215000</cx:pt>
          <cx:pt idx="507">208300</cx:pt>
          <cx:pt idx="508">161000</cx:pt>
          <cx:pt idx="509">124500</cx:pt>
          <cx:pt idx="510">164900</cx:pt>
          <cx:pt idx="511">202665</cx:pt>
          <cx:pt idx="512">129900</cx:pt>
          <cx:pt idx="513">134000</cx:pt>
          <cx:pt idx="514">96500</cx:pt>
          <cx:pt idx="515">402861</cx:pt>
          <cx:pt idx="516">158000</cx:pt>
          <cx:pt idx="517">265000</cx:pt>
          <cx:pt idx="518">211000</cx:pt>
          <cx:pt idx="519">234000</cx:pt>
          <cx:pt idx="520">106250</cx:pt>
          <cx:pt idx="521">150000</cx:pt>
          <cx:pt idx="522">159000</cx:pt>
          <cx:pt idx="523">184750</cx:pt>
          <cx:pt idx="524">315750</cx:pt>
          <cx:pt idx="525">176000</cx:pt>
          <cx:pt idx="526">132000</cx:pt>
          <cx:pt idx="527">446261</cx:pt>
          <cx:pt idx="528">86000</cx:pt>
          <cx:pt idx="529">200624</cx:pt>
          <cx:pt idx="530">175000</cx:pt>
          <cx:pt idx="531">128000</cx:pt>
          <cx:pt idx="532">107500</cx:pt>
          <cx:pt idx="533">39300</cx:pt>
          <cx:pt idx="534">178000</cx:pt>
          <cx:pt idx="535">107500</cx:pt>
          <cx:pt idx="536">188000</cx:pt>
          <cx:pt idx="537">111250</cx:pt>
          <cx:pt idx="538">158000</cx:pt>
          <cx:pt idx="539">272000</cx:pt>
          <cx:pt idx="540">315000</cx:pt>
          <cx:pt idx="541">248000</cx:pt>
          <cx:pt idx="542">213250</cx:pt>
          <cx:pt idx="543">133000</cx:pt>
          <cx:pt idx="544">179665</cx:pt>
          <cx:pt idx="545">229000</cx:pt>
          <cx:pt idx="546">210000</cx:pt>
          <cx:pt idx="547">129500</cx:pt>
          <cx:pt idx="548">125000</cx:pt>
          <cx:pt idx="549">263000</cx:pt>
          <cx:pt idx="550">140000</cx:pt>
          <cx:pt idx="551">112500</cx:pt>
          <cx:pt idx="552">255500</cx:pt>
          <cx:pt idx="553">108000</cx:pt>
          <cx:pt idx="554">284000</cx:pt>
          <cx:pt idx="555">113000</cx:pt>
          <cx:pt idx="556">141000</cx:pt>
          <cx:pt idx="557">108000</cx:pt>
          <cx:pt idx="558">175000</cx:pt>
          <cx:pt idx="559">234000</cx:pt>
          <cx:pt idx="560">121500</cx:pt>
          <cx:pt idx="561">170000</cx:pt>
          <cx:pt idx="562">108000</cx:pt>
          <cx:pt idx="563">185000</cx:pt>
          <cx:pt idx="564">268000</cx:pt>
          <cx:pt idx="565">128000</cx:pt>
          <cx:pt idx="566">325000</cx:pt>
          <cx:pt idx="567">214000</cx:pt>
          <cx:pt idx="568">316600</cx:pt>
          <cx:pt idx="569">135960</cx:pt>
          <cx:pt idx="570">142600</cx:pt>
          <cx:pt idx="571">120000</cx:pt>
          <cx:pt idx="572">224500</cx:pt>
          <cx:pt idx="573">170000</cx:pt>
          <cx:pt idx="574">139000</cx:pt>
          <cx:pt idx="575">118500</cx:pt>
          <cx:pt idx="576">145000</cx:pt>
          <cx:pt idx="577">164500</cx:pt>
          <cx:pt idx="578">146000</cx:pt>
          <cx:pt idx="579">131500</cx:pt>
          <cx:pt idx="580">181900</cx:pt>
          <cx:pt idx="581">253293</cx:pt>
          <cx:pt idx="582">118500</cx:pt>
          <cx:pt idx="583">325000</cx:pt>
          <cx:pt idx="584">133000</cx:pt>
          <cx:pt idx="585">369900</cx:pt>
          <cx:pt idx="586">130000</cx:pt>
          <cx:pt idx="587">137000</cx:pt>
          <cx:pt idx="588">143000</cx:pt>
          <cx:pt idx="589">79500</cx:pt>
          <cx:pt idx="590">185900</cx:pt>
          <cx:pt idx="591">451950</cx:pt>
          <cx:pt idx="592">138000</cx:pt>
          <cx:pt idx="593">140000</cx:pt>
          <cx:pt idx="594">110000</cx:pt>
          <cx:pt idx="595">319000</cx:pt>
          <cx:pt idx="596">114504</cx:pt>
          <cx:pt idx="597">194201</cx:pt>
          <cx:pt idx="598">217500</cx:pt>
          <cx:pt idx="599">151000</cx:pt>
          <cx:pt idx="600">275000</cx:pt>
          <cx:pt idx="601">141000</cx:pt>
          <cx:pt idx="602">220000</cx:pt>
          <cx:pt idx="603">151000</cx:pt>
          <cx:pt idx="604">221000</cx:pt>
          <cx:pt idx="605">205000</cx:pt>
          <cx:pt idx="606">152000</cx:pt>
          <cx:pt idx="607">225000</cx:pt>
          <cx:pt idx="608">359100</cx:pt>
          <cx:pt idx="609">118500</cx:pt>
          <cx:pt idx="610">313000</cx:pt>
          <cx:pt idx="611">148000</cx:pt>
          <cx:pt idx="612">261500</cx:pt>
          <cx:pt idx="613">147000</cx:pt>
          <cx:pt idx="614">75500</cx:pt>
          <cx:pt idx="615">137500</cx:pt>
          <cx:pt idx="616">183200</cx:pt>
          <cx:pt idx="617">105500</cx:pt>
          <cx:pt idx="618">314813</cx:pt>
          <cx:pt idx="619">305000</cx:pt>
          <cx:pt idx="620">67000</cx:pt>
          <cx:pt idx="621">240000</cx:pt>
          <cx:pt idx="622">135000</cx:pt>
          <cx:pt idx="623">168500</cx:pt>
          <cx:pt idx="624">165150</cx:pt>
          <cx:pt idx="625">160000</cx:pt>
          <cx:pt idx="626">139900</cx:pt>
          <cx:pt idx="627">153000</cx:pt>
          <cx:pt idx="628">135000</cx:pt>
          <cx:pt idx="629">168500</cx:pt>
          <cx:pt idx="630">124000</cx:pt>
          <cx:pt idx="631">209500</cx:pt>
          <cx:pt idx="632">82500</cx:pt>
          <cx:pt idx="633">139400</cx:pt>
          <cx:pt idx="634">144000</cx:pt>
          <cx:pt idx="635">200000</cx:pt>
          <cx:pt idx="636">60000</cx:pt>
          <cx:pt idx="637">93000</cx:pt>
          <cx:pt idx="638">85000</cx:pt>
          <cx:pt idx="639">264561</cx:pt>
          <cx:pt idx="640">274000</cx:pt>
          <cx:pt idx="641">226000</cx:pt>
          <cx:pt idx="642">345000</cx:pt>
          <cx:pt idx="643">152000</cx:pt>
          <cx:pt idx="644">370878</cx:pt>
          <cx:pt idx="645">143250</cx:pt>
          <cx:pt idx="646">98300</cx:pt>
          <cx:pt idx="647">155000</cx:pt>
          <cx:pt idx="648">155000</cx:pt>
          <cx:pt idx="649">84500</cx:pt>
          <cx:pt idx="650">205950</cx:pt>
          <cx:pt idx="651">108000</cx:pt>
          <cx:pt idx="652">191000</cx:pt>
          <cx:pt idx="653">135000</cx:pt>
          <cx:pt idx="654">350000</cx:pt>
          <cx:pt idx="655">88000</cx:pt>
          <cx:pt idx="656">145500</cx:pt>
          <cx:pt idx="657">149000</cx:pt>
          <cx:pt idx="658">97500</cx:pt>
          <cx:pt idx="659">167000</cx:pt>
          <cx:pt idx="660">197900</cx:pt>
          <cx:pt idx="661">402000</cx:pt>
          <cx:pt idx="662">110000</cx:pt>
          <cx:pt idx="663">137500</cx:pt>
          <cx:pt idx="664">423000</cx:pt>
          <cx:pt idx="665">230500</cx:pt>
          <cx:pt idx="666">129000</cx:pt>
          <cx:pt idx="667">193500</cx:pt>
          <cx:pt idx="668">168000</cx:pt>
          <cx:pt idx="669">137500</cx:pt>
          <cx:pt idx="670">173500</cx:pt>
          <cx:pt idx="671">103600</cx:pt>
          <cx:pt idx="672">165000</cx:pt>
          <cx:pt idx="673">257500</cx:pt>
          <cx:pt idx="674">140000</cx:pt>
          <cx:pt idx="675">148500</cx:pt>
          <cx:pt idx="676">87000</cx:pt>
          <cx:pt idx="677">109500</cx:pt>
          <cx:pt idx="678">372500</cx:pt>
          <cx:pt idx="679">128500</cx:pt>
          <cx:pt idx="680">143000</cx:pt>
          <cx:pt idx="681">159434</cx:pt>
          <cx:pt idx="682">173000</cx:pt>
          <cx:pt idx="683">285000</cx:pt>
          <cx:pt idx="684">221000</cx:pt>
          <cx:pt idx="685">207500</cx:pt>
          <cx:pt idx="686">227875</cx:pt>
          <cx:pt idx="687">148800</cx:pt>
          <cx:pt idx="688">392000</cx:pt>
          <cx:pt idx="689">194700</cx:pt>
          <cx:pt idx="690">141000</cx:pt>
          <cx:pt idx="691">755000</cx:pt>
          <cx:pt idx="692">335000</cx:pt>
          <cx:pt idx="693">108480</cx:pt>
          <cx:pt idx="694">141500</cx:pt>
          <cx:pt idx="695">176000</cx:pt>
          <cx:pt idx="696">89000</cx:pt>
          <cx:pt idx="697">123500</cx:pt>
          <cx:pt idx="698">138500</cx:pt>
          <cx:pt idx="699">196000</cx:pt>
          <cx:pt idx="700">312500</cx:pt>
          <cx:pt idx="701">140000</cx:pt>
          <cx:pt idx="702">361919</cx:pt>
          <cx:pt idx="703">140000</cx:pt>
          <cx:pt idx="704">213000</cx:pt>
          <cx:pt idx="705">55000</cx:pt>
          <cx:pt idx="706">302000</cx:pt>
          <cx:pt idx="707">254000</cx:pt>
          <cx:pt idx="708">179540</cx:pt>
          <cx:pt idx="709">109900</cx:pt>
          <cx:pt idx="710">52000</cx:pt>
          <cx:pt idx="711">102776</cx:pt>
          <cx:pt idx="712">189000</cx:pt>
          <cx:pt idx="713">129000</cx:pt>
          <cx:pt idx="714">130500</cx:pt>
          <cx:pt idx="715">165000</cx:pt>
          <cx:pt idx="716">159500</cx:pt>
          <cx:pt idx="717">157000</cx:pt>
          <cx:pt idx="718">341000</cx:pt>
          <cx:pt idx="719">128500</cx:pt>
          <cx:pt idx="720">275000</cx:pt>
          <cx:pt idx="721">143000</cx:pt>
          <cx:pt idx="722">124500</cx:pt>
          <cx:pt idx="723">135000</cx:pt>
          <cx:pt idx="724">320000</cx:pt>
          <cx:pt idx="725">120500</cx:pt>
          <cx:pt idx="726">222000</cx:pt>
          <cx:pt idx="727">194500</cx:pt>
          <cx:pt idx="728">110000</cx:pt>
          <cx:pt idx="729">103000</cx:pt>
          <cx:pt idx="730">236500</cx:pt>
          <cx:pt idx="731">187500</cx:pt>
          <cx:pt idx="732">222500</cx:pt>
          <cx:pt idx="733">131400</cx:pt>
          <cx:pt idx="734">108000</cx:pt>
          <cx:pt idx="735">163000</cx:pt>
          <cx:pt idx="736">93500</cx:pt>
          <cx:pt idx="737">239900</cx:pt>
          <cx:pt idx="738">179000</cx:pt>
          <cx:pt idx="739">190000</cx:pt>
          <cx:pt idx="740">132000</cx:pt>
          <cx:pt idx="741">142000</cx:pt>
          <cx:pt idx="742">179000</cx:pt>
          <cx:pt idx="743">175000</cx:pt>
          <cx:pt idx="744">180000</cx:pt>
          <cx:pt idx="745">299800</cx:pt>
          <cx:pt idx="746">236000</cx:pt>
          <cx:pt idx="747">265979</cx:pt>
          <cx:pt idx="748">260400</cx:pt>
          <cx:pt idx="749">98000</cx:pt>
          <cx:pt idx="750">96500</cx:pt>
          <cx:pt idx="751">162000</cx:pt>
          <cx:pt idx="752">217000</cx:pt>
          <cx:pt idx="753">275500</cx:pt>
          <cx:pt idx="754">156000</cx:pt>
          <cx:pt idx="755">172500</cx:pt>
          <cx:pt idx="756">212000</cx:pt>
          <cx:pt idx="757">158900</cx:pt>
          <cx:pt idx="758">179400</cx:pt>
          <cx:pt idx="759">290000</cx:pt>
          <cx:pt idx="760">127500</cx:pt>
          <cx:pt idx="761">100000</cx:pt>
          <cx:pt idx="762">215200</cx:pt>
          <cx:pt idx="763">337000</cx:pt>
          <cx:pt idx="764">270000</cx:pt>
          <cx:pt idx="765">264132</cx:pt>
          <cx:pt idx="766">196500</cx:pt>
          <cx:pt idx="767">160000</cx:pt>
          <cx:pt idx="768">216837</cx:pt>
          <cx:pt idx="769">538000</cx:pt>
          <cx:pt idx="770">134900</cx:pt>
          <cx:pt idx="771">102000</cx:pt>
          <cx:pt idx="772">107000</cx:pt>
          <cx:pt idx="773">114500</cx:pt>
          <cx:pt idx="774">395000</cx:pt>
          <cx:pt idx="775">162000</cx:pt>
          <cx:pt idx="776">221500</cx:pt>
          <cx:pt idx="777">142500</cx:pt>
          <cx:pt idx="778">144000</cx:pt>
          <cx:pt idx="779">135000</cx:pt>
          <cx:pt idx="780">176000</cx:pt>
          <cx:pt idx="781">175900</cx:pt>
          <cx:pt idx="782">187100</cx:pt>
          <cx:pt idx="783">165500</cx:pt>
          <cx:pt idx="784">128000</cx:pt>
          <cx:pt idx="785">161500</cx:pt>
          <cx:pt idx="786">139000</cx:pt>
          <cx:pt idx="787">233000</cx:pt>
          <cx:pt idx="788">107900</cx:pt>
          <cx:pt idx="789">187500</cx:pt>
          <cx:pt idx="790">160200</cx:pt>
          <cx:pt idx="791">146800</cx:pt>
          <cx:pt idx="792">269790</cx:pt>
          <cx:pt idx="793">225000</cx:pt>
          <cx:pt idx="794">194500</cx:pt>
          <cx:pt idx="795">171000</cx:pt>
          <cx:pt idx="796">143500</cx:pt>
          <cx:pt idx="797">110000</cx:pt>
          <cx:pt idx="798">485000</cx:pt>
          <cx:pt idx="799">175000</cx:pt>
          <cx:pt idx="800">200000</cx:pt>
          <cx:pt idx="801">109900</cx:pt>
          <cx:pt idx="802">189000</cx:pt>
          <cx:pt idx="803">582933</cx:pt>
          <cx:pt idx="804">118000</cx:pt>
          <cx:pt idx="805">227680</cx:pt>
          <cx:pt idx="806">135500</cx:pt>
          <cx:pt idx="807">223500</cx:pt>
          <cx:pt idx="808">159950</cx:pt>
          <cx:pt idx="809">106000</cx:pt>
          <cx:pt idx="810">181000</cx:pt>
          <cx:pt idx="811">144500</cx:pt>
          <cx:pt idx="812">55993</cx:pt>
          <cx:pt idx="813">157900</cx:pt>
          <cx:pt idx="814">116000</cx:pt>
          <cx:pt idx="815">224900</cx:pt>
          <cx:pt idx="816">137000</cx:pt>
          <cx:pt idx="817">271000</cx:pt>
          <cx:pt idx="818">155000</cx:pt>
          <cx:pt idx="819">224000</cx:pt>
          <cx:pt idx="820">183000</cx:pt>
          <cx:pt idx="821">93000</cx:pt>
          <cx:pt idx="822">225000</cx:pt>
          <cx:pt idx="823">139500</cx:pt>
          <cx:pt idx="824">232600</cx:pt>
          <cx:pt idx="825">385000</cx:pt>
          <cx:pt idx="826">109500</cx:pt>
          <cx:pt idx="827">189000</cx:pt>
          <cx:pt idx="828">185000</cx:pt>
          <cx:pt idx="829">147400</cx:pt>
          <cx:pt idx="830">166000</cx:pt>
          <cx:pt idx="831">151000</cx:pt>
          <cx:pt idx="832">237000</cx:pt>
          <cx:pt idx="833">167000</cx:pt>
          <cx:pt idx="834">139950</cx:pt>
          <cx:pt idx="835">128000</cx:pt>
          <cx:pt idx="836">153500</cx:pt>
          <cx:pt idx="837">100000</cx:pt>
          <cx:pt idx="838">144000</cx:pt>
          <cx:pt idx="839">130500</cx:pt>
          <cx:pt idx="840">140000</cx:pt>
          <cx:pt idx="841">157500</cx:pt>
          <cx:pt idx="842">174900</cx:pt>
          <cx:pt idx="843">141000</cx:pt>
          <cx:pt idx="844">153900</cx:pt>
          <cx:pt idx="845">171000</cx:pt>
          <cx:pt idx="846">213000</cx:pt>
          <cx:pt idx="847">133500</cx:pt>
          <cx:pt idx="848">240000</cx:pt>
          <cx:pt idx="849">187000</cx:pt>
          <cx:pt idx="850">131500</cx:pt>
          <cx:pt idx="851">215000</cx:pt>
          <cx:pt idx="852">164000</cx:pt>
          <cx:pt idx="853">158000</cx:pt>
          <cx:pt idx="854">170000</cx:pt>
          <cx:pt idx="855">127000</cx:pt>
          <cx:pt idx="856">147000</cx:pt>
          <cx:pt idx="857">174000</cx:pt>
          <cx:pt idx="858">152000</cx:pt>
          <cx:pt idx="859">250000</cx:pt>
          <cx:pt idx="860">189950</cx:pt>
          <cx:pt idx="861">131500</cx:pt>
          <cx:pt idx="862">152000</cx:pt>
          <cx:pt idx="863">132500</cx:pt>
          <cx:pt idx="864">250580</cx:pt>
          <cx:pt idx="865">148500</cx:pt>
          <cx:pt idx="866">248900</cx:pt>
          <cx:pt idx="867">129000</cx:pt>
          <cx:pt idx="868">169000</cx:pt>
          <cx:pt idx="869">236000</cx:pt>
          <cx:pt idx="870">109500</cx:pt>
          <cx:pt idx="871">200500</cx:pt>
          <cx:pt idx="872">116000</cx:pt>
          <cx:pt idx="873">133000</cx:pt>
          <cx:pt idx="874">66500</cx:pt>
          <cx:pt idx="875">303477</cx:pt>
          <cx:pt idx="876">132250</cx:pt>
          <cx:pt idx="877">350000</cx:pt>
          <cx:pt idx="878">148000</cx:pt>
          <cx:pt idx="879">136500</cx:pt>
          <cx:pt idx="880">157000</cx:pt>
          <cx:pt idx="881">187500</cx:pt>
          <cx:pt idx="882">178000</cx:pt>
          <cx:pt idx="883">118500</cx:pt>
          <cx:pt idx="884">100000</cx:pt>
          <cx:pt idx="885">328900</cx:pt>
          <cx:pt idx="886">145000</cx:pt>
          <cx:pt idx="887">135500</cx:pt>
          <cx:pt idx="888">268000</cx:pt>
          <cx:pt idx="889">149500</cx:pt>
          <cx:pt idx="890">122900</cx:pt>
          <cx:pt idx="891">172500</cx:pt>
          <cx:pt idx="892">154500</cx:pt>
          <cx:pt idx="893">165000</cx:pt>
          <cx:pt idx="894">118858</cx:pt>
          <cx:pt idx="895">140000</cx:pt>
          <cx:pt idx="896">106500</cx:pt>
          <cx:pt idx="897">142953</cx:pt>
          <cx:pt idx="898">611657</cx:pt>
          <cx:pt idx="899">135000</cx:pt>
          <cx:pt idx="900">110000</cx:pt>
          <cx:pt idx="901">153000</cx:pt>
          <cx:pt idx="902">180000</cx:pt>
          <cx:pt idx="903">240000</cx:pt>
          <cx:pt idx="904">125500</cx:pt>
          <cx:pt idx="905">128000</cx:pt>
          <cx:pt idx="906">255000</cx:pt>
          <cx:pt idx="907">250000</cx:pt>
          <cx:pt idx="908">131000</cx:pt>
          <cx:pt idx="909">174000</cx:pt>
          <cx:pt idx="910">154300</cx:pt>
          <cx:pt idx="911">143500</cx:pt>
          <cx:pt idx="912">88000</cx:pt>
          <cx:pt idx="913">145000</cx:pt>
          <cx:pt idx="914">173733</cx:pt>
          <cx:pt idx="915">75000</cx:pt>
          <cx:pt idx="916">35311</cx:pt>
          <cx:pt idx="917">135000</cx:pt>
          <cx:pt idx="918">238000</cx:pt>
          <cx:pt idx="919">176500</cx:pt>
          <cx:pt idx="920">201000</cx:pt>
          <cx:pt idx="921">145900</cx:pt>
          <cx:pt idx="922">169990</cx:pt>
          <cx:pt idx="923">193000</cx:pt>
          <cx:pt idx="924">207500</cx:pt>
          <cx:pt idx="925">175000</cx:pt>
          <cx:pt idx="926">285000</cx:pt>
          <cx:pt idx="927">176000</cx:pt>
          <cx:pt idx="928">236500</cx:pt>
          <cx:pt idx="929">222000</cx:pt>
          <cx:pt idx="930">201000</cx:pt>
          <cx:pt idx="931">117500</cx:pt>
          <cx:pt idx="932">320000</cx:pt>
          <cx:pt idx="933">190000</cx:pt>
          <cx:pt idx="934">242000</cx:pt>
          <cx:pt idx="935">79900</cx:pt>
          <cx:pt idx="936">184900</cx:pt>
          <cx:pt idx="937">253000</cx:pt>
          <cx:pt idx="938">239799</cx:pt>
          <cx:pt idx="939">244400</cx:pt>
          <cx:pt idx="940">150900</cx:pt>
          <cx:pt idx="941">214000</cx:pt>
          <cx:pt idx="942">150000</cx:pt>
          <cx:pt idx="943">143000</cx:pt>
          <cx:pt idx="944">137500</cx:pt>
          <cx:pt idx="945">124900</cx:pt>
          <cx:pt idx="946">143000</cx:pt>
          <cx:pt idx="947">270000</cx:pt>
          <cx:pt idx="948">192500</cx:pt>
          <cx:pt idx="949">197500</cx:pt>
          <cx:pt idx="950">129000</cx:pt>
          <cx:pt idx="951">119900</cx:pt>
          <cx:pt idx="952">133900</cx:pt>
          <cx:pt idx="953">172000</cx:pt>
          <cx:pt idx="954">127500</cx:pt>
          <cx:pt idx="955">145000</cx:pt>
          <cx:pt idx="956">124000</cx:pt>
          <cx:pt idx="957">132000</cx:pt>
          <cx:pt idx="958">185000</cx:pt>
          <cx:pt idx="959">155000</cx:pt>
          <cx:pt idx="960">116500</cx:pt>
          <cx:pt idx="961">272000</cx:pt>
          <cx:pt idx="962">155000</cx:pt>
          <cx:pt idx="963">239000</cx:pt>
          <cx:pt idx="964">214900</cx:pt>
          <cx:pt idx="965">178900</cx:pt>
          <cx:pt idx="966">160000</cx:pt>
          <cx:pt idx="967">135000</cx:pt>
          <cx:pt idx="968">37900</cx:pt>
          <cx:pt idx="969">140000</cx:pt>
          <cx:pt idx="970">135000</cx:pt>
          <cx:pt idx="971">173000</cx:pt>
          <cx:pt idx="972">99500</cx:pt>
          <cx:pt idx="973">182000</cx:pt>
          <cx:pt idx="974">167500</cx:pt>
          <cx:pt idx="975">165000</cx:pt>
          <cx:pt idx="976">85500</cx:pt>
          <cx:pt idx="977">199900</cx:pt>
          <cx:pt idx="978">110000</cx:pt>
          <cx:pt idx="979">139000</cx:pt>
          <cx:pt idx="980">178400</cx:pt>
          <cx:pt idx="981">336000</cx:pt>
          <cx:pt idx="982">159895</cx:pt>
          <cx:pt idx="983">255900</cx:pt>
          <cx:pt idx="984">126000</cx:pt>
          <cx:pt idx="985">125000</cx:pt>
          <cx:pt idx="986">117000</cx:pt>
          <cx:pt idx="987">395192</cx:pt>
          <cx:pt idx="988">195000</cx:pt>
          <cx:pt idx="989">197000</cx:pt>
          <cx:pt idx="990">348000</cx:pt>
          <cx:pt idx="991">168000</cx:pt>
          <cx:pt idx="992">187000</cx:pt>
          <cx:pt idx="993">173900</cx:pt>
          <cx:pt idx="994">337500</cx:pt>
          <cx:pt idx="995">121600</cx:pt>
          <cx:pt idx="996">136500</cx:pt>
          <cx:pt idx="997">185000</cx:pt>
          <cx:pt idx="998">91000</cx:pt>
          <cx:pt idx="999">206000</cx:pt>
          <cx:pt idx="1000">82000</cx:pt>
          <cx:pt idx="1001">86000</cx:pt>
          <cx:pt idx="1002">232000</cx:pt>
          <cx:pt idx="1003">136905</cx:pt>
          <cx:pt idx="1004">181000</cx:pt>
          <cx:pt idx="1005">149900</cx:pt>
          <cx:pt idx="1006">163500</cx:pt>
          <cx:pt idx="1007">88000</cx:pt>
          <cx:pt idx="1008">240000</cx:pt>
          <cx:pt idx="1009">102000</cx:pt>
          <cx:pt idx="1010">135000</cx:pt>
          <cx:pt idx="1011">100000</cx:pt>
          <cx:pt idx="1012">165000</cx:pt>
          <cx:pt idx="1013">85000</cx:pt>
          <cx:pt idx="1014">119200</cx:pt>
          <cx:pt idx="1015">227000</cx:pt>
          <cx:pt idx="1016">203000</cx:pt>
          <cx:pt idx="1017">187500</cx:pt>
          <cx:pt idx="1018">160000</cx:pt>
          <cx:pt idx="1019">213490</cx:pt>
          <cx:pt idx="1020">176000</cx:pt>
          <cx:pt idx="1021">194000</cx:pt>
          <cx:pt idx="1022">87000</cx:pt>
          <cx:pt idx="1023">191000</cx:pt>
          <cx:pt idx="1024">287000</cx:pt>
          <cx:pt idx="1025">112500</cx:pt>
          <cx:pt idx="1026">167500</cx:pt>
          <cx:pt idx="1027">293077</cx:pt>
          <cx:pt idx="1028">105000</cx:pt>
          <cx:pt idx="1029">118000</cx:pt>
          <cx:pt idx="1030">160000</cx:pt>
          <cx:pt idx="1031">197000</cx:pt>
          <cx:pt idx="1032">310000</cx:pt>
          <cx:pt idx="1033">230000</cx:pt>
          <cx:pt idx="1034">119750</cx:pt>
          <cx:pt idx="1035">84000</cx:pt>
          <cx:pt idx="1036">315500</cx:pt>
          <cx:pt idx="1037">287000</cx:pt>
          <cx:pt idx="1038">97000</cx:pt>
          <cx:pt idx="1039">80000</cx:pt>
          <cx:pt idx="1040">155000</cx:pt>
          <cx:pt idx="1041">173000</cx:pt>
          <cx:pt idx="1042">196000</cx:pt>
          <cx:pt idx="1043">262280</cx:pt>
          <cx:pt idx="1044">278000</cx:pt>
          <cx:pt idx="1045">139600</cx:pt>
          <cx:pt idx="1046">556581</cx:pt>
          <cx:pt idx="1047">145000</cx:pt>
          <cx:pt idx="1048">115000</cx:pt>
          <cx:pt idx="1049">84900</cx:pt>
          <cx:pt idx="1050">176485</cx:pt>
          <cx:pt idx="1051">200141</cx:pt>
          <cx:pt idx="1052">165000</cx:pt>
          <cx:pt idx="1053">144500</cx:pt>
          <cx:pt idx="1054">255000</cx:pt>
          <cx:pt idx="1055">180000</cx:pt>
          <cx:pt idx="1056">185850</cx:pt>
          <cx:pt idx="1057">248000</cx:pt>
          <cx:pt idx="1058">335000</cx:pt>
          <cx:pt idx="1059">220000</cx:pt>
          <cx:pt idx="1060">213500</cx:pt>
          <cx:pt idx="1061">81000</cx:pt>
          <cx:pt idx="1062">90000</cx:pt>
          <cx:pt idx="1063">110500</cx:pt>
          <cx:pt idx="1064">154000</cx:pt>
          <cx:pt idx="1065">328000</cx:pt>
          <cx:pt idx="1066">178000</cx:pt>
          <cx:pt idx="1067">167900</cx:pt>
          <cx:pt idx="1068">151400</cx:pt>
          <cx:pt idx="1069">135000</cx:pt>
          <cx:pt idx="1070">135000</cx:pt>
          <cx:pt idx="1071">154000</cx:pt>
          <cx:pt idx="1072">91500</cx:pt>
          <cx:pt idx="1073">159500</cx:pt>
          <cx:pt idx="1074">194000</cx:pt>
          <cx:pt idx="1075">219500</cx:pt>
          <cx:pt idx="1076">170000</cx:pt>
          <cx:pt idx="1077">138800</cx:pt>
          <cx:pt idx="1078">155900</cx:pt>
          <cx:pt idx="1079">126000</cx:pt>
          <cx:pt idx="1080">145000</cx:pt>
          <cx:pt idx="1081">133000</cx:pt>
          <cx:pt idx="1082">192000</cx:pt>
          <cx:pt idx="1083">160000</cx:pt>
          <cx:pt idx="1084">187500</cx:pt>
          <cx:pt idx="1085">147000</cx:pt>
          <cx:pt idx="1086">83500</cx:pt>
          <cx:pt idx="1087">252000</cx:pt>
          <cx:pt idx="1088">137500</cx:pt>
          <cx:pt idx="1089">197000</cx:pt>
          <cx:pt idx="1090">92900</cx:pt>
          <cx:pt idx="1091">160000</cx:pt>
          <cx:pt idx="1092">136500</cx:pt>
          <cx:pt idx="1093">146000</cx:pt>
          <cx:pt idx="1094">129000</cx:pt>
          <cx:pt idx="1095">176432</cx:pt>
          <cx:pt idx="1096">127000</cx:pt>
          <cx:pt idx="1097">170000</cx:pt>
          <cx:pt idx="1098">128000</cx:pt>
          <cx:pt idx="1099">157000</cx:pt>
          <cx:pt idx="1100">60000</cx:pt>
          <cx:pt idx="1101">119500</cx:pt>
          <cx:pt idx="1102">135000</cx:pt>
          <cx:pt idx="1103">159500</cx:pt>
          <cx:pt idx="1104">106000</cx:pt>
          <cx:pt idx="1105">325000</cx:pt>
          <cx:pt idx="1106">179900</cx:pt>
          <cx:pt idx="1107">274725</cx:pt>
          <cx:pt idx="1108">181000</cx:pt>
          <cx:pt idx="1109">280000</cx:pt>
          <cx:pt idx="1110">188000</cx:pt>
          <cx:pt idx="1111">205000</cx:pt>
          <cx:pt idx="1112">129900</cx:pt>
          <cx:pt idx="1113">134500</cx:pt>
          <cx:pt idx="1114">117000</cx:pt>
          <cx:pt idx="1115">318000</cx:pt>
          <cx:pt idx="1116">184100</cx:pt>
          <cx:pt idx="1117">130000</cx:pt>
          <cx:pt idx="1118">140000</cx:pt>
          <cx:pt idx="1119">133700</cx:pt>
          <cx:pt idx="1120">118400</cx:pt>
          <cx:pt idx="1121">212900</cx:pt>
          <cx:pt idx="1122">112000</cx:pt>
          <cx:pt idx="1123">118000</cx:pt>
          <cx:pt idx="1124">163900</cx:pt>
          <cx:pt idx="1125">115000</cx:pt>
          <cx:pt idx="1126">174000</cx:pt>
          <cx:pt idx="1127">259000</cx:pt>
          <cx:pt idx="1128">215000</cx:pt>
          <cx:pt idx="1129">140000</cx:pt>
          <cx:pt idx="1130">135000</cx:pt>
          <cx:pt idx="1131">93500</cx:pt>
          <cx:pt idx="1132">117500</cx:pt>
          <cx:pt idx="1133">239500</cx:pt>
          <cx:pt idx="1134">169000</cx:pt>
          <cx:pt idx="1135">102000</cx:pt>
          <cx:pt idx="1136">119000</cx:pt>
          <cx:pt idx="1137">94000</cx:pt>
          <cx:pt idx="1138">196000</cx:pt>
          <cx:pt idx="1139">144000</cx:pt>
          <cx:pt idx="1140">139000</cx:pt>
          <cx:pt idx="1141">197500</cx:pt>
          <cx:pt idx="1142">424870</cx:pt>
          <cx:pt idx="1143">80000</cx:pt>
          <cx:pt idx="1144">80000</cx:pt>
          <cx:pt idx="1145">149000</cx:pt>
          <cx:pt idx="1146">180000</cx:pt>
          <cx:pt idx="1147">174500</cx:pt>
          <cx:pt idx="1148">116900</cx:pt>
          <cx:pt idx="1149">143000</cx:pt>
          <cx:pt idx="1150">124000</cx:pt>
          <cx:pt idx="1151">149900</cx:pt>
          <cx:pt idx="1152">230000</cx:pt>
          <cx:pt idx="1153">120500</cx:pt>
          <cx:pt idx="1154">201800</cx:pt>
          <cx:pt idx="1155">218000</cx:pt>
          <cx:pt idx="1156">179900</cx:pt>
          <cx:pt idx="1157">230000</cx:pt>
          <cx:pt idx="1158">235128</cx:pt>
          <cx:pt idx="1159">185000</cx:pt>
          <cx:pt idx="1160">146000</cx:pt>
          <cx:pt idx="1161">224000</cx:pt>
          <cx:pt idx="1162">129000</cx:pt>
          <cx:pt idx="1163">108959</cx:pt>
          <cx:pt idx="1164">194000</cx:pt>
          <cx:pt idx="1165">233170</cx:pt>
          <cx:pt idx="1166">245350</cx:pt>
          <cx:pt idx="1167">173000</cx:pt>
          <cx:pt idx="1168">235000</cx:pt>
          <cx:pt idx="1169">625000</cx:pt>
          <cx:pt idx="1170">171000</cx:pt>
          <cx:pt idx="1171">163000</cx:pt>
          <cx:pt idx="1172">171900</cx:pt>
          <cx:pt idx="1173">200500</cx:pt>
          <cx:pt idx="1174">239000</cx:pt>
          <cx:pt idx="1175">285000</cx:pt>
          <cx:pt idx="1176">119500</cx:pt>
          <cx:pt idx="1177">115000</cx:pt>
          <cx:pt idx="1178">154900</cx:pt>
          <cx:pt idx="1179">93000</cx:pt>
          <cx:pt idx="1180">250000</cx:pt>
          <cx:pt idx="1181">392500</cx:pt>
          <cx:pt idx="1182">745000</cx:pt>
          <cx:pt idx="1183">120000</cx:pt>
          <cx:pt idx="1184">186700</cx:pt>
          <cx:pt idx="1185">104900</cx:pt>
          <cx:pt idx="1186">95000</cx:pt>
          <cx:pt idx="1187">262000</cx:pt>
          <cx:pt idx="1188">195000</cx:pt>
          <cx:pt idx="1189">189000</cx:pt>
          <cx:pt idx="1190">168000</cx:pt>
          <cx:pt idx="1191">174000</cx:pt>
          <cx:pt idx="1192">125000</cx:pt>
          <cx:pt idx="1193">165000</cx:pt>
          <cx:pt idx="1194">158000</cx:pt>
          <cx:pt idx="1195">176000</cx:pt>
          <cx:pt idx="1196">219210</cx:pt>
          <cx:pt idx="1197">144000</cx:pt>
          <cx:pt idx="1198">178000</cx:pt>
          <cx:pt idx="1199">148000</cx:pt>
          <cx:pt idx="1200">116050</cx:pt>
          <cx:pt idx="1201">197900</cx:pt>
          <cx:pt idx="1202">117000</cx:pt>
          <cx:pt idx="1203">213000</cx:pt>
          <cx:pt idx="1204">153500</cx:pt>
          <cx:pt idx="1205">271900</cx:pt>
          <cx:pt idx="1206">107000</cx:pt>
          <cx:pt idx="1207">200000</cx:pt>
          <cx:pt idx="1208">140000</cx:pt>
          <cx:pt idx="1209">290000</cx:pt>
          <cx:pt idx="1210">189000</cx:pt>
          <cx:pt idx="1211">164000</cx:pt>
          <cx:pt idx="1212">113000</cx:pt>
          <cx:pt idx="1213">145000</cx:pt>
          <cx:pt idx="1214">134500</cx:pt>
          <cx:pt idx="1215">125000</cx:pt>
          <cx:pt idx="1216">112000</cx:pt>
          <cx:pt idx="1217">229456</cx:pt>
          <cx:pt idx="1218">80500</cx:pt>
          <cx:pt idx="1219">91500</cx:pt>
          <cx:pt idx="1220">115000</cx:pt>
          <cx:pt idx="1221">134000</cx:pt>
          <cx:pt idx="1222">143000</cx:pt>
          <cx:pt idx="1223">137900</cx:pt>
          <cx:pt idx="1224">184000</cx:pt>
          <cx:pt idx="1225">145000</cx:pt>
          <cx:pt idx="1226">214000</cx:pt>
          <cx:pt idx="1227">147000</cx:pt>
          <cx:pt idx="1228">367294</cx:pt>
          <cx:pt idx="1229">127000</cx:pt>
          <cx:pt idx="1230">190000</cx:pt>
          <cx:pt idx="1231">132500</cx:pt>
          <cx:pt idx="1232">101800</cx:pt>
          <cx:pt idx="1233">142000</cx:pt>
          <cx:pt idx="1234">130000</cx:pt>
          <cx:pt idx="1235">138887</cx:pt>
          <cx:pt idx="1236">175500</cx:pt>
          <cx:pt idx="1237">195000</cx:pt>
          <cx:pt idx="1238">142500</cx:pt>
          <cx:pt idx="1239">265900</cx:pt>
          <cx:pt idx="1240">224900</cx:pt>
          <cx:pt idx="1241">248328</cx:pt>
          <cx:pt idx="1242">170000</cx:pt>
          <cx:pt idx="1243">465000</cx:pt>
          <cx:pt idx="1244">230000</cx:pt>
          <cx:pt idx="1245">178000</cx:pt>
          <cx:pt idx="1246">186500</cx:pt>
          <cx:pt idx="1247">169900</cx:pt>
          <cx:pt idx="1248">129500</cx:pt>
          <cx:pt idx="1249">119000</cx:pt>
          <cx:pt idx="1250">244000</cx:pt>
          <cx:pt idx="1251">171750</cx:pt>
          <cx:pt idx="1252">130000</cx:pt>
          <cx:pt idx="1253">294000</cx:pt>
          <cx:pt idx="1254">165400</cx:pt>
          <cx:pt idx="1255">127500</cx:pt>
          <cx:pt idx="1256">301500</cx:pt>
          <cx:pt idx="1257">99900</cx:pt>
          <cx:pt idx="1258">190000</cx:pt>
          <cx:pt idx="1259">151000</cx:pt>
          <cx:pt idx="1260">181000</cx:pt>
          <cx:pt idx="1261">128900</cx:pt>
          <cx:pt idx="1262">161500</cx:pt>
          <cx:pt idx="1263">180500</cx:pt>
          <cx:pt idx="1264">181000</cx:pt>
          <cx:pt idx="1265">183900</cx:pt>
          <cx:pt idx="1266">122000</cx:pt>
          <cx:pt idx="1267">378500</cx:pt>
          <cx:pt idx="1268">381000</cx:pt>
          <cx:pt idx="1269">144000</cx:pt>
          <cx:pt idx="1270">260000</cx:pt>
          <cx:pt idx="1271">185750</cx:pt>
          <cx:pt idx="1272">137000</cx:pt>
          <cx:pt idx="1273">177000</cx:pt>
          <cx:pt idx="1274">139000</cx:pt>
          <cx:pt idx="1275">137000</cx:pt>
          <cx:pt idx="1276">162000</cx:pt>
          <cx:pt idx="1277">197900</cx:pt>
          <cx:pt idx="1278">237000</cx:pt>
          <cx:pt idx="1279">68400</cx:pt>
          <cx:pt idx="1280">227000</cx:pt>
          <cx:pt idx="1281">180000</cx:pt>
          <cx:pt idx="1282">150500</cx:pt>
          <cx:pt idx="1283">139000</cx:pt>
          <cx:pt idx="1284">169000</cx:pt>
          <cx:pt idx="1285">132500</cx:pt>
          <cx:pt idx="1286">143000</cx:pt>
          <cx:pt idx="1287">190000</cx:pt>
          <cx:pt idx="1288">278000</cx:pt>
          <cx:pt idx="1289">281000</cx:pt>
          <cx:pt idx="1290">180500</cx:pt>
          <cx:pt idx="1291">119500</cx:pt>
          <cx:pt idx="1292">107500</cx:pt>
          <cx:pt idx="1293">162900</cx:pt>
          <cx:pt idx="1294">115000</cx:pt>
          <cx:pt idx="1295">138500</cx:pt>
          <cx:pt idx="1296">155000</cx:pt>
          <cx:pt idx="1297">140000</cx:pt>
          <cx:pt idx="1298">160000</cx:pt>
          <cx:pt idx="1299">154000</cx:pt>
          <cx:pt idx="1300">225000</cx:pt>
          <cx:pt idx="1301">177500</cx:pt>
          <cx:pt idx="1302">290000</cx:pt>
          <cx:pt idx="1303">232000</cx:pt>
          <cx:pt idx="1304">130000</cx:pt>
          <cx:pt idx="1305">325000</cx:pt>
          <cx:pt idx="1306">202500</cx:pt>
          <cx:pt idx="1307">138000</cx:pt>
          <cx:pt idx="1308">147000</cx:pt>
          <cx:pt idx="1309">179200</cx:pt>
          <cx:pt idx="1310">335000</cx:pt>
          <cx:pt idx="1311">203000</cx:pt>
          <cx:pt idx="1312">302000</cx:pt>
          <cx:pt idx="1313">333168</cx:pt>
          <cx:pt idx="1314">119000</cx:pt>
          <cx:pt idx="1315">206900</cx:pt>
          <cx:pt idx="1316">295493</cx:pt>
          <cx:pt idx="1317">208900</cx:pt>
          <cx:pt idx="1318">275000</cx:pt>
          <cx:pt idx="1319">111000</cx:pt>
          <cx:pt idx="1320">156500</cx:pt>
          <cx:pt idx="1321">72500</cx:pt>
          <cx:pt idx="1322">190000</cx:pt>
          <cx:pt idx="1323">82500</cx:pt>
          <cx:pt idx="1324">147000</cx:pt>
          <cx:pt idx="1325">55000</cx:pt>
          <cx:pt idx="1326">79000</cx:pt>
          <cx:pt idx="1327">130500</cx:pt>
          <cx:pt idx="1328">256000</cx:pt>
          <cx:pt idx="1329">176500</cx:pt>
          <cx:pt idx="1330">227000</cx:pt>
          <cx:pt idx="1331">132500</cx:pt>
          <cx:pt idx="1332">100000</cx:pt>
          <cx:pt idx="1333">125500</cx:pt>
          <cx:pt idx="1334">125000</cx:pt>
          <cx:pt idx="1335">167900</cx:pt>
          <cx:pt idx="1336">135000</cx:pt>
          <cx:pt idx="1337">52500</cx:pt>
          <cx:pt idx="1338">200000</cx:pt>
          <cx:pt idx="1339">128500</cx:pt>
          <cx:pt idx="1340">123000</cx:pt>
          <cx:pt idx="1341">155000</cx:pt>
          <cx:pt idx="1342">228500</cx:pt>
          <cx:pt idx="1343">177000</cx:pt>
          <cx:pt idx="1344">155835</cx:pt>
          <cx:pt idx="1345">108500</cx:pt>
          <cx:pt idx="1346">262500</cx:pt>
          <cx:pt idx="1347">283463</cx:pt>
          <cx:pt idx="1348">215000</cx:pt>
          <cx:pt idx="1349">122000</cx:pt>
          <cx:pt idx="1350">200000</cx:pt>
          <cx:pt idx="1351">171000</cx:pt>
          <cx:pt idx="1352">134900</cx:pt>
          <cx:pt idx="1353">410000</cx:pt>
          <cx:pt idx="1354">235000</cx:pt>
          <cx:pt idx="1355">170000</cx:pt>
          <cx:pt idx="1356">110000</cx:pt>
          <cx:pt idx="1357">149900</cx:pt>
          <cx:pt idx="1358">177500</cx:pt>
          <cx:pt idx="1359">315000</cx:pt>
          <cx:pt idx="1360">189000</cx:pt>
          <cx:pt idx="1361">260000</cx:pt>
          <cx:pt idx="1362">104900</cx:pt>
          <cx:pt idx="1363">156932</cx:pt>
          <cx:pt idx="1364">144152</cx:pt>
          <cx:pt idx="1365">216000</cx:pt>
          <cx:pt idx="1366">193000</cx:pt>
          <cx:pt idx="1367">127000</cx:pt>
          <cx:pt idx="1368">144000</cx:pt>
          <cx:pt idx="1369">232000</cx:pt>
          <cx:pt idx="1370">105000</cx:pt>
          <cx:pt idx="1371">165500</cx:pt>
          <cx:pt idx="1372">274300</cx:pt>
          <cx:pt idx="1373">466500</cx:pt>
          <cx:pt idx="1374">250000</cx:pt>
          <cx:pt idx="1375">239000</cx:pt>
          <cx:pt idx="1376">91000</cx:pt>
          <cx:pt idx="1377">117000</cx:pt>
          <cx:pt idx="1378">83000</cx:pt>
          <cx:pt idx="1379">167500</cx:pt>
          <cx:pt idx="1380">58500</cx:pt>
          <cx:pt idx="1381">237500</cx:pt>
          <cx:pt idx="1382">157000</cx:pt>
          <cx:pt idx="1383">112000</cx:pt>
          <cx:pt idx="1384">105000</cx:pt>
          <cx:pt idx="1385">125500</cx:pt>
          <cx:pt idx="1386">250000</cx:pt>
          <cx:pt idx="1387">136000</cx:pt>
          <cx:pt idx="1388">377500</cx:pt>
          <cx:pt idx="1389">131000</cx:pt>
          <cx:pt idx="1390">235000</cx:pt>
          <cx:pt idx="1391">124000</cx:pt>
          <cx:pt idx="1392">123000</cx:pt>
          <cx:pt idx="1393">163000</cx:pt>
          <cx:pt idx="1394">246578</cx:pt>
          <cx:pt idx="1395">281213</cx:pt>
          <cx:pt idx="1396">160000</cx:pt>
          <cx:pt idx="1397">137500</cx:pt>
          <cx:pt idx="1398">138000</cx:pt>
          <cx:pt idx="1399">137450</cx:pt>
          <cx:pt idx="1400">120000</cx:pt>
          <cx:pt idx="1401">193000</cx:pt>
          <cx:pt idx="1402">193879</cx:pt>
          <cx:pt idx="1403">282922</cx:pt>
          <cx:pt idx="1404">105000</cx:pt>
          <cx:pt idx="1405">275000</cx:pt>
          <cx:pt idx="1406">133000</cx:pt>
          <cx:pt idx="1407">112000</cx:pt>
          <cx:pt idx="1408">125500</cx:pt>
          <cx:pt idx="1409">215000</cx:pt>
          <cx:pt idx="1410">230000</cx:pt>
          <cx:pt idx="1411">140000</cx:pt>
          <cx:pt idx="1412">90000</cx:pt>
          <cx:pt idx="1413">257000</cx:pt>
          <cx:pt idx="1414">207000</cx:pt>
          <cx:pt idx="1415">175900</cx:pt>
          <cx:pt idx="1416">122500</cx:pt>
          <cx:pt idx="1417">340000</cx:pt>
          <cx:pt idx="1418">124000</cx:pt>
          <cx:pt idx="1419">223000</cx:pt>
          <cx:pt idx="1420">179900</cx:pt>
          <cx:pt idx="1421">127500</cx:pt>
          <cx:pt idx="1422">136500</cx:pt>
          <cx:pt idx="1423">274970</cx:pt>
          <cx:pt idx="1424">144000</cx:pt>
          <cx:pt idx="1425">142000</cx:pt>
          <cx:pt idx="1426">271000</cx:pt>
          <cx:pt idx="1427">140000</cx:pt>
          <cx:pt idx="1428">119000</cx:pt>
          <cx:pt idx="1429">182900</cx:pt>
          <cx:pt idx="1430">192140</cx:pt>
          <cx:pt idx="1431">143750</cx:pt>
          <cx:pt idx="1432">64500</cx:pt>
          <cx:pt idx="1433">186500</cx:pt>
          <cx:pt idx="1434">160000</cx:pt>
          <cx:pt idx="1435">174000</cx:pt>
          <cx:pt idx="1436">120500</cx:pt>
          <cx:pt idx="1437">394617</cx:pt>
          <cx:pt idx="1438">149700</cx:pt>
          <cx:pt idx="1439">197000</cx:pt>
          <cx:pt idx="1440">191000</cx:pt>
          <cx:pt idx="1441">149300</cx:pt>
          <cx:pt idx="1442">310000</cx:pt>
          <cx:pt idx="1443">121000</cx:pt>
          <cx:pt idx="1444">179600</cx:pt>
          <cx:pt idx="1445">129000</cx:pt>
          <cx:pt idx="1446">157900</cx:pt>
          <cx:pt idx="1447">240000</cx:pt>
          <cx:pt idx="1448">112000</cx:pt>
          <cx:pt idx="1449">92000</cx:pt>
          <cx:pt idx="1450">136000</cx:pt>
          <cx:pt idx="1451">287090</cx:pt>
          <cx:pt idx="1452">145000</cx:pt>
          <cx:pt idx="1453">84500</cx:pt>
          <cx:pt idx="1454">185000</cx:pt>
          <cx:pt idx="1455">175000</cx:pt>
          <cx:pt idx="1456">210000</cx:pt>
          <cx:pt idx="1457">266500</cx:pt>
          <cx:pt idx="1458">142125</cx:pt>
          <cx:pt idx="1459">147500</cx:pt>
        </cx:lvl>
      </cx:numDim>
    </cx:data>
  </cx:chartData>
  <cx:chart>
    <cx:title pos="t" align="ctr" overlay="0">
      <cx:tx>
        <cx:txData>
          <cx:v>Sale Prices</cx:v>
        </cx:txData>
      </cx:tx>
      <cx:txPr>
        <a:bodyPr spcFirstLastPara="1" vertOverflow="ellipsis" horzOverflow="overflow" wrap="square" lIns="0" tIns="0" rIns="0" bIns="0" anchor="ctr" anchorCtr="1"/>
        <a:lstStyle/>
        <a:p>
          <a:pPr algn="ctr" rtl="0">
            <a:defRPr b="1"/>
          </a:pPr>
          <a:r>
            <a:rPr lang="en-US" sz="1400" b="1" i="0" u="none" strike="noStrike" baseline="0">
              <a:solidFill>
                <a:sysClr val="windowText" lastClr="000000">
                  <a:lumMod val="65000"/>
                  <a:lumOff val="35000"/>
                </a:sysClr>
              </a:solidFill>
              <a:latin typeface="Calibri" panose="020F0502020204030204"/>
            </a:rPr>
            <a:t>Sale Prices</a:t>
          </a:r>
        </a:p>
      </cx:txPr>
    </cx:title>
    <cx:plotArea>
      <cx:plotAreaRegion>
        <cx:series layoutId="clusteredColumn" uniqueId="{B680046E-E98F-BF42-9FCB-F01E114823E9}">
          <cx:tx>
            <cx:txData>
              <cx:f>'Descrip Stats_SalePrice'!$A$1</cx:f>
              <cx:v>SalePrice</cx:v>
            </cx:txData>
          </cx:tx>
          <cx:dataId val="0"/>
          <cx:layoutPr>
            <cx:binning intervalClosed="r">
              <cx:binCount val="60"/>
            </cx:binning>
          </cx:layoutPr>
        </cx:series>
      </cx:plotAreaRegion>
      <cx:axis id="0">
        <cx:catScaling gapWidth="0"/>
        <cx:tickLabels/>
        <cx:numFmt formatCode="$#,##0" sourceLinked="0"/>
        <cx:spPr>
          <a:effectLst>
            <a:outerShdw blurRad="50800" dist="50800" algn="ctr" rotWithShape="0">
              <a:srgbClr val="000000">
                <a:alpha val="43137"/>
              </a:srgbClr>
            </a:outerShdw>
          </a:effectLst>
        </cx:spPr>
        <cx:txPr>
          <a:bodyPr spcFirstLastPara="1" vertOverflow="ellipsis" horzOverflow="overflow" wrap="square" lIns="0" tIns="0" rIns="0" bIns="0" anchor="ctr" anchorCtr="1"/>
          <a:lstStyle/>
          <a:p>
            <a:pPr algn="ctr" rtl="0">
              <a:defRPr>
                <a:ln>
                  <a:noFill/>
                </a:ln>
              </a:defRPr>
            </a:pPr>
            <a:endParaRPr lang="en-US" sz="900" b="0" i="0" u="none" strike="noStrike" baseline="0">
              <a:ln>
                <a:noFill/>
              </a:ln>
              <a:solidFill>
                <a:sysClr val="windowText" lastClr="000000">
                  <a:lumMod val="65000"/>
                  <a:lumOff val="35000"/>
                </a:sysClr>
              </a:solidFill>
              <a:latin typeface="Calibri" panose="020F0502020204030204"/>
            </a:endParaRPr>
          </a:p>
        </cx:txPr>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527758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527758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2612099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3180504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11/14/22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5269582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813564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125801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11/14/22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11/14/22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1946809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11/14/22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195761517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11/14/22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008465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11/14/22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90006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11/14/22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044763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11/14/22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812714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11/14/22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795084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11/14/22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716925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11/14/22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extLst>
      <p:ext uri="{BB962C8B-B14F-4D97-AF65-F5344CB8AC3E}">
        <p14:creationId xmlns:p14="http://schemas.microsoft.com/office/powerpoint/2010/main" val="65234379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11/14/22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n.wikipedia.org/wiki/Housing_estate"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4/relationships/chartEx" Target="../charts/chartEx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Here's your outline to get started</a:t>
            </a:r>
          </a:p>
        </p:txBody>
      </p:sp>
      <p:sp>
        <p:nvSpPr>
          <p:cNvPr id="20" name="Text 2"/>
          <p:cNvSpPr/>
          <p:nvPr/>
        </p:nvSpPr>
        <p:spPr>
          <a:xfrm>
            <a:off x="838200" y="1461299"/>
            <a:ext cx="10462846" cy="415498"/>
          </a:xfrm>
          <a:prstGeom prst="rect">
            <a:avLst/>
          </a:prstGeom>
        </p:spPr>
        <p:txBody>
          <a:bodyPr wrap="square">
            <a:spAutoFit/>
          </a:bodyPr>
          <a:lstStyle/>
          <a:p>
            <a:pPr>
              <a:lnSpc>
                <a:spcPct val="150000"/>
              </a:lnSpc>
            </a:pPr>
            <a:r>
              <a:rPr lang="en-US" sz="1400" dirty="0">
                <a:solidFill>
                  <a:srgbClr val="D24726"/>
                </a:solidFill>
                <a:latin typeface="Helvetica Neue" panose="020B0702040204020203" pitchFamily="34" charset="0"/>
                <a:ea typeface="Helvetica Neue" panose="020B0702040204020203" pitchFamily="34" charset="0"/>
                <a:cs typeface="Helvetica Neue" panose="020B0502040204020203" pitchFamily="34" charset="0"/>
              </a:rPr>
              <a:t>Key facts about your topic</a:t>
            </a:r>
          </a:p>
        </p:txBody>
      </p:sp>
      <p:sp>
        <p:nvSpPr>
          <p:cNvPr id="21" name="Content Placeholder 2"/>
          <p:cNvSpPr txBox="1">
            <a:spLocks/>
          </p:cNvSpPr>
          <p:nvPr/>
        </p:nvSpPr>
        <p:spPr>
          <a:xfrm>
            <a:off x="850250" y="1876798"/>
            <a:ext cx="10465450" cy="4000000"/>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 housing estate is a group of homes and other buildings built together as a single development. The exact form may vary from country to country. Accordingly, a housing estate is usually built by a single contractor, with only a few styles of house or building design, so they tend to be uniform in appearance. A housing development is "often erected on a tract of land by one builder and controlled by one management." In the British Isles, the term is quite broad, and can include anything from high rise government-subsidised housing, right through to more upmarket, developer-led suburban tract housing.</a:t>
            </a:r>
          </a:p>
        </p:txBody>
      </p:sp>
      <p:sp>
        <p:nvSpPr>
          <p:cNvPr id="22" name="Footer Placeholder 2"/>
          <p:cNvSpPr>
            <a:spLocks noGrp="1"/>
          </p:cNvSpPr>
          <p:nvPr>
            <p:ph type="ftr" sz="quarter" idx="11"/>
          </p:nvPr>
        </p:nvSpPr>
        <p:spPr>
          <a:xfrm>
            <a:off x="838199" y="6229028"/>
            <a:ext cx="5779169" cy="365125"/>
          </a:xfrm>
        </p:spPr>
        <p:txBody>
          <a:bodyPr/>
          <a:lstStyle/>
          <a:p>
            <a:pPr algn="l"/>
            <a:r>
              <a:rPr lang="en-US" dirty="0">
                <a:solidFill>
                  <a:schemeClr val="tx2"/>
                </a:solidFill>
                <a:latin typeface="Helvetica Neue" panose="020B0502040204020203" pitchFamily="34" charset="0"/>
                <a:ea typeface="Helvetica Neue" panose="020B0502040204020203" pitchFamily="34" charset="0"/>
                <a:cs typeface="Helvetica Neue" panose="020B0502040204020203" pitchFamily="34" charset="0"/>
                <a:hlinkClick r:id="rId3"/>
              </a:rPr>
              <a:t>en.wikipedia.org</a:t>
            </a:r>
            <a:r>
              <a:rPr lang="en-US" dirty="0">
                <a:solidFill>
                  <a:schemeClr val="tx2"/>
                </a:solidFill>
                <a:latin typeface="Helvetica Neue" panose="020B0502040204020203" pitchFamily="34" charset="0"/>
                <a:ea typeface="Helvetica Neue" panose="020B0502040204020203" pitchFamily="34" charset="0"/>
                <a:cs typeface="Helvetica Neue" panose="020B0502040204020203" pitchFamily="34" charset="0"/>
              </a:rPr>
              <a:t> - Text under </a:t>
            </a:r>
            <a:r>
              <a:rPr lang="en-US" dirty="0">
                <a:solidFill>
                  <a:schemeClr val="tx2"/>
                </a:solidFill>
                <a:latin typeface="Helvetica Neue" panose="020B0502040204020203" pitchFamily="34" charset="0"/>
                <a:ea typeface="Helvetica Neue" panose="020B0502040204020203" pitchFamily="34" charset="0"/>
                <a:cs typeface="Helvetica Neue" panose="020B0502040204020203" pitchFamily="34" charset="0"/>
                <a:hlinkClick r:id="rId4"/>
              </a:rPr>
              <a:t>CC-BY-SA license</a:t>
            </a:r>
            <a:endParaRPr lang="en-US" dirty="0"/>
          </a:p>
        </p:txBody>
      </p:sp>
      <p:grpSp>
        <p:nvGrpSpPr>
          <p:cNvPr id="4" name="Group 3">
            <a:extLst>
              <a:ext uri="{FF2B5EF4-FFF2-40B4-BE49-F238E27FC236}">
                <a16:creationId xmlns:a16="http://schemas.microsoft.com/office/drawing/2014/main" id="{E07FEDDE-7BE3-4AF0-89AC-8212D722B9B0}"/>
              </a:ext>
            </a:extLst>
          </p:cNvPr>
          <p:cNvGrpSpPr/>
          <p:nvPr/>
        </p:nvGrpSpPr>
        <p:grpSpPr>
          <a:xfrm>
            <a:off x="6211661" y="6042093"/>
            <a:ext cx="5138199" cy="734947"/>
            <a:chOff x="6211661" y="6042093"/>
            <a:chExt cx="5138199" cy="734947"/>
          </a:xfrm>
        </p:grpSpPr>
        <p:sp>
          <p:nvSpPr>
            <p:cNvPr id="5" name="Rectangle 8">
              <a:extLst>
                <a:ext uri="{FF2B5EF4-FFF2-40B4-BE49-F238E27FC236}">
                  <a16:creationId xmlns:a16="http://schemas.microsoft.com/office/drawing/2014/main" id="{184C5845-0FFB-4734-A9BE-3E8CEA8008D3}"/>
                </a:ext>
              </a:extLst>
            </p:cNvPr>
            <p:cNvSpPr/>
            <p:nvPr/>
          </p:nvSpPr>
          <p:spPr>
            <a:xfrm>
              <a:off x="6211661" y="6042093"/>
              <a:ext cx="5138199" cy="63078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TextBox 7">
              <a:extLst>
                <a:ext uri="{FF2B5EF4-FFF2-40B4-BE49-F238E27FC236}">
                  <a16:creationId xmlns:a16="http://schemas.microsoft.com/office/drawing/2014/main" id="{33CDDC14-D7C0-4FC6-8360-4E6E50174088}"/>
                </a:ext>
              </a:extLst>
            </p:cNvPr>
            <p:cNvSpPr txBox="1"/>
            <p:nvPr/>
          </p:nvSpPr>
          <p:spPr>
            <a:xfrm>
              <a:off x="6980629" y="6140658"/>
              <a:ext cx="2303691" cy="451406"/>
            </a:xfrm>
            <a:prstGeom prst="rect">
              <a:avLst/>
            </a:prstGeom>
            <a:noFill/>
          </p:spPr>
          <p:txBody>
            <a:bodyPr wrap="square" rtlCol="0">
              <a:spAutoFit/>
            </a:bodyPr>
            <a:lstStyle/>
            <a:p>
              <a:pPr>
                <a:lnSpc>
                  <a:spcPts val="1400"/>
                </a:lnSpc>
              </a:pPr>
              <a:r>
                <a:rPr lang="en-US" sz="1200" dirty="0">
                  <a:solidFill>
                    <a:srgbClr val="D24726"/>
                  </a:solidFill>
                  <a:latin typeface="Helvetica" panose="020B0604020202020204" pitchFamily="34" charset="0"/>
                  <a:cs typeface="Helvetica" panose="020B0604020202020204" pitchFamily="34" charset="0"/>
                </a:rPr>
                <a:t>See more: </a:t>
              </a:r>
              <a:r>
                <a:rPr lang="en-US" sz="1200" dirty="0">
                  <a:solidFill>
                    <a:schemeClr val="tx1">
                      <a:lumMod val="65000"/>
                      <a:lumOff val="35000"/>
                    </a:schemeClr>
                  </a:solidFill>
                  <a:latin typeface="Helvetica" panose="020B0604020202020204" pitchFamily="34" charset="0"/>
                  <a:ea typeface="Segoe UI Symbol" panose="020B0502040204020203" pitchFamily="34" charset="0"/>
                  <a:cs typeface="Helvetica" panose="020B0604020202020204" pitchFamily="34" charset="0"/>
                </a:rPr>
                <a:t>Open the Notes below for more information.</a:t>
              </a:r>
            </a:p>
          </p:txBody>
        </p:sp>
        <p:pic>
          <p:nvPicPr>
            <p:cNvPr id="7" name="Picture 11" descr="Curved arrow">
              <a:extLst>
                <a:ext uri="{FF2B5EF4-FFF2-40B4-BE49-F238E27FC236}">
                  <a16:creationId xmlns:a16="http://schemas.microsoft.com/office/drawing/2014/main" id="{A3DA137E-6B53-4403-B00B-B734CA13A906}"/>
                </a:ext>
              </a:extLst>
            </p:cNvPr>
            <p:cNvPicPr/>
            <p:nvPr/>
          </p:nvPicPr>
          <p:blipFill>
            <a:blip r:embed="rId5" cstate="print">
              <a:extLst>
                <a:ext uri="{28A0092B-C50C-407E-A947-70E740481C1C}">
                  <a14:useLocalDpi xmlns:a14="http://schemas.microsoft.com/office/drawing/2010/main" val="0"/>
                </a:ext>
              </a:extLst>
            </a:blip>
            <a:stretch>
              <a:fillRect/>
            </a:stretch>
          </p:blipFill>
          <p:spPr>
            <a:xfrm rot="10354591" flipH="1">
              <a:off x="6306564" y="6342835"/>
              <a:ext cx="742543" cy="434205"/>
            </a:xfrm>
            <a:prstGeom prst="rect">
              <a:avLst/>
            </a:prstGeom>
          </p:spPr>
        </p:pic>
      </p:grpSp>
      <p:pic>
        <p:nvPicPr>
          <p:cNvPr id="9" name="Picture 8" descr="Notes button in status bar">
            <a:extLst>
              <a:ext uri="{FF2B5EF4-FFF2-40B4-BE49-F238E27FC236}">
                <a16:creationId xmlns:a16="http://schemas.microsoft.com/office/drawing/2014/main" id="{C8C2AE28-6AB7-4F9D-A4D5-5EAAD6263283}"/>
              </a:ext>
            </a:extLst>
          </p:cNvPr>
          <p:cNvPicPr>
            <a:picLocks noChangeAspect="1"/>
          </p:cNvPicPr>
          <p:nvPr/>
        </p:nvPicPr>
        <p:blipFill>
          <a:blip r:embed="rId6"/>
          <a:stretch>
            <a:fillRect/>
          </a:stretch>
        </p:blipFill>
        <p:spPr>
          <a:xfrm>
            <a:off x="9068176" y="5968740"/>
            <a:ext cx="2381132" cy="795243"/>
          </a:xfrm>
          <a:prstGeom prst="rect">
            <a:avLst/>
          </a:prstGeom>
        </p:spPr>
      </p:pic>
    </p:spTree>
    <p:extLst>
      <p:ext uri="{BB962C8B-B14F-4D97-AF65-F5344CB8AC3E}">
        <p14:creationId xmlns:p14="http://schemas.microsoft.com/office/powerpoint/2010/main" val="3748667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966A4D4-049A-4389-B407-0E7091A0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8F5E4-851C-F661-E113-B809B3C6ECAC}"/>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en-US" dirty="0"/>
              <a:t>Results: building type</a:t>
            </a:r>
          </a:p>
        </p:txBody>
      </p:sp>
      <p:sp>
        <p:nvSpPr>
          <p:cNvPr id="3" name="Content Placeholder 2">
            <a:extLst>
              <a:ext uri="{FF2B5EF4-FFF2-40B4-BE49-F238E27FC236}">
                <a16:creationId xmlns:a16="http://schemas.microsoft.com/office/drawing/2014/main" id="{3C6D290C-86EF-3094-8B33-D654D8098192}"/>
              </a:ext>
            </a:extLst>
          </p:cNvPr>
          <p:cNvSpPr>
            <a:spLocks noGrp="1"/>
          </p:cNvSpPr>
          <p:nvPr>
            <p:ph idx="1"/>
          </p:nvPr>
        </p:nvSpPr>
        <p:spPr>
          <a:xfrm>
            <a:off x="804672" y="2858703"/>
            <a:ext cx="4475892" cy="3042547"/>
          </a:xfrm>
        </p:spPr>
        <p:txBody>
          <a:bodyPr>
            <a:normAutofit/>
          </a:bodyPr>
          <a:lstStyle/>
          <a:p>
            <a:r>
              <a:rPr lang="en-US" dirty="0">
                <a:solidFill>
                  <a:srgbClr val="FFFFFF"/>
                </a:solidFill>
              </a:rPr>
              <a:t>Reject the Null hypothesis that there is no difference between the population means of Single-Family Detached Building Type vs all other building types</a:t>
            </a:r>
          </a:p>
          <a:p>
            <a:r>
              <a:rPr lang="en-US" dirty="0">
                <a:solidFill>
                  <a:srgbClr val="FFFFFF"/>
                </a:solidFill>
              </a:rPr>
              <a:t>The difference is significant at the &lt;0.05 level, where p= 1.12361E-11. With 95% confidence, the difference is between $21,140 &amp; $37,779.</a:t>
            </a:r>
          </a:p>
        </p:txBody>
      </p:sp>
      <p:sp>
        <p:nvSpPr>
          <p:cNvPr id="16" name="Rectangle 15">
            <a:extLst>
              <a:ext uri="{FF2B5EF4-FFF2-40B4-BE49-F238E27FC236}">
                <a16:creationId xmlns:a16="http://schemas.microsoft.com/office/drawing/2014/main" id="{B5899359-8523-4D4D-B568-3FDFAF98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E9C9585-DA89-4D7E-BCDF-576461A1A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hart 8">
            <a:extLst>
              <a:ext uri="{FF2B5EF4-FFF2-40B4-BE49-F238E27FC236}">
                <a16:creationId xmlns:a16="http://schemas.microsoft.com/office/drawing/2014/main" id="{3BBBE871-3418-9EE9-0FC9-99D0510F1CC9}"/>
              </a:ext>
            </a:extLst>
          </p:cNvPr>
          <p:cNvGraphicFramePr>
            <a:graphicFrameLocks/>
          </p:cNvGraphicFramePr>
          <p:nvPr>
            <p:extLst>
              <p:ext uri="{D42A27DB-BD31-4B8C-83A1-F6EECF244321}">
                <p14:modId xmlns:p14="http://schemas.microsoft.com/office/powerpoint/2010/main" val="3910852747"/>
              </p:ext>
            </p:extLst>
          </p:nvPr>
        </p:nvGraphicFramePr>
        <p:xfrm>
          <a:off x="6714518" y="565356"/>
          <a:ext cx="4837402" cy="3200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977FB386-3894-F261-B246-23DA39073673}"/>
              </a:ext>
            </a:extLst>
          </p:cNvPr>
          <p:cNvGraphicFramePr>
            <a:graphicFrameLocks/>
          </p:cNvGraphicFramePr>
          <p:nvPr>
            <p:extLst>
              <p:ext uri="{D42A27DB-BD31-4B8C-83A1-F6EECF244321}">
                <p14:modId xmlns:p14="http://schemas.microsoft.com/office/powerpoint/2010/main" val="1075722921"/>
              </p:ext>
            </p:extLst>
          </p:nvPr>
        </p:nvGraphicFramePr>
        <p:xfrm>
          <a:off x="6714518" y="3765756"/>
          <a:ext cx="4837402" cy="260161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15766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0BC020-BDBF-49EB-9898-BAB5BF559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4950C64-5D81-40F1-9601-8BA0D63BAE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12192000" cy="3429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8F5E4-851C-F661-E113-B809B3C6ECAC}"/>
              </a:ext>
            </a:extLst>
          </p:cNvPr>
          <p:cNvSpPr>
            <a:spLocks noGrp="1"/>
          </p:cNvSpPr>
          <p:nvPr>
            <p:ph type="title"/>
          </p:nvPr>
        </p:nvSpPr>
        <p:spPr>
          <a:xfrm>
            <a:off x="2231136" y="3781241"/>
            <a:ext cx="7729729" cy="855406"/>
          </a:xfrm>
          <a:noFill/>
          <a:ln>
            <a:solidFill>
              <a:schemeClr val="bg1"/>
            </a:solidFill>
          </a:ln>
        </p:spPr>
        <p:txBody>
          <a:bodyPr>
            <a:normAutofit/>
          </a:bodyPr>
          <a:lstStyle/>
          <a:p>
            <a:r>
              <a:rPr lang="en-US" sz="2400">
                <a:solidFill>
                  <a:schemeClr val="bg1"/>
                </a:solidFill>
              </a:rPr>
              <a:t>Results: House style</a:t>
            </a:r>
          </a:p>
        </p:txBody>
      </p:sp>
      <p:sp>
        <p:nvSpPr>
          <p:cNvPr id="3" name="Content Placeholder 2">
            <a:extLst>
              <a:ext uri="{FF2B5EF4-FFF2-40B4-BE49-F238E27FC236}">
                <a16:creationId xmlns:a16="http://schemas.microsoft.com/office/drawing/2014/main" id="{3C6D290C-86EF-3094-8B33-D654D8098192}"/>
              </a:ext>
            </a:extLst>
          </p:cNvPr>
          <p:cNvSpPr>
            <a:spLocks noGrp="1"/>
          </p:cNvSpPr>
          <p:nvPr>
            <p:ph idx="1"/>
          </p:nvPr>
        </p:nvSpPr>
        <p:spPr>
          <a:xfrm>
            <a:off x="2238412" y="4846076"/>
            <a:ext cx="7715177" cy="1271556"/>
          </a:xfrm>
        </p:spPr>
        <p:txBody>
          <a:bodyPr>
            <a:normAutofit/>
          </a:bodyPr>
          <a:lstStyle/>
          <a:p>
            <a:pPr>
              <a:lnSpc>
                <a:spcPct val="90000"/>
              </a:lnSpc>
            </a:pPr>
            <a:r>
              <a:rPr lang="en-US" dirty="0">
                <a:solidFill>
                  <a:schemeClr val="bg1"/>
                </a:solidFill>
              </a:rPr>
              <a:t>Reject the Null hypothesis that there is no difference between the population means of 2-Story House style type vs all other house style types.</a:t>
            </a:r>
          </a:p>
          <a:p>
            <a:pPr>
              <a:lnSpc>
                <a:spcPct val="90000"/>
              </a:lnSpc>
            </a:pPr>
            <a:r>
              <a:rPr lang="en-US" dirty="0">
                <a:solidFill>
                  <a:schemeClr val="bg1"/>
                </a:solidFill>
              </a:rPr>
              <a:t>The difference is significant at the &lt;0.05 level, where p= 5.28981E-18. With 95% confidence, the difference is between $32,637 &amp; $51,167.</a:t>
            </a:r>
          </a:p>
          <a:p>
            <a:pPr>
              <a:lnSpc>
                <a:spcPct val="90000"/>
              </a:lnSpc>
            </a:pPr>
            <a:endParaRPr lang="en-US" dirty="0">
              <a:solidFill>
                <a:schemeClr val="bg1"/>
              </a:solidFill>
              <a:latin typeface="MaisonNeue"/>
            </a:endParaRPr>
          </a:p>
        </p:txBody>
      </p:sp>
      <p:graphicFrame>
        <p:nvGraphicFramePr>
          <p:cNvPr id="4" name="Chart 3">
            <a:extLst>
              <a:ext uri="{FF2B5EF4-FFF2-40B4-BE49-F238E27FC236}">
                <a16:creationId xmlns:a16="http://schemas.microsoft.com/office/drawing/2014/main" id="{1AEAC7EF-437F-AD4C-ABAB-823FA5141275}"/>
              </a:ext>
            </a:extLst>
          </p:cNvPr>
          <p:cNvGraphicFramePr>
            <a:graphicFrameLocks/>
          </p:cNvGraphicFramePr>
          <p:nvPr>
            <p:extLst>
              <p:ext uri="{D42A27DB-BD31-4B8C-83A1-F6EECF244321}">
                <p14:modId xmlns:p14="http://schemas.microsoft.com/office/powerpoint/2010/main" val="435860216"/>
              </p:ext>
            </p:extLst>
          </p:nvPr>
        </p:nvGraphicFramePr>
        <p:xfrm>
          <a:off x="81023" y="426725"/>
          <a:ext cx="7315201" cy="279284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5E08B534-DD21-CC45-B451-9CA423714610}"/>
              </a:ext>
            </a:extLst>
          </p:cNvPr>
          <p:cNvGraphicFramePr>
            <a:graphicFrameLocks/>
          </p:cNvGraphicFramePr>
          <p:nvPr>
            <p:extLst>
              <p:ext uri="{D42A27DB-BD31-4B8C-83A1-F6EECF244321}">
                <p14:modId xmlns:p14="http://schemas.microsoft.com/office/powerpoint/2010/main" val="530758347"/>
              </p:ext>
            </p:extLst>
          </p:nvPr>
        </p:nvGraphicFramePr>
        <p:xfrm>
          <a:off x="7396223" y="426726"/>
          <a:ext cx="4479571" cy="279284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61445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8F5E4-851C-F661-E113-B809B3C6ECAC}"/>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sz="2600">
                <a:solidFill>
                  <a:schemeClr val="bg1"/>
                </a:solidFill>
              </a:rPr>
              <a:t>Results: Neighborhood</a:t>
            </a:r>
          </a:p>
        </p:txBody>
      </p:sp>
      <p:sp>
        <p:nvSpPr>
          <p:cNvPr id="3" name="Content Placeholder 2">
            <a:extLst>
              <a:ext uri="{FF2B5EF4-FFF2-40B4-BE49-F238E27FC236}">
                <a16:creationId xmlns:a16="http://schemas.microsoft.com/office/drawing/2014/main" id="{3C6D290C-86EF-3094-8B33-D654D8098192}"/>
              </a:ext>
            </a:extLst>
          </p:cNvPr>
          <p:cNvSpPr>
            <a:spLocks noGrp="1"/>
          </p:cNvSpPr>
          <p:nvPr>
            <p:ph idx="1"/>
          </p:nvPr>
        </p:nvSpPr>
        <p:spPr>
          <a:xfrm>
            <a:off x="643468" y="2638044"/>
            <a:ext cx="3363974" cy="3415622"/>
          </a:xfrm>
        </p:spPr>
        <p:txBody>
          <a:bodyPr>
            <a:normAutofit/>
          </a:bodyPr>
          <a:lstStyle/>
          <a:p>
            <a:r>
              <a:rPr lang="en-US" dirty="0">
                <a:solidFill>
                  <a:schemeClr val="bg1"/>
                </a:solidFill>
              </a:rPr>
              <a:t>Reject the Null hypothesis that there is no difference between the population means of the North Ridge Neighborhood type vs all other neighborhood types.</a:t>
            </a:r>
          </a:p>
          <a:p>
            <a:r>
              <a:rPr lang="en-US" dirty="0">
                <a:solidFill>
                  <a:schemeClr val="bg1"/>
                </a:solidFill>
              </a:rPr>
              <a:t>The difference is significant at the &lt;0.05 level, where p= 2.32268E-10. With 95% confidence, the difference is between $120,340 &amp; $197,329.</a:t>
            </a:r>
          </a:p>
        </p:txBody>
      </p:sp>
      <p:graphicFrame>
        <p:nvGraphicFramePr>
          <p:cNvPr id="4" name="Chart 3">
            <a:extLst>
              <a:ext uri="{FF2B5EF4-FFF2-40B4-BE49-F238E27FC236}">
                <a16:creationId xmlns:a16="http://schemas.microsoft.com/office/drawing/2014/main" id="{4F15D358-E0E4-65CA-F7BB-52010A0E8555}"/>
              </a:ext>
            </a:extLst>
          </p:cNvPr>
          <p:cNvGraphicFramePr>
            <a:graphicFrameLocks/>
          </p:cNvGraphicFramePr>
          <p:nvPr>
            <p:extLst>
              <p:ext uri="{D42A27DB-BD31-4B8C-83A1-F6EECF244321}">
                <p14:modId xmlns:p14="http://schemas.microsoft.com/office/powerpoint/2010/main" val="2439752811"/>
              </p:ext>
            </p:extLst>
          </p:nvPr>
        </p:nvGraphicFramePr>
        <p:xfrm>
          <a:off x="5297763" y="347241"/>
          <a:ext cx="6250769" cy="38196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E0D5AD76-C93D-8E44-821A-64F030C8EF24}"/>
              </a:ext>
            </a:extLst>
          </p:cNvPr>
          <p:cNvGraphicFramePr>
            <a:graphicFrameLocks/>
          </p:cNvGraphicFramePr>
          <p:nvPr>
            <p:extLst>
              <p:ext uri="{D42A27DB-BD31-4B8C-83A1-F6EECF244321}">
                <p14:modId xmlns:p14="http://schemas.microsoft.com/office/powerpoint/2010/main" val="2890878126"/>
              </p:ext>
            </p:extLst>
          </p:nvPr>
        </p:nvGraphicFramePr>
        <p:xfrm>
          <a:off x="5297762" y="4166886"/>
          <a:ext cx="6250769" cy="25695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44634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966A4D4-049A-4389-B407-0E7091A0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8F5E4-851C-F661-E113-B809B3C6ECAC}"/>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en-US" dirty="0"/>
              <a:t>Results: Kitchen quality</a:t>
            </a:r>
          </a:p>
        </p:txBody>
      </p:sp>
      <p:sp>
        <p:nvSpPr>
          <p:cNvPr id="3" name="Content Placeholder 2">
            <a:extLst>
              <a:ext uri="{FF2B5EF4-FFF2-40B4-BE49-F238E27FC236}">
                <a16:creationId xmlns:a16="http://schemas.microsoft.com/office/drawing/2014/main" id="{3C6D290C-86EF-3094-8B33-D654D8098192}"/>
              </a:ext>
            </a:extLst>
          </p:cNvPr>
          <p:cNvSpPr>
            <a:spLocks noGrp="1"/>
          </p:cNvSpPr>
          <p:nvPr>
            <p:ph idx="1"/>
          </p:nvPr>
        </p:nvSpPr>
        <p:spPr>
          <a:xfrm>
            <a:off x="804672" y="2858703"/>
            <a:ext cx="4475892" cy="3042547"/>
          </a:xfrm>
        </p:spPr>
        <p:txBody>
          <a:bodyPr>
            <a:normAutofit/>
          </a:bodyPr>
          <a:lstStyle/>
          <a:p>
            <a:r>
              <a:rPr lang="en-US" dirty="0">
                <a:solidFill>
                  <a:srgbClr val="FFFFFF"/>
                </a:solidFill>
              </a:rPr>
              <a:t>Reject the Null hypothesis that there is no difference between the population means of "Excellent" kitchen quality in comparison with "Good" kitchen quality</a:t>
            </a:r>
          </a:p>
          <a:p>
            <a:r>
              <a:rPr lang="en-US" dirty="0">
                <a:solidFill>
                  <a:srgbClr val="FFFFFF"/>
                </a:solidFill>
              </a:rPr>
              <a:t>The difference is significant at the &lt;0.05 level, where p= 9.42889E-16. With 95% confidence, the difference is between $91,917 &amp; $140,960.</a:t>
            </a:r>
          </a:p>
        </p:txBody>
      </p:sp>
      <p:sp>
        <p:nvSpPr>
          <p:cNvPr id="14" name="Rectangle 13">
            <a:extLst>
              <a:ext uri="{FF2B5EF4-FFF2-40B4-BE49-F238E27FC236}">
                <a16:creationId xmlns:a16="http://schemas.microsoft.com/office/drawing/2014/main" id="{B5899359-8523-4D4D-B568-3FDFAF98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E9C9585-DA89-4D7E-BCDF-576461A1A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hart 6">
            <a:extLst>
              <a:ext uri="{FF2B5EF4-FFF2-40B4-BE49-F238E27FC236}">
                <a16:creationId xmlns:a16="http://schemas.microsoft.com/office/drawing/2014/main" id="{D11D2A67-F4BC-87CA-4196-AB314D803171}"/>
              </a:ext>
            </a:extLst>
          </p:cNvPr>
          <p:cNvGraphicFramePr>
            <a:graphicFrameLocks/>
          </p:cNvGraphicFramePr>
          <p:nvPr>
            <p:extLst>
              <p:ext uri="{D42A27DB-BD31-4B8C-83A1-F6EECF244321}">
                <p14:modId xmlns:p14="http://schemas.microsoft.com/office/powerpoint/2010/main" val="1253493335"/>
              </p:ext>
            </p:extLst>
          </p:nvPr>
        </p:nvGraphicFramePr>
        <p:xfrm>
          <a:off x="7064692" y="970949"/>
          <a:ext cx="4159568" cy="45994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20060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966A4D4-049A-4389-B407-0E7091A0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8F5E4-851C-F661-E113-B809B3C6ECAC}"/>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en-US" dirty="0"/>
              <a:t>Results: Sale condition</a:t>
            </a:r>
          </a:p>
        </p:txBody>
      </p:sp>
      <p:sp>
        <p:nvSpPr>
          <p:cNvPr id="3" name="Content Placeholder 2">
            <a:extLst>
              <a:ext uri="{FF2B5EF4-FFF2-40B4-BE49-F238E27FC236}">
                <a16:creationId xmlns:a16="http://schemas.microsoft.com/office/drawing/2014/main" id="{3C6D290C-86EF-3094-8B33-D654D8098192}"/>
              </a:ext>
            </a:extLst>
          </p:cNvPr>
          <p:cNvSpPr>
            <a:spLocks noGrp="1"/>
          </p:cNvSpPr>
          <p:nvPr>
            <p:ph idx="1"/>
          </p:nvPr>
        </p:nvSpPr>
        <p:spPr>
          <a:xfrm>
            <a:off x="804672" y="2858703"/>
            <a:ext cx="4475892" cy="3042547"/>
          </a:xfrm>
        </p:spPr>
        <p:txBody>
          <a:bodyPr>
            <a:normAutofit/>
          </a:bodyPr>
          <a:lstStyle/>
          <a:p>
            <a:pPr>
              <a:lnSpc>
                <a:spcPct val="90000"/>
              </a:lnSpc>
            </a:pPr>
            <a:r>
              <a:rPr lang="en-US" dirty="0">
                <a:solidFill>
                  <a:srgbClr val="FFFFFF"/>
                </a:solidFill>
              </a:rPr>
              <a:t>Reject the Null hypothesis that there is no difference between the population means of ”Normal" sale condition in comparison with ”Partial" sale condition. Where Normal sale, by definition, is a normal sale and a partial sale is a home that was not completed when last assessed.</a:t>
            </a:r>
          </a:p>
          <a:p>
            <a:pPr>
              <a:lnSpc>
                <a:spcPct val="90000"/>
              </a:lnSpc>
            </a:pPr>
            <a:r>
              <a:rPr lang="en-US" dirty="0">
                <a:solidFill>
                  <a:srgbClr val="FFFFFF"/>
                </a:solidFill>
              </a:rPr>
              <a:t>The difference is significant at the &lt;0.05 level, where p= 1.43988E-18. With 95% confidence, the difference is between -$115,859 &amp; -$78,320.</a:t>
            </a:r>
          </a:p>
        </p:txBody>
      </p:sp>
      <p:sp>
        <p:nvSpPr>
          <p:cNvPr id="11" name="Rectangle 10">
            <a:extLst>
              <a:ext uri="{FF2B5EF4-FFF2-40B4-BE49-F238E27FC236}">
                <a16:creationId xmlns:a16="http://schemas.microsoft.com/office/drawing/2014/main" id="{B5899359-8523-4D4D-B568-3FDFAF98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E9C9585-DA89-4D7E-BCDF-576461A1A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hart 3">
            <a:extLst>
              <a:ext uri="{FF2B5EF4-FFF2-40B4-BE49-F238E27FC236}">
                <a16:creationId xmlns:a16="http://schemas.microsoft.com/office/drawing/2014/main" id="{266634CE-AD13-65DB-5ED4-031F670817FB}"/>
              </a:ext>
            </a:extLst>
          </p:cNvPr>
          <p:cNvGraphicFramePr>
            <a:graphicFrameLocks/>
          </p:cNvGraphicFramePr>
          <p:nvPr>
            <p:extLst>
              <p:ext uri="{D42A27DB-BD31-4B8C-83A1-F6EECF244321}">
                <p14:modId xmlns:p14="http://schemas.microsoft.com/office/powerpoint/2010/main" val="190883389"/>
              </p:ext>
            </p:extLst>
          </p:nvPr>
        </p:nvGraphicFramePr>
        <p:xfrm>
          <a:off x="7064692" y="970949"/>
          <a:ext cx="4159568" cy="45994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19647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CBA25-ED7A-CC6D-B4EE-81E0495F7635}"/>
              </a:ext>
            </a:extLst>
          </p:cNvPr>
          <p:cNvSpPr>
            <a:spLocks noGrp="1"/>
          </p:cNvSpPr>
          <p:nvPr>
            <p:ph type="title"/>
          </p:nvPr>
        </p:nvSpPr>
        <p:spPr>
          <a:xfrm>
            <a:off x="2231136" y="420682"/>
            <a:ext cx="7729728" cy="1188720"/>
          </a:xfrm>
        </p:spPr>
        <p:txBody>
          <a:bodyPr/>
          <a:lstStyle/>
          <a:p>
            <a:r>
              <a:rPr lang="en-US" dirty="0"/>
              <a:t>Recommendations</a:t>
            </a:r>
          </a:p>
        </p:txBody>
      </p:sp>
      <p:sp>
        <p:nvSpPr>
          <p:cNvPr id="3" name="Content Placeholder 2">
            <a:extLst>
              <a:ext uri="{FF2B5EF4-FFF2-40B4-BE49-F238E27FC236}">
                <a16:creationId xmlns:a16="http://schemas.microsoft.com/office/drawing/2014/main" id="{CBCDDE88-9F27-F79B-F422-26CA38987AEA}"/>
              </a:ext>
            </a:extLst>
          </p:cNvPr>
          <p:cNvSpPr>
            <a:spLocks noGrp="1"/>
          </p:cNvSpPr>
          <p:nvPr>
            <p:ph idx="1"/>
          </p:nvPr>
        </p:nvSpPr>
        <p:spPr>
          <a:xfrm>
            <a:off x="2231136" y="1863524"/>
            <a:ext cx="7729728" cy="4676172"/>
          </a:xfrm>
        </p:spPr>
        <p:txBody>
          <a:bodyPr>
            <a:normAutofit fontScale="77500" lnSpcReduction="20000"/>
          </a:bodyPr>
          <a:lstStyle/>
          <a:p>
            <a:pPr marL="0" indent="0">
              <a:buNone/>
            </a:pPr>
            <a:r>
              <a:rPr lang="en-US" sz="2300" dirty="0">
                <a:solidFill>
                  <a:srgbClr val="404040"/>
                </a:solidFill>
              </a:rPr>
              <a:t>Our business objective is to invest in mortgages of homes where factors influencing sale price are greatest. Based on the results, we’ll make a recommendation from each tested factor.</a:t>
            </a:r>
          </a:p>
          <a:p>
            <a:pPr marL="342900" indent="-342900">
              <a:buFont typeface="+mj-lt"/>
              <a:buAutoNum type="arabicPeriod"/>
            </a:pPr>
            <a:r>
              <a:rPr lang="en-US" u="sng" dirty="0"/>
              <a:t>Building type</a:t>
            </a:r>
            <a:r>
              <a:rPr lang="en-US" dirty="0"/>
              <a:t>: Single family building types affect sale price more positively than all other types of buildings. It is recommended to </a:t>
            </a:r>
            <a:r>
              <a:rPr lang="en-US" b="1" dirty="0"/>
              <a:t>invest in mortgages that consist of single-family detached households</a:t>
            </a:r>
            <a:r>
              <a:rPr lang="en-US" dirty="0"/>
              <a:t>. These homes sell for approx. $185K in comparison with other building types that sell for approx. $156K on average.</a:t>
            </a:r>
          </a:p>
          <a:p>
            <a:pPr marL="342900" indent="-342900">
              <a:buFont typeface="+mj-lt"/>
              <a:buAutoNum type="arabicPeriod"/>
            </a:pPr>
            <a:r>
              <a:rPr lang="en-US" u="sng" dirty="0"/>
              <a:t>House Style</a:t>
            </a:r>
            <a:r>
              <a:rPr lang="en-US" dirty="0"/>
              <a:t>: 2 Story house types affect sale price more positively than other building types. But, It is recommended to </a:t>
            </a:r>
            <a:r>
              <a:rPr lang="en-US" b="1" dirty="0"/>
              <a:t>invest in mortgages that consist of 2.5-Story Finished households. </a:t>
            </a:r>
            <a:r>
              <a:rPr lang="en-US" dirty="0"/>
              <a:t>These homes sell for approx. $220K where 2-Story house styles sell for approx. $210K on average.</a:t>
            </a:r>
            <a:endParaRPr lang="en-US" b="1" dirty="0"/>
          </a:p>
          <a:p>
            <a:pPr marL="342900" indent="-342900">
              <a:buFont typeface="+mj-lt"/>
              <a:buAutoNum type="arabicPeriod"/>
            </a:pPr>
            <a:r>
              <a:rPr lang="en-US" u="sng" dirty="0"/>
              <a:t>Neighborhood</a:t>
            </a:r>
            <a:r>
              <a:rPr lang="en-US" dirty="0"/>
              <a:t>: The North Ridge neighborhood affects sale price more positively than all other neighborhoods. It is recommended to </a:t>
            </a:r>
            <a:r>
              <a:rPr lang="en-US" b="1" dirty="0"/>
              <a:t>invest in mortgages that consist of the North Ridge neighborhood. </a:t>
            </a:r>
            <a:r>
              <a:rPr lang="en-US" dirty="0"/>
              <a:t>These homes sell for approx. $335K in comparison with other neighborhoods that sell for approx. $176K on average.</a:t>
            </a:r>
          </a:p>
          <a:p>
            <a:pPr marL="342900" indent="-342900">
              <a:buFont typeface="+mj-lt"/>
              <a:buAutoNum type="arabicPeriod"/>
            </a:pPr>
            <a:r>
              <a:rPr lang="en-US" u="sng" dirty="0"/>
              <a:t>Kitchen Quality</a:t>
            </a:r>
            <a:r>
              <a:rPr lang="en-US" dirty="0"/>
              <a:t>: "Excellent" kitchen quality affects sale price more positively than "Good" types. It is recommended to </a:t>
            </a:r>
            <a:r>
              <a:rPr lang="en-US" b="1" dirty="0"/>
              <a:t>invest in mortgages that consist of Excellent kitchen quality rated homes. </a:t>
            </a:r>
            <a:r>
              <a:rPr lang="en-US" dirty="0"/>
              <a:t>These homes sell for approx. $328K in comparison with other homes containing “Good” quality kitchens that sell for approx. $212K on average.</a:t>
            </a:r>
          </a:p>
          <a:p>
            <a:pPr marL="342900" indent="-342900">
              <a:buFont typeface="+mj-lt"/>
              <a:buAutoNum type="arabicPeriod"/>
            </a:pPr>
            <a:r>
              <a:rPr lang="en-US" u="sng" dirty="0"/>
              <a:t>Sale Condition</a:t>
            </a:r>
            <a:r>
              <a:rPr lang="en-US" dirty="0"/>
              <a:t>: "Normal" sale conditions affect sale price more negatively than "Partial" Sale conditions. It is recommended to </a:t>
            </a:r>
            <a:r>
              <a:rPr lang="en-US" b="1" dirty="0"/>
              <a:t>invest in mortgages that consist of Partial sale conditions.</a:t>
            </a:r>
            <a:r>
              <a:rPr lang="en-US" dirty="0"/>
              <a:t> These homes sell for approx. $272K in comparison with other homes containing “Normal” sale conditions that sell for approx. $176K on average.</a:t>
            </a:r>
          </a:p>
        </p:txBody>
      </p:sp>
    </p:spTree>
    <p:extLst>
      <p:ext uri="{BB962C8B-B14F-4D97-AF65-F5344CB8AC3E}">
        <p14:creationId xmlns:p14="http://schemas.microsoft.com/office/powerpoint/2010/main" val="747004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Content Placeholder 21">
            <a:extLst>
              <a:ext uri="{FF2B5EF4-FFF2-40B4-BE49-F238E27FC236}">
                <a16:creationId xmlns:a16="http://schemas.microsoft.com/office/drawing/2014/main" id="{282CB683-B267-477B-B209-C7389FAA0448}"/>
              </a:ext>
            </a:extLst>
          </p:cNvPr>
          <p:cNvSpPr>
            <a:spLocks noGrp="1"/>
          </p:cNvSpPr>
          <p:nvPr>
            <p:ph idx="1"/>
          </p:nvPr>
        </p:nvSpPr>
        <p:spPr/>
        <p:txBody>
          <a:bodyPr/>
          <a:lstStyle/>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Estate</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Council house</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Apartment</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Gated Community</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Severance</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Daily Urban System</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New Suburbanism</a:t>
            </a:r>
          </a:p>
        </p:txBody>
      </p:sp>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p:txBody>
          <a:bodyPr/>
          <a:lstStyle/>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Related topics to research</a:t>
            </a:r>
          </a:p>
        </p:txBody>
      </p:sp>
      <p:grpSp>
        <p:nvGrpSpPr>
          <p:cNvPr id="4" name="Group 3">
            <a:extLst>
              <a:ext uri="{FF2B5EF4-FFF2-40B4-BE49-F238E27FC236}">
                <a16:creationId xmlns:a16="http://schemas.microsoft.com/office/drawing/2014/main" id="{5F891352-0AB3-4D77-AA93-8E0A1738F8F4}"/>
              </a:ext>
            </a:extLst>
          </p:cNvPr>
          <p:cNvGrpSpPr/>
          <p:nvPr/>
        </p:nvGrpSpPr>
        <p:grpSpPr>
          <a:xfrm>
            <a:off x="5943601" y="1609726"/>
            <a:ext cx="5406259" cy="2019300"/>
            <a:chOff x="5943601" y="1609726"/>
            <a:chExt cx="5406259" cy="2019300"/>
          </a:xfrm>
        </p:grpSpPr>
        <p:sp>
          <p:nvSpPr>
            <p:cNvPr id="5" name="Rectangle 5">
              <a:extLst>
                <a:ext uri="{FF2B5EF4-FFF2-40B4-BE49-F238E27FC236}">
                  <a16:creationId xmlns:a16="http://schemas.microsoft.com/office/drawing/2014/main" id="{20526183-096D-4868-AE2D-0200EE5F1D5D}"/>
                </a:ext>
              </a:extLst>
            </p:cNvPr>
            <p:cNvSpPr/>
            <p:nvPr/>
          </p:nvSpPr>
          <p:spPr>
            <a:xfrm>
              <a:off x="5943601" y="1609726"/>
              <a:ext cx="5406259" cy="20193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TextBox 4">
              <a:extLst>
                <a:ext uri="{FF2B5EF4-FFF2-40B4-BE49-F238E27FC236}">
                  <a16:creationId xmlns:a16="http://schemas.microsoft.com/office/drawing/2014/main" id="{E9B136C8-7575-43EF-A6F3-EC4F69800828}"/>
                </a:ext>
              </a:extLst>
            </p:cNvPr>
            <p:cNvSpPr txBox="1"/>
            <p:nvPr/>
          </p:nvSpPr>
          <p:spPr>
            <a:xfrm>
              <a:off x="6189439" y="1827382"/>
              <a:ext cx="2849999" cy="307777"/>
            </a:xfrm>
            <a:prstGeom prst="rect">
              <a:avLst/>
            </a:prstGeom>
            <a:noFill/>
          </p:spPr>
          <p:txBody>
            <a:bodyPr wrap="square" rtlCol="0">
              <a:spAutoFit/>
            </a:bodyPr>
            <a:lstStyle/>
            <a:p>
              <a:pPr>
                <a:spcAft>
                  <a:spcPts val="1200"/>
                </a:spcAft>
              </a:pPr>
              <a:r>
                <a:rPr lang="en-US" sz="1400" dirty="0">
                  <a:solidFill>
                    <a:srgbClr val="D24726"/>
                  </a:solidFill>
                  <a:latin typeface="Helvetica" panose="020B0604020202020204" pitchFamily="34" charset="0"/>
                  <a:cs typeface="Helvetica" panose="020B0604020202020204" pitchFamily="34" charset="0"/>
                </a:rPr>
                <a:t>Use Smart Lookup to learn more</a:t>
              </a:r>
              <a:endParaRPr lang="en-US" sz="1400" dirty="0">
                <a:solidFill>
                  <a:srgbClr val="D24726"/>
                </a:solidFill>
                <a:latin typeface="Helvetica" panose="020B0604020202020204" pitchFamily="34" charset="0"/>
                <a:ea typeface="Segoe UI Symbol" panose="020B0502040204020203" pitchFamily="34" charset="0"/>
                <a:cs typeface="Helvetica" panose="020B0604020202020204" pitchFamily="34" charset="0"/>
              </a:endParaRPr>
            </a:p>
          </p:txBody>
        </p:sp>
        <p:sp>
          <p:nvSpPr>
            <p:cNvPr id="7" name="TextBox 7">
              <a:extLst>
                <a:ext uri="{FF2B5EF4-FFF2-40B4-BE49-F238E27FC236}">
                  <a16:creationId xmlns:a16="http://schemas.microsoft.com/office/drawing/2014/main" id="{F5C6FF1D-DFD2-4DBD-BDE7-F882DDC6DC74}"/>
                </a:ext>
              </a:extLst>
            </p:cNvPr>
            <p:cNvSpPr txBox="1"/>
            <p:nvPr/>
          </p:nvSpPr>
          <p:spPr>
            <a:xfrm>
              <a:off x="6450618" y="2207781"/>
              <a:ext cx="2626919" cy="954107"/>
            </a:xfrm>
            <a:prstGeom prst="rect">
              <a:avLst/>
            </a:prstGeom>
            <a:noFill/>
          </p:spPr>
          <p:txBody>
            <a:bodyPr wrap="square" rtlCol="0">
              <a:spAutoFit/>
            </a:bodyPr>
            <a:lstStyle/>
            <a:p>
              <a:pPr>
                <a:spcAft>
                  <a:spcPts val="1200"/>
                </a:spcAft>
              </a:pPr>
              <a:r>
                <a:rPr lang="en-US" sz="1200" dirty="0">
                  <a:solidFill>
                    <a:schemeClr val="tx1">
                      <a:lumMod val="65000"/>
                      <a:lumOff val="35000"/>
                    </a:schemeClr>
                  </a:solidFill>
                  <a:latin typeface="Helvetica" panose="020B0604020202020204" pitchFamily="34" charset="0"/>
                  <a:ea typeface="Segoe UI Symbol" panose="020B0502040204020203" pitchFamily="34" charset="0"/>
                  <a:cs typeface="Helvetica" panose="020B0604020202020204" pitchFamily="34" charset="0"/>
                </a:rPr>
                <a:t>Highlight one of the related topics</a:t>
              </a:r>
            </a:p>
            <a:p>
              <a:pPr>
                <a:spcAft>
                  <a:spcPts val="1200"/>
                </a:spcAft>
              </a:pPr>
              <a:r>
                <a:rPr lang="en-US" sz="1200" dirty="0">
                  <a:solidFill>
                    <a:schemeClr val="tx1">
                      <a:lumMod val="65000"/>
                      <a:lumOff val="35000"/>
                    </a:schemeClr>
                  </a:solidFill>
                  <a:latin typeface="Helvetica" panose="020B0604020202020204" pitchFamily="34" charset="0"/>
                  <a:ea typeface="Segoe UI Symbol" panose="020B0502040204020203" pitchFamily="34" charset="0"/>
                  <a:cs typeface="Helvetica" panose="020B0604020202020204" pitchFamily="34" charset="0"/>
                </a:rPr>
                <a:t>Right-click on the topic</a:t>
              </a:r>
            </a:p>
            <a:p>
              <a:pPr marL="174625" indent="-174625">
                <a:spcAft>
                  <a:spcPts val="1200"/>
                </a:spcAft>
              </a:pPr>
              <a:r>
                <a:rPr lang="en-US" sz="1200" dirty="0">
                  <a:solidFill>
                    <a:schemeClr val="tx1">
                      <a:lumMod val="65000"/>
                      <a:lumOff val="35000"/>
                    </a:schemeClr>
                  </a:solidFill>
                  <a:latin typeface="Helvetica" panose="020B0604020202020204" pitchFamily="34" charset="0"/>
                  <a:ea typeface="Segoe UI Symbol" panose="020B0502040204020203" pitchFamily="34" charset="0"/>
                  <a:cs typeface="Helvetica" panose="020B0604020202020204" pitchFamily="34" charset="0"/>
                </a:rPr>
                <a:t>Choose "Smart Lookup"</a:t>
              </a:r>
            </a:p>
          </p:txBody>
        </p:sp>
        <p:grpSp>
          <p:nvGrpSpPr>
            <p:cNvPr id="8" name="Group 12">
              <a:extLst>
                <a:ext uri="{FF2B5EF4-FFF2-40B4-BE49-F238E27FC236}">
                  <a16:creationId xmlns:a16="http://schemas.microsoft.com/office/drawing/2014/main" id="{58C4CE24-6148-4604-B285-49040644B37D}"/>
                </a:ext>
              </a:extLst>
            </p:cNvPr>
            <p:cNvGrpSpPr/>
            <p:nvPr/>
          </p:nvGrpSpPr>
          <p:grpSpPr>
            <a:xfrm>
              <a:off x="6272613" y="2219603"/>
              <a:ext cx="206735" cy="246221"/>
              <a:chOff x="5977794" y="2200556"/>
              <a:chExt cx="206735" cy="246221"/>
            </a:xfrm>
          </p:grpSpPr>
          <p:sp>
            <p:nvSpPr>
              <p:cNvPr id="16" name="Oval 9">
                <a:extLst>
                  <a:ext uri="{FF2B5EF4-FFF2-40B4-BE49-F238E27FC236}">
                    <a16:creationId xmlns:a16="http://schemas.microsoft.com/office/drawing/2014/main" id="{AB6051AB-2E0C-4F74-AA09-3E8DBF11667D}"/>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TextBox 11">
                <a:extLst>
                  <a:ext uri="{FF2B5EF4-FFF2-40B4-BE49-F238E27FC236}">
                    <a16:creationId xmlns:a16="http://schemas.microsoft.com/office/drawing/2014/main" id="{97FDCC9F-9887-487F-8C6D-BBB3CB2773C3}"/>
                  </a:ext>
                </a:extLst>
              </p:cNvPr>
              <p:cNvSpPr txBox="1">
                <a:spLocks noChangeAspect="1"/>
              </p:cNvSpPr>
              <p:nvPr/>
            </p:nvSpPr>
            <p:spPr>
              <a:xfrm>
                <a:off x="5977794" y="2200556"/>
                <a:ext cx="206735" cy="246221"/>
              </a:xfrm>
              <a:prstGeom prst="rect">
                <a:avLst/>
              </a:prstGeom>
              <a:noFill/>
            </p:spPr>
            <p:txBody>
              <a:bodyPr wrap="square" rtlCol="0">
                <a:spAutoFit/>
              </a:bodyPr>
              <a:lstStyle/>
              <a:p>
                <a:pPr algn="ctr"/>
                <a:r>
                  <a:rPr lang="en-US" sz="1000" dirty="0">
                    <a:solidFill>
                      <a:schemeClr val="bg1"/>
                    </a:solidFill>
                    <a:latin typeface="Helvetica" panose="020B0604020202020204" pitchFamily="34" charset="0"/>
                    <a:cs typeface="Helvetica" panose="020B0604020202020204" pitchFamily="34" charset="0"/>
                  </a:rPr>
                  <a:t>1</a:t>
                </a:r>
              </a:p>
            </p:txBody>
          </p:sp>
        </p:grpSp>
        <p:grpSp>
          <p:nvGrpSpPr>
            <p:cNvPr id="9" name="Group 13">
              <a:extLst>
                <a:ext uri="{FF2B5EF4-FFF2-40B4-BE49-F238E27FC236}">
                  <a16:creationId xmlns:a16="http://schemas.microsoft.com/office/drawing/2014/main" id="{D9700851-3B5E-45AB-991B-762DE0355EF6}"/>
                </a:ext>
              </a:extLst>
            </p:cNvPr>
            <p:cNvGrpSpPr/>
            <p:nvPr/>
          </p:nvGrpSpPr>
          <p:grpSpPr>
            <a:xfrm>
              <a:off x="6273658" y="2563905"/>
              <a:ext cx="197144" cy="246221"/>
              <a:chOff x="5978839" y="2209102"/>
              <a:chExt cx="197144" cy="246221"/>
            </a:xfrm>
          </p:grpSpPr>
          <p:sp>
            <p:nvSpPr>
              <p:cNvPr id="14" name="Oval 14">
                <a:extLst>
                  <a:ext uri="{FF2B5EF4-FFF2-40B4-BE49-F238E27FC236}">
                    <a16:creationId xmlns:a16="http://schemas.microsoft.com/office/drawing/2014/main" id="{0FDC7121-EA5E-4996-B879-22CC04BEA201}"/>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TextBox 15">
                <a:extLst>
                  <a:ext uri="{FF2B5EF4-FFF2-40B4-BE49-F238E27FC236}">
                    <a16:creationId xmlns:a16="http://schemas.microsoft.com/office/drawing/2014/main" id="{B4BBF7ED-662E-4BA3-83B6-05208C9B757A}"/>
                  </a:ext>
                </a:extLst>
              </p:cNvPr>
              <p:cNvSpPr txBox="1">
                <a:spLocks noChangeAspect="1"/>
              </p:cNvSpPr>
              <p:nvPr/>
            </p:nvSpPr>
            <p:spPr>
              <a:xfrm>
                <a:off x="5987384" y="2209102"/>
                <a:ext cx="188599" cy="246221"/>
              </a:xfrm>
              <a:prstGeom prst="rect">
                <a:avLst/>
              </a:prstGeom>
              <a:noFill/>
            </p:spPr>
            <p:txBody>
              <a:bodyPr wrap="square" rtlCol="0">
                <a:spAutoFit/>
              </a:bodyPr>
              <a:lstStyle/>
              <a:p>
                <a:pPr algn="ctr"/>
                <a:r>
                  <a:rPr lang="en-US" sz="1000" dirty="0">
                    <a:solidFill>
                      <a:schemeClr val="bg1"/>
                    </a:solidFill>
                    <a:latin typeface="Helvetica" panose="020B0604020202020204" pitchFamily="34" charset="0"/>
                    <a:cs typeface="Helvetica" panose="020B0604020202020204" pitchFamily="34" charset="0"/>
                  </a:rPr>
                  <a:t>2</a:t>
                </a:r>
              </a:p>
            </p:txBody>
          </p:sp>
        </p:grpSp>
        <p:grpSp>
          <p:nvGrpSpPr>
            <p:cNvPr id="10" name="Group 16">
              <a:extLst>
                <a:ext uri="{FF2B5EF4-FFF2-40B4-BE49-F238E27FC236}">
                  <a16:creationId xmlns:a16="http://schemas.microsoft.com/office/drawing/2014/main" id="{8CC6D345-719C-4EA8-9CCC-735633CC607F}"/>
                </a:ext>
              </a:extLst>
            </p:cNvPr>
            <p:cNvGrpSpPr/>
            <p:nvPr/>
          </p:nvGrpSpPr>
          <p:grpSpPr>
            <a:xfrm>
              <a:off x="6273658" y="2902042"/>
              <a:ext cx="197145" cy="251363"/>
              <a:chOff x="5978839" y="2209102"/>
              <a:chExt cx="197145" cy="251363"/>
            </a:xfrm>
          </p:grpSpPr>
          <p:sp>
            <p:nvSpPr>
              <p:cNvPr id="12" name="Oval 17">
                <a:extLst>
                  <a:ext uri="{FF2B5EF4-FFF2-40B4-BE49-F238E27FC236}">
                    <a16:creationId xmlns:a16="http://schemas.microsoft.com/office/drawing/2014/main" id="{2E56D573-7C3B-46F0-982D-5DD5D53E931B}"/>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TextBox 18">
                <a:extLst>
                  <a:ext uri="{FF2B5EF4-FFF2-40B4-BE49-F238E27FC236}">
                    <a16:creationId xmlns:a16="http://schemas.microsoft.com/office/drawing/2014/main" id="{A400E4DB-EAAB-40EC-B86F-2B5325C2941B}"/>
                  </a:ext>
                </a:extLst>
              </p:cNvPr>
              <p:cNvSpPr txBox="1">
                <a:spLocks noChangeAspect="1"/>
              </p:cNvSpPr>
              <p:nvPr/>
            </p:nvSpPr>
            <p:spPr>
              <a:xfrm>
                <a:off x="5983446" y="2209102"/>
                <a:ext cx="192538" cy="251363"/>
              </a:xfrm>
              <a:prstGeom prst="rect">
                <a:avLst/>
              </a:prstGeom>
              <a:noFill/>
            </p:spPr>
            <p:txBody>
              <a:bodyPr wrap="square" rtlCol="0">
                <a:spAutoFit/>
              </a:bodyPr>
              <a:lstStyle/>
              <a:p>
                <a:pPr algn="ctr"/>
                <a:r>
                  <a:rPr lang="en-US" sz="1000" dirty="0">
                    <a:solidFill>
                      <a:schemeClr val="bg1"/>
                    </a:solidFill>
                    <a:latin typeface="Helvetica" panose="020B0604020202020204" pitchFamily="34" charset="0"/>
                    <a:cs typeface="Helvetica" panose="020B0604020202020204" pitchFamily="34" charset="0"/>
                  </a:rPr>
                  <a:t>3</a:t>
                </a:r>
              </a:p>
            </p:txBody>
          </p:sp>
        </p:grpSp>
      </p:grpSp>
      <p:pic>
        <p:nvPicPr>
          <p:cNvPr id="23" name="Content Placeholder 18" descr="Smart Lookup button in context menu">
            <a:extLst>
              <a:ext uri="{FF2B5EF4-FFF2-40B4-BE49-F238E27FC236}">
                <a16:creationId xmlns:a16="http://schemas.microsoft.com/office/drawing/2014/main" id="{89DB987B-D44B-4DAB-BF0B-1710ADD776C3}"/>
              </a:ext>
            </a:extLst>
          </p:cNvPr>
          <p:cNvPicPr>
            <a:picLocks noChangeAspect="1"/>
          </p:cNvPicPr>
          <p:nvPr/>
        </p:nvPicPr>
        <p:blipFill>
          <a:blip r:embed="rId2"/>
          <a:stretch>
            <a:fillRect/>
          </a:stretch>
        </p:blipFill>
        <p:spPr>
          <a:xfrm>
            <a:off x="8762261" y="1771327"/>
            <a:ext cx="2279334" cy="1857699"/>
          </a:xfrm>
          <a:prstGeom prst="rect">
            <a:avLst/>
          </a:prstGeom>
        </p:spPr>
      </p:pic>
    </p:spTree>
    <p:extLst>
      <p:ext uri="{BB962C8B-B14F-4D97-AF65-F5344CB8AC3E}">
        <p14:creationId xmlns:p14="http://schemas.microsoft.com/office/powerpoint/2010/main" val="1683866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Details and question being asked</a:t>
            </a:r>
          </a:p>
        </p:txBody>
      </p:sp>
      <p:sp>
        <p:nvSpPr>
          <p:cNvPr id="3" name="Content Placeholder 2"/>
          <p:cNvSpPr>
            <a:spLocks noGrp="1"/>
          </p:cNvSpPr>
          <p:nvPr>
            <p:ph idx="1"/>
          </p:nvPr>
        </p:nvSpPr>
        <p:spPr>
          <a:xfrm>
            <a:off x="1706062" y="2311582"/>
            <a:ext cx="8779512" cy="2879256"/>
          </a:xfrm>
        </p:spPr>
        <p:txBody>
          <a:bodyPr>
            <a:normAutofit fontScale="77500" lnSpcReduction="20000"/>
          </a:bodyPr>
          <a:lstStyle/>
          <a:p>
            <a:r>
              <a:rPr lang="en-US" dirty="0">
                <a:solidFill>
                  <a:srgbClr val="404040"/>
                </a:solidFill>
              </a:rPr>
              <a:t>Working as an analyst in an investment bank</a:t>
            </a:r>
          </a:p>
          <a:p>
            <a:r>
              <a:rPr lang="en-US" dirty="0">
                <a:solidFill>
                  <a:srgbClr val="404040"/>
                </a:solidFill>
              </a:rPr>
              <a:t>Problem: How should we allocate money from our investment funds into mortgages, or MBS? </a:t>
            </a:r>
          </a:p>
          <a:p>
            <a:pPr lvl="1"/>
            <a:r>
              <a:rPr lang="en-US" b="1" dirty="0">
                <a:solidFill>
                  <a:srgbClr val="404040"/>
                </a:solidFill>
              </a:rPr>
              <a:t>Rate of return on MBS vs other investment currently held? Threshold for such investments of either allocation?</a:t>
            </a:r>
          </a:p>
          <a:p>
            <a:pPr lvl="1"/>
            <a:r>
              <a:rPr lang="en-US" dirty="0">
                <a:solidFill>
                  <a:srgbClr val="404040"/>
                </a:solidFill>
              </a:rPr>
              <a:t>How should we allocate dollars earmarked for investment INTO mortgage backed securities?</a:t>
            </a:r>
          </a:p>
          <a:p>
            <a:pPr lvl="2"/>
            <a:r>
              <a:rPr lang="en-US" dirty="0">
                <a:solidFill>
                  <a:srgbClr val="404040"/>
                </a:solidFill>
              </a:rPr>
              <a:t>Meaning…. Earmarked – setting funds aside for a particular project // in this case, setting funds aside for investing</a:t>
            </a:r>
          </a:p>
          <a:p>
            <a:pPr lvl="2"/>
            <a:r>
              <a:rPr lang="en-US" dirty="0">
                <a:solidFill>
                  <a:srgbClr val="404040"/>
                </a:solidFill>
              </a:rPr>
              <a:t>Mortgage backed securities (MBS) – a variation of asset backed securities (a financial investment that is collateralized by an underlying pool of assets. Ones that generate cashflow from debt like loans, leases, and credit card balances). </a:t>
            </a:r>
            <a:r>
              <a:rPr lang="en-US" b="1" dirty="0">
                <a:solidFill>
                  <a:srgbClr val="404040"/>
                </a:solidFill>
              </a:rPr>
              <a:t>An investor who buys a MBS is essentially lending money to home buyers, typically bought and sold through a broker.   </a:t>
            </a:r>
          </a:p>
          <a:p>
            <a:pPr lvl="1"/>
            <a:r>
              <a:rPr lang="en-US" dirty="0">
                <a:solidFill>
                  <a:srgbClr val="404040"/>
                </a:solidFill>
              </a:rPr>
              <a:t> Most importantly, </a:t>
            </a:r>
            <a:r>
              <a:rPr lang="en-US" b="1" dirty="0">
                <a:solidFill>
                  <a:srgbClr val="404040"/>
                </a:solidFill>
              </a:rPr>
              <a:t>What are the factors that drive home prices?</a:t>
            </a:r>
          </a:p>
          <a:p>
            <a:endParaRPr dirty="0">
              <a:solidFill>
                <a:srgbClr val="404040"/>
              </a:solidFill>
            </a:endParaRPr>
          </a:p>
        </p:txBody>
      </p:sp>
    </p:spTree>
    <p:extLst>
      <p:ext uri="{BB962C8B-B14F-4D97-AF65-F5344CB8AC3E}">
        <p14:creationId xmlns:p14="http://schemas.microsoft.com/office/powerpoint/2010/main" val="1794178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4C5E0-831C-C012-C05E-428EABF37A3E}"/>
              </a:ext>
            </a:extLst>
          </p:cNvPr>
          <p:cNvSpPr>
            <a:spLocks noGrp="1"/>
          </p:cNvSpPr>
          <p:nvPr>
            <p:ph type="title"/>
          </p:nvPr>
        </p:nvSpPr>
        <p:spPr>
          <a:xfrm>
            <a:off x="2231136" y="147569"/>
            <a:ext cx="7729728" cy="1188720"/>
          </a:xfrm>
        </p:spPr>
        <p:txBody>
          <a:bodyPr/>
          <a:lstStyle/>
          <a:p>
            <a:r>
              <a:rPr lang="en-US" dirty="0"/>
              <a:t>Grading rubric</a:t>
            </a:r>
          </a:p>
        </p:txBody>
      </p:sp>
      <p:sp>
        <p:nvSpPr>
          <p:cNvPr id="3" name="Content Placeholder 2">
            <a:extLst>
              <a:ext uri="{FF2B5EF4-FFF2-40B4-BE49-F238E27FC236}">
                <a16:creationId xmlns:a16="http://schemas.microsoft.com/office/drawing/2014/main" id="{34425446-E1CF-99AD-5583-060BBD441CA5}"/>
              </a:ext>
            </a:extLst>
          </p:cNvPr>
          <p:cNvSpPr>
            <a:spLocks noGrp="1"/>
          </p:cNvSpPr>
          <p:nvPr>
            <p:ph idx="1"/>
          </p:nvPr>
        </p:nvSpPr>
        <p:spPr>
          <a:xfrm>
            <a:off x="0" y="1336289"/>
            <a:ext cx="9960864" cy="5374142"/>
          </a:xfrm>
        </p:spPr>
        <p:txBody>
          <a:bodyPr>
            <a:normAutofit lnSpcReduction="10000"/>
          </a:bodyPr>
          <a:lstStyle/>
          <a:p>
            <a:pPr>
              <a:buFont typeface="Wingdings" pitchFamily="2" charset="2"/>
              <a:buChar char="q"/>
            </a:pPr>
            <a:r>
              <a:rPr lang="en-US" strike="sngStrike" dirty="0"/>
              <a:t>Excel workbook with data analyses?</a:t>
            </a:r>
          </a:p>
          <a:p>
            <a:pPr>
              <a:buFont typeface="Wingdings" pitchFamily="2" charset="2"/>
              <a:buChar char="q"/>
            </a:pPr>
            <a:r>
              <a:rPr lang="en-US" dirty="0"/>
              <a:t>Provided solution to business objective for end user?</a:t>
            </a:r>
          </a:p>
          <a:p>
            <a:pPr>
              <a:buFont typeface="Wingdings" pitchFamily="2" charset="2"/>
              <a:buChar char="q"/>
            </a:pPr>
            <a:r>
              <a:rPr lang="en-US" strike="sngStrike" dirty="0"/>
              <a:t>One visualization for each test that helped advance the story?</a:t>
            </a:r>
          </a:p>
          <a:p>
            <a:pPr>
              <a:buFont typeface="Wingdings" pitchFamily="2" charset="2"/>
              <a:buChar char="q"/>
            </a:pPr>
            <a:r>
              <a:rPr lang="en-US" strike="sngStrike" dirty="0"/>
              <a:t>Did the student run two or more tests for statistical significance?</a:t>
            </a:r>
          </a:p>
          <a:p>
            <a:pPr>
              <a:buFont typeface="Wingdings" pitchFamily="2" charset="2"/>
              <a:buChar char="q"/>
            </a:pPr>
            <a:r>
              <a:rPr lang="en-US" strike="sngStrike" dirty="0"/>
              <a:t>Relevant indicators, such as p-values and confidence intervals to support hypotheses?</a:t>
            </a:r>
          </a:p>
          <a:p>
            <a:pPr>
              <a:buFont typeface="Wingdings" pitchFamily="2" charset="2"/>
              <a:buChar char="q"/>
            </a:pPr>
            <a:r>
              <a:rPr lang="en-US" strike="sngStrike" dirty="0"/>
              <a:t>Analysis relevant to the data the student was analyzing and the hypothesis they were trying to test?</a:t>
            </a:r>
          </a:p>
          <a:p>
            <a:pPr>
              <a:buFont typeface="Wingdings" pitchFamily="2" charset="2"/>
              <a:buChar char="q"/>
            </a:pPr>
            <a:r>
              <a:rPr lang="en-US" strike="sngStrike" dirty="0"/>
              <a:t>With t or z-test, were the sample sizes for each sample tested appropriately?</a:t>
            </a:r>
          </a:p>
          <a:p>
            <a:pPr>
              <a:buFont typeface="Wingdings" pitchFamily="2" charset="2"/>
              <a:buChar char="q"/>
            </a:pPr>
            <a:r>
              <a:rPr lang="en-US" strike="sngStrike" dirty="0"/>
              <a:t>Were results of tests stated in the workbook?</a:t>
            </a:r>
          </a:p>
          <a:p>
            <a:pPr>
              <a:buFont typeface="Wingdings" pitchFamily="2" charset="2"/>
              <a:buChar char="q"/>
            </a:pPr>
            <a:r>
              <a:rPr lang="en-US" strike="sngStrike" dirty="0"/>
              <a:t>Are the PP slides formatted in a way that’s organized and easy to understand?</a:t>
            </a:r>
          </a:p>
          <a:p>
            <a:pPr>
              <a:buFont typeface="Wingdings" pitchFamily="2" charset="2"/>
              <a:buChar char="q"/>
            </a:pPr>
            <a:r>
              <a:rPr lang="en-US" strike="sngStrike" dirty="0"/>
              <a:t>Did the student’s PP slides cover each step of the analysis (intro, hypo, data, methods. Results, recommendations)?</a:t>
            </a:r>
          </a:p>
          <a:p>
            <a:pPr>
              <a:buFont typeface="Wingdings" pitchFamily="2" charset="2"/>
              <a:buChar char="q"/>
            </a:pPr>
            <a:r>
              <a:rPr lang="en-US" strike="sngStrike" dirty="0"/>
              <a:t>Did the PP slides clearly communicate insights that inform decision making?</a:t>
            </a:r>
          </a:p>
          <a:p>
            <a:pPr>
              <a:buFont typeface="Wingdings" pitchFamily="2" charset="2"/>
              <a:buChar char="q"/>
            </a:pPr>
            <a:r>
              <a:rPr lang="en-US" strike="sngStrike" dirty="0"/>
              <a:t>Did PP slides include business objective/project goal at the beginning and a call to action/recommendation at the end?</a:t>
            </a:r>
          </a:p>
          <a:p>
            <a:pPr>
              <a:buFont typeface="Wingdings" pitchFamily="2" charset="2"/>
              <a:buChar char="q"/>
            </a:pPr>
            <a:r>
              <a:rPr lang="en-US" strike="sngStrike" dirty="0"/>
              <a:t>PP slides appropriate for mixed audience of technical and non-technical business partners?</a:t>
            </a:r>
          </a:p>
          <a:p>
            <a:pPr>
              <a:buFont typeface="Wingdings" pitchFamily="2" charset="2"/>
              <a:buChar char="q"/>
            </a:pPr>
            <a:endParaRPr lang="en-US" dirty="0"/>
          </a:p>
          <a:p>
            <a:pPr>
              <a:buFont typeface="Wingdings" pitchFamily="2" charset="2"/>
              <a:buChar char="q"/>
            </a:pPr>
            <a:endParaRPr lang="en-US" dirty="0"/>
          </a:p>
          <a:p>
            <a:endParaRPr lang="en-US" dirty="0"/>
          </a:p>
        </p:txBody>
      </p:sp>
    </p:spTree>
    <p:extLst>
      <p:ext uri="{BB962C8B-B14F-4D97-AF65-F5344CB8AC3E}">
        <p14:creationId xmlns:p14="http://schemas.microsoft.com/office/powerpoint/2010/main" val="842969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98590" y="988741"/>
            <a:ext cx="5888754" cy="4880518"/>
          </a:xfrm>
          <a:noFill/>
          <a:ln>
            <a:noFill/>
          </a:ln>
        </p:spPr>
        <p:txBody>
          <a:bodyPr wrap="square">
            <a:normAutofit/>
          </a:bodyPr>
          <a:lstStyle/>
          <a:p>
            <a:pPr algn="l"/>
            <a:r>
              <a:rPr lang="en-US" sz="4800" dirty="0">
                <a:solidFill>
                  <a:schemeClr val="tx1"/>
                </a:solidFill>
              </a:rPr>
              <a:t>Factors that drive Home prices</a:t>
            </a:r>
          </a:p>
        </p:txBody>
      </p:sp>
      <p:sp>
        <p:nvSpPr>
          <p:cNvPr id="9" name="Rectangle 8">
            <a:extLst>
              <a:ext uri="{FF2B5EF4-FFF2-40B4-BE49-F238E27FC236}">
                <a16:creationId xmlns:a16="http://schemas.microsoft.com/office/drawing/2014/main" id="{6E5BD17F-C95C-40ED-8D04-03295D46F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2">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Rectangle 10">
            <a:extLst>
              <a:ext uri="{FF2B5EF4-FFF2-40B4-BE49-F238E27FC236}">
                <a16:creationId xmlns:a16="http://schemas.microsoft.com/office/drawing/2014/main" id="{4203DEB5-0B19-4F8E-84E2-00F5861C9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type="subTitle" idx="1"/>
          </p:nvPr>
        </p:nvSpPr>
        <p:spPr>
          <a:xfrm>
            <a:off x="1700214" y="2007220"/>
            <a:ext cx="2525040" cy="2843560"/>
          </a:xfrm>
        </p:spPr>
        <p:txBody>
          <a:bodyPr anchor="ctr">
            <a:normAutofit/>
          </a:bodyPr>
          <a:lstStyle/>
          <a:p>
            <a:pPr algn="r"/>
            <a:r>
              <a:rPr lang="en-US" dirty="0">
                <a:solidFill>
                  <a:srgbClr val="FFFFFF"/>
                </a:solidFill>
              </a:rPr>
              <a:t>Corey Hawkins</a:t>
            </a:r>
          </a:p>
          <a:p>
            <a:pPr algn="r"/>
            <a:r>
              <a:rPr lang="en-US" dirty="0">
                <a:solidFill>
                  <a:srgbClr val="FFFFFF"/>
                </a:solidFill>
              </a:rPr>
              <a:t>Thinkful Capstone #2</a:t>
            </a:r>
          </a:p>
          <a:p>
            <a:pPr algn="r"/>
            <a:endParaRPr dirty="0">
              <a:solidFill>
                <a:srgbClr val="FFFFFF"/>
              </a:solidFill>
            </a:endParaRPr>
          </a:p>
        </p:txBody>
      </p:sp>
    </p:spTree>
    <p:extLst>
      <p:ext uri="{BB962C8B-B14F-4D97-AF65-F5344CB8AC3E}">
        <p14:creationId xmlns:p14="http://schemas.microsoft.com/office/powerpoint/2010/main" val="3408349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Introduction</a:t>
            </a:r>
          </a:p>
        </p:txBody>
      </p:sp>
      <p:sp>
        <p:nvSpPr>
          <p:cNvPr id="3" name="Content Placeholder 2"/>
          <p:cNvSpPr>
            <a:spLocks noGrp="1"/>
          </p:cNvSpPr>
          <p:nvPr>
            <p:ph type="body" idx="1"/>
          </p:nvPr>
        </p:nvSpPr>
        <p:spPr>
          <a:xfrm>
            <a:off x="1706062" y="1761423"/>
            <a:ext cx="8779512" cy="3753853"/>
          </a:xfrm>
        </p:spPr>
        <p:txBody>
          <a:bodyPr>
            <a:normAutofit fontScale="85000" lnSpcReduction="20000"/>
          </a:bodyPr>
          <a:lstStyle/>
          <a:p>
            <a:r>
              <a:rPr lang="en-US" dirty="0">
                <a:solidFill>
                  <a:srgbClr val="404040"/>
                </a:solidFill>
              </a:rPr>
              <a:t>What makes this topic interesting is the use of statistical research to back decisions we’re making in the housing market as an investment bank. We each have unique interests when it comes to things we look for when purchasing a home, but do these factors translate into the final sale price? We will address the following questions with descriptive and differential statistics:</a:t>
            </a:r>
          </a:p>
          <a:p>
            <a:pPr lvl="1"/>
            <a:r>
              <a:rPr lang="en-US" dirty="0">
                <a:solidFill>
                  <a:srgbClr val="404040"/>
                </a:solidFill>
              </a:rPr>
              <a:t>As an investment bank, how should we allocate money from our investment funds into mortgages, or MBS? 	</a:t>
            </a:r>
          </a:p>
          <a:p>
            <a:pPr lvl="2"/>
            <a:r>
              <a:rPr lang="en-US" dirty="0">
                <a:solidFill>
                  <a:srgbClr val="404040"/>
                </a:solidFill>
              </a:rPr>
              <a:t>Our business objective is to invest in mortgages of homes where factors influencing sale price are greatest.</a:t>
            </a:r>
          </a:p>
          <a:p>
            <a:pPr lvl="1"/>
            <a:r>
              <a:rPr lang="en-US" dirty="0">
                <a:solidFill>
                  <a:srgbClr val="404040"/>
                </a:solidFill>
              </a:rPr>
              <a:t>Most importantly, </a:t>
            </a:r>
            <a:r>
              <a:rPr lang="en-US" b="1" dirty="0">
                <a:solidFill>
                  <a:srgbClr val="404040"/>
                </a:solidFill>
              </a:rPr>
              <a:t>What factors drive home prices?</a:t>
            </a:r>
          </a:p>
          <a:p>
            <a:pPr marL="457200" lvl="2" indent="0">
              <a:buNone/>
            </a:pPr>
            <a:r>
              <a:rPr lang="en-US" dirty="0">
                <a:solidFill>
                  <a:srgbClr val="404040"/>
                </a:solidFill>
              </a:rPr>
              <a:t>Factors we will be exploring in this presentation include: </a:t>
            </a:r>
          </a:p>
          <a:p>
            <a:pPr marL="800100" lvl="2" indent="-342900">
              <a:buFont typeface="+mj-lt"/>
              <a:buAutoNum type="arabicPeriod"/>
            </a:pPr>
            <a:r>
              <a:rPr lang="en-US" dirty="0">
                <a:solidFill>
                  <a:srgbClr val="404040"/>
                </a:solidFill>
              </a:rPr>
              <a:t>Building type – Do single-family building types influence sale price greater than other building types?</a:t>
            </a:r>
          </a:p>
          <a:p>
            <a:pPr marL="800100" lvl="2" indent="-342900">
              <a:buFont typeface="+mj-lt"/>
              <a:buAutoNum type="arabicPeriod"/>
            </a:pPr>
            <a:r>
              <a:rPr lang="en-US" dirty="0">
                <a:solidFill>
                  <a:srgbClr val="404040"/>
                </a:solidFill>
              </a:rPr>
              <a:t>House style - Do </a:t>
            </a:r>
            <a:r>
              <a:rPr lang="en-US" sz="1600" dirty="0"/>
              <a:t>2 Story house types affect sale price greater than all other building types?</a:t>
            </a:r>
            <a:endParaRPr lang="en-US" dirty="0">
              <a:solidFill>
                <a:srgbClr val="404040"/>
              </a:solidFill>
            </a:endParaRPr>
          </a:p>
          <a:p>
            <a:pPr marL="800100" lvl="2" indent="-342900">
              <a:buFont typeface="+mj-lt"/>
              <a:buAutoNum type="arabicPeriod"/>
            </a:pPr>
            <a:r>
              <a:rPr lang="en-US" dirty="0">
                <a:solidFill>
                  <a:srgbClr val="404040"/>
                </a:solidFill>
              </a:rPr>
              <a:t>Neighborhood – Does </a:t>
            </a:r>
            <a:r>
              <a:rPr lang="en-US" sz="1600" dirty="0"/>
              <a:t>North Ridge neighborhood affects sale price greater compared to all other neighborhoods?</a:t>
            </a:r>
            <a:endParaRPr lang="en-US" dirty="0">
              <a:solidFill>
                <a:srgbClr val="404040"/>
              </a:solidFill>
            </a:endParaRPr>
          </a:p>
          <a:p>
            <a:pPr marL="800100" lvl="2" indent="-342900">
              <a:buFont typeface="+mj-lt"/>
              <a:buAutoNum type="arabicPeriod"/>
            </a:pPr>
            <a:r>
              <a:rPr lang="en-US" dirty="0">
                <a:solidFill>
                  <a:srgbClr val="404040"/>
                </a:solidFill>
              </a:rPr>
              <a:t>Kitchen quality – Does </a:t>
            </a:r>
            <a:r>
              <a:rPr lang="en-US" sz="1600" dirty="0"/>
              <a:t>"Excellent" kitchen quality influence sale price greater than "Good" kitchen quality?</a:t>
            </a:r>
          </a:p>
          <a:p>
            <a:pPr marL="800100" lvl="2" indent="-342900">
              <a:buFont typeface="+mj-lt"/>
              <a:buAutoNum type="arabicPeriod"/>
            </a:pPr>
            <a:r>
              <a:rPr lang="en-US" dirty="0">
                <a:solidFill>
                  <a:srgbClr val="404040"/>
                </a:solidFill>
              </a:rPr>
              <a:t>Sale condition – Do </a:t>
            </a:r>
            <a:r>
              <a:rPr lang="en-US" sz="1600" dirty="0"/>
              <a:t>"Normal" sale conditions influence sale price greater than "Partial" </a:t>
            </a:r>
            <a:r>
              <a:rPr lang="en-US" dirty="0"/>
              <a:t>s</a:t>
            </a:r>
            <a:r>
              <a:rPr lang="en-US" sz="1600" dirty="0"/>
              <a:t>ale conditions?</a:t>
            </a:r>
            <a:endParaRPr lang="en-US" dirty="0">
              <a:solidFill>
                <a:srgbClr val="404040"/>
              </a:solidFill>
            </a:endParaRPr>
          </a:p>
        </p:txBody>
      </p:sp>
    </p:spTree>
    <p:extLst>
      <p:ext uri="{BB962C8B-B14F-4D97-AF65-F5344CB8AC3E}">
        <p14:creationId xmlns:p14="http://schemas.microsoft.com/office/powerpoint/2010/main" val="1120716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5E82D-A8A1-836E-9CBE-901E6EB49C45}"/>
              </a:ext>
            </a:extLst>
          </p:cNvPr>
          <p:cNvSpPr>
            <a:spLocks noGrp="1"/>
          </p:cNvSpPr>
          <p:nvPr>
            <p:ph type="title"/>
          </p:nvPr>
        </p:nvSpPr>
        <p:spPr>
          <a:xfrm>
            <a:off x="804672" y="978776"/>
            <a:ext cx="5925310" cy="1174991"/>
          </a:xfrm>
        </p:spPr>
        <p:txBody>
          <a:bodyPr>
            <a:normAutofit/>
          </a:bodyPr>
          <a:lstStyle/>
          <a:p>
            <a:r>
              <a:rPr lang="en-US" sz="2400"/>
              <a:t>Hypotheses</a:t>
            </a:r>
          </a:p>
        </p:txBody>
      </p:sp>
      <p:sp>
        <p:nvSpPr>
          <p:cNvPr id="3" name="Content Placeholder 2">
            <a:extLst>
              <a:ext uri="{FF2B5EF4-FFF2-40B4-BE49-F238E27FC236}">
                <a16:creationId xmlns:a16="http://schemas.microsoft.com/office/drawing/2014/main" id="{338E73A2-CD62-6451-C2FB-1467682D64AB}"/>
              </a:ext>
            </a:extLst>
          </p:cNvPr>
          <p:cNvSpPr>
            <a:spLocks noGrp="1"/>
          </p:cNvSpPr>
          <p:nvPr>
            <p:ph idx="1"/>
          </p:nvPr>
        </p:nvSpPr>
        <p:spPr>
          <a:xfrm>
            <a:off x="804672" y="2640692"/>
            <a:ext cx="5925310" cy="3255252"/>
          </a:xfrm>
        </p:spPr>
        <p:txBody>
          <a:bodyPr>
            <a:normAutofit/>
          </a:bodyPr>
          <a:lstStyle/>
          <a:p>
            <a:pPr marL="0" indent="0">
              <a:lnSpc>
                <a:spcPct val="90000"/>
              </a:lnSpc>
              <a:buNone/>
            </a:pPr>
            <a:r>
              <a:rPr lang="en-US" sz="1300" dirty="0"/>
              <a:t>There are 5 categories we are testing:</a:t>
            </a:r>
          </a:p>
          <a:p>
            <a:pPr marL="342900" indent="-342900">
              <a:lnSpc>
                <a:spcPct val="90000"/>
              </a:lnSpc>
              <a:buFont typeface="+mj-lt"/>
              <a:buAutoNum type="arabicPeriod"/>
            </a:pPr>
            <a:r>
              <a:rPr lang="en-US" sz="1300" u="sng" dirty="0"/>
              <a:t>Building type</a:t>
            </a:r>
            <a:r>
              <a:rPr lang="en-US" sz="1300" dirty="0"/>
              <a:t>:  </a:t>
            </a:r>
            <a:r>
              <a:rPr lang="en-US" sz="1300" b="1" dirty="0"/>
              <a:t>Null (Ho): </a:t>
            </a:r>
            <a:r>
              <a:rPr lang="en-US" sz="1300" dirty="0"/>
              <a:t>Single family building types affect sale price than all other building types </a:t>
            </a:r>
            <a:r>
              <a:rPr lang="en-US" sz="1300" b="1" dirty="0"/>
              <a:t>Alternative (Ha): </a:t>
            </a:r>
            <a:r>
              <a:rPr lang="en-US" sz="1300" dirty="0"/>
              <a:t>Building type does not affect sale price</a:t>
            </a:r>
          </a:p>
          <a:p>
            <a:pPr marL="342900" indent="-342900">
              <a:lnSpc>
                <a:spcPct val="90000"/>
              </a:lnSpc>
              <a:buFont typeface="+mj-lt"/>
              <a:buAutoNum type="arabicPeriod"/>
            </a:pPr>
            <a:r>
              <a:rPr lang="en-US" sz="1300" u="sng" dirty="0"/>
              <a:t>House Style</a:t>
            </a:r>
            <a:r>
              <a:rPr lang="en-US" sz="1300" dirty="0"/>
              <a:t>: </a:t>
            </a:r>
            <a:r>
              <a:rPr lang="en-US" sz="1300" b="1" dirty="0"/>
              <a:t>Null(Ho): </a:t>
            </a:r>
            <a:r>
              <a:rPr lang="en-US" sz="1300" dirty="0"/>
              <a:t>2 Story house types affect sale price than all other building types. </a:t>
            </a:r>
            <a:r>
              <a:rPr lang="en-US" sz="1300" b="1" dirty="0"/>
              <a:t>Alternative (Ha): </a:t>
            </a:r>
            <a:r>
              <a:rPr lang="en-US" sz="1300" dirty="0"/>
              <a:t>House style type does not affect sale price</a:t>
            </a:r>
          </a:p>
          <a:p>
            <a:pPr marL="342900" indent="-342900">
              <a:lnSpc>
                <a:spcPct val="90000"/>
              </a:lnSpc>
              <a:buFont typeface="+mj-lt"/>
              <a:buAutoNum type="arabicPeriod"/>
            </a:pPr>
            <a:r>
              <a:rPr lang="en-US" sz="1300" u="sng" dirty="0"/>
              <a:t>Neighborhood</a:t>
            </a:r>
            <a:r>
              <a:rPr lang="en-US" sz="1300" dirty="0"/>
              <a:t>: </a:t>
            </a:r>
            <a:r>
              <a:rPr lang="en-US" sz="1300" b="1" dirty="0"/>
              <a:t>Null (Ho): </a:t>
            </a:r>
            <a:r>
              <a:rPr lang="en-US" sz="1300" dirty="0"/>
              <a:t>The North Ridge neighborhood affects sale price compared to all other neighborhoods. </a:t>
            </a:r>
            <a:r>
              <a:rPr lang="en-US" sz="1300" b="1" dirty="0"/>
              <a:t>Alternative (Ha): </a:t>
            </a:r>
            <a:r>
              <a:rPr lang="en-US" sz="1300" dirty="0"/>
              <a:t>Neighborhood type does not affect sale price compared to other neighborhoods</a:t>
            </a:r>
          </a:p>
          <a:p>
            <a:pPr marL="342900" indent="-342900">
              <a:lnSpc>
                <a:spcPct val="90000"/>
              </a:lnSpc>
              <a:buFont typeface="+mj-lt"/>
              <a:buAutoNum type="arabicPeriod"/>
            </a:pPr>
            <a:r>
              <a:rPr lang="en-US" sz="1300" u="sng" dirty="0"/>
              <a:t>Kitchen Quality</a:t>
            </a:r>
            <a:r>
              <a:rPr lang="en-US" sz="1300" dirty="0"/>
              <a:t>: </a:t>
            </a:r>
            <a:r>
              <a:rPr lang="en-US" sz="1300" b="1" dirty="0"/>
              <a:t>Null (Ho): </a:t>
            </a:r>
            <a:r>
              <a:rPr lang="en-US" sz="1300" dirty="0"/>
              <a:t>"Excellent" kitchen quality vs. "Good" kitchen quality affects sale price. </a:t>
            </a:r>
            <a:r>
              <a:rPr lang="en-US" sz="1300" b="1" dirty="0"/>
              <a:t> Alternative (Ha):</a:t>
            </a:r>
            <a:r>
              <a:rPr lang="en-US" sz="1300" dirty="0"/>
              <a:t> "Excellent" kitchen quality vs. "Good" kitchen quality does not affect sale price</a:t>
            </a:r>
          </a:p>
          <a:p>
            <a:pPr marL="342900" indent="-342900">
              <a:lnSpc>
                <a:spcPct val="90000"/>
              </a:lnSpc>
              <a:buFont typeface="+mj-lt"/>
              <a:buAutoNum type="arabicPeriod"/>
            </a:pPr>
            <a:r>
              <a:rPr lang="en-US" sz="1300" u="sng" dirty="0"/>
              <a:t>Sale Condition</a:t>
            </a:r>
            <a:r>
              <a:rPr lang="en-US" sz="1300" dirty="0"/>
              <a:t>: </a:t>
            </a:r>
            <a:r>
              <a:rPr lang="en-US" sz="1300" b="1" dirty="0"/>
              <a:t>Null (Ho): </a:t>
            </a:r>
            <a:r>
              <a:rPr lang="en-US" sz="1300" dirty="0"/>
              <a:t>"Normal" sale conditions vs. "Partial" Sale conditions influence sale price.  </a:t>
            </a:r>
            <a:r>
              <a:rPr lang="en-US" sz="1300" b="1" dirty="0"/>
              <a:t>Alternative (Ha): </a:t>
            </a:r>
            <a:r>
              <a:rPr lang="en-US" sz="1300" dirty="0"/>
              <a:t>"Normal" sale conditions vs. "Partial" sale conditions does not influence sale price.</a:t>
            </a:r>
          </a:p>
        </p:txBody>
      </p:sp>
      <p:pic>
        <p:nvPicPr>
          <p:cNvPr id="5" name="Picture 4" descr="House line vector icons">
            <a:extLst>
              <a:ext uri="{FF2B5EF4-FFF2-40B4-BE49-F238E27FC236}">
                <a16:creationId xmlns:a16="http://schemas.microsoft.com/office/drawing/2014/main" id="{DB792BD9-B6A9-2A67-A2F0-F07B12ECD570}"/>
              </a:ext>
            </a:extLst>
          </p:cNvPr>
          <p:cNvPicPr>
            <a:picLocks noChangeAspect="1"/>
          </p:cNvPicPr>
          <p:nvPr/>
        </p:nvPicPr>
        <p:blipFill rotWithShape="1">
          <a:blip r:embed="rId2"/>
          <a:srcRect l="24817" r="22381" b="-2"/>
          <a:stretch/>
        </p:blipFill>
        <p:spPr>
          <a:xfrm>
            <a:off x="7534654" y="10"/>
            <a:ext cx="4657345" cy="6857990"/>
          </a:xfrm>
          <a:prstGeom prst="rect">
            <a:avLst/>
          </a:prstGeom>
        </p:spPr>
      </p:pic>
    </p:spTree>
    <p:extLst>
      <p:ext uri="{BB962C8B-B14F-4D97-AF65-F5344CB8AC3E}">
        <p14:creationId xmlns:p14="http://schemas.microsoft.com/office/powerpoint/2010/main" val="1364365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61FC4-C16B-B220-0A93-B386D387DA66}"/>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B73F497C-0845-6743-D4EC-98985910FEDC}"/>
              </a:ext>
            </a:extLst>
          </p:cNvPr>
          <p:cNvSpPr>
            <a:spLocks noGrp="1"/>
          </p:cNvSpPr>
          <p:nvPr>
            <p:ph idx="1"/>
          </p:nvPr>
        </p:nvSpPr>
        <p:spPr>
          <a:xfrm>
            <a:off x="2231136" y="2204978"/>
            <a:ext cx="7729728" cy="1314870"/>
          </a:xfrm>
        </p:spPr>
        <p:txBody>
          <a:bodyPr>
            <a:normAutofit/>
          </a:bodyPr>
          <a:lstStyle/>
          <a:p>
            <a:pPr marL="228600" lvl="1" indent="0">
              <a:buNone/>
            </a:pPr>
            <a:r>
              <a:rPr lang="en-US" dirty="0">
                <a:solidFill>
                  <a:schemeClr val="tx1"/>
                </a:solidFill>
              </a:rPr>
              <a:t>This dataset was collected from </a:t>
            </a:r>
            <a:r>
              <a:rPr lang="en-US" dirty="0" err="1">
                <a:solidFill>
                  <a:schemeClr val="tx1"/>
                </a:solidFill>
              </a:rPr>
              <a:t>Kaggle.com</a:t>
            </a:r>
            <a:r>
              <a:rPr lang="en-US" dirty="0">
                <a:solidFill>
                  <a:schemeClr val="tx1"/>
                </a:solidFill>
              </a:rPr>
              <a:t>, consisting of 79 explanatory variables, describing most aspects of residential homes in Ames, Iowa. This dataset was designed for a competition to predict the final price of each home. This housing dataset was compiled by Dean De Cock for use in data science education.</a:t>
            </a:r>
          </a:p>
        </p:txBody>
      </p:sp>
      <p:graphicFrame>
        <p:nvGraphicFramePr>
          <p:cNvPr id="4" name="Table 3">
            <a:extLst>
              <a:ext uri="{FF2B5EF4-FFF2-40B4-BE49-F238E27FC236}">
                <a16:creationId xmlns:a16="http://schemas.microsoft.com/office/drawing/2014/main" id="{C6ACCFD8-8C49-55BD-A8C9-E553BC2882BF}"/>
              </a:ext>
            </a:extLst>
          </p:cNvPr>
          <p:cNvGraphicFramePr>
            <a:graphicFrameLocks noGrp="1"/>
          </p:cNvGraphicFramePr>
          <p:nvPr>
            <p:extLst>
              <p:ext uri="{D42A27DB-BD31-4B8C-83A1-F6EECF244321}">
                <p14:modId xmlns:p14="http://schemas.microsoft.com/office/powerpoint/2010/main" val="3363253971"/>
              </p:ext>
            </p:extLst>
          </p:nvPr>
        </p:nvGraphicFramePr>
        <p:xfrm>
          <a:off x="2231136" y="3429000"/>
          <a:ext cx="3022600" cy="3220085"/>
        </p:xfrm>
        <a:graphic>
          <a:graphicData uri="http://schemas.openxmlformats.org/drawingml/2006/table">
            <a:tbl>
              <a:tblPr>
                <a:tableStyleId>{073A0DAA-6AF3-43AB-8588-CEC1D06C72B9}</a:tableStyleId>
              </a:tblPr>
              <a:tblGrid>
                <a:gridCol w="1640023">
                  <a:extLst>
                    <a:ext uri="{9D8B030D-6E8A-4147-A177-3AD203B41FA5}">
                      <a16:colId xmlns:a16="http://schemas.microsoft.com/office/drawing/2014/main" val="1600102696"/>
                    </a:ext>
                  </a:extLst>
                </a:gridCol>
                <a:gridCol w="1382577">
                  <a:extLst>
                    <a:ext uri="{9D8B030D-6E8A-4147-A177-3AD203B41FA5}">
                      <a16:colId xmlns:a16="http://schemas.microsoft.com/office/drawing/2014/main" val="1378545284"/>
                    </a:ext>
                  </a:extLst>
                </a:gridCol>
              </a:tblGrid>
              <a:tr h="203200">
                <a:tc gridSpan="2">
                  <a:txBody>
                    <a:bodyPr/>
                    <a:lstStyle/>
                    <a:p>
                      <a:pPr algn="ctr" fontAlgn="b"/>
                      <a:r>
                        <a:rPr lang="en-US" sz="1200" u="none" strike="noStrike" dirty="0">
                          <a:effectLst/>
                        </a:rPr>
                        <a:t>Descriptive Stats</a:t>
                      </a:r>
                      <a:endParaRPr lang="en-US" sz="1200" b="0" i="1"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2890608742"/>
                  </a:ext>
                </a:extLst>
              </a:tr>
              <a:tr h="2032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53029242"/>
                  </a:ext>
                </a:extLst>
              </a:tr>
              <a:tr h="203200">
                <a:tc>
                  <a:txBody>
                    <a:bodyPr/>
                    <a:lstStyle/>
                    <a:p>
                      <a:pPr algn="l" fontAlgn="b"/>
                      <a:r>
                        <a:rPr lang="en-US" sz="1200" u="none" strike="noStrike">
                          <a:effectLst/>
                        </a:rPr>
                        <a:t>Mean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                 180,921 </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94307571"/>
                  </a:ext>
                </a:extLst>
              </a:tr>
              <a:tr h="203200">
                <a:tc>
                  <a:txBody>
                    <a:bodyPr/>
                    <a:lstStyle/>
                    <a:p>
                      <a:pPr algn="l" fontAlgn="b"/>
                      <a:r>
                        <a:rPr lang="en-US" sz="1200" u="none" strike="noStrike" dirty="0">
                          <a:effectLst/>
                        </a:rPr>
                        <a:t>Standard Error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 $                     2,079 </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86748040"/>
                  </a:ext>
                </a:extLst>
              </a:tr>
              <a:tr h="203200">
                <a:tc>
                  <a:txBody>
                    <a:bodyPr/>
                    <a:lstStyle/>
                    <a:p>
                      <a:pPr algn="l" fontAlgn="b"/>
                      <a:r>
                        <a:rPr lang="en-US" sz="1200" u="none" strike="noStrike">
                          <a:effectLst/>
                        </a:rPr>
                        <a:t>Median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                 163,000 </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57330665"/>
                  </a:ext>
                </a:extLst>
              </a:tr>
              <a:tr h="203200">
                <a:tc>
                  <a:txBody>
                    <a:bodyPr/>
                    <a:lstStyle/>
                    <a:p>
                      <a:pPr algn="l" fontAlgn="b"/>
                      <a:r>
                        <a:rPr lang="en-US" sz="1200" u="none" strike="noStrike">
                          <a:effectLst/>
                        </a:rPr>
                        <a:t>Mode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                 140,000 </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99031079"/>
                  </a:ext>
                </a:extLst>
              </a:tr>
              <a:tr h="203200">
                <a:tc>
                  <a:txBody>
                    <a:bodyPr/>
                    <a:lstStyle/>
                    <a:p>
                      <a:pPr algn="l" fontAlgn="b"/>
                      <a:r>
                        <a:rPr lang="en-US" sz="1200" u="none" strike="noStrike">
                          <a:effectLst/>
                        </a:rPr>
                        <a:t>Standard Deviation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                   79,443 </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0609759"/>
                  </a:ext>
                </a:extLst>
              </a:tr>
              <a:tr h="203200">
                <a:tc>
                  <a:txBody>
                    <a:bodyPr/>
                    <a:lstStyle/>
                    <a:p>
                      <a:pPr algn="l" fontAlgn="b"/>
                      <a:r>
                        <a:rPr lang="en-US" sz="1200" u="none" strike="noStrike">
                          <a:effectLst/>
                        </a:rPr>
                        <a:t>Sample Variance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6311111264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4374350"/>
                  </a:ext>
                </a:extLst>
              </a:tr>
              <a:tr h="203200">
                <a:tc>
                  <a:txBody>
                    <a:bodyPr/>
                    <a:lstStyle/>
                    <a:p>
                      <a:pPr algn="l" fontAlgn="b"/>
                      <a:r>
                        <a:rPr lang="en-US" sz="1200" u="none" strike="noStrike">
                          <a:effectLst/>
                        </a:rPr>
                        <a:t>Kurtosis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6.53628186</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5473314"/>
                  </a:ext>
                </a:extLst>
              </a:tr>
              <a:tr h="203200">
                <a:tc>
                  <a:txBody>
                    <a:bodyPr/>
                    <a:lstStyle/>
                    <a:p>
                      <a:pPr algn="l" fontAlgn="b"/>
                      <a:r>
                        <a:rPr lang="en-US" sz="1200" u="none" strike="noStrike">
                          <a:effectLst/>
                        </a:rPr>
                        <a:t>Skewness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1.88287576</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11563980"/>
                  </a:ext>
                </a:extLst>
              </a:tr>
              <a:tr h="203200">
                <a:tc>
                  <a:txBody>
                    <a:bodyPr/>
                    <a:lstStyle/>
                    <a:p>
                      <a:pPr algn="l" fontAlgn="b"/>
                      <a:r>
                        <a:rPr lang="en-US" sz="1200" u="none" strike="noStrike">
                          <a:effectLst/>
                        </a:rPr>
                        <a:t>Range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                 720,100 </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19738616"/>
                  </a:ext>
                </a:extLst>
              </a:tr>
              <a:tr h="203200">
                <a:tc>
                  <a:txBody>
                    <a:bodyPr/>
                    <a:lstStyle/>
                    <a:p>
                      <a:pPr algn="l" fontAlgn="b"/>
                      <a:r>
                        <a:rPr lang="en-US" sz="1200" u="none" strike="noStrike">
                          <a:effectLst/>
                        </a:rPr>
                        <a:t>Minimum</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                   34,900 </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2701413"/>
                  </a:ext>
                </a:extLst>
              </a:tr>
              <a:tr h="203200">
                <a:tc>
                  <a:txBody>
                    <a:bodyPr/>
                    <a:lstStyle/>
                    <a:p>
                      <a:pPr algn="l" fontAlgn="b"/>
                      <a:r>
                        <a:rPr lang="en-US" sz="1200" u="none" strike="noStrike">
                          <a:effectLst/>
                        </a:rPr>
                        <a:t>Maximum</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                 755,000 </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36054661"/>
                  </a:ext>
                </a:extLst>
              </a:tr>
              <a:tr h="203200">
                <a:tc>
                  <a:txBody>
                    <a:bodyPr/>
                    <a:lstStyle/>
                    <a:p>
                      <a:pPr algn="l" fontAlgn="b"/>
                      <a:r>
                        <a:rPr lang="en-US" sz="1200" u="none" strike="noStrike">
                          <a:effectLst/>
                        </a:rPr>
                        <a:t>Sum</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          264,144,946 </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09318459"/>
                  </a:ext>
                </a:extLst>
              </a:tr>
              <a:tr h="203200">
                <a:tc>
                  <a:txBody>
                    <a:bodyPr/>
                    <a:lstStyle/>
                    <a:p>
                      <a:pPr algn="l" fontAlgn="b"/>
                      <a:r>
                        <a:rPr lang="en-US" sz="1200" u="none" strike="noStrike">
                          <a:effectLst/>
                        </a:rPr>
                        <a:t>Count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1460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07570201"/>
                  </a:ext>
                </a:extLst>
              </a:tr>
            </a:tbl>
          </a:graphicData>
        </a:graphic>
      </p:graphicFrame>
      <mc:AlternateContent xmlns:mc="http://schemas.openxmlformats.org/markup-compatibility/2006">
        <mc:Choice xmlns:cx1="http://schemas.microsoft.com/office/drawing/2015/9/8/chartex" Requires="cx1">
          <p:graphicFrame>
            <p:nvGraphicFramePr>
              <p:cNvPr id="6" name="Chart 5">
                <a:extLst>
                  <a:ext uri="{FF2B5EF4-FFF2-40B4-BE49-F238E27FC236}">
                    <a16:creationId xmlns:a16="http://schemas.microsoft.com/office/drawing/2014/main" id="{8B7DBCAA-AF84-19B1-1C84-567C652AFA52}"/>
                  </a:ext>
                </a:extLst>
              </p:cNvPr>
              <p:cNvGraphicFramePr/>
              <p:nvPr>
                <p:extLst>
                  <p:ext uri="{D42A27DB-BD31-4B8C-83A1-F6EECF244321}">
                    <p14:modId xmlns:p14="http://schemas.microsoft.com/office/powerpoint/2010/main" val="2882695650"/>
                  </p:ext>
                </p:extLst>
              </p:nvPr>
            </p:nvGraphicFramePr>
            <p:xfrm>
              <a:off x="5549490" y="3429000"/>
              <a:ext cx="6101736" cy="3429000"/>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6" name="Chart 5">
                <a:extLst>
                  <a:ext uri="{FF2B5EF4-FFF2-40B4-BE49-F238E27FC236}">
                    <a16:creationId xmlns:a16="http://schemas.microsoft.com/office/drawing/2014/main" id="{8B7DBCAA-AF84-19B1-1C84-567C652AFA52}"/>
                  </a:ext>
                </a:extLst>
              </p:cNvPr>
              <p:cNvPicPr>
                <a:picLocks noGrp="1" noRot="1" noChangeAspect="1" noMove="1" noResize="1" noEditPoints="1" noAdjustHandles="1" noChangeArrowheads="1" noChangeShapeType="1"/>
              </p:cNvPicPr>
              <p:nvPr/>
            </p:nvPicPr>
            <p:blipFill>
              <a:blip r:embed="rId3"/>
              <a:stretch>
                <a:fillRect/>
              </a:stretch>
            </p:blipFill>
            <p:spPr>
              <a:xfrm>
                <a:off x="5549490" y="3429000"/>
                <a:ext cx="6101736" cy="3429000"/>
              </a:xfrm>
              <a:prstGeom prst="rect">
                <a:avLst/>
              </a:prstGeom>
            </p:spPr>
          </p:pic>
        </mc:Fallback>
      </mc:AlternateContent>
      <p:sp>
        <p:nvSpPr>
          <p:cNvPr id="8" name="TextBox 7">
            <a:extLst>
              <a:ext uri="{FF2B5EF4-FFF2-40B4-BE49-F238E27FC236}">
                <a16:creationId xmlns:a16="http://schemas.microsoft.com/office/drawing/2014/main" id="{B2C9E05F-38C6-1A60-A581-6E61A2D69C78}"/>
              </a:ext>
            </a:extLst>
          </p:cNvPr>
          <p:cNvSpPr txBox="1"/>
          <p:nvPr/>
        </p:nvSpPr>
        <p:spPr>
          <a:xfrm>
            <a:off x="7349613" y="4541520"/>
            <a:ext cx="2501490" cy="253916"/>
          </a:xfrm>
          <a:prstGeom prst="rect">
            <a:avLst/>
          </a:prstGeom>
          <a:noFill/>
        </p:spPr>
        <p:txBody>
          <a:bodyPr wrap="square">
            <a:spAutoFit/>
          </a:bodyPr>
          <a:lstStyle/>
          <a:p>
            <a:r>
              <a:rPr lang="en-US" sz="1050" b="1" baseline="0" dirty="0"/>
              <a:t>Sale prices are normally distributed</a:t>
            </a:r>
            <a:endParaRPr lang="en-US" sz="1050" b="1" dirty="0"/>
          </a:p>
        </p:txBody>
      </p:sp>
    </p:spTree>
    <p:extLst>
      <p:ext uri="{BB962C8B-B14F-4D97-AF65-F5344CB8AC3E}">
        <p14:creationId xmlns:p14="http://schemas.microsoft.com/office/powerpoint/2010/main" val="2504838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1FFBC9-105E-7B18-1AC9-B6C796284358}"/>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a:solidFill>
                  <a:srgbClr val="FFFFFF"/>
                </a:solidFill>
              </a:rPr>
              <a:t>Methods</a:t>
            </a:r>
          </a:p>
        </p:txBody>
      </p:sp>
      <p:sp>
        <p:nvSpPr>
          <p:cNvPr id="3" name="Content Placeholder 2">
            <a:extLst>
              <a:ext uri="{FF2B5EF4-FFF2-40B4-BE49-F238E27FC236}">
                <a16:creationId xmlns:a16="http://schemas.microsoft.com/office/drawing/2014/main" id="{4D9DCEBF-49D8-240D-91EF-F9AE8DCED42C}"/>
              </a:ext>
            </a:extLst>
          </p:cNvPr>
          <p:cNvSpPr>
            <a:spLocks noGrp="1"/>
          </p:cNvSpPr>
          <p:nvPr>
            <p:ph idx="1"/>
          </p:nvPr>
        </p:nvSpPr>
        <p:spPr>
          <a:xfrm>
            <a:off x="5591695" y="1402080"/>
            <a:ext cx="5320696" cy="4053840"/>
          </a:xfrm>
        </p:spPr>
        <p:txBody>
          <a:bodyPr anchor="ctr">
            <a:normAutofit/>
          </a:bodyPr>
          <a:lstStyle/>
          <a:p>
            <a:r>
              <a:rPr lang="en-US" dirty="0"/>
              <a:t>I </a:t>
            </a:r>
            <a:r>
              <a:rPr lang="en-US" b="0" i="0" dirty="0">
                <a:effectLst/>
                <a:latin typeface="MaisonNeue"/>
              </a:rPr>
              <a:t>conducted independent-samples t-test for multiple H</a:t>
            </a:r>
            <a:r>
              <a:rPr lang="en-US" b="0" i="0" baseline="-25000" dirty="0">
                <a:effectLst/>
                <a:latin typeface="MaisonNeue"/>
              </a:rPr>
              <a:t>o</a:t>
            </a:r>
            <a:r>
              <a:rPr lang="en-US" baseline="-25000" dirty="0">
                <a:latin typeface="MaisonNeue"/>
              </a:rPr>
              <a:t> </a:t>
            </a:r>
            <a:r>
              <a:rPr lang="en-US" b="0" i="0" dirty="0">
                <a:effectLst/>
                <a:latin typeface="MaisonNeue"/>
              </a:rPr>
              <a:t>. To do this, I </a:t>
            </a:r>
            <a:r>
              <a:rPr lang="en-US" dirty="0">
                <a:latin typeface="MaisonNeue"/>
              </a:rPr>
              <a:t>utilized A/B testing and</a:t>
            </a:r>
            <a:r>
              <a:rPr lang="en-US" b="0" i="0" dirty="0">
                <a:effectLst/>
                <a:latin typeface="MaisonNeue"/>
              </a:rPr>
              <a:t> split </a:t>
            </a:r>
            <a:r>
              <a:rPr lang="en-US" dirty="0">
                <a:latin typeface="MaisonNeue"/>
              </a:rPr>
              <a:t>the</a:t>
            </a:r>
            <a:r>
              <a:rPr lang="en-US" b="0" i="0" dirty="0">
                <a:effectLst/>
                <a:latin typeface="MaisonNeue"/>
              </a:rPr>
              <a:t> data into treatment and control groups using Excel's pivot table filtering and Analysis </a:t>
            </a:r>
            <a:r>
              <a:rPr lang="en-US" b="0" i="0" dirty="0" err="1">
                <a:effectLst/>
                <a:latin typeface="MaisonNeue"/>
              </a:rPr>
              <a:t>ToolPak</a:t>
            </a:r>
            <a:r>
              <a:rPr lang="en-US" b="0" i="0" dirty="0">
                <a:effectLst/>
                <a:latin typeface="MaisonNeue"/>
              </a:rPr>
              <a:t>. </a:t>
            </a:r>
            <a:r>
              <a:rPr lang="en-US" dirty="0">
                <a:latin typeface="MaisonNeue"/>
              </a:rPr>
              <a:t>C</a:t>
            </a:r>
            <a:r>
              <a:rPr lang="en-US" b="0" i="0" dirty="0">
                <a:effectLst/>
                <a:latin typeface="MaisonNeue"/>
              </a:rPr>
              <a:t>onfidence intervals along with the p-values are used to provide both statistical and substantive measures. Group means with confidence interval were plotted.</a:t>
            </a:r>
          </a:p>
          <a:p>
            <a:r>
              <a:rPr lang="en-US" dirty="0">
                <a:latin typeface="MaisonNeue"/>
              </a:rPr>
              <a:t>XLOOKUP was used to match the original dataset variable descriptors to a full description of each column for better understanding during this presentation.</a:t>
            </a:r>
            <a:endParaRPr lang="en-US" dirty="0"/>
          </a:p>
        </p:txBody>
      </p:sp>
    </p:spTree>
    <p:extLst>
      <p:ext uri="{BB962C8B-B14F-4D97-AF65-F5344CB8AC3E}">
        <p14:creationId xmlns:p14="http://schemas.microsoft.com/office/powerpoint/2010/main" val="143282868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21998</TotalTime>
  <Words>1875</Words>
  <Application>Microsoft Macintosh PowerPoint</Application>
  <PresentationFormat>Widescreen</PresentationFormat>
  <Paragraphs>138</Paragraphs>
  <Slides>15</Slides>
  <Notes>3</Notes>
  <HiddenSlides>4</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15</vt:i4>
      </vt:variant>
    </vt:vector>
  </HeadingPairs>
  <TitlesOfParts>
    <vt:vector size="28" baseType="lpstr">
      <vt:lpstr>Arial</vt:lpstr>
      <vt:lpstr>Calibri</vt:lpstr>
      <vt:lpstr>Gill Sans MT</vt:lpstr>
      <vt:lpstr>Helvetica</vt:lpstr>
      <vt:lpstr>Helvetica Neue</vt:lpstr>
      <vt:lpstr>Helvetica Neue Light</vt:lpstr>
      <vt:lpstr>MaisonNeue</vt:lpstr>
      <vt:lpstr>Segoe UI</vt:lpstr>
      <vt:lpstr>Segoe UI Light</vt:lpstr>
      <vt:lpstr>Segoe UI Semilight</vt:lpstr>
      <vt:lpstr>Wingdings</vt:lpstr>
      <vt:lpstr>Parcel</vt:lpstr>
      <vt:lpstr>QuickStarter Theme</vt:lpstr>
      <vt:lpstr>Here's your outline to get started</vt:lpstr>
      <vt:lpstr>Related topics to research</vt:lpstr>
      <vt:lpstr>Details and question being asked</vt:lpstr>
      <vt:lpstr>Grading rubric</vt:lpstr>
      <vt:lpstr>Factors that drive Home prices</vt:lpstr>
      <vt:lpstr>Introduction</vt:lpstr>
      <vt:lpstr>Hypotheses</vt:lpstr>
      <vt:lpstr>Data</vt:lpstr>
      <vt:lpstr>Methods</vt:lpstr>
      <vt:lpstr>Results: building type</vt:lpstr>
      <vt:lpstr>Results: House style</vt:lpstr>
      <vt:lpstr>Results: Neighborhood</vt:lpstr>
      <vt:lpstr>Results: Kitchen quality</vt:lpstr>
      <vt:lpstr>Results: Sale condition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chawki12</dc:creator>
  <cp:lastModifiedBy>chawki12</cp:lastModifiedBy>
  <cp:revision>24</cp:revision>
  <dcterms:created xsi:type="dcterms:W3CDTF">2022-10-13T01:07:21Z</dcterms:created>
  <dcterms:modified xsi:type="dcterms:W3CDTF">2022-11-14T23:37:36Z</dcterms:modified>
</cp:coreProperties>
</file>