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72" r:id="rId7"/>
    <p:sldId id="262" r:id="rId8"/>
    <p:sldId id="261" r:id="rId9"/>
    <p:sldId id="264" r:id="rId10"/>
    <p:sldId id="265" r:id="rId11"/>
    <p:sldId id="273" r:id="rId12"/>
    <p:sldId id="271" r:id="rId13"/>
    <p:sldId id="267" r:id="rId14"/>
    <p:sldId id="270"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2" autoAdjust="0"/>
    <p:restoredTop sz="94660"/>
  </p:normalViewPr>
  <p:slideViewPr>
    <p:cSldViewPr snapToGrid="0">
      <p:cViewPr>
        <p:scale>
          <a:sx n="99" d="100"/>
          <a:sy n="99" d="100"/>
        </p:scale>
        <p:origin x="920"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oleObject" Target="file:////Users/coreyhawkins/Desktop/Workbook_Cap_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coreyhawkins/Desktop/Workbook_Cap_1.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[Workbook_Cap_1.xlsx]pivot_rental_days_annual!PivotTable14</c:name>
    <c:fmtId val="7"/>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Annual Rental Days</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pivotFmt>
      <c:pivotFmt>
        <c:idx val="2"/>
        <c:spPr>
          <a:solidFill>
            <a:schemeClr val="accent3"/>
          </a:solidFill>
          <a:ln>
            <a:noFill/>
          </a:ln>
          <a:effectLst/>
        </c:spPr>
      </c:pivotFmt>
      <c:pivotFmt>
        <c:idx val="3"/>
        <c:spPr>
          <a:solidFill>
            <a:schemeClr val="accent2"/>
          </a:solidFill>
          <a:ln>
            <a:noFill/>
          </a:ln>
          <a:effectLst/>
        </c:spPr>
      </c:pivotFmt>
      <c:pivotFmt>
        <c:idx val="4"/>
        <c:spPr>
          <a:solidFill>
            <a:schemeClr val="accent4"/>
          </a:solidFill>
          <a:ln>
            <a:noFill/>
          </a:ln>
          <a:effectLst/>
        </c:spPr>
      </c:pivotFmt>
      <c:pivotFmt>
        <c:idx val="5"/>
        <c:spPr>
          <a:solidFill>
            <a:schemeClr val="accent5"/>
          </a:solidFill>
          <a:ln>
            <a:noFill/>
          </a:ln>
          <a:effectLst/>
        </c:spP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pivotFmt>
      <c:pivotFmt>
        <c:idx val="8"/>
        <c:spPr>
          <a:solidFill>
            <a:schemeClr val="accent3"/>
          </a:solidFill>
          <a:ln>
            <a:noFill/>
          </a:ln>
          <a:effectLst/>
        </c:spPr>
      </c:pivotFmt>
      <c:pivotFmt>
        <c:idx val="9"/>
        <c:spPr>
          <a:solidFill>
            <a:schemeClr val="accent2"/>
          </a:solidFill>
          <a:ln>
            <a:noFill/>
          </a:ln>
          <a:effectLst/>
        </c:spPr>
      </c:pivotFmt>
      <c:pivotFmt>
        <c:idx val="10"/>
        <c:spPr>
          <a:solidFill>
            <a:schemeClr val="accent4"/>
          </a:solidFill>
          <a:ln>
            <a:noFill/>
          </a:ln>
          <a:effectLst/>
        </c:spPr>
      </c:pivotFmt>
      <c:pivotFmt>
        <c:idx val="11"/>
        <c:spPr>
          <a:solidFill>
            <a:schemeClr val="accent5"/>
          </a:solidFill>
          <a:ln>
            <a:noFill/>
          </a:ln>
          <a:effectLst/>
        </c:spPr>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6"/>
          </a:solidFill>
          <a:ln>
            <a:noFill/>
          </a:ln>
          <a:effectLst/>
        </c:spPr>
      </c:pivotFmt>
      <c:pivotFmt>
        <c:idx val="14"/>
        <c:spPr>
          <a:solidFill>
            <a:schemeClr val="accent3"/>
          </a:solidFill>
          <a:ln>
            <a:noFill/>
          </a:ln>
          <a:effectLst/>
        </c:spPr>
      </c:pivotFmt>
      <c:pivotFmt>
        <c:idx val="15"/>
        <c:spPr>
          <a:solidFill>
            <a:schemeClr val="accent2"/>
          </a:solidFill>
          <a:ln>
            <a:noFill/>
          </a:ln>
          <a:effectLst/>
        </c:spPr>
      </c:pivotFmt>
      <c:pivotFmt>
        <c:idx val="16"/>
        <c:spPr>
          <a:solidFill>
            <a:schemeClr val="accent4"/>
          </a:solidFill>
          <a:ln>
            <a:noFill/>
          </a:ln>
          <a:effectLst/>
        </c:spPr>
      </c:pivotFmt>
      <c:pivotFmt>
        <c:idx val="17"/>
        <c:spPr>
          <a:solidFill>
            <a:schemeClr val="accent5"/>
          </a:solidFill>
          <a:ln>
            <a:noFill/>
          </a:ln>
          <a:effectLst/>
        </c:spPr>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6"/>
          </a:solidFill>
          <a:ln>
            <a:noFill/>
          </a:ln>
          <a:effectLst/>
        </c:spPr>
      </c:pivotFmt>
      <c:pivotFmt>
        <c:idx val="20"/>
        <c:spPr>
          <a:solidFill>
            <a:schemeClr val="accent3"/>
          </a:solidFill>
          <a:ln>
            <a:noFill/>
          </a:ln>
          <a:effectLst/>
        </c:spPr>
      </c:pivotFmt>
      <c:pivotFmt>
        <c:idx val="21"/>
        <c:spPr>
          <a:solidFill>
            <a:schemeClr val="accent2"/>
          </a:solidFill>
          <a:ln>
            <a:noFill/>
          </a:ln>
          <a:effectLst/>
        </c:spPr>
      </c:pivotFmt>
      <c:pivotFmt>
        <c:idx val="22"/>
        <c:spPr>
          <a:solidFill>
            <a:schemeClr val="accent4"/>
          </a:solidFill>
          <a:ln>
            <a:noFill/>
          </a:ln>
          <a:effectLst/>
        </c:spPr>
      </c:pivotFmt>
      <c:pivotFmt>
        <c:idx val="23"/>
        <c:spPr>
          <a:solidFill>
            <a:schemeClr val="accent5"/>
          </a:solidFill>
          <a:ln>
            <a:noFill/>
          </a:ln>
          <a:effectLst/>
        </c:spPr>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6"/>
          </a:solidFill>
          <a:ln>
            <a:noFill/>
          </a:ln>
          <a:effectLst/>
        </c:spPr>
      </c:pivotFmt>
      <c:pivotFmt>
        <c:idx val="26"/>
        <c:spPr>
          <a:solidFill>
            <a:schemeClr val="accent3"/>
          </a:solidFill>
          <a:ln>
            <a:noFill/>
          </a:ln>
          <a:effectLst/>
        </c:spPr>
      </c:pivotFmt>
      <c:pivotFmt>
        <c:idx val="27"/>
        <c:spPr>
          <a:solidFill>
            <a:schemeClr val="accent2"/>
          </a:solidFill>
          <a:ln>
            <a:noFill/>
          </a:ln>
          <a:effectLst/>
        </c:spPr>
      </c:pivotFmt>
      <c:pivotFmt>
        <c:idx val="28"/>
        <c:spPr>
          <a:solidFill>
            <a:schemeClr val="accent4"/>
          </a:solidFill>
          <a:ln>
            <a:noFill/>
          </a:ln>
          <a:effectLst/>
        </c:spPr>
      </c:pivotFmt>
      <c:pivotFmt>
        <c:idx val="29"/>
        <c:spPr>
          <a:solidFill>
            <a:schemeClr val="accent5"/>
          </a:solidFill>
          <a:ln>
            <a:noFill/>
          </a:ln>
          <a:effectLst/>
        </c:spPr>
      </c:pivotFmt>
    </c:pivotFmts>
    <c:plotArea>
      <c:layout/>
      <c:barChart>
        <c:barDir val="col"/>
        <c:grouping val="clustered"/>
        <c:varyColors val="0"/>
        <c:ser>
          <c:idx val="0"/>
          <c:order val="0"/>
          <c:tx>
            <c:strRef>
              <c:f>pivot_rental_days_annual!$B$1</c:f>
              <c:strCache>
                <c:ptCount val="1"/>
                <c:pt idx="0">
                  <c:v>Total</c:v>
                </c:pt>
              </c:strCache>
            </c:strRef>
          </c:tx>
          <c:spPr>
            <a:solidFill>
              <a:schemeClr val="accent1"/>
            </a:solidFill>
            <a:ln>
              <a:noFill/>
            </a:ln>
            <a:effectLst/>
          </c:spPr>
          <c:invertIfNegative val="0"/>
          <c:dPt>
            <c:idx val="0"/>
            <c:invertIfNegative val="0"/>
            <c:bubble3D val="0"/>
            <c:spPr>
              <a:solidFill>
                <a:schemeClr val="accent6"/>
              </a:solidFill>
              <a:ln>
                <a:noFill/>
              </a:ln>
              <a:effectLst/>
            </c:spPr>
            <c:extLst>
              <c:ext xmlns:c16="http://schemas.microsoft.com/office/drawing/2014/chart" uri="{C3380CC4-5D6E-409C-BE32-E72D297353CC}">
                <c16:uniqueId val="{00000001-A957-6E46-B221-B7BF49AF8877}"/>
              </c:ext>
            </c:extLst>
          </c:dPt>
          <c:dPt>
            <c:idx val="1"/>
            <c:invertIfNegative val="0"/>
            <c:bubble3D val="0"/>
            <c:spPr>
              <a:solidFill>
                <a:schemeClr val="accent3"/>
              </a:solidFill>
              <a:ln>
                <a:noFill/>
              </a:ln>
              <a:effectLst/>
            </c:spPr>
            <c:extLst>
              <c:ext xmlns:c16="http://schemas.microsoft.com/office/drawing/2014/chart" uri="{C3380CC4-5D6E-409C-BE32-E72D297353CC}">
                <c16:uniqueId val="{00000003-A957-6E46-B221-B7BF49AF8877}"/>
              </c:ext>
            </c:extLst>
          </c:dPt>
          <c:dPt>
            <c:idx val="2"/>
            <c:invertIfNegative val="0"/>
            <c:bubble3D val="0"/>
            <c:spPr>
              <a:solidFill>
                <a:schemeClr val="accent2"/>
              </a:solidFill>
              <a:ln>
                <a:noFill/>
              </a:ln>
              <a:effectLst/>
            </c:spPr>
            <c:extLst>
              <c:ext xmlns:c16="http://schemas.microsoft.com/office/drawing/2014/chart" uri="{C3380CC4-5D6E-409C-BE32-E72D297353CC}">
                <c16:uniqueId val="{00000005-A957-6E46-B221-B7BF49AF8877}"/>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7-A957-6E46-B221-B7BF49AF8877}"/>
              </c:ext>
            </c:extLst>
          </c:dPt>
          <c:dPt>
            <c:idx val="4"/>
            <c:invertIfNegative val="0"/>
            <c:bubble3D val="0"/>
            <c:spPr>
              <a:solidFill>
                <a:schemeClr val="accent5"/>
              </a:solidFill>
              <a:ln>
                <a:noFill/>
              </a:ln>
              <a:effectLst/>
            </c:spPr>
            <c:extLst>
              <c:ext xmlns:c16="http://schemas.microsoft.com/office/drawing/2014/chart" uri="{C3380CC4-5D6E-409C-BE32-E72D297353CC}">
                <c16:uniqueId val="{00000009-A957-6E46-B221-B7BF49AF8877}"/>
              </c:ext>
            </c:extLst>
          </c:dPt>
          <c:cat>
            <c:strRef>
              <c:f>pivot_rental_days_annual!$A$2:$A$7</c:f>
              <c:strCache>
                <c:ptCount val="5"/>
                <c:pt idx="0">
                  <c:v>2017 Ford - Ranger</c:v>
                </c:pt>
                <c:pt idx="1">
                  <c:v>2016 Mercury - Sable</c:v>
                </c:pt>
                <c:pt idx="2">
                  <c:v>2016 Ford - Mustang</c:v>
                </c:pt>
                <c:pt idx="3">
                  <c:v>2017 Toyota - RAV4</c:v>
                </c:pt>
                <c:pt idx="4">
                  <c:v>2016 Ford - F-Series</c:v>
                </c:pt>
              </c:strCache>
            </c:strRef>
          </c:cat>
          <c:val>
            <c:numRef>
              <c:f>pivot_rental_days_annual!$B$2:$B$7</c:f>
              <c:numCache>
                <c:formatCode>General</c:formatCode>
                <c:ptCount val="5"/>
                <c:pt idx="0">
                  <c:v>913</c:v>
                </c:pt>
                <c:pt idx="1">
                  <c:v>702</c:v>
                </c:pt>
                <c:pt idx="2">
                  <c:v>671</c:v>
                </c:pt>
                <c:pt idx="3">
                  <c:v>663</c:v>
                </c:pt>
                <c:pt idx="4">
                  <c:v>660</c:v>
                </c:pt>
              </c:numCache>
            </c:numRef>
          </c:val>
          <c:extLst>
            <c:ext xmlns:c16="http://schemas.microsoft.com/office/drawing/2014/chart" uri="{C3380CC4-5D6E-409C-BE32-E72D297353CC}">
              <c16:uniqueId val="{0000000A-A957-6E46-B221-B7BF49AF8877}"/>
            </c:ext>
          </c:extLst>
        </c:ser>
        <c:dLbls>
          <c:showLegendKey val="0"/>
          <c:showVal val="0"/>
          <c:showCatName val="0"/>
          <c:showSerName val="0"/>
          <c:showPercent val="0"/>
          <c:showBubbleSize val="0"/>
        </c:dLbls>
        <c:gapWidth val="219"/>
        <c:overlap val="-27"/>
        <c:axId val="1374476719"/>
        <c:axId val="1374207599"/>
      </c:barChart>
      <c:catAx>
        <c:axId val="13744767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4207599"/>
        <c:crosses val="autoZero"/>
        <c:auto val="1"/>
        <c:lblAlgn val="ctr"/>
        <c:lblOffset val="100"/>
        <c:noMultiLvlLbl val="0"/>
      </c:catAx>
      <c:valAx>
        <c:axId val="13742075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44767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[Workbook_Cap_1.xlsx]av_ann_profit_pivot!PivotTable13</c:name>
    <c:fmtId val="5"/>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Average Annual Profit</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pivotFmt>
      <c:pivotFmt>
        <c:idx val="2"/>
        <c:spPr>
          <a:solidFill>
            <a:schemeClr val="accent5"/>
          </a:solidFill>
          <a:ln>
            <a:noFill/>
          </a:ln>
          <a:effectLst/>
        </c:spPr>
      </c:pivotFmt>
      <c:pivotFmt>
        <c:idx val="3"/>
        <c:spPr>
          <a:solidFill>
            <a:schemeClr val="accent4"/>
          </a:solidFill>
          <a:ln>
            <a:noFill/>
          </a:ln>
          <a:effectLst/>
        </c:spPr>
      </c:pivotFmt>
      <c:pivotFmt>
        <c:idx val="4"/>
        <c:spPr>
          <a:solidFill>
            <a:schemeClr val="accent3"/>
          </a:solidFill>
          <a:ln>
            <a:noFill/>
          </a:ln>
          <a:effectLst/>
        </c:spPr>
      </c:pivotFmt>
      <c:pivotFmt>
        <c:idx val="5"/>
        <c:spPr>
          <a:solidFill>
            <a:schemeClr val="accent2"/>
          </a:solidFill>
          <a:ln>
            <a:noFill/>
          </a:ln>
          <a:effectLst/>
        </c:spP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pivotFmt>
      <c:pivotFmt>
        <c:idx val="8"/>
        <c:spPr>
          <a:solidFill>
            <a:schemeClr val="accent5"/>
          </a:solidFill>
          <a:ln>
            <a:noFill/>
          </a:ln>
          <a:effectLst/>
        </c:spPr>
      </c:pivotFmt>
      <c:pivotFmt>
        <c:idx val="9"/>
        <c:spPr>
          <a:solidFill>
            <a:schemeClr val="accent4"/>
          </a:solidFill>
          <a:ln>
            <a:noFill/>
          </a:ln>
          <a:effectLst/>
        </c:spPr>
      </c:pivotFmt>
      <c:pivotFmt>
        <c:idx val="10"/>
        <c:spPr>
          <a:solidFill>
            <a:schemeClr val="accent3"/>
          </a:solidFill>
          <a:ln>
            <a:noFill/>
          </a:ln>
          <a:effectLst/>
        </c:spPr>
      </c:pivotFmt>
      <c:pivotFmt>
        <c:idx val="11"/>
        <c:spPr>
          <a:solidFill>
            <a:schemeClr val="accent2"/>
          </a:solidFill>
          <a:ln>
            <a:noFill/>
          </a:ln>
          <a:effectLst/>
        </c:spPr>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6"/>
          </a:solidFill>
          <a:ln>
            <a:noFill/>
          </a:ln>
          <a:effectLst/>
        </c:spPr>
      </c:pivotFmt>
      <c:pivotFmt>
        <c:idx val="14"/>
        <c:spPr>
          <a:solidFill>
            <a:schemeClr val="accent5"/>
          </a:solidFill>
          <a:ln>
            <a:noFill/>
          </a:ln>
          <a:effectLst/>
        </c:spPr>
      </c:pivotFmt>
      <c:pivotFmt>
        <c:idx val="15"/>
        <c:spPr>
          <a:solidFill>
            <a:schemeClr val="accent4"/>
          </a:solidFill>
          <a:ln>
            <a:noFill/>
          </a:ln>
          <a:effectLst/>
        </c:spPr>
      </c:pivotFmt>
      <c:pivotFmt>
        <c:idx val="16"/>
        <c:spPr>
          <a:solidFill>
            <a:schemeClr val="accent3"/>
          </a:solidFill>
          <a:ln>
            <a:noFill/>
          </a:ln>
          <a:effectLst/>
        </c:spPr>
      </c:pivotFmt>
      <c:pivotFmt>
        <c:idx val="17"/>
        <c:spPr>
          <a:solidFill>
            <a:schemeClr val="accent2"/>
          </a:solidFill>
          <a:ln>
            <a:noFill/>
          </a:ln>
          <a:effectLst/>
        </c:spPr>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6"/>
          </a:solidFill>
          <a:ln>
            <a:noFill/>
          </a:ln>
          <a:effectLst/>
        </c:spPr>
      </c:pivotFmt>
      <c:pivotFmt>
        <c:idx val="20"/>
        <c:spPr>
          <a:solidFill>
            <a:schemeClr val="accent5"/>
          </a:solidFill>
          <a:ln>
            <a:noFill/>
          </a:ln>
          <a:effectLst/>
        </c:spPr>
      </c:pivotFmt>
      <c:pivotFmt>
        <c:idx val="21"/>
        <c:spPr>
          <a:solidFill>
            <a:schemeClr val="accent4"/>
          </a:solidFill>
          <a:ln>
            <a:noFill/>
          </a:ln>
          <a:effectLst/>
        </c:spPr>
      </c:pivotFmt>
      <c:pivotFmt>
        <c:idx val="22"/>
        <c:spPr>
          <a:solidFill>
            <a:schemeClr val="accent3"/>
          </a:solidFill>
          <a:ln>
            <a:noFill/>
          </a:ln>
          <a:effectLst/>
        </c:spPr>
      </c:pivotFmt>
      <c:pivotFmt>
        <c:idx val="23"/>
        <c:spPr>
          <a:solidFill>
            <a:schemeClr val="accent2"/>
          </a:solidFill>
          <a:ln>
            <a:noFill/>
          </a:ln>
          <a:effectLst/>
        </c:spPr>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6"/>
          </a:solidFill>
          <a:ln>
            <a:noFill/>
          </a:ln>
          <a:effectLst/>
        </c:spPr>
      </c:pivotFmt>
      <c:pivotFmt>
        <c:idx val="26"/>
        <c:spPr>
          <a:solidFill>
            <a:schemeClr val="accent5"/>
          </a:solidFill>
          <a:ln>
            <a:noFill/>
          </a:ln>
          <a:effectLst/>
        </c:spPr>
      </c:pivotFmt>
      <c:pivotFmt>
        <c:idx val="27"/>
        <c:spPr>
          <a:solidFill>
            <a:schemeClr val="accent4"/>
          </a:solidFill>
          <a:ln>
            <a:noFill/>
          </a:ln>
          <a:effectLst/>
        </c:spPr>
      </c:pivotFmt>
      <c:pivotFmt>
        <c:idx val="28"/>
        <c:spPr>
          <a:solidFill>
            <a:schemeClr val="accent3"/>
          </a:solidFill>
          <a:ln>
            <a:noFill/>
          </a:ln>
          <a:effectLst/>
        </c:spPr>
      </c:pivotFmt>
      <c:pivotFmt>
        <c:idx val="29"/>
        <c:spPr>
          <a:solidFill>
            <a:schemeClr val="accent2"/>
          </a:solidFill>
          <a:ln>
            <a:noFill/>
          </a:ln>
          <a:effectLst/>
        </c:spPr>
      </c:pivotFmt>
    </c:pivotFmts>
    <c:plotArea>
      <c:layout/>
      <c:barChart>
        <c:barDir val="col"/>
        <c:grouping val="clustered"/>
        <c:varyColors val="0"/>
        <c:ser>
          <c:idx val="0"/>
          <c:order val="0"/>
          <c:tx>
            <c:strRef>
              <c:f>av_ann_profit_pivot!$B$1</c:f>
              <c:strCache>
                <c:ptCount val="1"/>
                <c:pt idx="0">
                  <c:v>Total</c:v>
                </c:pt>
              </c:strCache>
            </c:strRef>
          </c:tx>
          <c:spPr>
            <a:solidFill>
              <a:schemeClr val="accent1"/>
            </a:solidFill>
            <a:ln>
              <a:noFill/>
            </a:ln>
            <a:effectLst/>
          </c:spPr>
          <c:invertIfNegative val="0"/>
          <c:dPt>
            <c:idx val="0"/>
            <c:invertIfNegative val="0"/>
            <c:bubble3D val="0"/>
            <c:spPr>
              <a:solidFill>
                <a:schemeClr val="accent6"/>
              </a:solidFill>
              <a:ln>
                <a:noFill/>
              </a:ln>
              <a:effectLst/>
            </c:spPr>
            <c:extLst>
              <c:ext xmlns:c16="http://schemas.microsoft.com/office/drawing/2014/chart" uri="{C3380CC4-5D6E-409C-BE32-E72D297353CC}">
                <c16:uniqueId val="{00000001-7ECF-864A-8731-80C87B41D68E}"/>
              </c:ext>
            </c:extLst>
          </c:dPt>
          <c:dPt>
            <c:idx val="1"/>
            <c:invertIfNegative val="0"/>
            <c:bubble3D val="0"/>
            <c:spPr>
              <a:solidFill>
                <a:schemeClr val="accent5"/>
              </a:solidFill>
              <a:ln>
                <a:noFill/>
              </a:ln>
              <a:effectLst/>
            </c:spPr>
            <c:extLst>
              <c:ext xmlns:c16="http://schemas.microsoft.com/office/drawing/2014/chart" uri="{C3380CC4-5D6E-409C-BE32-E72D297353CC}">
                <c16:uniqueId val="{00000003-7ECF-864A-8731-80C87B41D68E}"/>
              </c:ext>
            </c:extLst>
          </c:dPt>
          <c:dPt>
            <c:idx val="2"/>
            <c:invertIfNegative val="0"/>
            <c:bubble3D val="0"/>
            <c:spPr>
              <a:solidFill>
                <a:schemeClr val="accent4"/>
              </a:solidFill>
              <a:ln>
                <a:noFill/>
              </a:ln>
              <a:effectLst/>
            </c:spPr>
            <c:extLst>
              <c:ext xmlns:c16="http://schemas.microsoft.com/office/drawing/2014/chart" uri="{C3380CC4-5D6E-409C-BE32-E72D297353CC}">
                <c16:uniqueId val="{00000005-7ECF-864A-8731-80C87B41D68E}"/>
              </c:ext>
            </c:extLst>
          </c:dPt>
          <c:dPt>
            <c:idx val="3"/>
            <c:invertIfNegative val="0"/>
            <c:bubble3D val="0"/>
            <c:spPr>
              <a:solidFill>
                <a:schemeClr val="accent3"/>
              </a:solidFill>
              <a:ln>
                <a:noFill/>
              </a:ln>
              <a:effectLst/>
            </c:spPr>
            <c:extLst>
              <c:ext xmlns:c16="http://schemas.microsoft.com/office/drawing/2014/chart" uri="{C3380CC4-5D6E-409C-BE32-E72D297353CC}">
                <c16:uniqueId val="{00000007-7ECF-864A-8731-80C87B41D68E}"/>
              </c:ext>
            </c:extLst>
          </c:dPt>
          <c:dPt>
            <c:idx val="4"/>
            <c:invertIfNegative val="0"/>
            <c:bubble3D val="0"/>
            <c:spPr>
              <a:solidFill>
                <a:schemeClr val="accent2"/>
              </a:solidFill>
              <a:ln>
                <a:noFill/>
              </a:ln>
              <a:effectLst/>
            </c:spPr>
            <c:extLst>
              <c:ext xmlns:c16="http://schemas.microsoft.com/office/drawing/2014/chart" uri="{C3380CC4-5D6E-409C-BE32-E72D297353CC}">
                <c16:uniqueId val="{00000009-7ECF-864A-8731-80C87B41D68E}"/>
              </c:ext>
            </c:extLst>
          </c:dPt>
          <c:cat>
            <c:strRef>
              <c:f>av_ann_profit_pivot!$A$2:$A$7</c:f>
              <c:strCache>
                <c:ptCount val="5"/>
                <c:pt idx="0">
                  <c:v>2017 Ford - Ranger</c:v>
                </c:pt>
                <c:pt idx="1">
                  <c:v>2016 Ford - F-Series</c:v>
                </c:pt>
                <c:pt idx="2">
                  <c:v>2017 Toyota - RAV4</c:v>
                </c:pt>
                <c:pt idx="3">
                  <c:v>2016 Mercury - Sable</c:v>
                </c:pt>
                <c:pt idx="4">
                  <c:v>2016 Ford - Mustang</c:v>
                </c:pt>
              </c:strCache>
            </c:strRef>
          </c:cat>
          <c:val>
            <c:numRef>
              <c:f>av_ann_profit_pivot!$B$2:$B$7</c:f>
              <c:numCache>
                <c:formatCode>_("$"* #,##0.00_);_("$"* \(#,##0.00\);_("$"* "-"??_);_(@_)</c:formatCode>
                <c:ptCount val="5"/>
                <c:pt idx="0">
                  <c:v>55986.444713846635</c:v>
                </c:pt>
                <c:pt idx="1">
                  <c:v>55585.147641446601</c:v>
                </c:pt>
                <c:pt idx="2">
                  <c:v>53752.162130069424</c:v>
                </c:pt>
                <c:pt idx="3">
                  <c:v>50947.773702865765</c:v>
                </c:pt>
                <c:pt idx="4">
                  <c:v>50534.862460994387</c:v>
                </c:pt>
              </c:numCache>
            </c:numRef>
          </c:val>
          <c:extLst>
            <c:ext xmlns:c16="http://schemas.microsoft.com/office/drawing/2014/chart" uri="{C3380CC4-5D6E-409C-BE32-E72D297353CC}">
              <c16:uniqueId val="{0000000A-7ECF-864A-8731-80C87B41D68E}"/>
            </c:ext>
          </c:extLst>
        </c:ser>
        <c:dLbls>
          <c:showLegendKey val="0"/>
          <c:showVal val="0"/>
          <c:showCatName val="0"/>
          <c:showSerName val="0"/>
          <c:showPercent val="0"/>
          <c:showBubbleSize val="0"/>
        </c:dLbls>
        <c:gapWidth val="219"/>
        <c:overlap val="-27"/>
        <c:axId val="234387056"/>
        <c:axId val="234150240"/>
      </c:barChart>
      <c:catAx>
        <c:axId val="234387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4150240"/>
        <c:crosses val="autoZero"/>
        <c:auto val="1"/>
        <c:lblAlgn val="ctr"/>
        <c:lblOffset val="100"/>
        <c:noMultiLvlLbl val="0"/>
      </c:catAx>
      <c:valAx>
        <c:axId val="234150240"/>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43870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DCC77-D10D-4CBF-8D7D-9CF5015449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7B7261-24CC-4916-8486-049F512ACF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CA5597-6E91-4EBF-A787-A7B68A202091}"/>
              </a:ext>
            </a:extLst>
          </p:cNvPr>
          <p:cNvSpPr>
            <a:spLocks noGrp="1"/>
          </p:cNvSpPr>
          <p:nvPr>
            <p:ph type="dt" sz="half" idx="10"/>
          </p:nvPr>
        </p:nvSpPr>
        <p:spPr/>
        <p:txBody>
          <a:bodyPr/>
          <a:lstStyle/>
          <a:p>
            <a:fld id="{D6FDD9C5-DA14-4822-9075-4971673ADD71}" type="datetimeFigureOut">
              <a:rPr lang="en-US" smtClean="0"/>
              <a:t>1/3/23</a:t>
            </a:fld>
            <a:endParaRPr lang="en-US"/>
          </a:p>
        </p:txBody>
      </p:sp>
      <p:sp>
        <p:nvSpPr>
          <p:cNvPr id="5" name="Footer Placeholder 4">
            <a:extLst>
              <a:ext uri="{FF2B5EF4-FFF2-40B4-BE49-F238E27FC236}">
                <a16:creationId xmlns:a16="http://schemas.microsoft.com/office/drawing/2014/main" id="{AC87DB2C-6DD1-4A50-A0A8-D68E4D9087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E44ED-DAD2-4C93-8F4E-596177C1EC91}"/>
              </a:ext>
            </a:extLst>
          </p:cNvPr>
          <p:cNvSpPr>
            <a:spLocks noGrp="1"/>
          </p:cNvSpPr>
          <p:nvPr>
            <p:ph type="sldNum" sz="quarter" idx="12"/>
          </p:nvPr>
        </p:nvSpPr>
        <p:spPr/>
        <p:txBody>
          <a:bodyPr/>
          <a:lstStyle/>
          <a:p>
            <a:fld id="{C587303F-AD57-416D-8E70-0C066ECC61A9}" type="slidenum">
              <a:rPr lang="en-US" smtClean="0"/>
              <a:t>‹#›</a:t>
            </a:fld>
            <a:endParaRPr lang="en-US"/>
          </a:p>
        </p:txBody>
      </p:sp>
    </p:spTree>
    <p:extLst>
      <p:ext uri="{BB962C8B-B14F-4D97-AF65-F5344CB8AC3E}">
        <p14:creationId xmlns:p14="http://schemas.microsoft.com/office/powerpoint/2010/main" val="2065784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0905-4DA2-4453-AD02-0281881F51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DCC27B-F2A3-4CBC-BC19-64DA9A32B5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636CBF-D874-4523-A944-C4DB8A5EB215}"/>
              </a:ext>
            </a:extLst>
          </p:cNvPr>
          <p:cNvSpPr>
            <a:spLocks noGrp="1"/>
          </p:cNvSpPr>
          <p:nvPr>
            <p:ph type="dt" sz="half" idx="10"/>
          </p:nvPr>
        </p:nvSpPr>
        <p:spPr/>
        <p:txBody>
          <a:bodyPr/>
          <a:lstStyle/>
          <a:p>
            <a:fld id="{D6FDD9C5-DA14-4822-9075-4971673ADD71}" type="datetimeFigureOut">
              <a:rPr lang="en-US" smtClean="0"/>
              <a:t>1/3/23</a:t>
            </a:fld>
            <a:endParaRPr lang="en-US"/>
          </a:p>
        </p:txBody>
      </p:sp>
      <p:sp>
        <p:nvSpPr>
          <p:cNvPr id="5" name="Footer Placeholder 4">
            <a:extLst>
              <a:ext uri="{FF2B5EF4-FFF2-40B4-BE49-F238E27FC236}">
                <a16:creationId xmlns:a16="http://schemas.microsoft.com/office/drawing/2014/main" id="{3A022BF2-4882-49F8-80A1-3A0E9D88F2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9BCF15-5AEC-43A2-96B9-ABFD47401B28}"/>
              </a:ext>
            </a:extLst>
          </p:cNvPr>
          <p:cNvSpPr>
            <a:spLocks noGrp="1"/>
          </p:cNvSpPr>
          <p:nvPr>
            <p:ph type="sldNum" sz="quarter" idx="12"/>
          </p:nvPr>
        </p:nvSpPr>
        <p:spPr/>
        <p:txBody>
          <a:bodyPr/>
          <a:lstStyle/>
          <a:p>
            <a:fld id="{C587303F-AD57-416D-8E70-0C066ECC61A9}" type="slidenum">
              <a:rPr lang="en-US" smtClean="0"/>
              <a:t>‹#›</a:t>
            </a:fld>
            <a:endParaRPr lang="en-US"/>
          </a:p>
        </p:txBody>
      </p:sp>
    </p:spTree>
    <p:extLst>
      <p:ext uri="{BB962C8B-B14F-4D97-AF65-F5344CB8AC3E}">
        <p14:creationId xmlns:p14="http://schemas.microsoft.com/office/powerpoint/2010/main" val="741419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E46FE9-1178-4A51-BE5B-06A0E80B86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8D2FEB-01B9-4299-84C4-ED0C23FE6C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5282C-D7E5-4C6C-B239-51F88BDEE64F}"/>
              </a:ext>
            </a:extLst>
          </p:cNvPr>
          <p:cNvSpPr>
            <a:spLocks noGrp="1"/>
          </p:cNvSpPr>
          <p:nvPr>
            <p:ph type="dt" sz="half" idx="10"/>
          </p:nvPr>
        </p:nvSpPr>
        <p:spPr/>
        <p:txBody>
          <a:bodyPr/>
          <a:lstStyle/>
          <a:p>
            <a:fld id="{D6FDD9C5-DA14-4822-9075-4971673ADD71}" type="datetimeFigureOut">
              <a:rPr lang="en-US" smtClean="0"/>
              <a:t>1/3/23</a:t>
            </a:fld>
            <a:endParaRPr lang="en-US"/>
          </a:p>
        </p:txBody>
      </p:sp>
      <p:sp>
        <p:nvSpPr>
          <p:cNvPr id="5" name="Footer Placeholder 4">
            <a:extLst>
              <a:ext uri="{FF2B5EF4-FFF2-40B4-BE49-F238E27FC236}">
                <a16:creationId xmlns:a16="http://schemas.microsoft.com/office/drawing/2014/main" id="{5AC6DBDE-D222-4FC2-BF29-6F06DB8595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A8EDDA-F517-4F08-8535-1B7997E02F8A}"/>
              </a:ext>
            </a:extLst>
          </p:cNvPr>
          <p:cNvSpPr>
            <a:spLocks noGrp="1"/>
          </p:cNvSpPr>
          <p:nvPr>
            <p:ph type="sldNum" sz="quarter" idx="12"/>
          </p:nvPr>
        </p:nvSpPr>
        <p:spPr/>
        <p:txBody>
          <a:bodyPr/>
          <a:lstStyle/>
          <a:p>
            <a:fld id="{C587303F-AD57-416D-8E70-0C066ECC61A9}" type="slidenum">
              <a:rPr lang="en-US" smtClean="0"/>
              <a:t>‹#›</a:t>
            </a:fld>
            <a:endParaRPr lang="en-US"/>
          </a:p>
        </p:txBody>
      </p:sp>
    </p:spTree>
    <p:extLst>
      <p:ext uri="{BB962C8B-B14F-4D97-AF65-F5344CB8AC3E}">
        <p14:creationId xmlns:p14="http://schemas.microsoft.com/office/powerpoint/2010/main" val="1424909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F75B1-7F9F-4D17-86BA-B97A53C397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B8088-40FE-4CC0-87F6-755D643613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3280C0-42F2-474B-9A02-EFB50D70EBA0}"/>
              </a:ext>
            </a:extLst>
          </p:cNvPr>
          <p:cNvSpPr>
            <a:spLocks noGrp="1"/>
          </p:cNvSpPr>
          <p:nvPr>
            <p:ph type="dt" sz="half" idx="10"/>
          </p:nvPr>
        </p:nvSpPr>
        <p:spPr/>
        <p:txBody>
          <a:bodyPr/>
          <a:lstStyle/>
          <a:p>
            <a:fld id="{D6FDD9C5-DA14-4822-9075-4971673ADD71}" type="datetimeFigureOut">
              <a:rPr lang="en-US" smtClean="0"/>
              <a:t>1/3/23</a:t>
            </a:fld>
            <a:endParaRPr lang="en-US"/>
          </a:p>
        </p:txBody>
      </p:sp>
      <p:sp>
        <p:nvSpPr>
          <p:cNvPr id="5" name="Footer Placeholder 4">
            <a:extLst>
              <a:ext uri="{FF2B5EF4-FFF2-40B4-BE49-F238E27FC236}">
                <a16:creationId xmlns:a16="http://schemas.microsoft.com/office/drawing/2014/main" id="{F460094E-0721-4E0D-BF3C-2673EA582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4700D9-EF14-421D-85C5-2068C87FEA40}"/>
              </a:ext>
            </a:extLst>
          </p:cNvPr>
          <p:cNvSpPr>
            <a:spLocks noGrp="1"/>
          </p:cNvSpPr>
          <p:nvPr>
            <p:ph type="sldNum" sz="quarter" idx="12"/>
          </p:nvPr>
        </p:nvSpPr>
        <p:spPr/>
        <p:txBody>
          <a:bodyPr/>
          <a:lstStyle/>
          <a:p>
            <a:fld id="{C587303F-AD57-416D-8E70-0C066ECC61A9}" type="slidenum">
              <a:rPr lang="en-US" smtClean="0"/>
              <a:t>‹#›</a:t>
            </a:fld>
            <a:endParaRPr lang="en-US"/>
          </a:p>
        </p:txBody>
      </p:sp>
    </p:spTree>
    <p:extLst>
      <p:ext uri="{BB962C8B-B14F-4D97-AF65-F5344CB8AC3E}">
        <p14:creationId xmlns:p14="http://schemas.microsoft.com/office/powerpoint/2010/main" val="1090246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7D719-73E5-4429-9482-6B558CC1E4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0966E9-8734-480D-9B9B-B2B63BB10E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5F9B47-F256-493A-BA1B-945C594EA939}"/>
              </a:ext>
            </a:extLst>
          </p:cNvPr>
          <p:cNvSpPr>
            <a:spLocks noGrp="1"/>
          </p:cNvSpPr>
          <p:nvPr>
            <p:ph type="dt" sz="half" idx="10"/>
          </p:nvPr>
        </p:nvSpPr>
        <p:spPr/>
        <p:txBody>
          <a:bodyPr/>
          <a:lstStyle/>
          <a:p>
            <a:fld id="{D6FDD9C5-DA14-4822-9075-4971673ADD71}" type="datetimeFigureOut">
              <a:rPr lang="en-US" smtClean="0"/>
              <a:t>1/3/23</a:t>
            </a:fld>
            <a:endParaRPr lang="en-US"/>
          </a:p>
        </p:txBody>
      </p:sp>
      <p:sp>
        <p:nvSpPr>
          <p:cNvPr id="5" name="Footer Placeholder 4">
            <a:extLst>
              <a:ext uri="{FF2B5EF4-FFF2-40B4-BE49-F238E27FC236}">
                <a16:creationId xmlns:a16="http://schemas.microsoft.com/office/drawing/2014/main" id="{FE39085C-46F8-49CB-8752-D59BB19886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6AC11-0CC8-4F3E-A1FC-70CD5A60BE59}"/>
              </a:ext>
            </a:extLst>
          </p:cNvPr>
          <p:cNvSpPr>
            <a:spLocks noGrp="1"/>
          </p:cNvSpPr>
          <p:nvPr>
            <p:ph type="sldNum" sz="quarter" idx="12"/>
          </p:nvPr>
        </p:nvSpPr>
        <p:spPr/>
        <p:txBody>
          <a:bodyPr/>
          <a:lstStyle/>
          <a:p>
            <a:fld id="{C587303F-AD57-416D-8E70-0C066ECC61A9}" type="slidenum">
              <a:rPr lang="en-US" smtClean="0"/>
              <a:t>‹#›</a:t>
            </a:fld>
            <a:endParaRPr lang="en-US"/>
          </a:p>
        </p:txBody>
      </p:sp>
    </p:spTree>
    <p:extLst>
      <p:ext uri="{BB962C8B-B14F-4D97-AF65-F5344CB8AC3E}">
        <p14:creationId xmlns:p14="http://schemas.microsoft.com/office/powerpoint/2010/main" val="3570075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51FBB-5DED-4BDC-898D-5FF401D541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883C28-4C80-44EB-998A-68C2E91DBE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D9C3C6-9C6C-45E6-B5D4-663F6AF525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21F451-6986-4C7B-B198-A63BC3F549A9}"/>
              </a:ext>
            </a:extLst>
          </p:cNvPr>
          <p:cNvSpPr>
            <a:spLocks noGrp="1"/>
          </p:cNvSpPr>
          <p:nvPr>
            <p:ph type="dt" sz="half" idx="10"/>
          </p:nvPr>
        </p:nvSpPr>
        <p:spPr/>
        <p:txBody>
          <a:bodyPr/>
          <a:lstStyle/>
          <a:p>
            <a:fld id="{D6FDD9C5-DA14-4822-9075-4971673ADD71}" type="datetimeFigureOut">
              <a:rPr lang="en-US" smtClean="0"/>
              <a:t>1/3/23</a:t>
            </a:fld>
            <a:endParaRPr lang="en-US"/>
          </a:p>
        </p:txBody>
      </p:sp>
      <p:sp>
        <p:nvSpPr>
          <p:cNvPr id="6" name="Footer Placeholder 5">
            <a:extLst>
              <a:ext uri="{FF2B5EF4-FFF2-40B4-BE49-F238E27FC236}">
                <a16:creationId xmlns:a16="http://schemas.microsoft.com/office/drawing/2014/main" id="{C1136939-C983-4705-844D-BD2AE77713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A3E3C2-E2BB-4EF9-9EA1-77631197ED92}"/>
              </a:ext>
            </a:extLst>
          </p:cNvPr>
          <p:cNvSpPr>
            <a:spLocks noGrp="1"/>
          </p:cNvSpPr>
          <p:nvPr>
            <p:ph type="sldNum" sz="quarter" idx="12"/>
          </p:nvPr>
        </p:nvSpPr>
        <p:spPr/>
        <p:txBody>
          <a:bodyPr/>
          <a:lstStyle/>
          <a:p>
            <a:fld id="{C587303F-AD57-416D-8E70-0C066ECC61A9}" type="slidenum">
              <a:rPr lang="en-US" smtClean="0"/>
              <a:t>‹#›</a:t>
            </a:fld>
            <a:endParaRPr lang="en-US"/>
          </a:p>
        </p:txBody>
      </p:sp>
    </p:spTree>
    <p:extLst>
      <p:ext uri="{BB962C8B-B14F-4D97-AF65-F5344CB8AC3E}">
        <p14:creationId xmlns:p14="http://schemas.microsoft.com/office/powerpoint/2010/main" val="794434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7430-56A5-4BA8-8173-CB8E458BE5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59DE6-0078-44BC-B6FC-F2FDBA7B70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CDC487-2984-4E78-BE91-9B880CDC28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04C3AA-E0D0-4433-8F23-F1D2FB768F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6C5BDC-A9EA-4EE0-85C3-503E331EA3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06EE8A-DC56-4DE8-867B-E5B4354A3B47}"/>
              </a:ext>
            </a:extLst>
          </p:cNvPr>
          <p:cNvSpPr>
            <a:spLocks noGrp="1"/>
          </p:cNvSpPr>
          <p:nvPr>
            <p:ph type="dt" sz="half" idx="10"/>
          </p:nvPr>
        </p:nvSpPr>
        <p:spPr/>
        <p:txBody>
          <a:bodyPr/>
          <a:lstStyle/>
          <a:p>
            <a:fld id="{D6FDD9C5-DA14-4822-9075-4971673ADD71}" type="datetimeFigureOut">
              <a:rPr lang="en-US" smtClean="0"/>
              <a:t>1/3/23</a:t>
            </a:fld>
            <a:endParaRPr lang="en-US"/>
          </a:p>
        </p:txBody>
      </p:sp>
      <p:sp>
        <p:nvSpPr>
          <p:cNvPr id="8" name="Footer Placeholder 7">
            <a:extLst>
              <a:ext uri="{FF2B5EF4-FFF2-40B4-BE49-F238E27FC236}">
                <a16:creationId xmlns:a16="http://schemas.microsoft.com/office/drawing/2014/main" id="{A4E64ED3-341E-48C4-A1FF-7DDE716906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728F7D-4BF9-4855-B481-25C7E021C655}"/>
              </a:ext>
            </a:extLst>
          </p:cNvPr>
          <p:cNvSpPr>
            <a:spLocks noGrp="1"/>
          </p:cNvSpPr>
          <p:nvPr>
            <p:ph type="sldNum" sz="quarter" idx="12"/>
          </p:nvPr>
        </p:nvSpPr>
        <p:spPr/>
        <p:txBody>
          <a:bodyPr/>
          <a:lstStyle/>
          <a:p>
            <a:fld id="{C587303F-AD57-416D-8E70-0C066ECC61A9}" type="slidenum">
              <a:rPr lang="en-US" smtClean="0"/>
              <a:t>‹#›</a:t>
            </a:fld>
            <a:endParaRPr lang="en-US"/>
          </a:p>
        </p:txBody>
      </p:sp>
    </p:spTree>
    <p:extLst>
      <p:ext uri="{BB962C8B-B14F-4D97-AF65-F5344CB8AC3E}">
        <p14:creationId xmlns:p14="http://schemas.microsoft.com/office/powerpoint/2010/main" val="3546411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B938E-FC3A-4148-819E-E069044196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F0B636-82B5-4F2B-B13E-B702CAF09E9E}"/>
              </a:ext>
            </a:extLst>
          </p:cNvPr>
          <p:cNvSpPr>
            <a:spLocks noGrp="1"/>
          </p:cNvSpPr>
          <p:nvPr>
            <p:ph type="dt" sz="half" idx="10"/>
          </p:nvPr>
        </p:nvSpPr>
        <p:spPr/>
        <p:txBody>
          <a:bodyPr/>
          <a:lstStyle/>
          <a:p>
            <a:fld id="{D6FDD9C5-DA14-4822-9075-4971673ADD71}" type="datetimeFigureOut">
              <a:rPr lang="en-US" smtClean="0"/>
              <a:t>1/3/23</a:t>
            </a:fld>
            <a:endParaRPr lang="en-US"/>
          </a:p>
        </p:txBody>
      </p:sp>
      <p:sp>
        <p:nvSpPr>
          <p:cNvPr id="4" name="Footer Placeholder 3">
            <a:extLst>
              <a:ext uri="{FF2B5EF4-FFF2-40B4-BE49-F238E27FC236}">
                <a16:creationId xmlns:a16="http://schemas.microsoft.com/office/drawing/2014/main" id="{FE5CB795-7623-4812-A86E-10CB8B5F7A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5443B2-D888-4C1C-93A6-9989680BA6B4}"/>
              </a:ext>
            </a:extLst>
          </p:cNvPr>
          <p:cNvSpPr>
            <a:spLocks noGrp="1"/>
          </p:cNvSpPr>
          <p:nvPr>
            <p:ph type="sldNum" sz="quarter" idx="12"/>
          </p:nvPr>
        </p:nvSpPr>
        <p:spPr/>
        <p:txBody>
          <a:bodyPr/>
          <a:lstStyle/>
          <a:p>
            <a:fld id="{C587303F-AD57-416D-8E70-0C066ECC61A9}" type="slidenum">
              <a:rPr lang="en-US" smtClean="0"/>
              <a:t>‹#›</a:t>
            </a:fld>
            <a:endParaRPr lang="en-US"/>
          </a:p>
        </p:txBody>
      </p:sp>
    </p:spTree>
    <p:extLst>
      <p:ext uri="{BB962C8B-B14F-4D97-AF65-F5344CB8AC3E}">
        <p14:creationId xmlns:p14="http://schemas.microsoft.com/office/powerpoint/2010/main" val="397229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FEFFAE-C9CD-4D52-8413-D57CC89A160E}"/>
              </a:ext>
            </a:extLst>
          </p:cNvPr>
          <p:cNvSpPr>
            <a:spLocks noGrp="1"/>
          </p:cNvSpPr>
          <p:nvPr>
            <p:ph type="dt" sz="half" idx="10"/>
          </p:nvPr>
        </p:nvSpPr>
        <p:spPr/>
        <p:txBody>
          <a:bodyPr/>
          <a:lstStyle/>
          <a:p>
            <a:fld id="{D6FDD9C5-DA14-4822-9075-4971673ADD71}" type="datetimeFigureOut">
              <a:rPr lang="en-US" smtClean="0"/>
              <a:t>1/3/23</a:t>
            </a:fld>
            <a:endParaRPr lang="en-US"/>
          </a:p>
        </p:txBody>
      </p:sp>
      <p:sp>
        <p:nvSpPr>
          <p:cNvPr id="3" name="Footer Placeholder 2">
            <a:extLst>
              <a:ext uri="{FF2B5EF4-FFF2-40B4-BE49-F238E27FC236}">
                <a16:creationId xmlns:a16="http://schemas.microsoft.com/office/drawing/2014/main" id="{064D0FB3-0D9E-48B0-865E-A9B6E33515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BEBD7F-C0EC-483D-B5AE-FB61F2C6DAB3}"/>
              </a:ext>
            </a:extLst>
          </p:cNvPr>
          <p:cNvSpPr>
            <a:spLocks noGrp="1"/>
          </p:cNvSpPr>
          <p:nvPr>
            <p:ph type="sldNum" sz="quarter" idx="12"/>
          </p:nvPr>
        </p:nvSpPr>
        <p:spPr/>
        <p:txBody>
          <a:bodyPr/>
          <a:lstStyle/>
          <a:p>
            <a:fld id="{C587303F-AD57-416D-8E70-0C066ECC61A9}" type="slidenum">
              <a:rPr lang="en-US" smtClean="0"/>
              <a:t>‹#›</a:t>
            </a:fld>
            <a:endParaRPr lang="en-US"/>
          </a:p>
        </p:txBody>
      </p:sp>
    </p:spTree>
    <p:extLst>
      <p:ext uri="{BB962C8B-B14F-4D97-AF65-F5344CB8AC3E}">
        <p14:creationId xmlns:p14="http://schemas.microsoft.com/office/powerpoint/2010/main" val="2748684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0362A-1844-4F70-83AC-DBE33F3D51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820E36-0B96-431A-A869-605A28CB1B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D40E75-FEF8-4775-AF57-BFEE562D06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D0A21-7D9D-4A47-A8D1-B632FFC7AED4}"/>
              </a:ext>
            </a:extLst>
          </p:cNvPr>
          <p:cNvSpPr>
            <a:spLocks noGrp="1"/>
          </p:cNvSpPr>
          <p:nvPr>
            <p:ph type="dt" sz="half" idx="10"/>
          </p:nvPr>
        </p:nvSpPr>
        <p:spPr/>
        <p:txBody>
          <a:bodyPr/>
          <a:lstStyle/>
          <a:p>
            <a:fld id="{D6FDD9C5-DA14-4822-9075-4971673ADD71}" type="datetimeFigureOut">
              <a:rPr lang="en-US" smtClean="0"/>
              <a:t>1/3/23</a:t>
            </a:fld>
            <a:endParaRPr lang="en-US"/>
          </a:p>
        </p:txBody>
      </p:sp>
      <p:sp>
        <p:nvSpPr>
          <p:cNvPr id="6" name="Footer Placeholder 5">
            <a:extLst>
              <a:ext uri="{FF2B5EF4-FFF2-40B4-BE49-F238E27FC236}">
                <a16:creationId xmlns:a16="http://schemas.microsoft.com/office/drawing/2014/main" id="{0D6AA681-9DA1-4A6D-87A1-9069738472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026CFB-680D-4CA2-B5D5-1D98AF8B83F6}"/>
              </a:ext>
            </a:extLst>
          </p:cNvPr>
          <p:cNvSpPr>
            <a:spLocks noGrp="1"/>
          </p:cNvSpPr>
          <p:nvPr>
            <p:ph type="sldNum" sz="quarter" idx="12"/>
          </p:nvPr>
        </p:nvSpPr>
        <p:spPr/>
        <p:txBody>
          <a:bodyPr/>
          <a:lstStyle/>
          <a:p>
            <a:fld id="{C587303F-AD57-416D-8E70-0C066ECC61A9}" type="slidenum">
              <a:rPr lang="en-US" smtClean="0"/>
              <a:t>‹#›</a:t>
            </a:fld>
            <a:endParaRPr lang="en-US"/>
          </a:p>
        </p:txBody>
      </p:sp>
    </p:spTree>
    <p:extLst>
      <p:ext uri="{BB962C8B-B14F-4D97-AF65-F5344CB8AC3E}">
        <p14:creationId xmlns:p14="http://schemas.microsoft.com/office/powerpoint/2010/main" val="209261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6775A-58F4-4B75-960C-D6F89CE833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0BA6D9-7B7F-466F-B3E7-9A8C190528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51F1BF-650A-402D-9281-4EFEAB3302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D72028-1E99-436D-8B82-EAB5CAA4EDE6}"/>
              </a:ext>
            </a:extLst>
          </p:cNvPr>
          <p:cNvSpPr>
            <a:spLocks noGrp="1"/>
          </p:cNvSpPr>
          <p:nvPr>
            <p:ph type="dt" sz="half" idx="10"/>
          </p:nvPr>
        </p:nvSpPr>
        <p:spPr/>
        <p:txBody>
          <a:bodyPr/>
          <a:lstStyle/>
          <a:p>
            <a:fld id="{D6FDD9C5-DA14-4822-9075-4971673ADD71}" type="datetimeFigureOut">
              <a:rPr lang="en-US" smtClean="0"/>
              <a:t>1/3/23</a:t>
            </a:fld>
            <a:endParaRPr lang="en-US"/>
          </a:p>
        </p:txBody>
      </p:sp>
      <p:sp>
        <p:nvSpPr>
          <p:cNvPr id="6" name="Footer Placeholder 5">
            <a:extLst>
              <a:ext uri="{FF2B5EF4-FFF2-40B4-BE49-F238E27FC236}">
                <a16:creationId xmlns:a16="http://schemas.microsoft.com/office/drawing/2014/main" id="{33346B13-8FF8-4894-A5B2-A7762AD43C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11ECF2-5A4D-4499-9136-160133856C02}"/>
              </a:ext>
            </a:extLst>
          </p:cNvPr>
          <p:cNvSpPr>
            <a:spLocks noGrp="1"/>
          </p:cNvSpPr>
          <p:nvPr>
            <p:ph type="sldNum" sz="quarter" idx="12"/>
          </p:nvPr>
        </p:nvSpPr>
        <p:spPr/>
        <p:txBody>
          <a:bodyPr/>
          <a:lstStyle/>
          <a:p>
            <a:fld id="{C587303F-AD57-416D-8E70-0C066ECC61A9}" type="slidenum">
              <a:rPr lang="en-US" smtClean="0"/>
              <a:t>‹#›</a:t>
            </a:fld>
            <a:endParaRPr lang="en-US"/>
          </a:p>
        </p:txBody>
      </p:sp>
    </p:spTree>
    <p:extLst>
      <p:ext uri="{BB962C8B-B14F-4D97-AF65-F5344CB8AC3E}">
        <p14:creationId xmlns:p14="http://schemas.microsoft.com/office/powerpoint/2010/main" val="2267279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8554B9-0E3B-42AE-B911-DAE76E30B4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1D9995-D17E-4C1A-A759-34818F1851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F49D80-523D-4C1C-BE61-60952CC818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FDD9C5-DA14-4822-9075-4971673ADD71}" type="datetimeFigureOut">
              <a:rPr lang="en-US" smtClean="0"/>
              <a:t>1/3/23</a:t>
            </a:fld>
            <a:endParaRPr lang="en-US"/>
          </a:p>
        </p:txBody>
      </p:sp>
      <p:sp>
        <p:nvSpPr>
          <p:cNvPr id="5" name="Footer Placeholder 4">
            <a:extLst>
              <a:ext uri="{FF2B5EF4-FFF2-40B4-BE49-F238E27FC236}">
                <a16:creationId xmlns:a16="http://schemas.microsoft.com/office/drawing/2014/main" id="{0723356F-174F-4797-8B8A-4A2F9A568D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564CEC-B769-44F6-BFDF-FEB6F9267C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87303F-AD57-416D-8E70-0C066ECC61A9}" type="slidenum">
              <a:rPr lang="en-US" smtClean="0"/>
              <a:t>‹#›</a:t>
            </a:fld>
            <a:endParaRPr lang="en-US"/>
          </a:p>
        </p:txBody>
      </p:sp>
    </p:spTree>
    <p:extLst>
      <p:ext uri="{BB962C8B-B14F-4D97-AF65-F5344CB8AC3E}">
        <p14:creationId xmlns:p14="http://schemas.microsoft.com/office/powerpoint/2010/main" val="445091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chegg.sharepoint.com/:x:/s/DataAnalytics/EQPDeDnDs89AuXrco9rGh5oBWSPPVWHWhBYHcpd3an9jxg?e=OhwJA8"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assets.ctfassets.net/c7lxnbtvvcxm/5Z4YSbSWVgfXqWs9kbuyQw/d8b4c267053807fa976406937649b051/DA_-_car_costs.xlsx" TargetMode="External"/><Relationship Id="rId7" Type="http://schemas.openxmlformats.org/officeDocument/2006/relationships/image" Target="../media/image3.svg"/><Relationship Id="rId2" Type="http://schemas.openxmlformats.org/officeDocument/2006/relationships/hyperlink" Target="https://assets.ctfassets.net/c7lxnbtvvcxm/67BgJVDKG71ysUVxX5oTLF/416ec687e1b27dda1bf43db05c4e0600/DA_-_car_id_mapping.xlsx"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assets.ctfassets.net/c7lxnbtvvcxm/2io4GfNTWjNjE0r7rJWsEN/836459d2454148f62c581f57252d0bcd/DA_-_branch_locations.xlsx" TargetMode="External"/><Relationship Id="rId4" Type="http://schemas.openxmlformats.org/officeDocument/2006/relationships/hyperlink" Target="https://assets.ctfassets.net/c7lxnbtvvcxm/2p4wavDLUPhiYxS9cMBDNI/261016fe88e3b0e292e3e398d6b51ee1/DA_-_car_revenue.xlsx"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cars parked in a parking lot&#10;&#10;Description automatically generated with medium confidence">
            <a:extLst>
              <a:ext uri="{FF2B5EF4-FFF2-40B4-BE49-F238E27FC236}">
                <a16:creationId xmlns:a16="http://schemas.microsoft.com/office/drawing/2014/main" id="{D0123EC5-0E14-7033-FCCA-56984AC0C1CF}"/>
              </a:ext>
            </a:extLst>
          </p:cNvPr>
          <p:cNvPicPr>
            <a:picLocks noChangeAspect="1"/>
          </p:cNvPicPr>
          <p:nvPr/>
        </p:nvPicPr>
        <p:blipFill rotWithShape="1">
          <a:blip r:embed="rId2">
            <a:extLst>
              <a:ext uri="{28A0092B-C50C-407E-A947-70E740481C1C}">
                <a14:useLocalDpi xmlns:a14="http://schemas.microsoft.com/office/drawing/2010/main" val="0"/>
              </a:ext>
            </a:extLst>
          </a:blip>
          <a:srcRect t="9091" r="27319" b="-1"/>
          <a:stretch/>
        </p:blipFill>
        <p:spPr>
          <a:xfrm>
            <a:off x="3523488" y="10"/>
            <a:ext cx="8668512" cy="6857990"/>
          </a:xfrm>
          <a:prstGeom prst="rect">
            <a:avLst/>
          </a:prstGeom>
        </p:spPr>
      </p:pic>
      <p:sp>
        <p:nvSpPr>
          <p:cNvPr id="23" name="Rectangle 2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226374-5570-4D09-AC56-0F86D706EDF5}"/>
              </a:ext>
            </a:extLst>
          </p:cNvPr>
          <p:cNvSpPr>
            <a:spLocks noGrp="1"/>
          </p:cNvSpPr>
          <p:nvPr>
            <p:ph type="ctrTitle"/>
          </p:nvPr>
        </p:nvSpPr>
        <p:spPr>
          <a:xfrm>
            <a:off x="165064" y="508392"/>
            <a:ext cx="4649190" cy="3204134"/>
          </a:xfrm>
        </p:spPr>
        <p:txBody>
          <a:bodyPr vert="horz" lIns="91440" tIns="45720" rIns="91440" bIns="45720" rtlCol="0" anchor="b">
            <a:normAutofit/>
          </a:bodyPr>
          <a:lstStyle/>
          <a:p>
            <a:r>
              <a:rPr lang="en-US" sz="4800" b="1" dirty="0"/>
              <a:t>Lariat Rent-A-Car Analysis</a:t>
            </a:r>
          </a:p>
        </p:txBody>
      </p:sp>
      <p:sp>
        <p:nvSpPr>
          <p:cNvPr id="3" name="Subtitle 2">
            <a:extLst>
              <a:ext uri="{FF2B5EF4-FFF2-40B4-BE49-F238E27FC236}">
                <a16:creationId xmlns:a16="http://schemas.microsoft.com/office/drawing/2014/main" id="{49F69295-DCDE-4A31-A2C6-E3640C22883A}"/>
              </a:ext>
            </a:extLst>
          </p:cNvPr>
          <p:cNvSpPr>
            <a:spLocks noGrp="1"/>
          </p:cNvSpPr>
          <p:nvPr>
            <p:ph type="subTitle" idx="1"/>
          </p:nvPr>
        </p:nvSpPr>
        <p:spPr>
          <a:xfrm>
            <a:off x="477980" y="4872922"/>
            <a:ext cx="4431477" cy="1208141"/>
          </a:xfrm>
        </p:spPr>
        <p:txBody>
          <a:bodyPr vert="horz" lIns="91440" tIns="45720" rIns="91440" bIns="45720" rtlCol="0">
            <a:normAutofit/>
          </a:bodyPr>
          <a:lstStyle/>
          <a:p>
            <a:r>
              <a:rPr lang="en-US" sz="2000" dirty="0"/>
              <a:t>Prepared specially for: </a:t>
            </a:r>
            <a:r>
              <a:rPr lang="en-US" sz="2000" b="1" dirty="0"/>
              <a:t>Lariat Rent-A-Car</a:t>
            </a:r>
          </a:p>
          <a:p>
            <a:r>
              <a:rPr lang="en-US" sz="2000" i="1" dirty="0"/>
              <a:t>by Corey Hawkins</a:t>
            </a:r>
          </a:p>
          <a:p>
            <a:pPr algn="l"/>
            <a:endParaRPr lang="en-US" sz="2000" dirty="0"/>
          </a:p>
        </p:txBody>
      </p:sp>
      <p:sp>
        <p:nvSpPr>
          <p:cNvPr id="25"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5E28502B-AD70-342D-86E8-A428111C2FCA}"/>
              </a:ext>
            </a:extLst>
          </p:cNvPr>
          <p:cNvSpPr txBox="1"/>
          <p:nvPr/>
        </p:nvSpPr>
        <p:spPr>
          <a:xfrm>
            <a:off x="2489659" y="6321880"/>
            <a:ext cx="8251372" cy="723275"/>
          </a:xfrm>
          <a:prstGeom prst="rect">
            <a:avLst/>
          </a:prstGeom>
          <a:noFill/>
        </p:spPr>
        <p:txBody>
          <a:bodyPr wrap="square" rtlCol="0">
            <a:spAutoFit/>
          </a:bodyPr>
          <a:lstStyle/>
          <a:p>
            <a:pPr>
              <a:spcAft>
                <a:spcPts val="600"/>
              </a:spcAft>
            </a:pPr>
            <a:r>
              <a:rPr lang="en-US" i="1"/>
              <a:t>~ Includes observations and recommendations for profitability ~</a:t>
            </a:r>
            <a:endParaRPr lang="en-US" i="1">
              <a:cs typeface="Calibri"/>
            </a:endParaRPr>
          </a:p>
          <a:p>
            <a:pPr>
              <a:spcAft>
                <a:spcPts val="600"/>
              </a:spcAft>
            </a:pPr>
            <a:endParaRPr lang="en-US"/>
          </a:p>
        </p:txBody>
      </p:sp>
    </p:spTree>
    <p:extLst>
      <p:ext uri="{BB962C8B-B14F-4D97-AF65-F5344CB8AC3E}">
        <p14:creationId xmlns:p14="http://schemas.microsoft.com/office/powerpoint/2010/main" val="1542789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26374-5570-4D09-AC56-0F86D706EDF5}"/>
              </a:ext>
            </a:extLst>
          </p:cNvPr>
          <p:cNvSpPr>
            <a:spLocks noGrp="1"/>
          </p:cNvSpPr>
          <p:nvPr>
            <p:ph type="ctrTitle"/>
          </p:nvPr>
        </p:nvSpPr>
        <p:spPr>
          <a:xfrm>
            <a:off x="0" y="0"/>
            <a:ext cx="12192000" cy="955768"/>
          </a:xfrm>
        </p:spPr>
        <p:txBody>
          <a:bodyPr/>
          <a:lstStyle/>
          <a:p>
            <a:r>
              <a:rPr lang="en-US" b="1" dirty="0"/>
              <a:t>Recommendations</a:t>
            </a:r>
          </a:p>
        </p:txBody>
      </p:sp>
      <p:sp>
        <p:nvSpPr>
          <p:cNvPr id="7" name="Subtitle 2">
            <a:extLst>
              <a:ext uri="{FF2B5EF4-FFF2-40B4-BE49-F238E27FC236}">
                <a16:creationId xmlns:a16="http://schemas.microsoft.com/office/drawing/2014/main" id="{EC130833-9D95-4326-AF6F-7AB7E2529CA0}"/>
              </a:ext>
            </a:extLst>
          </p:cNvPr>
          <p:cNvSpPr>
            <a:spLocks noGrp="1"/>
          </p:cNvSpPr>
          <p:nvPr>
            <p:ph type="subTitle" idx="1"/>
          </p:nvPr>
        </p:nvSpPr>
        <p:spPr>
          <a:xfrm>
            <a:off x="403613" y="1291334"/>
            <a:ext cx="11631604" cy="2506512"/>
          </a:xfrm>
        </p:spPr>
        <p:txBody>
          <a:bodyPr vert="horz" lIns="91440" tIns="45720" rIns="91440" bIns="45720" rtlCol="0" anchor="t">
            <a:normAutofit/>
          </a:bodyPr>
          <a:lstStyle/>
          <a:p>
            <a:pPr algn="l"/>
            <a:r>
              <a:rPr lang="en-US" sz="2600" dirty="0"/>
              <a:t>We suggest raising the profits of The 2017 Ford - Ranger and lowering the profits of the 2016 Ford - Mustang.</a:t>
            </a:r>
          </a:p>
          <a:p>
            <a:pPr algn="l"/>
            <a:endParaRPr lang="en-US" sz="2600" dirty="0"/>
          </a:p>
          <a:p>
            <a:pPr algn="l"/>
            <a:r>
              <a:rPr lang="en-US" sz="2600" dirty="0"/>
              <a:t>You should assume you'll have </a:t>
            </a:r>
            <a:r>
              <a:rPr lang="en-US" sz="2600" i="1" dirty="0"/>
              <a:t>fewer</a:t>
            </a:r>
            <a:r>
              <a:rPr lang="en-US" sz="2600" dirty="0"/>
              <a:t> 2017 Ford - Ranger rentals and </a:t>
            </a:r>
            <a:r>
              <a:rPr lang="en-US" sz="2600" i="1" dirty="0"/>
              <a:t>more</a:t>
            </a:r>
            <a:r>
              <a:rPr lang="en-US" sz="2600" dirty="0"/>
              <a:t> 2016 Ford - Mustang rentals. You’ve been provided a </a:t>
            </a:r>
            <a:r>
              <a:rPr lang="en-US" sz="2600" dirty="0">
                <a:hlinkClick r:id="rId2"/>
              </a:rPr>
              <a:t>separate workbook with a model </a:t>
            </a:r>
            <a:r>
              <a:rPr lang="en-US" sz="2600" dirty="0"/>
              <a:t>  to experiment with what-if scenarios:</a:t>
            </a:r>
            <a:endParaRPr lang="en-US" sz="2600" dirty="0">
              <a:cs typeface="Calibri"/>
            </a:endParaRPr>
          </a:p>
        </p:txBody>
      </p:sp>
      <p:pic>
        <p:nvPicPr>
          <p:cNvPr id="3" name="Picture 2">
            <a:extLst>
              <a:ext uri="{FF2B5EF4-FFF2-40B4-BE49-F238E27FC236}">
                <a16:creationId xmlns:a16="http://schemas.microsoft.com/office/drawing/2014/main" id="{1792CBDE-855C-71EC-C3FC-50C716C00CE7}"/>
              </a:ext>
            </a:extLst>
          </p:cNvPr>
          <p:cNvPicPr>
            <a:picLocks noChangeAspect="1"/>
          </p:cNvPicPr>
          <p:nvPr/>
        </p:nvPicPr>
        <p:blipFill>
          <a:blip r:embed="rId3"/>
          <a:stretch>
            <a:fillRect/>
          </a:stretch>
        </p:blipFill>
        <p:spPr>
          <a:xfrm>
            <a:off x="3232596" y="3797846"/>
            <a:ext cx="5301613" cy="2980944"/>
          </a:xfrm>
          <a:prstGeom prst="rect">
            <a:avLst/>
          </a:prstGeom>
        </p:spPr>
      </p:pic>
      <p:sp>
        <p:nvSpPr>
          <p:cNvPr id="11" name="Speech Bubble: Oval 10">
            <a:extLst>
              <a:ext uri="{FF2B5EF4-FFF2-40B4-BE49-F238E27FC236}">
                <a16:creationId xmlns:a16="http://schemas.microsoft.com/office/drawing/2014/main" id="{54D0C2B6-914D-45E9-B7A8-828A0B5DBF2D}"/>
              </a:ext>
            </a:extLst>
          </p:cNvPr>
          <p:cNvSpPr/>
          <p:nvPr/>
        </p:nvSpPr>
        <p:spPr>
          <a:xfrm>
            <a:off x="701227" y="4757124"/>
            <a:ext cx="2154169" cy="942449"/>
          </a:xfrm>
          <a:prstGeom prst="wedgeEllipseCallout">
            <a:avLst>
              <a:gd name="adj1" fmla="val 135678"/>
              <a:gd name="adj2" fmla="val 493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Change these values!</a:t>
            </a:r>
          </a:p>
        </p:txBody>
      </p:sp>
      <p:sp>
        <p:nvSpPr>
          <p:cNvPr id="10" name="Rectangle: Rounded Corners 9">
            <a:extLst>
              <a:ext uri="{FF2B5EF4-FFF2-40B4-BE49-F238E27FC236}">
                <a16:creationId xmlns:a16="http://schemas.microsoft.com/office/drawing/2014/main" id="{253530BE-6551-4433-AF38-C1675C92D47E}"/>
              </a:ext>
            </a:extLst>
          </p:cNvPr>
          <p:cNvSpPr/>
          <p:nvPr/>
        </p:nvSpPr>
        <p:spPr>
          <a:xfrm>
            <a:off x="4667718" y="5699572"/>
            <a:ext cx="2544452" cy="933047"/>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0449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1308212-FAF2-4F11-B533-71CE94E94BA0}"/>
              </a:ext>
            </a:extLst>
          </p:cNvPr>
          <p:cNvSpPr txBox="1">
            <a:spLocks/>
          </p:cNvSpPr>
          <p:nvPr/>
        </p:nvSpPr>
        <p:spPr>
          <a:xfrm>
            <a:off x="990600" y="338328"/>
            <a:ext cx="10210800" cy="107899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Aft>
                <a:spcPts val="600"/>
              </a:spcAft>
            </a:pPr>
            <a:r>
              <a:rPr lang="en-US" sz="5400" b="1"/>
              <a:t>Call to Action</a:t>
            </a:r>
          </a:p>
        </p:txBody>
      </p:sp>
      <p:sp>
        <p:nvSpPr>
          <p:cNvPr id="7" name="Subtitle 2">
            <a:extLst>
              <a:ext uri="{FF2B5EF4-FFF2-40B4-BE49-F238E27FC236}">
                <a16:creationId xmlns:a16="http://schemas.microsoft.com/office/drawing/2014/main" id="{EC130833-9D95-4326-AF6F-7AB7E2529CA0}"/>
              </a:ext>
            </a:extLst>
          </p:cNvPr>
          <p:cNvSpPr>
            <a:spLocks noGrp="1"/>
          </p:cNvSpPr>
          <p:nvPr>
            <p:ph type="subTitle" idx="1"/>
          </p:nvPr>
        </p:nvSpPr>
        <p:spPr>
          <a:xfrm>
            <a:off x="990600" y="1419083"/>
            <a:ext cx="10210800" cy="528429"/>
          </a:xfrm>
        </p:spPr>
        <p:txBody>
          <a:bodyPr vert="horz" lIns="91440" tIns="45720" rIns="91440" bIns="45720" rtlCol="0">
            <a:normAutofit fontScale="92500" lnSpcReduction="10000"/>
          </a:bodyPr>
          <a:lstStyle/>
          <a:p>
            <a:r>
              <a:rPr lang="en-US" sz="1800" dirty="0"/>
              <a:t>The chart below shows the effects on profits after reducing annual rentals and increasing profit per rental for the 2017 Ford – Ranger 2016 and Ford - Mustang, respectively.</a:t>
            </a:r>
          </a:p>
        </p:txBody>
      </p:sp>
      <p:sp>
        <p:nvSpPr>
          <p:cNvPr id="17" name="Rectangle 16">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7C5B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able&#10;&#10;Description automatically generated">
            <a:extLst>
              <a:ext uri="{FF2B5EF4-FFF2-40B4-BE49-F238E27FC236}">
                <a16:creationId xmlns:a16="http://schemas.microsoft.com/office/drawing/2014/main" id="{0065EC7F-DCF7-055B-A73D-DA867B20425D}"/>
              </a:ext>
            </a:extLst>
          </p:cNvPr>
          <p:cNvPicPr>
            <a:picLocks noChangeAspect="1"/>
          </p:cNvPicPr>
          <p:nvPr/>
        </p:nvPicPr>
        <p:blipFill>
          <a:blip r:embed="rId2"/>
          <a:stretch>
            <a:fillRect/>
          </a:stretch>
        </p:blipFill>
        <p:spPr>
          <a:xfrm>
            <a:off x="639148" y="2989286"/>
            <a:ext cx="4974336" cy="2798062"/>
          </a:xfrm>
          <a:prstGeom prst="rect">
            <a:avLst/>
          </a:prstGeom>
        </p:spPr>
      </p:pic>
      <p:sp>
        <p:nvSpPr>
          <p:cNvPr id="21"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bar chart&#10;&#10;Description automatically generated">
            <a:extLst>
              <a:ext uri="{FF2B5EF4-FFF2-40B4-BE49-F238E27FC236}">
                <a16:creationId xmlns:a16="http://schemas.microsoft.com/office/drawing/2014/main" id="{E3BEECA9-1879-9B71-4235-9752034C3030}"/>
              </a:ext>
            </a:extLst>
          </p:cNvPr>
          <p:cNvPicPr>
            <a:picLocks noChangeAspect="1"/>
          </p:cNvPicPr>
          <p:nvPr/>
        </p:nvPicPr>
        <p:blipFill>
          <a:blip r:embed="rId3"/>
          <a:stretch>
            <a:fillRect/>
          </a:stretch>
        </p:blipFill>
        <p:spPr>
          <a:xfrm>
            <a:off x="6578516" y="3140849"/>
            <a:ext cx="4974336" cy="2499604"/>
          </a:xfrm>
          <a:prstGeom prst="rect">
            <a:avLst/>
          </a:prstGeom>
        </p:spPr>
      </p:pic>
    </p:spTree>
    <p:extLst>
      <p:ext uri="{BB962C8B-B14F-4D97-AF65-F5344CB8AC3E}">
        <p14:creationId xmlns:p14="http://schemas.microsoft.com/office/powerpoint/2010/main" val="617463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0E21785-62D8-430F-9521-90166EF7C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D7CF8A0-D3E4-4A16-87D3-1D973AC61B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3296" y="697832"/>
            <a:ext cx="8189484" cy="5541981"/>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74226374-5570-4D09-AC56-0F86D706EDF5}"/>
              </a:ext>
            </a:extLst>
          </p:cNvPr>
          <p:cNvSpPr>
            <a:spLocks noGrp="1"/>
          </p:cNvSpPr>
          <p:nvPr>
            <p:ph type="ctrTitle"/>
          </p:nvPr>
        </p:nvSpPr>
        <p:spPr>
          <a:xfrm>
            <a:off x="3209564" y="0"/>
            <a:ext cx="5541054" cy="2149412"/>
          </a:xfrm>
        </p:spPr>
        <p:txBody>
          <a:bodyPr>
            <a:normAutofit/>
          </a:bodyPr>
          <a:lstStyle/>
          <a:p>
            <a:r>
              <a:rPr lang="en-US" sz="5200" b="1" dirty="0"/>
              <a:t>Next Steps</a:t>
            </a:r>
          </a:p>
        </p:txBody>
      </p:sp>
      <p:sp>
        <p:nvSpPr>
          <p:cNvPr id="7" name="Subtitle 2">
            <a:extLst>
              <a:ext uri="{FF2B5EF4-FFF2-40B4-BE49-F238E27FC236}">
                <a16:creationId xmlns:a16="http://schemas.microsoft.com/office/drawing/2014/main" id="{EC130833-9D95-4326-AF6F-7AB7E2529CA0}"/>
              </a:ext>
            </a:extLst>
          </p:cNvPr>
          <p:cNvSpPr>
            <a:spLocks noGrp="1"/>
          </p:cNvSpPr>
          <p:nvPr>
            <p:ph type="subTitle" idx="1"/>
          </p:nvPr>
        </p:nvSpPr>
        <p:spPr>
          <a:xfrm>
            <a:off x="3209564" y="2253803"/>
            <a:ext cx="5362319" cy="3238903"/>
          </a:xfrm>
        </p:spPr>
        <p:txBody>
          <a:bodyPr vert="horz" lIns="91440" tIns="45720" rIns="91440" bIns="45720" rtlCol="0">
            <a:normAutofit/>
          </a:bodyPr>
          <a:lstStyle/>
          <a:p>
            <a:r>
              <a:rPr lang="en-US" sz="2000" dirty="0"/>
              <a:t>There is other information that company management may find useful, such as comparing profitability of specific car makes or branch locations. That is out of the scope of this project, but it could be considered as a next step for analyzing profit models.</a:t>
            </a:r>
          </a:p>
          <a:p>
            <a:endParaRPr lang="en-US" sz="2000" dirty="0">
              <a:cs typeface="Calibri"/>
            </a:endParaRPr>
          </a:p>
          <a:p>
            <a:r>
              <a:rPr lang="en-US" sz="2000" b="1" dirty="0">
                <a:cs typeface="Calibri"/>
              </a:rPr>
              <a:t>Please contact Thinkful DA Consultants, LLC for your future analytics needs!</a:t>
            </a:r>
          </a:p>
        </p:txBody>
      </p:sp>
    </p:spTree>
    <p:extLst>
      <p:ext uri="{BB962C8B-B14F-4D97-AF65-F5344CB8AC3E}">
        <p14:creationId xmlns:p14="http://schemas.microsoft.com/office/powerpoint/2010/main" val="517425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EC130833-9D95-4326-AF6F-7AB7E2529CA0}"/>
              </a:ext>
            </a:extLst>
          </p:cNvPr>
          <p:cNvSpPr>
            <a:spLocks noGrp="1"/>
          </p:cNvSpPr>
          <p:nvPr>
            <p:ph type="subTitle" idx="1"/>
          </p:nvPr>
        </p:nvSpPr>
        <p:spPr>
          <a:xfrm>
            <a:off x="2356049" y="1938898"/>
            <a:ext cx="7479902" cy="2021633"/>
          </a:xfrm>
        </p:spPr>
        <p:txBody>
          <a:bodyPr>
            <a:normAutofit fontScale="85000" lnSpcReduction="10000"/>
          </a:bodyPr>
          <a:lstStyle/>
          <a:p>
            <a:r>
              <a:rPr lang="en-US" sz="13800" b="1" dirty="0"/>
              <a:t>Thank you!</a:t>
            </a:r>
          </a:p>
        </p:txBody>
      </p:sp>
    </p:spTree>
    <p:extLst>
      <p:ext uri="{BB962C8B-B14F-4D97-AF65-F5344CB8AC3E}">
        <p14:creationId xmlns:p14="http://schemas.microsoft.com/office/powerpoint/2010/main" val="1767517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7"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4226374-5570-4D09-AC56-0F86D706EDF5}"/>
              </a:ext>
            </a:extLst>
          </p:cNvPr>
          <p:cNvSpPr>
            <a:spLocks noGrp="1"/>
          </p:cNvSpPr>
          <p:nvPr>
            <p:ph type="ctrTitle"/>
          </p:nvPr>
        </p:nvSpPr>
        <p:spPr>
          <a:xfrm>
            <a:off x="640080" y="1243013"/>
            <a:ext cx="3855720" cy="4371974"/>
          </a:xfrm>
        </p:spPr>
        <p:txBody>
          <a:bodyPr vert="horz" lIns="91440" tIns="45720" rIns="91440" bIns="45720" rtlCol="0" anchor="ctr">
            <a:normAutofit/>
          </a:bodyPr>
          <a:lstStyle/>
          <a:p>
            <a:pPr algn="l"/>
            <a:r>
              <a:rPr lang="en-US" sz="5400" b="1" kern="1200" dirty="0">
                <a:solidFill>
                  <a:schemeClr val="tx2"/>
                </a:solidFill>
                <a:latin typeface="+mj-lt"/>
                <a:ea typeface="+mj-ea"/>
                <a:cs typeface="+mj-cs"/>
              </a:rPr>
              <a:t>Background</a:t>
            </a:r>
          </a:p>
        </p:txBody>
      </p:sp>
      <p:sp>
        <p:nvSpPr>
          <p:cNvPr id="3" name="Subtitle 2">
            <a:extLst>
              <a:ext uri="{FF2B5EF4-FFF2-40B4-BE49-F238E27FC236}">
                <a16:creationId xmlns:a16="http://schemas.microsoft.com/office/drawing/2014/main" id="{49F69295-DCDE-4A31-A2C6-E3640C22883A}"/>
              </a:ext>
            </a:extLst>
          </p:cNvPr>
          <p:cNvSpPr>
            <a:spLocks noGrp="1"/>
          </p:cNvSpPr>
          <p:nvPr>
            <p:ph type="subTitle" idx="1"/>
          </p:nvPr>
        </p:nvSpPr>
        <p:spPr>
          <a:xfrm>
            <a:off x="5442155" y="555094"/>
            <a:ext cx="5951269" cy="5963692"/>
          </a:xfrm>
        </p:spPr>
        <p:txBody>
          <a:bodyPr vert="horz" lIns="91440" tIns="45720" rIns="91440" bIns="45720" rtlCol="0" anchor="ctr">
            <a:normAutofit/>
          </a:bodyPr>
          <a:lstStyle/>
          <a:p>
            <a:pPr algn="l"/>
            <a:r>
              <a:rPr lang="en-US" dirty="0">
                <a:solidFill>
                  <a:schemeClr val="tx2"/>
                </a:solidFill>
              </a:rPr>
              <a:t>Lariat Rent-A-Car has partnered with the Thinkful DA Consultants, LLC team to perform analysis of their rental car fleet in 2018.</a:t>
            </a:r>
          </a:p>
          <a:p>
            <a:pPr algn="l"/>
            <a:br>
              <a:rPr lang="en-US" dirty="0">
                <a:solidFill>
                  <a:schemeClr val="tx2"/>
                </a:solidFill>
              </a:rPr>
            </a:br>
            <a:r>
              <a:rPr lang="en-US" dirty="0">
                <a:solidFill>
                  <a:schemeClr val="tx2"/>
                </a:solidFill>
              </a:rPr>
              <a:t>The company owns fifty branches across the United States, with the top 5 rental locations by volume as follows:</a:t>
            </a:r>
          </a:p>
          <a:p>
            <a:pPr indent="-228600" algn="l">
              <a:buFont typeface="Arial" panose="020B0604020202020204" pitchFamily="34" charset="0"/>
              <a:buChar char="•"/>
            </a:pPr>
            <a:endParaRPr lang="en-US" dirty="0">
              <a:solidFill>
                <a:schemeClr val="tx2"/>
              </a:solidFill>
            </a:endParaRPr>
          </a:p>
          <a:p>
            <a:pPr marL="1943100" lvl="3" indent="-342900" algn="l">
              <a:buFont typeface="+mj-lt"/>
              <a:buAutoNum type="arabicPeriod"/>
            </a:pPr>
            <a:r>
              <a:rPr lang="en-US" sz="2400" dirty="0">
                <a:solidFill>
                  <a:schemeClr val="tx2"/>
                </a:solidFill>
              </a:rPr>
              <a:t>Pomona, CA</a:t>
            </a:r>
          </a:p>
          <a:p>
            <a:pPr marL="1943100" lvl="3" indent="-342900" algn="l">
              <a:buFont typeface="+mj-lt"/>
              <a:buAutoNum type="arabicPeriod"/>
            </a:pPr>
            <a:r>
              <a:rPr lang="en-US" sz="2400" dirty="0">
                <a:solidFill>
                  <a:schemeClr val="tx2"/>
                </a:solidFill>
              </a:rPr>
              <a:t>Longview, TX</a:t>
            </a:r>
          </a:p>
          <a:p>
            <a:pPr marL="1943100" lvl="3" indent="-342900" algn="l">
              <a:buFont typeface="+mj-lt"/>
              <a:buAutoNum type="arabicPeriod"/>
            </a:pPr>
            <a:r>
              <a:rPr lang="en-US" sz="2400" dirty="0">
                <a:solidFill>
                  <a:schemeClr val="tx2"/>
                </a:solidFill>
              </a:rPr>
              <a:t>Saint Louis, MI</a:t>
            </a:r>
          </a:p>
          <a:p>
            <a:pPr marL="1943100" lvl="3" indent="-342900" algn="l">
              <a:buFont typeface="+mj-lt"/>
              <a:buAutoNum type="arabicPeriod"/>
            </a:pPr>
            <a:r>
              <a:rPr lang="en-US" sz="2400" dirty="0">
                <a:solidFill>
                  <a:schemeClr val="tx2"/>
                </a:solidFill>
              </a:rPr>
              <a:t>Sacramento, CA</a:t>
            </a:r>
          </a:p>
          <a:p>
            <a:pPr marL="1943100" lvl="3" indent="-342900" algn="l">
              <a:buFont typeface="+mj-lt"/>
              <a:buAutoNum type="arabicPeriod"/>
            </a:pPr>
            <a:r>
              <a:rPr lang="en-US" sz="2400" dirty="0">
                <a:solidFill>
                  <a:schemeClr val="tx2"/>
                </a:solidFill>
              </a:rPr>
              <a:t>Baltimore, MD</a:t>
            </a:r>
          </a:p>
        </p:txBody>
      </p:sp>
    </p:spTree>
    <p:extLst>
      <p:ext uri="{BB962C8B-B14F-4D97-AF65-F5344CB8AC3E}">
        <p14:creationId xmlns:p14="http://schemas.microsoft.com/office/powerpoint/2010/main" val="4206449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7"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4226374-5570-4D09-AC56-0F86D706EDF5}"/>
              </a:ext>
            </a:extLst>
          </p:cNvPr>
          <p:cNvSpPr>
            <a:spLocks noGrp="1"/>
          </p:cNvSpPr>
          <p:nvPr>
            <p:ph type="ctrTitle"/>
          </p:nvPr>
        </p:nvSpPr>
        <p:spPr>
          <a:xfrm>
            <a:off x="640080" y="1243013"/>
            <a:ext cx="3855720" cy="4371974"/>
          </a:xfrm>
        </p:spPr>
        <p:txBody>
          <a:bodyPr vert="horz" lIns="91440" tIns="45720" rIns="91440" bIns="45720" rtlCol="0" anchor="ctr">
            <a:normAutofit/>
          </a:bodyPr>
          <a:lstStyle/>
          <a:p>
            <a:pPr algn="l"/>
            <a:r>
              <a:rPr lang="en-US" sz="4800" b="1" kern="1200" dirty="0">
                <a:solidFill>
                  <a:schemeClr val="tx2"/>
                </a:solidFill>
                <a:latin typeface="+mj-lt"/>
                <a:ea typeface="+mj-ea"/>
                <a:cs typeface="+mj-cs"/>
              </a:rPr>
              <a:t>Background</a:t>
            </a:r>
            <a:br>
              <a:rPr lang="en-US" sz="4800" b="1" kern="1200" dirty="0">
                <a:solidFill>
                  <a:schemeClr val="tx2"/>
                </a:solidFill>
                <a:latin typeface="+mj-lt"/>
                <a:ea typeface="+mj-ea"/>
                <a:cs typeface="+mj-cs"/>
              </a:rPr>
            </a:br>
            <a:r>
              <a:rPr lang="en-US" sz="4800" b="1" kern="1200" dirty="0">
                <a:solidFill>
                  <a:schemeClr val="tx2"/>
                </a:solidFill>
                <a:latin typeface="+mj-lt"/>
                <a:ea typeface="+mj-ea"/>
                <a:cs typeface="+mj-cs"/>
              </a:rPr>
              <a:t>Cont.</a:t>
            </a:r>
          </a:p>
        </p:txBody>
      </p:sp>
      <p:sp>
        <p:nvSpPr>
          <p:cNvPr id="3" name="Subtitle 2">
            <a:extLst>
              <a:ext uri="{FF2B5EF4-FFF2-40B4-BE49-F238E27FC236}">
                <a16:creationId xmlns:a16="http://schemas.microsoft.com/office/drawing/2014/main" id="{49F69295-DCDE-4A31-A2C6-E3640C22883A}"/>
              </a:ext>
            </a:extLst>
          </p:cNvPr>
          <p:cNvSpPr>
            <a:spLocks noGrp="1"/>
          </p:cNvSpPr>
          <p:nvPr>
            <p:ph type="subTitle" idx="1"/>
          </p:nvPr>
        </p:nvSpPr>
        <p:spPr>
          <a:xfrm>
            <a:off x="5442155" y="555094"/>
            <a:ext cx="5951269" cy="5963692"/>
          </a:xfrm>
        </p:spPr>
        <p:txBody>
          <a:bodyPr vert="horz" lIns="91440" tIns="45720" rIns="91440" bIns="45720" rtlCol="0" anchor="ctr">
            <a:normAutofit/>
          </a:bodyPr>
          <a:lstStyle/>
          <a:p>
            <a:pPr algn="l"/>
            <a:r>
              <a:rPr lang="en-US" dirty="0"/>
              <a:t>Over the company’s fifty locations, they rent 1840 car types, with the following producing the highest revenue:</a:t>
            </a:r>
          </a:p>
          <a:p>
            <a:pPr algn="l"/>
            <a:endParaRPr lang="en-US" dirty="0"/>
          </a:p>
          <a:p>
            <a:pPr marL="1828800" lvl="3" indent="-457200" algn="l">
              <a:buFont typeface="+mj-lt"/>
              <a:buAutoNum type="arabicPeriod"/>
            </a:pPr>
            <a:r>
              <a:rPr lang="en-US" sz="2000" dirty="0"/>
              <a:t>2017 Ford - Ranger</a:t>
            </a:r>
          </a:p>
          <a:p>
            <a:pPr marL="1828800" lvl="3" indent="-457200" algn="l">
              <a:buFont typeface="+mj-lt"/>
              <a:buAutoNum type="arabicPeriod"/>
            </a:pPr>
            <a:r>
              <a:rPr lang="en-US" sz="2000" dirty="0"/>
              <a:t>2016 Ford - F-Series</a:t>
            </a:r>
          </a:p>
          <a:p>
            <a:pPr marL="1828800" lvl="3" indent="-457200" algn="l">
              <a:buFont typeface="+mj-lt"/>
              <a:buAutoNum type="arabicPeriod"/>
            </a:pPr>
            <a:r>
              <a:rPr lang="en-US" sz="2000" dirty="0"/>
              <a:t>2017 Toyota - RAV4</a:t>
            </a:r>
          </a:p>
          <a:p>
            <a:pPr marL="1828800" lvl="3" indent="-457200" algn="l">
              <a:buFont typeface="+mj-lt"/>
              <a:buAutoNum type="arabicPeriod"/>
            </a:pPr>
            <a:r>
              <a:rPr lang="en-US" sz="2000" dirty="0"/>
              <a:t>2016 Mercury - Sable</a:t>
            </a:r>
          </a:p>
          <a:p>
            <a:pPr marL="1828800" lvl="3" indent="-457200" algn="l">
              <a:buFont typeface="+mj-lt"/>
              <a:buAutoNum type="arabicPeriod"/>
            </a:pPr>
            <a:r>
              <a:rPr lang="en-US" sz="2000" dirty="0"/>
              <a:t>2016 Ford - Mustang</a:t>
            </a:r>
          </a:p>
          <a:p>
            <a:pPr algn="l"/>
            <a:endParaRPr lang="en-US" dirty="0"/>
          </a:p>
          <a:p>
            <a:pPr algn="l"/>
            <a:r>
              <a:rPr lang="en-US" dirty="0"/>
              <a:t>These are just a few of the care make/model/year combinations offered by Lariat Rent-A-Car, as can be seen in the dataset.</a:t>
            </a:r>
            <a:endParaRPr lang="en-US" dirty="0">
              <a:cs typeface="Calibri"/>
            </a:endParaRPr>
          </a:p>
        </p:txBody>
      </p:sp>
    </p:spTree>
    <p:extLst>
      <p:ext uri="{BB962C8B-B14F-4D97-AF65-F5344CB8AC3E}">
        <p14:creationId xmlns:p14="http://schemas.microsoft.com/office/powerpoint/2010/main" val="3356115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4226374-5570-4D09-AC56-0F86D706EDF5}"/>
              </a:ext>
            </a:extLst>
          </p:cNvPr>
          <p:cNvSpPr>
            <a:spLocks noGrp="1"/>
          </p:cNvSpPr>
          <p:nvPr>
            <p:ph type="ctrTitle"/>
          </p:nvPr>
        </p:nvSpPr>
        <p:spPr>
          <a:xfrm>
            <a:off x="465182" y="81631"/>
            <a:ext cx="2896204" cy="1850199"/>
          </a:xfrm>
        </p:spPr>
        <p:txBody>
          <a:bodyPr anchor="ctr">
            <a:normAutofit/>
          </a:bodyPr>
          <a:lstStyle/>
          <a:p>
            <a:pPr algn="l"/>
            <a:r>
              <a:rPr lang="en-US" sz="7200" b="1" dirty="0">
                <a:solidFill>
                  <a:schemeClr val="tx2"/>
                </a:solidFill>
              </a:rPr>
              <a:t>Goals</a:t>
            </a:r>
            <a:endParaRPr lang="en-US" sz="4800" b="1" dirty="0">
              <a:solidFill>
                <a:schemeClr val="tx2"/>
              </a:solidFill>
            </a:endParaRPr>
          </a:p>
        </p:txBody>
      </p:sp>
      <p:sp>
        <p:nvSpPr>
          <p:cNvPr id="3" name="Subtitle 2">
            <a:extLst>
              <a:ext uri="{FF2B5EF4-FFF2-40B4-BE49-F238E27FC236}">
                <a16:creationId xmlns:a16="http://schemas.microsoft.com/office/drawing/2014/main" id="{49F69295-DCDE-4A31-A2C6-E3640C22883A}"/>
              </a:ext>
            </a:extLst>
          </p:cNvPr>
          <p:cNvSpPr>
            <a:spLocks noGrp="1"/>
          </p:cNvSpPr>
          <p:nvPr>
            <p:ph type="subTitle" idx="1"/>
          </p:nvPr>
        </p:nvSpPr>
        <p:spPr>
          <a:xfrm>
            <a:off x="4970521" y="471895"/>
            <a:ext cx="6702367" cy="6304473"/>
          </a:xfrm>
        </p:spPr>
        <p:txBody>
          <a:bodyPr vert="horz" lIns="91440" tIns="45720" rIns="91440" bIns="45720" rtlCol="0" anchor="ctr">
            <a:normAutofit/>
          </a:bodyPr>
          <a:lstStyle/>
          <a:p>
            <a:pPr algn="l"/>
            <a:r>
              <a:rPr lang="en-US" sz="2800" dirty="0">
                <a:solidFill>
                  <a:schemeClr val="tx2"/>
                </a:solidFill>
              </a:rPr>
              <a:t>The company’s management team has a belief that certain types of cars are rented more often than others, but they aren't sure. They also want to know if, on average, some car types are more profitable than others.</a:t>
            </a:r>
          </a:p>
          <a:p>
            <a:pPr algn="l"/>
            <a:endParaRPr lang="en-US" sz="2800" dirty="0">
              <a:solidFill>
                <a:schemeClr val="tx2"/>
              </a:solidFill>
            </a:endParaRPr>
          </a:p>
          <a:p>
            <a:pPr algn="l"/>
            <a:r>
              <a:rPr lang="en-US" sz="2800" dirty="0">
                <a:solidFill>
                  <a:schemeClr val="tx2"/>
                </a:solidFill>
              </a:rPr>
              <a:t>Their primary goal is to acquire </a:t>
            </a:r>
            <a:r>
              <a:rPr lang="en-US" sz="2800" b="1" dirty="0">
                <a:solidFill>
                  <a:schemeClr val="tx2"/>
                </a:solidFill>
              </a:rPr>
              <a:t>suggestions for increasing overall profitability across the company.</a:t>
            </a:r>
            <a:endParaRPr lang="en-US" sz="2800" dirty="0">
              <a:solidFill>
                <a:schemeClr val="tx2"/>
              </a:solidFill>
            </a:endParaRPr>
          </a:p>
        </p:txBody>
      </p:sp>
    </p:spTree>
    <p:extLst>
      <p:ext uri="{BB962C8B-B14F-4D97-AF65-F5344CB8AC3E}">
        <p14:creationId xmlns:p14="http://schemas.microsoft.com/office/powerpoint/2010/main" val="1762285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226374-5570-4D09-AC56-0F86D706EDF5}"/>
              </a:ext>
            </a:extLst>
          </p:cNvPr>
          <p:cNvSpPr>
            <a:spLocks noGrp="1"/>
          </p:cNvSpPr>
          <p:nvPr>
            <p:ph type="ctrTitle"/>
          </p:nvPr>
        </p:nvSpPr>
        <p:spPr>
          <a:xfrm>
            <a:off x="804672" y="802955"/>
            <a:ext cx="4977976" cy="1454051"/>
          </a:xfrm>
        </p:spPr>
        <p:txBody>
          <a:bodyPr vert="horz" lIns="91440" tIns="45720" rIns="91440" bIns="45720" rtlCol="0" anchor="ctr">
            <a:normAutofit/>
          </a:bodyPr>
          <a:lstStyle/>
          <a:p>
            <a:pPr algn="l"/>
            <a:r>
              <a:rPr lang="en-US" sz="5400" b="1" kern="1200" dirty="0">
                <a:solidFill>
                  <a:schemeClr val="tx2"/>
                </a:solidFill>
                <a:latin typeface="+mj-lt"/>
                <a:ea typeface="+mj-ea"/>
                <a:cs typeface="+mj-cs"/>
              </a:rPr>
              <a:t>The Data</a:t>
            </a:r>
          </a:p>
        </p:txBody>
      </p:sp>
      <p:sp>
        <p:nvSpPr>
          <p:cNvPr id="3" name="Subtitle 2">
            <a:extLst>
              <a:ext uri="{FF2B5EF4-FFF2-40B4-BE49-F238E27FC236}">
                <a16:creationId xmlns:a16="http://schemas.microsoft.com/office/drawing/2014/main" id="{49F69295-DCDE-4A31-A2C6-E3640C22883A}"/>
              </a:ext>
            </a:extLst>
          </p:cNvPr>
          <p:cNvSpPr>
            <a:spLocks noGrp="1"/>
          </p:cNvSpPr>
          <p:nvPr>
            <p:ph type="subTitle" idx="1"/>
          </p:nvPr>
        </p:nvSpPr>
        <p:spPr>
          <a:xfrm>
            <a:off x="804672" y="1906074"/>
            <a:ext cx="5454460" cy="4154898"/>
          </a:xfrm>
        </p:spPr>
        <p:txBody>
          <a:bodyPr vert="horz" lIns="91440" tIns="45720" rIns="91440" bIns="45720" rtlCol="0" anchor="ctr">
            <a:normAutofit/>
          </a:bodyPr>
          <a:lstStyle/>
          <a:p>
            <a:pPr algn="l"/>
            <a:r>
              <a:rPr lang="en-US" sz="1800" dirty="0">
                <a:solidFill>
                  <a:schemeClr val="tx2"/>
                </a:solidFill>
              </a:rPr>
              <a:t>Lariat Rent-A-Car has provided the following dataset from their 2018 year of operations. The dataset includes four data files:</a:t>
            </a:r>
          </a:p>
          <a:p>
            <a:pPr marL="342900" indent="-342900" algn="l" fontAlgn="base">
              <a:buFont typeface="Arial" panose="020B0604020202020204" pitchFamily="34" charset="0"/>
              <a:buChar char="•"/>
            </a:pPr>
            <a:r>
              <a:rPr lang="en-US" sz="1900" b="0" i="0" u="sng" dirty="0">
                <a:solidFill>
                  <a:srgbClr val="272727"/>
                </a:solidFill>
                <a:effectLst/>
                <a:hlinkClick r:id="rId2"/>
              </a:rPr>
              <a:t>car_id_mapping</a:t>
            </a:r>
            <a:r>
              <a:rPr lang="en-US" sz="1900" b="0" i="0" dirty="0">
                <a:solidFill>
                  <a:srgbClr val="272727"/>
                </a:solidFill>
                <a:effectLst/>
              </a:rPr>
              <a:t> (car id</a:t>
            </a:r>
            <a:r>
              <a:rPr lang="en-US" sz="1900" dirty="0">
                <a:solidFill>
                  <a:srgbClr val="272727"/>
                </a:solidFill>
              </a:rPr>
              <a:t>, </a:t>
            </a:r>
            <a:r>
              <a:rPr lang="en-US" sz="1900" b="0" i="0" dirty="0">
                <a:solidFill>
                  <a:srgbClr val="272727"/>
                </a:solidFill>
                <a:effectLst/>
              </a:rPr>
              <a:t>car model</a:t>
            </a:r>
            <a:r>
              <a:rPr lang="en-US" sz="1900" dirty="0">
                <a:solidFill>
                  <a:srgbClr val="272727"/>
                </a:solidFill>
              </a:rPr>
              <a:t> </a:t>
            </a:r>
            <a:r>
              <a:rPr lang="en-US" sz="1900" b="0" i="0" dirty="0">
                <a:solidFill>
                  <a:srgbClr val="272727"/>
                </a:solidFill>
                <a:effectLst/>
              </a:rPr>
              <a:t>year, car make, car model)</a:t>
            </a:r>
          </a:p>
          <a:p>
            <a:pPr marL="342900" indent="-342900" algn="l" fontAlgn="base">
              <a:buFont typeface="Arial" panose="020B0604020202020204" pitchFamily="34" charset="0"/>
              <a:buChar char="•"/>
            </a:pPr>
            <a:r>
              <a:rPr lang="en-US" sz="1900" b="0" i="0" u="sng" dirty="0">
                <a:solidFill>
                  <a:srgbClr val="272727"/>
                </a:solidFill>
                <a:effectLst/>
                <a:hlinkClick r:id="rId3"/>
              </a:rPr>
              <a:t>car_costs</a:t>
            </a:r>
            <a:r>
              <a:rPr lang="en-US" sz="1900" b="0" i="0" u="sng" dirty="0">
                <a:solidFill>
                  <a:srgbClr val="272727"/>
                </a:solidFill>
                <a:effectLst/>
              </a:rPr>
              <a:t> </a:t>
            </a:r>
            <a:r>
              <a:rPr lang="en-US" sz="1900" b="0" i="0" dirty="0">
                <a:solidFill>
                  <a:srgbClr val="272727"/>
                </a:solidFill>
                <a:effectLst/>
              </a:rPr>
              <a:t>(car id, car cost monthly, car</a:t>
            </a:r>
            <a:r>
              <a:rPr lang="en-US" sz="1900" dirty="0">
                <a:solidFill>
                  <a:srgbClr val="272727"/>
                </a:solidFill>
              </a:rPr>
              <a:t> </a:t>
            </a:r>
            <a:r>
              <a:rPr lang="en-US" sz="1900" b="0" i="0" dirty="0">
                <a:solidFill>
                  <a:srgbClr val="272727"/>
                </a:solidFill>
                <a:effectLst/>
              </a:rPr>
              <a:t>insurance monthly)</a:t>
            </a:r>
          </a:p>
          <a:p>
            <a:pPr marL="342900" indent="-342900" algn="l" fontAlgn="base">
              <a:buFont typeface="Arial" panose="020B0604020202020204" pitchFamily="34" charset="0"/>
              <a:buChar char="•"/>
            </a:pPr>
            <a:r>
              <a:rPr lang="en-US" sz="1900" b="0" i="0" dirty="0">
                <a:solidFill>
                  <a:srgbClr val="272727"/>
                </a:solidFill>
                <a:effectLst/>
                <a:hlinkClick r:id="rId4"/>
              </a:rPr>
              <a:t>car_revenue</a:t>
            </a:r>
            <a:r>
              <a:rPr lang="en-US" sz="1900" b="0" i="0" dirty="0">
                <a:solidFill>
                  <a:srgbClr val="272727"/>
                </a:solidFill>
                <a:effectLst/>
              </a:rPr>
              <a:t> (car id</a:t>
            </a:r>
            <a:r>
              <a:rPr lang="en-US" sz="1900" dirty="0">
                <a:solidFill>
                  <a:srgbClr val="272727"/>
                </a:solidFill>
              </a:rPr>
              <a:t>, </a:t>
            </a:r>
            <a:r>
              <a:rPr lang="en-US" sz="1900" b="0" i="0" dirty="0">
                <a:solidFill>
                  <a:srgbClr val="272727"/>
                </a:solidFill>
                <a:effectLst/>
              </a:rPr>
              <a:t>branch id</a:t>
            </a:r>
            <a:r>
              <a:rPr lang="en-US" sz="1900" dirty="0">
                <a:solidFill>
                  <a:srgbClr val="272727"/>
                </a:solidFill>
              </a:rPr>
              <a:t>, </a:t>
            </a:r>
            <a:r>
              <a:rPr lang="en-US" sz="1900" b="0" i="0" dirty="0">
                <a:solidFill>
                  <a:srgbClr val="272727"/>
                </a:solidFill>
                <a:effectLst/>
              </a:rPr>
              <a:t>driver age, driver gender</a:t>
            </a:r>
            <a:r>
              <a:rPr lang="en-US" sz="1900" dirty="0">
                <a:solidFill>
                  <a:srgbClr val="272727"/>
                </a:solidFill>
              </a:rPr>
              <a:t>, </a:t>
            </a:r>
            <a:r>
              <a:rPr lang="en-US" sz="1900" b="0" i="0" dirty="0">
                <a:solidFill>
                  <a:srgbClr val="272727"/>
                </a:solidFill>
                <a:effectLst/>
              </a:rPr>
              <a:t>accident indicator</a:t>
            </a:r>
            <a:r>
              <a:rPr lang="en-US" sz="1900" dirty="0">
                <a:solidFill>
                  <a:srgbClr val="272727"/>
                </a:solidFill>
              </a:rPr>
              <a:t>, first </a:t>
            </a:r>
            <a:r>
              <a:rPr lang="en-US" sz="1900" b="0" i="0" dirty="0">
                <a:solidFill>
                  <a:srgbClr val="272727"/>
                </a:solidFill>
                <a:effectLst/>
              </a:rPr>
              <a:t>rented date</a:t>
            </a:r>
            <a:r>
              <a:rPr lang="en-US" sz="1900" dirty="0">
                <a:solidFill>
                  <a:srgbClr val="272727"/>
                </a:solidFill>
              </a:rPr>
              <a:t>, </a:t>
            </a:r>
            <a:r>
              <a:rPr lang="en-US" sz="1900" b="0" i="0" dirty="0">
                <a:solidFill>
                  <a:srgbClr val="272727"/>
                </a:solidFill>
                <a:effectLst/>
              </a:rPr>
              <a:t>rental length</a:t>
            </a:r>
            <a:r>
              <a:rPr lang="en-US" sz="1900" dirty="0">
                <a:solidFill>
                  <a:srgbClr val="272727"/>
                </a:solidFill>
              </a:rPr>
              <a:t>, rental </a:t>
            </a:r>
            <a:r>
              <a:rPr lang="en-US" sz="1900" b="0" i="0" dirty="0">
                <a:solidFill>
                  <a:srgbClr val="272727"/>
                </a:solidFill>
                <a:effectLst/>
              </a:rPr>
              <a:t>price per</a:t>
            </a:r>
            <a:r>
              <a:rPr lang="en-US" sz="1900" dirty="0">
                <a:solidFill>
                  <a:srgbClr val="272727"/>
                </a:solidFill>
              </a:rPr>
              <a:t> </a:t>
            </a:r>
            <a:r>
              <a:rPr lang="en-US" sz="1900" b="0" i="0" dirty="0">
                <a:solidFill>
                  <a:srgbClr val="272727"/>
                </a:solidFill>
                <a:effectLst/>
              </a:rPr>
              <a:t>day)</a:t>
            </a:r>
          </a:p>
          <a:p>
            <a:pPr marL="342900" indent="-342900" algn="l" fontAlgn="base">
              <a:buFont typeface="Arial" panose="020B0604020202020204" pitchFamily="34" charset="0"/>
              <a:buChar char="•"/>
            </a:pPr>
            <a:r>
              <a:rPr lang="en-US" sz="1900" b="0" i="0" u="sng" dirty="0">
                <a:solidFill>
                  <a:srgbClr val="272727"/>
                </a:solidFill>
                <a:effectLst/>
                <a:hlinkClick r:id="rId5"/>
              </a:rPr>
              <a:t>branch_location</a:t>
            </a:r>
            <a:r>
              <a:rPr lang="en-US" sz="1900" b="0" i="0" dirty="0">
                <a:solidFill>
                  <a:srgbClr val="272727"/>
                </a:solidFill>
                <a:effectLst/>
              </a:rPr>
              <a:t> </a:t>
            </a:r>
            <a:r>
              <a:rPr lang="en-US" sz="2000" dirty="0">
                <a:solidFill>
                  <a:schemeClr val="tx2"/>
                </a:solidFill>
              </a:rPr>
              <a:t> (branch id mapped to city and state, with airport location indication)</a:t>
            </a:r>
            <a:endParaRPr lang="en-US" sz="1900" b="0" i="0" dirty="0">
              <a:solidFill>
                <a:srgbClr val="272727"/>
              </a:solidFill>
              <a:effectLst/>
            </a:endParaRPr>
          </a:p>
          <a:p>
            <a:pPr indent="-228600" algn="l">
              <a:buFont typeface="Arial" panose="020B0604020202020204" pitchFamily="34" charset="0"/>
              <a:buChar char="•"/>
            </a:pPr>
            <a:endParaRPr lang="en-US" sz="1800" dirty="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Bar chart">
            <a:extLst>
              <a:ext uri="{FF2B5EF4-FFF2-40B4-BE49-F238E27FC236}">
                <a16:creationId xmlns:a16="http://schemas.microsoft.com/office/drawing/2014/main" id="{EA00E45A-4F4D-A349-7CCC-34EFBDF5930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488423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226374-5570-4D09-AC56-0F86D706EDF5}"/>
              </a:ext>
            </a:extLst>
          </p:cNvPr>
          <p:cNvSpPr>
            <a:spLocks noGrp="1"/>
          </p:cNvSpPr>
          <p:nvPr>
            <p:ph type="ctrTitle"/>
          </p:nvPr>
        </p:nvSpPr>
        <p:spPr>
          <a:xfrm>
            <a:off x="6513788" y="365125"/>
            <a:ext cx="4840010" cy="1807305"/>
          </a:xfrm>
        </p:spPr>
        <p:txBody>
          <a:bodyPr vert="horz" lIns="91440" tIns="45720" rIns="91440" bIns="45720" rtlCol="0" anchor="ctr">
            <a:normAutofit/>
          </a:bodyPr>
          <a:lstStyle/>
          <a:p>
            <a:pPr algn="l"/>
            <a:r>
              <a:rPr lang="en-US" sz="4400" b="1" dirty="0"/>
              <a:t>The Process</a:t>
            </a:r>
          </a:p>
        </p:txBody>
      </p:sp>
      <p:pic>
        <p:nvPicPr>
          <p:cNvPr id="5" name="Picture 4">
            <a:extLst>
              <a:ext uri="{FF2B5EF4-FFF2-40B4-BE49-F238E27FC236}">
                <a16:creationId xmlns:a16="http://schemas.microsoft.com/office/drawing/2014/main" id="{980C1560-51E1-412E-4B00-F19DD4C53E59}"/>
              </a:ext>
            </a:extLst>
          </p:cNvPr>
          <p:cNvPicPr>
            <a:picLocks noChangeAspect="1"/>
          </p:cNvPicPr>
          <p:nvPr/>
        </p:nvPicPr>
        <p:blipFill rotWithShape="1">
          <a:blip r:embed="rId2"/>
          <a:srcRect l="14936" r="25529"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Subtitle 2">
            <a:extLst>
              <a:ext uri="{FF2B5EF4-FFF2-40B4-BE49-F238E27FC236}">
                <a16:creationId xmlns:a16="http://schemas.microsoft.com/office/drawing/2014/main" id="{49F69295-DCDE-4A31-A2C6-E3640C22883A}"/>
              </a:ext>
            </a:extLst>
          </p:cNvPr>
          <p:cNvSpPr>
            <a:spLocks noGrp="1"/>
          </p:cNvSpPr>
          <p:nvPr>
            <p:ph type="subTitle" idx="1"/>
          </p:nvPr>
        </p:nvSpPr>
        <p:spPr>
          <a:xfrm>
            <a:off x="6513788" y="2333297"/>
            <a:ext cx="4840010" cy="3843666"/>
          </a:xfrm>
        </p:spPr>
        <p:txBody>
          <a:bodyPr vert="horz" lIns="91440" tIns="45720" rIns="91440" bIns="45720" rtlCol="0">
            <a:normAutofit/>
          </a:bodyPr>
          <a:lstStyle/>
          <a:p>
            <a:pPr indent="-228600" algn="l">
              <a:buFont typeface="Arial" panose="020B0604020202020204" pitchFamily="34" charset="0"/>
              <a:buChar char="•"/>
            </a:pPr>
            <a:r>
              <a:rPr lang="en-US" sz="2000" dirty="0"/>
              <a:t>We have taken the dataset and combined it in such a way as to make it ready for analysis.</a:t>
            </a:r>
          </a:p>
          <a:p>
            <a:pPr indent="-228600" algn="l">
              <a:buFont typeface="Arial" panose="020B0604020202020204" pitchFamily="34" charset="0"/>
              <a:buChar char="•"/>
            </a:pPr>
            <a:r>
              <a:rPr lang="en-US" sz="2000" dirty="0"/>
              <a:t>The analysis has been performed, and key findings were noted, along with recommendations to company management.</a:t>
            </a:r>
          </a:p>
          <a:p>
            <a:pPr algn="l"/>
            <a:endParaRPr lang="en-US" sz="2000" dirty="0"/>
          </a:p>
          <a:p>
            <a:pPr algn="l"/>
            <a:r>
              <a:rPr lang="en-US" sz="2000" b="1" dirty="0"/>
              <a:t>This information follows...</a:t>
            </a:r>
          </a:p>
        </p:txBody>
      </p:sp>
    </p:spTree>
    <p:extLst>
      <p:ext uri="{BB962C8B-B14F-4D97-AF65-F5344CB8AC3E}">
        <p14:creationId xmlns:p14="http://schemas.microsoft.com/office/powerpoint/2010/main" val="2362760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C867835-A917-4A2B-8424-3AFAF7436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344152" y="387180"/>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4226374-5570-4D09-AC56-0F86D706EDF5}"/>
              </a:ext>
            </a:extLst>
          </p:cNvPr>
          <p:cNvSpPr>
            <a:spLocks noGrp="1"/>
          </p:cNvSpPr>
          <p:nvPr>
            <p:ph type="ctrTitle"/>
          </p:nvPr>
        </p:nvSpPr>
        <p:spPr>
          <a:xfrm>
            <a:off x="432020" y="928250"/>
            <a:ext cx="3768917" cy="1606163"/>
          </a:xfrm>
        </p:spPr>
        <p:txBody>
          <a:bodyPr>
            <a:normAutofit/>
          </a:bodyPr>
          <a:lstStyle/>
          <a:p>
            <a:pPr algn="l"/>
            <a:r>
              <a:rPr lang="en-US" sz="5400" b="1" dirty="0"/>
              <a:t>Key Findings</a:t>
            </a:r>
          </a:p>
        </p:txBody>
      </p:sp>
      <p:sp>
        <p:nvSpPr>
          <p:cNvPr id="3" name="Subtitle 2">
            <a:extLst>
              <a:ext uri="{FF2B5EF4-FFF2-40B4-BE49-F238E27FC236}">
                <a16:creationId xmlns:a16="http://schemas.microsoft.com/office/drawing/2014/main" id="{49F69295-DCDE-4A31-A2C6-E3640C22883A}"/>
              </a:ext>
            </a:extLst>
          </p:cNvPr>
          <p:cNvSpPr>
            <a:spLocks noGrp="1"/>
          </p:cNvSpPr>
          <p:nvPr>
            <p:ph type="subTitle" idx="1"/>
          </p:nvPr>
        </p:nvSpPr>
        <p:spPr>
          <a:xfrm>
            <a:off x="535387" y="2534413"/>
            <a:ext cx="3665550" cy="2156889"/>
          </a:xfrm>
        </p:spPr>
        <p:txBody>
          <a:bodyPr vert="horz" lIns="91440" tIns="45720" rIns="91440" bIns="45720" rtlCol="0">
            <a:normAutofit/>
          </a:bodyPr>
          <a:lstStyle/>
          <a:p>
            <a:pPr algn="l"/>
            <a:r>
              <a:rPr lang="en-US" sz="1800" dirty="0"/>
              <a:t>Two things in particular were found during the analysis of the data. </a:t>
            </a:r>
            <a:r>
              <a:rPr lang="en-US" sz="1800" u="sng" dirty="0"/>
              <a:t>The first observation is that:</a:t>
            </a:r>
          </a:p>
          <a:p>
            <a:pPr marL="514350" indent="-514350" algn="l">
              <a:buAutoNum type="arabicPeriod"/>
            </a:pPr>
            <a:r>
              <a:rPr lang="en-US" sz="1800" dirty="0"/>
              <a:t>The vast majority of car rentals are from the…</a:t>
            </a:r>
          </a:p>
          <a:p>
            <a:r>
              <a:rPr lang="en-US" sz="1800" b="1" dirty="0"/>
              <a:t>2017 Ford - Ranger</a:t>
            </a:r>
          </a:p>
        </p:txBody>
      </p:sp>
      <p:graphicFrame>
        <p:nvGraphicFramePr>
          <p:cNvPr id="5" name="Chart 4">
            <a:extLst>
              <a:ext uri="{FF2B5EF4-FFF2-40B4-BE49-F238E27FC236}">
                <a16:creationId xmlns:a16="http://schemas.microsoft.com/office/drawing/2014/main" id="{7178783D-5736-C544-8EA8-71FA54D36A27}"/>
              </a:ext>
            </a:extLst>
          </p:cNvPr>
          <p:cNvGraphicFramePr>
            <a:graphicFrameLocks/>
          </p:cNvGraphicFramePr>
          <p:nvPr>
            <p:extLst>
              <p:ext uri="{D42A27DB-BD31-4B8C-83A1-F6EECF244321}">
                <p14:modId xmlns:p14="http://schemas.microsoft.com/office/powerpoint/2010/main" val="3466957424"/>
              </p:ext>
            </p:extLst>
          </p:nvPr>
        </p:nvGraphicFramePr>
        <p:xfrm>
          <a:off x="5872766" y="563451"/>
          <a:ext cx="6104586" cy="57310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95436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C867835-A917-4A2B-8424-3AFAF7436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344152" y="387180"/>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4226374-5570-4D09-AC56-0F86D706EDF5}"/>
              </a:ext>
            </a:extLst>
          </p:cNvPr>
          <p:cNvSpPr>
            <a:spLocks noGrp="1"/>
          </p:cNvSpPr>
          <p:nvPr>
            <p:ph type="ctrTitle"/>
          </p:nvPr>
        </p:nvSpPr>
        <p:spPr>
          <a:xfrm>
            <a:off x="432020" y="928250"/>
            <a:ext cx="3768917" cy="1606163"/>
          </a:xfrm>
        </p:spPr>
        <p:txBody>
          <a:bodyPr>
            <a:normAutofit/>
          </a:bodyPr>
          <a:lstStyle/>
          <a:p>
            <a:pPr algn="l"/>
            <a:r>
              <a:rPr lang="en-US" sz="5400" b="1" dirty="0"/>
              <a:t>Key Findings</a:t>
            </a:r>
          </a:p>
        </p:txBody>
      </p:sp>
      <p:sp>
        <p:nvSpPr>
          <p:cNvPr id="3" name="Subtitle 2">
            <a:extLst>
              <a:ext uri="{FF2B5EF4-FFF2-40B4-BE49-F238E27FC236}">
                <a16:creationId xmlns:a16="http://schemas.microsoft.com/office/drawing/2014/main" id="{49F69295-DCDE-4A31-A2C6-E3640C22883A}"/>
              </a:ext>
            </a:extLst>
          </p:cNvPr>
          <p:cNvSpPr>
            <a:spLocks noGrp="1"/>
          </p:cNvSpPr>
          <p:nvPr>
            <p:ph type="subTitle" idx="1"/>
          </p:nvPr>
        </p:nvSpPr>
        <p:spPr>
          <a:xfrm>
            <a:off x="483703" y="2720212"/>
            <a:ext cx="3665550" cy="2156889"/>
          </a:xfrm>
        </p:spPr>
        <p:txBody>
          <a:bodyPr vert="horz" lIns="91440" tIns="45720" rIns="91440" bIns="45720" rtlCol="0">
            <a:normAutofit fontScale="92500" lnSpcReduction="20000"/>
          </a:bodyPr>
          <a:lstStyle/>
          <a:p>
            <a:r>
              <a:rPr lang="en-US" sz="1800" u="sng" dirty="0"/>
              <a:t>The second observation is that:</a:t>
            </a:r>
          </a:p>
          <a:p>
            <a:pPr marL="514350" indent="-514350" algn="l">
              <a:buFont typeface="+mj-lt"/>
              <a:buAutoNum type="arabicPeriod" startAt="2"/>
            </a:pPr>
            <a:r>
              <a:rPr lang="en-US" sz="1800" b="1" dirty="0"/>
              <a:t>The 2017 Ford - Ranger  </a:t>
            </a:r>
            <a:r>
              <a:rPr lang="en-US" sz="1800" dirty="0"/>
              <a:t>produces the most profit per rental.</a:t>
            </a:r>
          </a:p>
          <a:p>
            <a:pPr algn="l"/>
            <a:endParaRPr lang="en-US" sz="1800" dirty="0">
              <a:cs typeface="Calibri" panose="020F0502020204030204"/>
            </a:endParaRPr>
          </a:p>
          <a:p>
            <a:pPr marL="514350" indent="-514350" algn="l">
              <a:buFont typeface="+mj-lt"/>
              <a:buAutoNum type="arabicPeriod" startAt="2"/>
            </a:pPr>
            <a:endParaRPr lang="en-US" sz="1800" dirty="0">
              <a:cs typeface="Calibri" panose="020F0502020204030204"/>
            </a:endParaRPr>
          </a:p>
          <a:p>
            <a:pPr algn="l"/>
            <a:r>
              <a:rPr lang="en-US" sz="1800" dirty="0">
                <a:cs typeface="Calibri" panose="020F0502020204030204"/>
              </a:rPr>
              <a:t>These observations suggest that there are TWO scenarios that you should be experimenting with, as follows:</a:t>
            </a:r>
          </a:p>
        </p:txBody>
      </p:sp>
      <p:graphicFrame>
        <p:nvGraphicFramePr>
          <p:cNvPr id="4" name="Chart 3">
            <a:extLst>
              <a:ext uri="{FF2B5EF4-FFF2-40B4-BE49-F238E27FC236}">
                <a16:creationId xmlns:a16="http://schemas.microsoft.com/office/drawing/2014/main" id="{A28D8CAD-7BAA-154A-909E-C4CDD2289609}"/>
              </a:ext>
            </a:extLst>
          </p:cNvPr>
          <p:cNvGraphicFramePr>
            <a:graphicFrameLocks/>
          </p:cNvGraphicFramePr>
          <p:nvPr>
            <p:extLst>
              <p:ext uri="{D42A27DB-BD31-4B8C-83A1-F6EECF244321}">
                <p14:modId xmlns:p14="http://schemas.microsoft.com/office/powerpoint/2010/main" val="1528351949"/>
              </p:ext>
            </p:extLst>
          </p:nvPr>
        </p:nvGraphicFramePr>
        <p:xfrm>
          <a:off x="4997003" y="454981"/>
          <a:ext cx="5889662" cy="59071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93778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22BBDAD-7B12-72D0-61C8-A913FD99B4D6}"/>
              </a:ext>
            </a:extLst>
          </p:cNvPr>
          <p:cNvPicPr>
            <a:picLocks noChangeAspect="1"/>
          </p:cNvPicPr>
          <p:nvPr/>
        </p:nvPicPr>
        <p:blipFill>
          <a:blip r:embed="rId2"/>
          <a:stretch>
            <a:fillRect/>
          </a:stretch>
        </p:blipFill>
        <p:spPr>
          <a:xfrm>
            <a:off x="3339606" y="1751408"/>
            <a:ext cx="4814788" cy="1375653"/>
          </a:xfrm>
          <a:prstGeom prst="rect">
            <a:avLst/>
          </a:prstGeom>
        </p:spPr>
      </p:pic>
      <p:sp>
        <p:nvSpPr>
          <p:cNvPr id="7" name="Subtitle 2">
            <a:extLst>
              <a:ext uri="{FF2B5EF4-FFF2-40B4-BE49-F238E27FC236}">
                <a16:creationId xmlns:a16="http://schemas.microsoft.com/office/drawing/2014/main" id="{EC130833-9D95-4326-AF6F-7AB7E2529CA0}"/>
              </a:ext>
            </a:extLst>
          </p:cNvPr>
          <p:cNvSpPr>
            <a:spLocks noGrp="1"/>
          </p:cNvSpPr>
          <p:nvPr>
            <p:ph type="subTitle" idx="1"/>
          </p:nvPr>
        </p:nvSpPr>
        <p:spPr>
          <a:xfrm>
            <a:off x="559477" y="3127061"/>
            <a:ext cx="11631604" cy="901694"/>
          </a:xfrm>
        </p:spPr>
        <p:txBody>
          <a:bodyPr vert="horz" lIns="91440" tIns="45720" rIns="91440" bIns="45720" rtlCol="0" anchor="t">
            <a:normAutofit/>
          </a:bodyPr>
          <a:lstStyle/>
          <a:p>
            <a:pPr algn="l"/>
            <a:r>
              <a:rPr lang="en-US" sz="2600" b="1" dirty="0"/>
              <a:t>Scenario II</a:t>
            </a:r>
            <a:r>
              <a:rPr lang="en-US" sz="2600" dirty="0"/>
              <a:t>: Experiment with changing the expected profit per rental for each of the top 5 car types:</a:t>
            </a:r>
            <a:endParaRPr lang="en-US" sz="2600" dirty="0">
              <a:cs typeface="Calibri"/>
            </a:endParaRPr>
          </a:p>
        </p:txBody>
      </p:sp>
      <p:sp>
        <p:nvSpPr>
          <p:cNvPr id="5" name="Title 1">
            <a:extLst>
              <a:ext uri="{FF2B5EF4-FFF2-40B4-BE49-F238E27FC236}">
                <a16:creationId xmlns:a16="http://schemas.microsoft.com/office/drawing/2014/main" id="{31308212-FAF2-4F11-B533-71CE94E94BA0}"/>
              </a:ext>
            </a:extLst>
          </p:cNvPr>
          <p:cNvSpPr txBox="1">
            <a:spLocks/>
          </p:cNvSpPr>
          <p:nvPr/>
        </p:nvSpPr>
        <p:spPr>
          <a:xfrm>
            <a:off x="-1" y="0"/>
            <a:ext cx="12187617" cy="95576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t>Your Two Scenarios</a:t>
            </a:r>
            <a:endParaRPr lang="en-US" dirty="0"/>
          </a:p>
        </p:txBody>
      </p:sp>
      <p:sp>
        <p:nvSpPr>
          <p:cNvPr id="6" name="Subtitle 2">
            <a:extLst>
              <a:ext uri="{FF2B5EF4-FFF2-40B4-BE49-F238E27FC236}">
                <a16:creationId xmlns:a16="http://schemas.microsoft.com/office/drawing/2014/main" id="{703A2D11-6EEE-4F82-ACDE-3DC86686F4A8}"/>
              </a:ext>
            </a:extLst>
          </p:cNvPr>
          <p:cNvSpPr txBox="1">
            <a:spLocks/>
          </p:cNvSpPr>
          <p:nvPr/>
        </p:nvSpPr>
        <p:spPr>
          <a:xfrm>
            <a:off x="556013" y="1293643"/>
            <a:ext cx="11631604" cy="901694"/>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600" b="1" dirty="0"/>
              <a:t>Scenario I</a:t>
            </a:r>
            <a:r>
              <a:rPr lang="en-US" sz="2600" dirty="0"/>
              <a:t>: Experiment with changing the number of annual rentals for each of the top five car types:</a:t>
            </a:r>
            <a:endParaRPr lang="en-US" sz="2600" dirty="0">
              <a:cs typeface="Calibri"/>
            </a:endParaRPr>
          </a:p>
        </p:txBody>
      </p:sp>
      <p:sp>
        <p:nvSpPr>
          <p:cNvPr id="17" name="Subtitle 2">
            <a:extLst>
              <a:ext uri="{FF2B5EF4-FFF2-40B4-BE49-F238E27FC236}">
                <a16:creationId xmlns:a16="http://schemas.microsoft.com/office/drawing/2014/main" id="{200C77D8-E9ED-4138-ABF8-949E97B096A5}"/>
              </a:ext>
            </a:extLst>
          </p:cNvPr>
          <p:cNvSpPr txBox="1">
            <a:spLocks/>
          </p:cNvSpPr>
          <p:nvPr/>
        </p:nvSpPr>
        <p:spPr>
          <a:xfrm>
            <a:off x="561786" y="4988188"/>
            <a:ext cx="11631604" cy="901694"/>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600" dirty="0"/>
              <a:t>As you experiment with these scenarios, take note of the impact on annual profits:</a:t>
            </a:r>
            <a:endParaRPr lang="en-US" sz="2600" dirty="0">
              <a:cs typeface="Calibri"/>
            </a:endParaRPr>
          </a:p>
        </p:txBody>
      </p:sp>
      <p:sp>
        <p:nvSpPr>
          <p:cNvPr id="15" name="TextBox 14">
            <a:extLst>
              <a:ext uri="{FF2B5EF4-FFF2-40B4-BE49-F238E27FC236}">
                <a16:creationId xmlns:a16="http://schemas.microsoft.com/office/drawing/2014/main" id="{25F7B49D-4EB7-3823-93B5-E0235D6A000F}"/>
              </a:ext>
            </a:extLst>
          </p:cNvPr>
          <p:cNvSpPr txBox="1"/>
          <p:nvPr/>
        </p:nvSpPr>
        <p:spPr>
          <a:xfrm>
            <a:off x="4662848" y="2131570"/>
            <a:ext cx="965219" cy="856143"/>
          </a:xfrm>
          <a:prstGeom prst="rect">
            <a:avLst/>
          </a:prstGeom>
          <a:noFill/>
          <a:ln w="57150">
            <a:solidFill>
              <a:schemeClr val="accent2"/>
            </a:solidFill>
          </a:ln>
        </p:spPr>
        <p:txBody>
          <a:bodyPr wrap="square" rtlCol="0">
            <a:spAutoFit/>
          </a:bodyPr>
          <a:lstStyle/>
          <a:p>
            <a:endParaRPr lang="en-US" dirty="0"/>
          </a:p>
        </p:txBody>
      </p:sp>
      <p:pic>
        <p:nvPicPr>
          <p:cNvPr id="20" name="Picture 19">
            <a:extLst>
              <a:ext uri="{FF2B5EF4-FFF2-40B4-BE49-F238E27FC236}">
                <a16:creationId xmlns:a16="http://schemas.microsoft.com/office/drawing/2014/main" id="{3A495C75-9D8C-380E-9E54-13BDA350D23F}"/>
              </a:ext>
            </a:extLst>
          </p:cNvPr>
          <p:cNvPicPr>
            <a:picLocks noChangeAspect="1"/>
          </p:cNvPicPr>
          <p:nvPr/>
        </p:nvPicPr>
        <p:blipFill>
          <a:blip r:embed="rId3"/>
          <a:stretch>
            <a:fillRect/>
          </a:stretch>
        </p:blipFill>
        <p:spPr>
          <a:xfrm>
            <a:off x="3276906" y="3544719"/>
            <a:ext cx="4968860" cy="1415760"/>
          </a:xfrm>
          <a:prstGeom prst="rect">
            <a:avLst/>
          </a:prstGeom>
        </p:spPr>
      </p:pic>
      <p:sp>
        <p:nvSpPr>
          <p:cNvPr id="16" name="TextBox 15">
            <a:extLst>
              <a:ext uri="{FF2B5EF4-FFF2-40B4-BE49-F238E27FC236}">
                <a16:creationId xmlns:a16="http://schemas.microsoft.com/office/drawing/2014/main" id="{F662AC67-E839-8FA7-0FC3-7B44EAEAF987}"/>
              </a:ext>
            </a:extLst>
          </p:cNvPr>
          <p:cNvSpPr txBox="1"/>
          <p:nvPr/>
        </p:nvSpPr>
        <p:spPr>
          <a:xfrm>
            <a:off x="5469761" y="3894850"/>
            <a:ext cx="1587862" cy="1028133"/>
          </a:xfrm>
          <a:prstGeom prst="rect">
            <a:avLst/>
          </a:prstGeom>
          <a:noFill/>
          <a:ln w="57150">
            <a:solidFill>
              <a:schemeClr val="accent2"/>
            </a:solidFill>
          </a:ln>
        </p:spPr>
        <p:txBody>
          <a:bodyPr wrap="square" rtlCol="0">
            <a:spAutoFit/>
          </a:bodyPr>
          <a:lstStyle/>
          <a:p>
            <a:endParaRPr lang="en-US" dirty="0"/>
          </a:p>
        </p:txBody>
      </p:sp>
      <p:pic>
        <p:nvPicPr>
          <p:cNvPr id="21" name="Picture 20">
            <a:extLst>
              <a:ext uri="{FF2B5EF4-FFF2-40B4-BE49-F238E27FC236}">
                <a16:creationId xmlns:a16="http://schemas.microsoft.com/office/drawing/2014/main" id="{E780AD6A-1611-642F-561B-FBA6A8FD3353}"/>
              </a:ext>
            </a:extLst>
          </p:cNvPr>
          <p:cNvPicPr>
            <a:picLocks noChangeAspect="1"/>
          </p:cNvPicPr>
          <p:nvPr/>
        </p:nvPicPr>
        <p:blipFill>
          <a:blip r:embed="rId3"/>
          <a:stretch>
            <a:fillRect/>
          </a:stretch>
        </p:blipFill>
        <p:spPr>
          <a:xfrm>
            <a:off x="3288486" y="5409146"/>
            <a:ext cx="4957280" cy="1412460"/>
          </a:xfrm>
          <a:prstGeom prst="rect">
            <a:avLst/>
          </a:prstGeom>
        </p:spPr>
      </p:pic>
      <p:sp>
        <p:nvSpPr>
          <p:cNvPr id="18" name="TextBox 17">
            <a:extLst>
              <a:ext uri="{FF2B5EF4-FFF2-40B4-BE49-F238E27FC236}">
                <a16:creationId xmlns:a16="http://schemas.microsoft.com/office/drawing/2014/main" id="{0305B49B-5F89-3659-AD06-0CEEA60E3EE2}"/>
              </a:ext>
            </a:extLst>
          </p:cNvPr>
          <p:cNvSpPr txBox="1"/>
          <p:nvPr/>
        </p:nvSpPr>
        <p:spPr>
          <a:xfrm>
            <a:off x="6954592" y="5713735"/>
            <a:ext cx="1390917" cy="1135580"/>
          </a:xfrm>
          <a:prstGeom prst="rect">
            <a:avLst/>
          </a:prstGeom>
          <a:noFill/>
          <a:ln w="57150">
            <a:solidFill>
              <a:schemeClr val="accent2"/>
            </a:solidFill>
          </a:ln>
        </p:spPr>
        <p:txBody>
          <a:bodyPr wrap="square" rtlCol="0">
            <a:spAutoFit/>
          </a:bodyPr>
          <a:lstStyle/>
          <a:p>
            <a:endParaRPr lang="en-US" dirty="0"/>
          </a:p>
        </p:txBody>
      </p:sp>
    </p:spTree>
    <p:extLst>
      <p:ext uri="{BB962C8B-B14F-4D97-AF65-F5344CB8AC3E}">
        <p14:creationId xmlns:p14="http://schemas.microsoft.com/office/powerpoint/2010/main" val="435316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c5d369bd-8bde-467c-b699-c19601c37b97">
      <UserInfo>
        <DisplayName/>
        <AccountId xsi:nil="true"/>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E34A9EF42CEA2429BFE71237D19A485" ma:contentTypeVersion="12" ma:contentTypeDescription="Create a new document." ma:contentTypeScope="" ma:versionID="f31a36017c73c56c51a43ac95cae2e29">
  <xsd:schema xmlns:xsd="http://www.w3.org/2001/XMLSchema" xmlns:xs="http://www.w3.org/2001/XMLSchema" xmlns:p="http://schemas.microsoft.com/office/2006/metadata/properties" xmlns:ns2="d658a4de-c667-4aed-9e1b-7dba23656a8d" xmlns:ns3="c5d369bd-8bde-467c-b699-c19601c37b97" targetNamespace="http://schemas.microsoft.com/office/2006/metadata/properties" ma:root="true" ma:fieldsID="9f01a24722a5e2305c0924706ffde06b" ns2:_="" ns3:_="">
    <xsd:import namespace="d658a4de-c667-4aed-9e1b-7dba23656a8d"/>
    <xsd:import namespace="c5d369bd-8bde-467c-b699-c19601c37b9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58a4de-c667-4aed-9e1b-7dba23656a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5d369bd-8bde-467c-b699-c19601c37b9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FCD2CB4-E690-488A-9827-081579632FDE}">
  <ds:schemaRefs>
    <ds:schemaRef ds:uri="http://schemas.microsoft.com/office/2006/metadata/properties"/>
    <ds:schemaRef ds:uri="http://schemas.microsoft.com/office/infopath/2007/PartnerControls"/>
    <ds:schemaRef ds:uri="c5d369bd-8bde-467c-b699-c19601c37b97"/>
  </ds:schemaRefs>
</ds:datastoreItem>
</file>

<file path=customXml/itemProps2.xml><?xml version="1.0" encoding="utf-8"?>
<ds:datastoreItem xmlns:ds="http://schemas.openxmlformats.org/officeDocument/2006/customXml" ds:itemID="{81F5431D-DE15-4BB4-AB80-8258EA4C9C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58a4de-c667-4aed-9e1b-7dba23656a8d"/>
    <ds:schemaRef ds:uri="c5d369bd-8bde-467c-b699-c19601c37b9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E109DF3-7598-4B98-B7CC-5617F83A292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214</TotalTime>
  <Words>660</Words>
  <Application>Microsoft Macintosh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Lariat Rent-A-Car Analysis</vt:lpstr>
      <vt:lpstr>Background</vt:lpstr>
      <vt:lpstr>Background Cont.</vt:lpstr>
      <vt:lpstr>Goals</vt:lpstr>
      <vt:lpstr>The Data</vt:lpstr>
      <vt:lpstr>The Process</vt:lpstr>
      <vt:lpstr>Key Findings</vt:lpstr>
      <vt:lpstr>Key Findings</vt:lpstr>
      <vt:lpstr>PowerPoint Presentation</vt:lpstr>
      <vt:lpstr>Recommendations</vt:lpstr>
      <vt:lpstr>PowerPoint Presentation</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 Resort Analysis</dc:title>
  <dc:creator>John Dennis</dc:creator>
  <cp:lastModifiedBy>Corey Hawkins</cp:lastModifiedBy>
  <cp:revision>175</cp:revision>
  <dcterms:created xsi:type="dcterms:W3CDTF">2021-09-23T16:31:00Z</dcterms:created>
  <dcterms:modified xsi:type="dcterms:W3CDTF">2023-01-04T00:26:01Z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0x0101004E34A9EF42CEA2429BFE71237D19A485</vt:lpwstr>
  </property>
  <property fmtid="{D5CDD505-2E9C-101B-9397-08002B2CF9AE}" pid="3" name="Order">
    <vt:r8>25600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xd_Signature">
    <vt:bool>false</vt:bool>
  </property>
  <property fmtid="{D5CDD505-2E9C-101B-9397-08002B2CF9AE}" pid="10" name="xd_ProgID">
    <vt:lpwstr/>
  </property>
  <property fmtid="{D5CDD505-2E9C-101B-9397-08002B2CF9AE}" pid="11" name="TemplateUrl">
    <vt:lpwstr/>
  </property>
</Properties>
</file>