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62" r:id="rId5"/>
    <p:sldId id="264"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rey Vernon" initials="CV" lastIdx="1" clrIdx="0">
    <p:extLst>
      <p:ext uri="{19B8F6BF-5375-455C-9EA6-DF929625EA0E}">
        <p15:presenceInfo xmlns:p15="http://schemas.microsoft.com/office/powerpoint/2012/main" userId="S::Corey.Vernon@smartbear.com::6f06a80d-fab7-4928-80c3-c645e01974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371" autoAdjust="0"/>
  </p:normalViewPr>
  <p:slideViewPr>
    <p:cSldViewPr snapToGrid="0">
      <p:cViewPr varScale="1">
        <p:scale>
          <a:sx n="83" d="100"/>
          <a:sy n="83"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Product 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Engineering</c:v>
                </c:pt>
                <c:pt idx="1">
                  <c:v>Customer</c:v>
                </c:pt>
                <c:pt idx="2">
                  <c:v>People</c:v>
                </c:pt>
                <c:pt idx="3">
                  <c:v>Process</c:v>
                </c:pt>
              </c:strCache>
            </c:strRef>
          </c:cat>
          <c:val>
            <c:numRef>
              <c:f>Sheet1!$B$2:$B$5</c:f>
              <c:numCache>
                <c:formatCode>General</c:formatCode>
                <c:ptCount val="4"/>
                <c:pt idx="0">
                  <c:v>5</c:v>
                </c:pt>
                <c:pt idx="1">
                  <c:v>3</c:v>
                </c:pt>
                <c:pt idx="2">
                  <c:v>1</c:v>
                </c:pt>
                <c:pt idx="3">
                  <c:v>4</c:v>
                </c:pt>
              </c:numCache>
            </c:numRef>
          </c:val>
          <c:extLst>
            <c:ext xmlns:c16="http://schemas.microsoft.com/office/drawing/2014/chart" uri="{C3380CC4-5D6E-409C-BE32-E72D297353CC}">
              <c16:uniqueId val="{00000000-0D8B-4F33-8F2C-E7B97705A67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Product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7F0-4BE9-8811-24DCAD13D3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7F0-4BE9-8811-24DCAD13D37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7F0-4BE9-8811-24DCAD13D37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7F0-4BE9-8811-24DCAD13D373}"/>
              </c:ext>
            </c:extLst>
          </c:dPt>
          <c:cat>
            <c:strRef>
              <c:f>Sheet1!$A$2:$A$5</c:f>
              <c:strCache>
                <c:ptCount val="4"/>
                <c:pt idx="0">
                  <c:v>Engineering</c:v>
                </c:pt>
                <c:pt idx="1">
                  <c:v>Customer</c:v>
                </c:pt>
                <c:pt idx="2">
                  <c:v>People</c:v>
                </c:pt>
                <c:pt idx="3">
                  <c:v>Process</c:v>
                </c:pt>
              </c:strCache>
            </c:strRef>
          </c:cat>
          <c:val>
            <c:numRef>
              <c:f>Sheet1!$B$2:$B$5</c:f>
              <c:numCache>
                <c:formatCode>General</c:formatCode>
                <c:ptCount val="4"/>
                <c:pt idx="0">
                  <c:v>9</c:v>
                </c:pt>
                <c:pt idx="1">
                  <c:v>3</c:v>
                </c:pt>
                <c:pt idx="2">
                  <c:v>1</c:v>
                </c:pt>
                <c:pt idx="3">
                  <c:v>1</c:v>
                </c:pt>
              </c:numCache>
            </c:numRef>
          </c:val>
          <c:extLst>
            <c:ext xmlns:c16="http://schemas.microsoft.com/office/drawing/2014/chart" uri="{C3380CC4-5D6E-409C-BE32-E72D297353CC}">
              <c16:uniqueId val="{00000008-27F0-4BE9-8811-24DCAD13D37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Product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7C9-46D6-B9D6-605C03BC79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C9-46D6-B9D6-605C03BC79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7C9-46D6-B9D6-605C03BC79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7C9-46D6-B9D6-605C03BC79BA}"/>
              </c:ext>
            </c:extLst>
          </c:dPt>
          <c:cat>
            <c:strRef>
              <c:f>Sheet1!$A$2:$A$5</c:f>
              <c:strCache>
                <c:ptCount val="4"/>
                <c:pt idx="0">
                  <c:v>Engineering</c:v>
                </c:pt>
                <c:pt idx="1">
                  <c:v>Customer</c:v>
                </c:pt>
                <c:pt idx="2">
                  <c:v>People</c:v>
                </c:pt>
                <c:pt idx="3">
                  <c:v>Process</c:v>
                </c:pt>
              </c:strCache>
            </c:strRef>
          </c:cat>
          <c:val>
            <c:numRef>
              <c:f>Sheet1!$B$2:$B$5</c:f>
              <c:numCache>
                <c:formatCode>General</c:formatCode>
                <c:ptCount val="4"/>
                <c:pt idx="0">
                  <c:v>1</c:v>
                </c:pt>
                <c:pt idx="1">
                  <c:v>6</c:v>
                </c:pt>
                <c:pt idx="2">
                  <c:v>9</c:v>
                </c:pt>
                <c:pt idx="3">
                  <c:v>31</c:v>
                </c:pt>
              </c:numCache>
            </c:numRef>
          </c:val>
          <c:extLst>
            <c:ext xmlns:c16="http://schemas.microsoft.com/office/drawing/2014/chart" uri="{C3380CC4-5D6E-409C-BE32-E72D297353CC}">
              <c16:uniqueId val="{00000008-67C9-46D6-B9D6-605C03BC79B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Product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EB-455F-83B8-6057A98A30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EB-455F-83B8-6057A98A30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EB-455F-83B8-6057A98A30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EB-455F-83B8-6057A98A308B}"/>
              </c:ext>
            </c:extLst>
          </c:dPt>
          <c:cat>
            <c:strRef>
              <c:f>Sheet1!$A$2:$A$5</c:f>
              <c:strCache>
                <c:ptCount val="4"/>
                <c:pt idx="0">
                  <c:v>Engineering</c:v>
                </c:pt>
                <c:pt idx="1">
                  <c:v>Customer</c:v>
                </c:pt>
                <c:pt idx="2">
                  <c:v>People</c:v>
                </c:pt>
                <c:pt idx="3">
                  <c:v>Process</c:v>
                </c:pt>
              </c:strCache>
            </c:strRef>
          </c:cat>
          <c:val>
            <c:numRef>
              <c:f>Sheet1!$B$2:$B$5</c:f>
              <c:numCache>
                <c:formatCode>General</c:formatCode>
                <c:ptCount val="4"/>
                <c:pt idx="0">
                  <c:v>2</c:v>
                </c:pt>
                <c:pt idx="1">
                  <c:v>4</c:v>
                </c:pt>
                <c:pt idx="2">
                  <c:v>16</c:v>
                </c:pt>
                <c:pt idx="3">
                  <c:v>8</c:v>
                </c:pt>
              </c:numCache>
            </c:numRef>
          </c:val>
          <c:extLst>
            <c:ext xmlns:c16="http://schemas.microsoft.com/office/drawing/2014/chart" uri="{C3380CC4-5D6E-409C-BE32-E72D297353CC}">
              <c16:uniqueId val="{00000008-92EB-455F-83B8-6057A98A308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Category 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4"/>
                <c:pt idx="0">
                  <c:v>Quarter 1</c:v>
                </c:pt>
                <c:pt idx="1">
                  <c:v>Quarter 2</c:v>
                </c:pt>
                <c:pt idx="2">
                  <c:v>Quarter 3</c:v>
                </c:pt>
                <c:pt idx="3">
                  <c:v>Quarter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FEC-4B62-BD29-B68B7CBBB38C}"/>
            </c:ext>
          </c:extLst>
        </c:ser>
        <c:ser>
          <c:idx val="1"/>
          <c:order val="1"/>
          <c:tx>
            <c:strRef>
              <c:f>Sheet1!$C$1</c:f>
              <c:strCache>
                <c:ptCount val="1"/>
                <c:pt idx="0">
                  <c:v>Category 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4"/>
                <c:pt idx="0">
                  <c:v>Quarter 1</c:v>
                </c:pt>
                <c:pt idx="1">
                  <c:v>Quarter 2</c:v>
                </c:pt>
                <c:pt idx="2">
                  <c:v>Quarter 3</c:v>
                </c:pt>
                <c:pt idx="3">
                  <c:v>Quarter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FEC-4B62-BD29-B68B7CBBB38C}"/>
            </c:ext>
          </c:extLst>
        </c:ser>
        <c:ser>
          <c:idx val="2"/>
          <c:order val="2"/>
          <c:tx>
            <c:strRef>
              <c:f>Sheet1!$D$1</c:f>
              <c:strCache>
                <c:ptCount val="1"/>
                <c:pt idx="0">
                  <c:v>Category 3</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Sheet1!$A$2:$A$5</c:f>
              <c:strCache>
                <c:ptCount val="4"/>
                <c:pt idx="0">
                  <c:v>Quarter 1</c:v>
                </c:pt>
                <c:pt idx="1">
                  <c:v>Quarter 2</c:v>
                </c:pt>
                <c:pt idx="2">
                  <c:v>Quarter 3</c:v>
                </c:pt>
                <c:pt idx="3">
                  <c:v>Quarter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FEC-4B62-BD29-B68B7CBBB38C}"/>
            </c:ext>
          </c:extLst>
        </c:ser>
        <c:ser>
          <c:idx val="3"/>
          <c:order val="3"/>
          <c:tx>
            <c:strRef>
              <c:f>Sheet1!$E$1</c:f>
              <c:strCache>
                <c:ptCount val="1"/>
                <c:pt idx="0">
                  <c:v>Category 4</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Sheet1!$A$2:$A$5</c:f>
              <c:strCache>
                <c:ptCount val="4"/>
                <c:pt idx="0">
                  <c:v>Quarter 1</c:v>
                </c:pt>
                <c:pt idx="1">
                  <c:v>Quarter 2</c:v>
                </c:pt>
                <c:pt idx="2">
                  <c:v>Quarter 3</c:v>
                </c:pt>
                <c:pt idx="3">
                  <c:v>Quarter 4</c:v>
                </c:pt>
              </c:strCache>
            </c:strRef>
          </c:cat>
          <c:val>
            <c:numRef>
              <c:f>Sheet1!$E$2:$E$5</c:f>
              <c:numCache>
                <c:formatCode>General</c:formatCode>
                <c:ptCount val="4"/>
                <c:pt idx="0">
                  <c:v>3</c:v>
                </c:pt>
                <c:pt idx="1">
                  <c:v>2</c:v>
                </c:pt>
                <c:pt idx="2">
                  <c:v>5</c:v>
                </c:pt>
                <c:pt idx="3">
                  <c:v>1</c:v>
                </c:pt>
              </c:numCache>
            </c:numRef>
          </c:val>
          <c:extLst>
            <c:ext xmlns:c16="http://schemas.microsoft.com/office/drawing/2014/chart" uri="{C3380CC4-5D6E-409C-BE32-E72D297353CC}">
              <c16:uniqueId val="{00000003-7FEC-4B62-BD29-B68B7CBBB38C}"/>
            </c:ext>
          </c:extLst>
        </c:ser>
        <c:dLbls>
          <c:showLegendKey val="0"/>
          <c:showVal val="0"/>
          <c:showCatName val="0"/>
          <c:showSerName val="0"/>
          <c:showPercent val="0"/>
          <c:showBubbleSize val="0"/>
        </c:dLbls>
        <c:gapWidth val="150"/>
        <c:overlap val="100"/>
        <c:axId val="171086768"/>
        <c:axId val="170322064"/>
      </c:barChart>
      <c:catAx>
        <c:axId val="17108676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322064"/>
        <c:crosses val="autoZero"/>
        <c:auto val="1"/>
        <c:lblAlgn val="ctr"/>
        <c:lblOffset val="100"/>
        <c:noMultiLvlLbl val="0"/>
      </c:catAx>
      <c:valAx>
        <c:axId val="170322064"/>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0867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Sprints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percent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Sprint 1</c:v>
                </c:pt>
                <c:pt idx="1">
                  <c:v>Sprint 2</c:v>
                </c:pt>
                <c:pt idx="2">
                  <c:v>Sprint 3</c:v>
                </c:pt>
                <c:pt idx="3">
                  <c:v>Sprint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B99-4095-BE61-1E3FB5511EF4}"/>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Sprint 1</c:v>
                </c:pt>
                <c:pt idx="1">
                  <c:v>Sprint 2</c:v>
                </c:pt>
                <c:pt idx="2">
                  <c:v>Sprint 3</c:v>
                </c:pt>
                <c:pt idx="3">
                  <c:v>Sprint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B99-4095-BE61-1E3FB5511EF4}"/>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Sprint 1</c:v>
                </c:pt>
                <c:pt idx="1">
                  <c:v>Sprint 2</c:v>
                </c:pt>
                <c:pt idx="2">
                  <c:v>Sprint 3</c:v>
                </c:pt>
                <c:pt idx="3">
                  <c:v>Sprint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B99-4095-BE61-1E3FB5511EF4}"/>
            </c:ext>
          </c:extLst>
        </c:ser>
        <c:dLbls>
          <c:showLegendKey val="0"/>
          <c:showVal val="0"/>
          <c:showCatName val="0"/>
          <c:showSerName val="0"/>
          <c:showPercent val="0"/>
          <c:showBubbleSize val="0"/>
        </c:dLbls>
        <c:marker val="1"/>
        <c:smooth val="0"/>
        <c:axId val="170279840"/>
        <c:axId val="170329136"/>
      </c:lineChart>
      <c:catAx>
        <c:axId val="1702798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329136"/>
        <c:crosses val="autoZero"/>
        <c:auto val="1"/>
        <c:lblAlgn val="ctr"/>
        <c:lblOffset val="100"/>
        <c:noMultiLvlLbl val="0"/>
      </c:catAx>
      <c:valAx>
        <c:axId val="170329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798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Progress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Column1</c:v>
                </c:pt>
              </c:strCache>
            </c:strRef>
          </c:tx>
          <c:spPr>
            <a:solidFill>
              <a:schemeClr val="accent1"/>
            </a:solidFill>
            <a:ln>
              <a:noFill/>
            </a:ln>
            <a:effectLst/>
          </c:spPr>
          <c:invertIfNegative val="0"/>
          <c:cat>
            <c:strRef>
              <c:f>Sheet1!$A$2:$A$5</c:f>
              <c:strCache>
                <c:ptCount val="4"/>
                <c:pt idx="0">
                  <c:v>Team member 4</c:v>
                </c:pt>
                <c:pt idx="1">
                  <c:v>Team member 1</c:v>
                </c:pt>
                <c:pt idx="2">
                  <c:v> Team member 2</c:v>
                </c:pt>
                <c:pt idx="3">
                  <c:v>Team member 3</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99-4095-BE61-1E3FB5511EF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Team member 4</c:v>
                </c:pt>
                <c:pt idx="1">
                  <c:v>Team member 1</c:v>
                </c:pt>
                <c:pt idx="2">
                  <c:v> Team member 2</c:v>
                </c:pt>
                <c:pt idx="3">
                  <c:v>Team member 3</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99-4095-BE61-1E3FB5511EF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Team member 4</c:v>
                </c:pt>
                <c:pt idx="1">
                  <c:v>Team member 1</c:v>
                </c:pt>
                <c:pt idx="2">
                  <c:v> Team member 2</c:v>
                </c:pt>
                <c:pt idx="3">
                  <c:v>Team member 3</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99-4095-BE61-1E3FB5511EF4}"/>
            </c:ext>
          </c:extLst>
        </c:ser>
        <c:dLbls>
          <c:showLegendKey val="0"/>
          <c:showVal val="0"/>
          <c:showCatName val="0"/>
          <c:showSerName val="0"/>
          <c:showPercent val="0"/>
          <c:showBubbleSize val="0"/>
        </c:dLbls>
        <c:gapWidth val="219"/>
        <c:overlap val="100"/>
        <c:axId val="170279840"/>
        <c:axId val="170329136"/>
      </c:barChart>
      <c:catAx>
        <c:axId val="17027984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329136"/>
        <c:crosses val="autoZero"/>
        <c:auto val="1"/>
        <c:lblAlgn val="ctr"/>
        <c:lblOffset val="100"/>
        <c:noMultiLvlLbl val="0"/>
      </c:catAx>
      <c:valAx>
        <c:axId val="1703291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798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0-26T13:35:01.285"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67C38-1B60-4391-A9F1-00C03FC79D66}"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2BFB5-300D-40F7-A2ED-4400689AAAEA}" type="slidenum">
              <a:rPr lang="en-US" smtClean="0"/>
              <a:t>‹#›</a:t>
            </a:fld>
            <a:endParaRPr lang="en-US"/>
          </a:p>
        </p:txBody>
      </p:sp>
    </p:spTree>
    <p:extLst>
      <p:ext uri="{BB962C8B-B14F-4D97-AF65-F5344CB8AC3E}">
        <p14:creationId xmlns:p14="http://schemas.microsoft.com/office/powerpoint/2010/main" val="92577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of all, Thank you for allowing me the time to speak with you today.  After our evaluation of your specific needs, we’ve come to the conclusion that our product, Tower Command Center, is the perfect solution for the problems you’re currently facing. This tool was designed to bring all the projects in your organization under one centralized platform. Ultimately I’m going to show you how the addition of TCC will not only improve collaboration and efficiency but will also benefit your bottom line.  </a:t>
            </a:r>
          </a:p>
          <a:p>
            <a:endParaRPr lang="en-US" dirty="0"/>
          </a:p>
        </p:txBody>
      </p:sp>
      <p:sp>
        <p:nvSpPr>
          <p:cNvPr id="4" name="Slide Number Placeholder 3"/>
          <p:cNvSpPr>
            <a:spLocks noGrp="1"/>
          </p:cNvSpPr>
          <p:nvPr>
            <p:ph type="sldNum" sz="quarter" idx="5"/>
          </p:nvPr>
        </p:nvSpPr>
        <p:spPr/>
        <p:txBody>
          <a:bodyPr/>
          <a:lstStyle/>
          <a:p>
            <a:fld id="{7972BFB5-300D-40F7-A2ED-4400689AAAEA}" type="slidenum">
              <a:rPr lang="en-US" smtClean="0"/>
              <a:t>1</a:t>
            </a:fld>
            <a:endParaRPr lang="en-US"/>
          </a:p>
        </p:txBody>
      </p:sp>
    </p:spTree>
    <p:extLst>
      <p:ext uri="{BB962C8B-B14F-4D97-AF65-F5344CB8AC3E}">
        <p14:creationId xmlns:p14="http://schemas.microsoft.com/office/powerpoint/2010/main" val="266538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I’d like to do now is walk you through how our product will fit into your current infrastructure and integrate seamlessly. Before we do that let’s talk about what led us here today. I know what it’s like to have a large product portfolio with teams from all over the world working on projects. Today’s climate makes that even more difficult with an increase in remote work so collaboration is more important than ever. It can be hard to keep everything and everyone organized and to do this while also keeping track of how these products are performing for end-users and for your organization can seem almost impossible. That’s where Tower command center comes in. </a:t>
            </a:r>
          </a:p>
          <a:p>
            <a:endParaRPr lang="en-US" dirty="0"/>
          </a:p>
        </p:txBody>
      </p:sp>
      <p:sp>
        <p:nvSpPr>
          <p:cNvPr id="4" name="Slide Number Placeholder 3"/>
          <p:cNvSpPr>
            <a:spLocks noGrp="1"/>
          </p:cNvSpPr>
          <p:nvPr>
            <p:ph type="sldNum" sz="quarter" idx="5"/>
          </p:nvPr>
        </p:nvSpPr>
        <p:spPr/>
        <p:txBody>
          <a:bodyPr/>
          <a:lstStyle/>
          <a:p>
            <a:fld id="{7972BFB5-300D-40F7-A2ED-4400689AAAEA}" type="slidenum">
              <a:rPr lang="en-US" smtClean="0"/>
              <a:t>2</a:t>
            </a:fld>
            <a:endParaRPr lang="en-US"/>
          </a:p>
        </p:txBody>
      </p:sp>
    </p:spTree>
    <p:extLst>
      <p:ext uri="{BB962C8B-B14F-4D97-AF65-F5344CB8AC3E}">
        <p14:creationId xmlns:p14="http://schemas.microsoft.com/office/powerpoint/2010/main" val="269278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web based SaaS tool can connect to your companies LDAP servers and allow admins to assign levels of permission to the users of the software. Your level of permission will determine what you’re able to monitor and interact with on the Dashboard. Those with highest level access will be able to view every product in development. This view will provide visual indicators including customizable charts and graphs that show things like overall RAG easy to interpret. </a:t>
            </a:r>
            <a:endParaRPr lang="en-US" dirty="0"/>
          </a:p>
        </p:txBody>
      </p:sp>
      <p:sp>
        <p:nvSpPr>
          <p:cNvPr id="4" name="Slide Number Placeholder 3"/>
          <p:cNvSpPr>
            <a:spLocks noGrp="1"/>
          </p:cNvSpPr>
          <p:nvPr>
            <p:ph type="sldNum" sz="quarter" idx="5"/>
          </p:nvPr>
        </p:nvSpPr>
        <p:spPr/>
        <p:txBody>
          <a:bodyPr/>
          <a:lstStyle/>
          <a:p>
            <a:fld id="{7972BFB5-300D-40F7-A2ED-4400689AAAEA}" type="slidenum">
              <a:rPr lang="en-US" smtClean="0"/>
              <a:t>3</a:t>
            </a:fld>
            <a:endParaRPr lang="en-US"/>
          </a:p>
        </p:txBody>
      </p:sp>
    </p:spTree>
    <p:extLst>
      <p:ext uri="{BB962C8B-B14F-4D97-AF65-F5344CB8AC3E}">
        <p14:creationId xmlns:p14="http://schemas.microsoft.com/office/powerpoint/2010/main" val="39968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product team view you’re able to monitor customer and engineering data for individual projects. This data provides information on project progress including sprint history and code </a:t>
            </a:r>
            <a:r>
              <a:rPr lang="en-US" sz="1200" kern="1200" dirty="0" err="1">
                <a:solidFill>
                  <a:schemeClr val="tx1"/>
                </a:solidFill>
                <a:effectLst/>
                <a:latin typeface="+mn-lt"/>
                <a:ea typeface="+mn-ea"/>
                <a:cs typeface="+mn-cs"/>
              </a:rPr>
              <a:t>checkins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7972BFB5-300D-40F7-A2ED-4400689AAAEA}" type="slidenum">
              <a:rPr lang="en-US" smtClean="0"/>
              <a:t>4</a:t>
            </a:fld>
            <a:endParaRPr lang="en-US"/>
          </a:p>
        </p:txBody>
      </p:sp>
    </p:spTree>
    <p:extLst>
      <p:ext uri="{BB962C8B-B14F-4D97-AF65-F5344CB8AC3E}">
        <p14:creationId xmlns:p14="http://schemas.microsoft.com/office/powerpoint/2010/main" val="461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Tower is able to connect to your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account via api call and track commits, pushes, pulls, and any other information you to choose to include. Any bugs or issues occurring during any point of the project lifecycle can be noted and viewed by connecting to Jira.  Customer and account information is  pulled directly into tower via the salesforce api. Only those with project manager permission and higher are able to view all of this information. These project </a:t>
            </a:r>
            <a:r>
              <a:rPr lang="en-US" sz="1200" kern="1200" dirty="0" err="1">
                <a:solidFill>
                  <a:schemeClr val="tx1"/>
                </a:solidFill>
                <a:effectLst/>
                <a:latin typeface="+mn-lt"/>
                <a:ea typeface="+mn-ea"/>
                <a:cs typeface="+mn-cs"/>
              </a:rPr>
              <a:t>manangers</a:t>
            </a:r>
            <a:r>
              <a:rPr lang="en-US" sz="1200" kern="1200" dirty="0">
                <a:solidFill>
                  <a:schemeClr val="tx1"/>
                </a:solidFill>
                <a:effectLst/>
                <a:latin typeface="+mn-lt"/>
                <a:ea typeface="+mn-ea"/>
                <a:cs typeface="+mn-cs"/>
              </a:rPr>
              <a:t> can also monitor production status and view the status of the continuous integration pipeline you have set up through </a:t>
            </a:r>
            <a:r>
              <a:rPr lang="en-US" sz="1200" kern="1200" dirty="0" err="1">
                <a:solidFill>
                  <a:schemeClr val="tx1"/>
                </a:solidFill>
                <a:effectLst/>
                <a:latin typeface="+mn-lt"/>
                <a:ea typeface="+mn-ea"/>
                <a:cs typeface="+mn-cs"/>
              </a:rPr>
              <a:t>CircleCI</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972BFB5-300D-40F7-A2ED-4400689AAAEA}" type="slidenum">
              <a:rPr lang="en-US" smtClean="0"/>
              <a:t>5</a:t>
            </a:fld>
            <a:endParaRPr lang="en-US"/>
          </a:p>
        </p:txBody>
      </p:sp>
    </p:spTree>
    <p:extLst>
      <p:ext uri="{BB962C8B-B14F-4D97-AF65-F5344CB8AC3E}">
        <p14:creationId xmlns:p14="http://schemas.microsoft.com/office/powerpoint/2010/main" val="390480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Working with the tools you currently have in place is what separates Tower from </a:t>
            </a:r>
            <a:r>
              <a:rPr lang="en-US" sz="1200" kern="1200" dirty="0" err="1">
                <a:solidFill>
                  <a:schemeClr val="tx1"/>
                </a:solidFill>
                <a:effectLst/>
                <a:latin typeface="+mn-lt"/>
                <a:ea typeface="+mn-ea"/>
                <a:cs typeface="+mn-cs"/>
              </a:rPr>
              <a:t>competitiors</a:t>
            </a:r>
            <a:r>
              <a:rPr lang="en-US" sz="1200" kern="1200" dirty="0">
                <a:solidFill>
                  <a:schemeClr val="tx1"/>
                </a:solidFill>
                <a:effectLst/>
                <a:latin typeface="+mn-lt"/>
                <a:ea typeface="+mn-ea"/>
                <a:cs typeface="+mn-cs"/>
              </a:rPr>
              <a:t>. Your existing process doesn’t have to change much and you’ll have the luxury of having the most powerful and interactive dashboard hosting all your product information under one umbrella. Having that peace of mind is invaluable but tower will also save you time in your day to day and cycle to cycle development. You only have one single place to visit for all your product needs. </a:t>
            </a:r>
          </a:p>
        </p:txBody>
      </p:sp>
      <p:sp>
        <p:nvSpPr>
          <p:cNvPr id="4" name="Slide Number Placeholder 3"/>
          <p:cNvSpPr>
            <a:spLocks noGrp="1"/>
          </p:cNvSpPr>
          <p:nvPr>
            <p:ph type="sldNum" sz="quarter" idx="5"/>
          </p:nvPr>
        </p:nvSpPr>
        <p:spPr/>
        <p:txBody>
          <a:bodyPr/>
          <a:lstStyle/>
          <a:p>
            <a:fld id="{7972BFB5-300D-40F7-A2ED-4400689AAAEA}" type="slidenum">
              <a:rPr lang="en-US" smtClean="0"/>
              <a:t>6</a:t>
            </a:fld>
            <a:endParaRPr lang="en-US"/>
          </a:p>
        </p:txBody>
      </p:sp>
    </p:spTree>
    <p:extLst>
      <p:ext uri="{BB962C8B-B14F-4D97-AF65-F5344CB8AC3E}">
        <p14:creationId xmlns:p14="http://schemas.microsoft.com/office/powerpoint/2010/main" val="136795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Tower is billed by total number of products. There are 3 tiers for each </a:t>
            </a:r>
            <a:r>
              <a:rPr lang="en-US" sz="1200" kern="1200" dirty="0" err="1">
                <a:solidFill>
                  <a:schemeClr val="tx1"/>
                </a:solidFill>
                <a:effectLst/>
                <a:latin typeface="+mn-lt"/>
                <a:ea typeface="+mn-ea"/>
                <a:cs typeface="+mn-cs"/>
              </a:rPr>
              <a:t>each</a:t>
            </a:r>
            <a:r>
              <a:rPr lang="en-US" sz="1200" kern="1200" dirty="0">
                <a:solidFill>
                  <a:schemeClr val="tx1"/>
                </a:solidFill>
                <a:effectLst/>
                <a:latin typeface="+mn-lt"/>
                <a:ea typeface="+mn-ea"/>
                <a:cs typeface="+mn-cs"/>
              </a:rPr>
              <a:t> product. 1-25 projects within a product. 26-100 projects. And the unlimited tier. How many products are you anticipating hosting on tower? And roughly how many projects each? In that case I would recommend going with the discounted 100 unlimited products and I’ve provided a breakdown of the pricing. Any additional questions? </a:t>
            </a:r>
          </a:p>
          <a:p>
            <a:endParaRPr lang="en-US" dirty="0"/>
          </a:p>
        </p:txBody>
      </p:sp>
      <p:sp>
        <p:nvSpPr>
          <p:cNvPr id="4" name="Slide Number Placeholder 3"/>
          <p:cNvSpPr>
            <a:spLocks noGrp="1"/>
          </p:cNvSpPr>
          <p:nvPr>
            <p:ph type="sldNum" sz="quarter" idx="5"/>
          </p:nvPr>
        </p:nvSpPr>
        <p:spPr/>
        <p:txBody>
          <a:bodyPr/>
          <a:lstStyle/>
          <a:p>
            <a:fld id="{7972BFB5-300D-40F7-A2ED-4400689AAAEA}" type="slidenum">
              <a:rPr lang="en-US" smtClean="0"/>
              <a:t>7</a:t>
            </a:fld>
            <a:endParaRPr lang="en-US"/>
          </a:p>
        </p:txBody>
      </p:sp>
    </p:spTree>
    <p:extLst>
      <p:ext uri="{BB962C8B-B14F-4D97-AF65-F5344CB8AC3E}">
        <p14:creationId xmlns:p14="http://schemas.microsoft.com/office/powerpoint/2010/main" val="331790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7011-579C-48D9-AD99-A48E99B31E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BC5F24-877E-47F9-A255-AAC530F0D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B29BF-932C-41F1-A8A1-9567FEB696D3}"/>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5" name="Footer Placeholder 4">
            <a:extLst>
              <a:ext uri="{FF2B5EF4-FFF2-40B4-BE49-F238E27FC236}">
                <a16:creationId xmlns:a16="http://schemas.microsoft.com/office/drawing/2014/main" id="{4907FC89-8222-49ED-BAFC-0970C0C52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0817A-4340-4369-ADA4-683859F751A7}"/>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226941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6D93-C141-4CEA-8D8A-F0FE4A546E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20D9A-C2A5-4945-80A8-42689810F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0D6C-AE10-432A-98A9-6575C11642DB}"/>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5" name="Footer Placeholder 4">
            <a:extLst>
              <a:ext uri="{FF2B5EF4-FFF2-40B4-BE49-F238E27FC236}">
                <a16:creationId xmlns:a16="http://schemas.microsoft.com/office/drawing/2014/main" id="{DE83A22B-FD75-47E8-99E7-10647318F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A3D9F-8003-4C48-BC3A-7B1063DB6D71}"/>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319503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CDFA0-4FF4-41AF-814F-2874E4AF92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5B352-05F2-4E20-805E-6568D7F7D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43CE7-1588-4513-A519-E866F1CBF78C}"/>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5" name="Footer Placeholder 4">
            <a:extLst>
              <a:ext uri="{FF2B5EF4-FFF2-40B4-BE49-F238E27FC236}">
                <a16:creationId xmlns:a16="http://schemas.microsoft.com/office/drawing/2014/main" id="{CF861482-EE6D-49B8-8F8D-2EE749EE3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ED1B1-B3EB-4837-B188-8305DB315BD3}"/>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368405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6738-AED3-4DDA-A8CD-F4D8B1D96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14F54-806A-4929-9927-6488D0EDA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3407D-56CB-4C9F-81E2-2AB845A242E1}"/>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5" name="Footer Placeholder 4">
            <a:extLst>
              <a:ext uri="{FF2B5EF4-FFF2-40B4-BE49-F238E27FC236}">
                <a16:creationId xmlns:a16="http://schemas.microsoft.com/office/drawing/2014/main" id="{F3705F83-5519-40B0-97F0-7CC89F783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35A3-0674-4D0A-9FA4-094E3F225A88}"/>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270071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A961-F309-4061-B91C-471458DF3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19B9D-B1A1-4F53-A2D6-FC3F4F170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46CFC6-044E-44FA-AF02-F2AFB2172B19}"/>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5" name="Footer Placeholder 4">
            <a:extLst>
              <a:ext uri="{FF2B5EF4-FFF2-40B4-BE49-F238E27FC236}">
                <a16:creationId xmlns:a16="http://schemas.microsoft.com/office/drawing/2014/main" id="{BC0E218A-7379-4290-AFB0-226D3BC7F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769E-6630-41F5-9117-ECC575E18E03}"/>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314477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152F-9CE3-4E09-8A4A-0B68E11DB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727DD-7CFA-4B60-9A0D-D6615C5AB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95B89A-CAB5-4B6D-9D1C-0494A6FAF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FF3702-3A6A-471A-897D-85A03C1DCF6C}"/>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6" name="Footer Placeholder 5">
            <a:extLst>
              <a:ext uri="{FF2B5EF4-FFF2-40B4-BE49-F238E27FC236}">
                <a16:creationId xmlns:a16="http://schemas.microsoft.com/office/drawing/2014/main" id="{5CC24EFC-3583-4068-B90D-39872D666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F3C15-B671-4050-A292-3682089937DD}"/>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5856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03B2-0978-4664-B972-AF5400BB38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268422-06A5-4B59-8EFA-C6DAC66EC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56A14-543F-4324-BB8B-0C09B8890E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96F56-EE11-49A7-9D95-80AC1A2D1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1A903-5330-43DC-B9F7-00E986341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2998A9-94CA-4FAC-9D3C-8025928DB4ED}"/>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8" name="Footer Placeholder 7">
            <a:extLst>
              <a:ext uri="{FF2B5EF4-FFF2-40B4-BE49-F238E27FC236}">
                <a16:creationId xmlns:a16="http://schemas.microsoft.com/office/drawing/2014/main" id="{1DC3D58C-BDE1-4922-B47C-3BC7CBC35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7B8A7-D2C3-4BBD-9F8E-2F4A9313818D}"/>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40250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5CA6-BD53-4F91-9B3C-8F197BBB73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39974-A8E7-4943-829F-104A18122500}"/>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4" name="Footer Placeholder 3">
            <a:extLst>
              <a:ext uri="{FF2B5EF4-FFF2-40B4-BE49-F238E27FC236}">
                <a16:creationId xmlns:a16="http://schemas.microsoft.com/office/drawing/2014/main" id="{75F279E2-992B-4065-A152-536FED95E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C02B1-67F2-4701-AC9D-901898F1A588}"/>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228321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47A1D-F15D-4130-BA6B-4447B1B99CFA}"/>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3" name="Footer Placeholder 2">
            <a:extLst>
              <a:ext uri="{FF2B5EF4-FFF2-40B4-BE49-F238E27FC236}">
                <a16:creationId xmlns:a16="http://schemas.microsoft.com/office/drawing/2014/main" id="{0944129A-174A-4881-A6F6-2874B9C2F5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4A891-FB9F-4C5B-AFD7-8FEB996F51CD}"/>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358261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AC7D-A3D5-4D3B-8AF4-33C84C464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F64F9-B347-4603-A7D3-D9D06497FC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06BD8-8789-416D-92AC-75E9D5A4B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2398C-C707-4FAE-9D45-5C12DF0305EE}"/>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6" name="Footer Placeholder 5">
            <a:extLst>
              <a:ext uri="{FF2B5EF4-FFF2-40B4-BE49-F238E27FC236}">
                <a16:creationId xmlns:a16="http://schemas.microsoft.com/office/drawing/2014/main" id="{3DC15900-D511-4975-B5F0-B20696775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F9E82-10B3-4169-81D2-9FC89097EDDE}"/>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36368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A578-074B-4AC8-80AC-2047EB879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465CAC-D2C1-4616-B832-C28D87E59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9B2213-F6E3-41B4-9B2B-9DC0D6566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C7C9B-FB49-4CAA-90AF-AA63B809EDF6}"/>
              </a:ext>
            </a:extLst>
          </p:cNvPr>
          <p:cNvSpPr>
            <a:spLocks noGrp="1"/>
          </p:cNvSpPr>
          <p:nvPr>
            <p:ph type="dt" sz="half" idx="10"/>
          </p:nvPr>
        </p:nvSpPr>
        <p:spPr/>
        <p:txBody>
          <a:bodyPr/>
          <a:lstStyle/>
          <a:p>
            <a:fld id="{DB891BBC-CC62-47ED-A666-DC34F1B40FE2}" type="datetimeFigureOut">
              <a:rPr lang="en-US" smtClean="0"/>
              <a:t>10/25/2021</a:t>
            </a:fld>
            <a:endParaRPr lang="en-US"/>
          </a:p>
        </p:txBody>
      </p:sp>
      <p:sp>
        <p:nvSpPr>
          <p:cNvPr id="6" name="Footer Placeholder 5">
            <a:extLst>
              <a:ext uri="{FF2B5EF4-FFF2-40B4-BE49-F238E27FC236}">
                <a16:creationId xmlns:a16="http://schemas.microsoft.com/office/drawing/2014/main" id="{0EA6FA83-26B5-41B2-86EC-E1D2D2226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1998E-55E4-4E16-A83E-E65E60132AA2}"/>
              </a:ext>
            </a:extLst>
          </p:cNvPr>
          <p:cNvSpPr>
            <a:spLocks noGrp="1"/>
          </p:cNvSpPr>
          <p:nvPr>
            <p:ph type="sldNum" sz="quarter" idx="12"/>
          </p:nvPr>
        </p:nvSpPr>
        <p:spPr/>
        <p:txBody>
          <a:bodyPr/>
          <a:lstStyle/>
          <a:p>
            <a:fld id="{E69EC77C-60C5-4C34-BC71-2607F9A79776}" type="slidenum">
              <a:rPr lang="en-US" smtClean="0"/>
              <a:t>‹#›</a:t>
            </a:fld>
            <a:endParaRPr lang="en-US"/>
          </a:p>
        </p:txBody>
      </p:sp>
    </p:spTree>
    <p:extLst>
      <p:ext uri="{BB962C8B-B14F-4D97-AF65-F5344CB8AC3E}">
        <p14:creationId xmlns:p14="http://schemas.microsoft.com/office/powerpoint/2010/main" val="196324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FB7E2-6C34-4D0F-83C5-ADC23122B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F1AFA-8814-4ADE-958D-77229015C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D0774-A4E8-43E1-9182-FBA65EF6C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91BBC-CC62-47ED-A666-DC34F1B40FE2}" type="datetimeFigureOut">
              <a:rPr lang="en-US" smtClean="0"/>
              <a:t>10/25/2021</a:t>
            </a:fld>
            <a:endParaRPr lang="en-US"/>
          </a:p>
        </p:txBody>
      </p:sp>
      <p:sp>
        <p:nvSpPr>
          <p:cNvPr id="5" name="Footer Placeholder 4">
            <a:extLst>
              <a:ext uri="{FF2B5EF4-FFF2-40B4-BE49-F238E27FC236}">
                <a16:creationId xmlns:a16="http://schemas.microsoft.com/office/drawing/2014/main" id="{31788F46-0274-43D1-924F-C5D30891D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368AC-AC5C-4A5D-9993-4A07D028C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EC77C-60C5-4C34-BC71-2607F9A79776}" type="slidenum">
              <a:rPr lang="en-US" smtClean="0"/>
              <a:t>‹#›</a:t>
            </a:fld>
            <a:endParaRPr lang="en-US"/>
          </a:p>
        </p:txBody>
      </p:sp>
    </p:spTree>
    <p:extLst>
      <p:ext uri="{BB962C8B-B14F-4D97-AF65-F5344CB8AC3E}">
        <p14:creationId xmlns:p14="http://schemas.microsoft.com/office/powerpoint/2010/main" val="233182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png"/><Relationship Id="rId7"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hyperlink" Target="https://about.gitlab.com/devops-tools/circle-ci-vs-gitlab/"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tileex.xyz/en/jira/" TargetMode="External"/><Relationship Id="rId11" Type="http://schemas.openxmlformats.org/officeDocument/2006/relationships/hyperlink" Target="https://creativecommons.org/licenses/by-sa/3.0/" TargetMode="External"/><Relationship Id="rId5" Type="http://schemas.openxmlformats.org/officeDocument/2006/relationships/image" Target="../media/image4.jpeg"/><Relationship Id="rId10" Type="http://schemas.openxmlformats.org/officeDocument/2006/relationships/hyperlink" Target="https://en.wikipedia.org/wiki/Salesforce" TargetMode="External"/><Relationship Id="rId4" Type="http://schemas.openxmlformats.org/officeDocument/2006/relationships/hyperlink" Target="http://pngimg.com/download/73351"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FB54B46-7B0A-4435-BB50-4FF6BCF9D488}"/>
              </a:ext>
            </a:extLst>
          </p:cNvPr>
          <p:cNvSpPr/>
          <p:nvPr/>
        </p:nvSpPr>
        <p:spPr>
          <a:xfrm>
            <a:off x="886691" y="295564"/>
            <a:ext cx="10446327" cy="20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A3919-636D-4620-8E5E-8E2393ED7236}"/>
              </a:ext>
            </a:extLst>
          </p:cNvPr>
          <p:cNvSpPr>
            <a:spLocks noGrp="1"/>
          </p:cNvSpPr>
          <p:nvPr>
            <p:ph type="ctrTitle"/>
          </p:nvPr>
        </p:nvSpPr>
        <p:spPr>
          <a:xfrm>
            <a:off x="1537854" y="652901"/>
            <a:ext cx="9144000" cy="1144268"/>
          </a:xfrm>
        </p:spPr>
        <p:txBody>
          <a:bodyPr/>
          <a:lstStyle/>
          <a:p>
            <a:r>
              <a:rPr lang="en-US" dirty="0" err="1"/>
              <a:t>Macrosoft</a:t>
            </a:r>
            <a:r>
              <a:rPr lang="en-US" dirty="0"/>
              <a:t> Proposal</a:t>
            </a:r>
          </a:p>
        </p:txBody>
      </p:sp>
      <p:sp>
        <p:nvSpPr>
          <p:cNvPr id="3" name="Subtitle 2">
            <a:extLst>
              <a:ext uri="{FF2B5EF4-FFF2-40B4-BE49-F238E27FC236}">
                <a16:creationId xmlns:a16="http://schemas.microsoft.com/office/drawing/2014/main" id="{5AEE3576-AF19-4536-AC87-F8B365602130}"/>
              </a:ext>
            </a:extLst>
          </p:cNvPr>
          <p:cNvSpPr>
            <a:spLocks noGrp="1"/>
          </p:cNvSpPr>
          <p:nvPr>
            <p:ph type="subTitle" idx="1"/>
          </p:nvPr>
        </p:nvSpPr>
        <p:spPr>
          <a:xfrm>
            <a:off x="1641446" y="2828154"/>
            <a:ext cx="9144000" cy="600846"/>
          </a:xfrm>
        </p:spPr>
        <p:txBody>
          <a:bodyPr>
            <a:normAutofit/>
          </a:bodyPr>
          <a:lstStyle/>
          <a:p>
            <a:r>
              <a:rPr lang="en-US" dirty="0"/>
              <a:t>By Tower Command Center</a:t>
            </a:r>
          </a:p>
        </p:txBody>
      </p:sp>
    </p:spTree>
    <p:extLst>
      <p:ext uri="{BB962C8B-B14F-4D97-AF65-F5344CB8AC3E}">
        <p14:creationId xmlns:p14="http://schemas.microsoft.com/office/powerpoint/2010/main" val="13045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ED13-049D-4F2C-B337-FD62513520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7CAC6D1-BF4B-4086-A661-D9BA22AA5A50}"/>
              </a:ext>
            </a:extLst>
          </p:cNvPr>
          <p:cNvSpPr>
            <a:spLocks noGrp="1"/>
          </p:cNvSpPr>
          <p:nvPr>
            <p:ph idx="1"/>
          </p:nvPr>
        </p:nvSpPr>
        <p:spPr/>
        <p:txBody>
          <a:bodyPr>
            <a:normAutofit lnSpcReduction="10000"/>
          </a:bodyPr>
          <a:lstStyle/>
          <a:p>
            <a:pPr lvl="0"/>
            <a:r>
              <a:rPr lang="en-US" dirty="0"/>
              <a:t>Provide overview of Tower Command Center</a:t>
            </a:r>
          </a:p>
          <a:p>
            <a:pPr lvl="0"/>
            <a:endParaRPr lang="en-US" dirty="0"/>
          </a:p>
          <a:p>
            <a:pPr lvl="0"/>
            <a:r>
              <a:rPr lang="en-US" dirty="0"/>
              <a:t>Discuss how Tower is added into existing infrastructure</a:t>
            </a:r>
          </a:p>
          <a:p>
            <a:pPr lvl="0"/>
            <a:endParaRPr lang="en-US" dirty="0"/>
          </a:p>
          <a:p>
            <a:pPr lvl="0"/>
            <a:r>
              <a:rPr lang="en-US" dirty="0"/>
              <a:t>Outline architecture</a:t>
            </a:r>
          </a:p>
          <a:p>
            <a:pPr lvl="0"/>
            <a:endParaRPr lang="en-US" dirty="0"/>
          </a:p>
          <a:p>
            <a:pPr lvl="0"/>
            <a:r>
              <a:rPr lang="en-US" dirty="0"/>
              <a:t>Pricing summary</a:t>
            </a:r>
          </a:p>
          <a:p>
            <a:pPr lvl="0"/>
            <a:endParaRPr lang="en-US" dirty="0"/>
          </a:p>
          <a:p>
            <a:pPr lvl="0"/>
            <a:r>
              <a:rPr lang="en-US" dirty="0"/>
              <a:t>Next steps</a:t>
            </a:r>
          </a:p>
          <a:p>
            <a:endParaRPr lang="en-US" dirty="0"/>
          </a:p>
        </p:txBody>
      </p:sp>
    </p:spTree>
    <p:extLst>
      <p:ext uri="{BB962C8B-B14F-4D97-AF65-F5344CB8AC3E}">
        <p14:creationId xmlns:p14="http://schemas.microsoft.com/office/powerpoint/2010/main" val="280789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0A24-3931-4B1B-8338-CAA2423BBDB6}"/>
              </a:ext>
            </a:extLst>
          </p:cNvPr>
          <p:cNvSpPr>
            <a:spLocks noGrp="1"/>
          </p:cNvSpPr>
          <p:nvPr>
            <p:ph type="title"/>
          </p:nvPr>
        </p:nvSpPr>
        <p:spPr>
          <a:xfrm>
            <a:off x="1198418" y="-10102"/>
            <a:ext cx="10515600" cy="1325563"/>
          </a:xfrm>
        </p:spPr>
        <p:txBody>
          <a:bodyPr/>
          <a:lstStyle/>
          <a:p>
            <a:r>
              <a:rPr lang="en-US" dirty="0"/>
              <a:t>Tower Command Center features</a:t>
            </a:r>
          </a:p>
        </p:txBody>
      </p:sp>
      <p:sp>
        <p:nvSpPr>
          <p:cNvPr id="4" name="Rectangle 3">
            <a:extLst>
              <a:ext uri="{FF2B5EF4-FFF2-40B4-BE49-F238E27FC236}">
                <a16:creationId xmlns:a16="http://schemas.microsoft.com/office/drawing/2014/main" id="{9692402E-C07B-47FA-86D3-96E68460BE79}"/>
              </a:ext>
            </a:extLst>
          </p:cNvPr>
          <p:cNvSpPr/>
          <p:nvPr/>
        </p:nvSpPr>
        <p:spPr>
          <a:xfrm>
            <a:off x="277092" y="1394691"/>
            <a:ext cx="4904508" cy="529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User">
            <a:extLst>
              <a:ext uri="{FF2B5EF4-FFF2-40B4-BE49-F238E27FC236}">
                <a16:creationId xmlns:a16="http://schemas.microsoft.com/office/drawing/2014/main" id="{75B07390-447F-4F81-B560-1F2DBA8A2F6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7310" y="1465912"/>
            <a:ext cx="623455" cy="623455"/>
          </a:xfrm>
        </p:spPr>
      </p:pic>
      <p:sp>
        <p:nvSpPr>
          <p:cNvPr id="11" name="TextBox 10">
            <a:extLst>
              <a:ext uri="{FF2B5EF4-FFF2-40B4-BE49-F238E27FC236}">
                <a16:creationId xmlns:a16="http://schemas.microsoft.com/office/drawing/2014/main" id="{26A2A371-1708-4771-9EDF-AA347770D32A}"/>
              </a:ext>
            </a:extLst>
          </p:cNvPr>
          <p:cNvSpPr txBox="1"/>
          <p:nvPr/>
        </p:nvSpPr>
        <p:spPr>
          <a:xfrm>
            <a:off x="3860800" y="1733138"/>
            <a:ext cx="641928" cy="276999"/>
          </a:xfrm>
          <a:prstGeom prst="rect">
            <a:avLst/>
          </a:prstGeom>
          <a:noFill/>
        </p:spPr>
        <p:txBody>
          <a:bodyPr wrap="square" rtlCol="0">
            <a:spAutoFit/>
          </a:bodyPr>
          <a:lstStyle/>
          <a:p>
            <a:r>
              <a:rPr lang="en-US" sz="1200" dirty="0"/>
              <a:t>ADMIN</a:t>
            </a:r>
            <a:endParaRPr lang="en-US" dirty="0"/>
          </a:p>
        </p:txBody>
      </p:sp>
      <p:sp>
        <p:nvSpPr>
          <p:cNvPr id="12" name="TextBox 11">
            <a:extLst>
              <a:ext uri="{FF2B5EF4-FFF2-40B4-BE49-F238E27FC236}">
                <a16:creationId xmlns:a16="http://schemas.microsoft.com/office/drawing/2014/main" id="{EE7F58BD-6FF4-4F93-87BE-7AD56A0521A3}"/>
              </a:ext>
            </a:extLst>
          </p:cNvPr>
          <p:cNvSpPr txBox="1"/>
          <p:nvPr/>
        </p:nvSpPr>
        <p:spPr>
          <a:xfrm>
            <a:off x="1013692" y="1849644"/>
            <a:ext cx="3251200" cy="369332"/>
          </a:xfrm>
          <a:prstGeom prst="rect">
            <a:avLst/>
          </a:prstGeom>
          <a:noFill/>
        </p:spPr>
        <p:txBody>
          <a:bodyPr wrap="square" rtlCol="0">
            <a:spAutoFit/>
          </a:bodyPr>
          <a:lstStyle/>
          <a:p>
            <a:pPr algn="ctr"/>
            <a:r>
              <a:rPr lang="en-US" b="1" dirty="0"/>
              <a:t>Dashboard</a:t>
            </a:r>
          </a:p>
        </p:txBody>
      </p:sp>
      <p:graphicFrame>
        <p:nvGraphicFramePr>
          <p:cNvPr id="15" name="Chart 14">
            <a:extLst>
              <a:ext uri="{FF2B5EF4-FFF2-40B4-BE49-F238E27FC236}">
                <a16:creationId xmlns:a16="http://schemas.microsoft.com/office/drawing/2014/main" id="{DA8ED833-133B-4DFD-A506-9F2224159006}"/>
              </a:ext>
            </a:extLst>
          </p:cNvPr>
          <p:cNvGraphicFramePr/>
          <p:nvPr>
            <p:extLst>
              <p:ext uri="{D42A27DB-BD31-4B8C-83A1-F6EECF244321}">
                <p14:modId xmlns:p14="http://schemas.microsoft.com/office/powerpoint/2010/main" val="3039261423"/>
              </p:ext>
            </p:extLst>
          </p:nvPr>
        </p:nvGraphicFramePr>
        <p:xfrm>
          <a:off x="277092" y="2274033"/>
          <a:ext cx="2108198" cy="20576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46E36E08-16F1-4275-AD49-69121757BD56}"/>
              </a:ext>
            </a:extLst>
          </p:cNvPr>
          <p:cNvGraphicFramePr/>
          <p:nvPr>
            <p:extLst>
              <p:ext uri="{D42A27DB-BD31-4B8C-83A1-F6EECF244321}">
                <p14:modId xmlns:p14="http://schemas.microsoft.com/office/powerpoint/2010/main" val="2959305695"/>
              </p:ext>
            </p:extLst>
          </p:nvPr>
        </p:nvGraphicFramePr>
        <p:xfrm>
          <a:off x="2770910" y="2348584"/>
          <a:ext cx="2108198" cy="20576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 16">
            <a:extLst>
              <a:ext uri="{FF2B5EF4-FFF2-40B4-BE49-F238E27FC236}">
                <a16:creationId xmlns:a16="http://schemas.microsoft.com/office/drawing/2014/main" id="{4CB78008-7AA4-4B16-BE01-F97BC6DDFE12}"/>
              </a:ext>
            </a:extLst>
          </p:cNvPr>
          <p:cNvGraphicFramePr/>
          <p:nvPr>
            <p:extLst>
              <p:ext uri="{D42A27DB-BD31-4B8C-83A1-F6EECF244321}">
                <p14:modId xmlns:p14="http://schemas.microsoft.com/office/powerpoint/2010/main" val="1238899401"/>
              </p:ext>
            </p:extLst>
          </p:nvPr>
        </p:nvGraphicFramePr>
        <p:xfrm>
          <a:off x="277092" y="4551457"/>
          <a:ext cx="2108198" cy="20576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a:extLst>
              <a:ext uri="{FF2B5EF4-FFF2-40B4-BE49-F238E27FC236}">
                <a16:creationId xmlns:a16="http://schemas.microsoft.com/office/drawing/2014/main" id="{E2051E9F-19D6-41DC-9960-725C402479D7}"/>
              </a:ext>
            </a:extLst>
          </p:cNvPr>
          <p:cNvGraphicFramePr/>
          <p:nvPr>
            <p:extLst>
              <p:ext uri="{D42A27DB-BD31-4B8C-83A1-F6EECF244321}">
                <p14:modId xmlns:p14="http://schemas.microsoft.com/office/powerpoint/2010/main" val="1382968824"/>
              </p:ext>
            </p:extLst>
          </p:nvPr>
        </p:nvGraphicFramePr>
        <p:xfrm>
          <a:off x="2729346" y="4517855"/>
          <a:ext cx="2108198" cy="2057684"/>
        </p:xfrm>
        <a:graphic>
          <a:graphicData uri="http://schemas.openxmlformats.org/drawingml/2006/chart">
            <c:chart xmlns:c="http://schemas.openxmlformats.org/drawingml/2006/chart" xmlns:r="http://schemas.openxmlformats.org/officeDocument/2006/relationships" r:id="rId8"/>
          </a:graphicData>
        </a:graphic>
      </p:graphicFrame>
      <p:sp>
        <p:nvSpPr>
          <p:cNvPr id="19" name="Content Placeholder 2">
            <a:extLst>
              <a:ext uri="{FF2B5EF4-FFF2-40B4-BE49-F238E27FC236}">
                <a16:creationId xmlns:a16="http://schemas.microsoft.com/office/drawing/2014/main" id="{15A69DCF-847F-42C0-8B51-6F946DA9857F}"/>
              </a:ext>
            </a:extLst>
          </p:cNvPr>
          <p:cNvSpPr txBox="1">
            <a:spLocks/>
          </p:cNvSpPr>
          <p:nvPr/>
        </p:nvSpPr>
        <p:spPr>
          <a:xfrm>
            <a:off x="6233390" y="1777639"/>
            <a:ext cx="50638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Interactive Dashboard</a:t>
            </a:r>
          </a:p>
          <a:p>
            <a:endParaRPr lang="en-US" dirty="0"/>
          </a:p>
          <a:p>
            <a:r>
              <a:rPr lang="en-US" dirty="0"/>
              <a:t>Web-based</a:t>
            </a:r>
          </a:p>
          <a:p>
            <a:endParaRPr lang="en-US" dirty="0"/>
          </a:p>
          <a:p>
            <a:r>
              <a:rPr lang="en-US" dirty="0"/>
              <a:t>Customizable graphs and charts</a:t>
            </a:r>
          </a:p>
          <a:p>
            <a:endParaRPr lang="en-US" dirty="0"/>
          </a:p>
          <a:p>
            <a:endParaRPr lang="en-US" dirty="0"/>
          </a:p>
        </p:txBody>
      </p:sp>
    </p:spTree>
    <p:extLst>
      <p:ext uri="{BB962C8B-B14F-4D97-AF65-F5344CB8AC3E}">
        <p14:creationId xmlns:p14="http://schemas.microsoft.com/office/powerpoint/2010/main" val="284073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0A24-3931-4B1B-8338-CAA2423BBDB6}"/>
              </a:ext>
            </a:extLst>
          </p:cNvPr>
          <p:cNvSpPr>
            <a:spLocks noGrp="1"/>
          </p:cNvSpPr>
          <p:nvPr>
            <p:ph type="title"/>
          </p:nvPr>
        </p:nvSpPr>
        <p:spPr>
          <a:xfrm>
            <a:off x="1198418" y="-10102"/>
            <a:ext cx="10515600" cy="1325563"/>
          </a:xfrm>
        </p:spPr>
        <p:txBody>
          <a:bodyPr/>
          <a:lstStyle/>
          <a:p>
            <a:r>
              <a:rPr lang="en-US" dirty="0"/>
              <a:t>Tower Command Center features</a:t>
            </a:r>
          </a:p>
        </p:txBody>
      </p:sp>
      <p:sp>
        <p:nvSpPr>
          <p:cNvPr id="4" name="Rectangle 3">
            <a:extLst>
              <a:ext uri="{FF2B5EF4-FFF2-40B4-BE49-F238E27FC236}">
                <a16:creationId xmlns:a16="http://schemas.microsoft.com/office/drawing/2014/main" id="{9692402E-C07B-47FA-86D3-96E68460BE79}"/>
              </a:ext>
            </a:extLst>
          </p:cNvPr>
          <p:cNvSpPr/>
          <p:nvPr/>
        </p:nvSpPr>
        <p:spPr>
          <a:xfrm>
            <a:off x="277092" y="1394690"/>
            <a:ext cx="4904508" cy="529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User">
            <a:extLst>
              <a:ext uri="{FF2B5EF4-FFF2-40B4-BE49-F238E27FC236}">
                <a16:creationId xmlns:a16="http://schemas.microsoft.com/office/drawing/2014/main" id="{75B07390-447F-4F81-B560-1F2DBA8A2F6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7310" y="1465912"/>
            <a:ext cx="623455" cy="623455"/>
          </a:xfrm>
        </p:spPr>
      </p:pic>
      <p:sp>
        <p:nvSpPr>
          <p:cNvPr id="11" name="TextBox 10">
            <a:extLst>
              <a:ext uri="{FF2B5EF4-FFF2-40B4-BE49-F238E27FC236}">
                <a16:creationId xmlns:a16="http://schemas.microsoft.com/office/drawing/2014/main" id="{26A2A371-1708-4771-9EDF-AA347770D32A}"/>
              </a:ext>
            </a:extLst>
          </p:cNvPr>
          <p:cNvSpPr txBox="1"/>
          <p:nvPr/>
        </p:nvSpPr>
        <p:spPr>
          <a:xfrm>
            <a:off x="3860800" y="1733138"/>
            <a:ext cx="641928" cy="276999"/>
          </a:xfrm>
          <a:prstGeom prst="rect">
            <a:avLst/>
          </a:prstGeom>
          <a:noFill/>
        </p:spPr>
        <p:txBody>
          <a:bodyPr wrap="square" rtlCol="0">
            <a:spAutoFit/>
          </a:bodyPr>
          <a:lstStyle/>
          <a:p>
            <a:r>
              <a:rPr lang="en-US" sz="1200" dirty="0"/>
              <a:t>ADMIN</a:t>
            </a:r>
            <a:endParaRPr lang="en-US" dirty="0"/>
          </a:p>
        </p:txBody>
      </p:sp>
      <p:sp>
        <p:nvSpPr>
          <p:cNvPr id="12" name="TextBox 11">
            <a:extLst>
              <a:ext uri="{FF2B5EF4-FFF2-40B4-BE49-F238E27FC236}">
                <a16:creationId xmlns:a16="http://schemas.microsoft.com/office/drawing/2014/main" id="{EE7F58BD-6FF4-4F93-87BE-7AD56A0521A3}"/>
              </a:ext>
            </a:extLst>
          </p:cNvPr>
          <p:cNvSpPr txBox="1"/>
          <p:nvPr/>
        </p:nvSpPr>
        <p:spPr>
          <a:xfrm>
            <a:off x="902855" y="1705002"/>
            <a:ext cx="3251200" cy="369332"/>
          </a:xfrm>
          <a:prstGeom prst="rect">
            <a:avLst/>
          </a:prstGeom>
          <a:noFill/>
        </p:spPr>
        <p:txBody>
          <a:bodyPr wrap="square" rtlCol="0">
            <a:spAutoFit/>
          </a:bodyPr>
          <a:lstStyle/>
          <a:p>
            <a:pPr algn="ctr"/>
            <a:r>
              <a:rPr lang="en-US" b="1" dirty="0"/>
              <a:t>Product 1</a:t>
            </a:r>
          </a:p>
        </p:txBody>
      </p:sp>
      <p:sp>
        <p:nvSpPr>
          <p:cNvPr id="13" name="Content Placeholder 2">
            <a:extLst>
              <a:ext uri="{FF2B5EF4-FFF2-40B4-BE49-F238E27FC236}">
                <a16:creationId xmlns:a16="http://schemas.microsoft.com/office/drawing/2014/main" id="{BF7E102A-94E3-422A-9DA2-B9B53D8BFBE3}"/>
              </a:ext>
            </a:extLst>
          </p:cNvPr>
          <p:cNvSpPr txBox="1">
            <a:spLocks/>
          </p:cNvSpPr>
          <p:nvPr/>
        </p:nvSpPr>
        <p:spPr>
          <a:xfrm>
            <a:off x="5838535" y="1614776"/>
            <a:ext cx="6421582" cy="4852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r>
              <a:rPr lang="en-US" dirty="0"/>
              <a:t>Improved collaboration</a:t>
            </a:r>
          </a:p>
          <a:p>
            <a:endParaRPr lang="en-US" dirty="0"/>
          </a:p>
          <a:p>
            <a:r>
              <a:rPr lang="en-US" dirty="0"/>
              <a:t>Direct integration with Salesforce for accurate accounting. </a:t>
            </a:r>
          </a:p>
          <a:p>
            <a:endParaRPr lang="en-US" dirty="0"/>
          </a:p>
        </p:txBody>
      </p:sp>
      <p:graphicFrame>
        <p:nvGraphicFramePr>
          <p:cNvPr id="3" name="Table 2">
            <a:extLst>
              <a:ext uri="{FF2B5EF4-FFF2-40B4-BE49-F238E27FC236}">
                <a16:creationId xmlns:a16="http://schemas.microsoft.com/office/drawing/2014/main" id="{057FB179-9F7A-4B70-A531-5E293A09845F}"/>
              </a:ext>
            </a:extLst>
          </p:cNvPr>
          <p:cNvGraphicFramePr>
            <a:graphicFrameLocks noGrp="1"/>
          </p:cNvGraphicFramePr>
          <p:nvPr>
            <p:extLst>
              <p:ext uri="{D42A27DB-BD31-4B8C-83A1-F6EECF244321}">
                <p14:modId xmlns:p14="http://schemas.microsoft.com/office/powerpoint/2010/main" val="1206939787"/>
              </p:ext>
            </p:extLst>
          </p:nvPr>
        </p:nvGraphicFramePr>
        <p:xfrm>
          <a:off x="443345" y="2673929"/>
          <a:ext cx="1727200" cy="1854200"/>
        </p:xfrm>
        <a:graphic>
          <a:graphicData uri="http://schemas.openxmlformats.org/drawingml/2006/table">
            <a:tbl>
              <a:tblPr firstRow="1" bandRow="1">
                <a:tableStyleId>{F5AB1C69-6EDB-4FF4-983F-18BD219EF322}</a:tableStyleId>
              </a:tblPr>
              <a:tblGrid>
                <a:gridCol w="1727200">
                  <a:extLst>
                    <a:ext uri="{9D8B030D-6E8A-4147-A177-3AD203B41FA5}">
                      <a16:colId xmlns:a16="http://schemas.microsoft.com/office/drawing/2014/main" val="2588553264"/>
                    </a:ext>
                  </a:extLst>
                </a:gridCol>
              </a:tblGrid>
              <a:tr h="370840">
                <a:tc>
                  <a:txBody>
                    <a:bodyPr/>
                    <a:lstStyle/>
                    <a:p>
                      <a:r>
                        <a:rPr lang="en-US" dirty="0"/>
                        <a:t>Product Team</a:t>
                      </a:r>
                    </a:p>
                  </a:txBody>
                  <a:tcPr/>
                </a:tc>
                <a:extLst>
                  <a:ext uri="{0D108BD9-81ED-4DB2-BD59-A6C34878D82A}">
                    <a16:rowId xmlns:a16="http://schemas.microsoft.com/office/drawing/2014/main" val="1968373475"/>
                  </a:ext>
                </a:extLst>
              </a:tr>
              <a:tr h="370840">
                <a:tc>
                  <a:txBody>
                    <a:bodyPr/>
                    <a:lstStyle/>
                    <a:p>
                      <a:r>
                        <a:rPr lang="en-US" dirty="0"/>
                        <a:t>Team Lead</a:t>
                      </a:r>
                    </a:p>
                  </a:txBody>
                  <a:tcPr/>
                </a:tc>
                <a:extLst>
                  <a:ext uri="{0D108BD9-81ED-4DB2-BD59-A6C34878D82A}">
                    <a16:rowId xmlns:a16="http://schemas.microsoft.com/office/drawing/2014/main" val="4158746818"/>
                  </a:ext>
                </a:extLst>
              </a:tr>
              <a:tr h="370840">
                <a:tc>
                  <a:txBody>
                    <a:bodyPr/>
                    <a:lstStyle/>
                    <a:p>
                      <a:r>
                        <a:rPr lang="en-US" dirty="0"/>
                        <a:t>Team member</a:t>
                      </a:r>
                    </a:p>
                  </a:txBody>
                  <a:tcPr/>
                </a:tc>
                <a:extLst>
                  <a:ext uri="{0D108BD9-81ED-4DB2-BD59-A6C34878D82A}">
                    <a16:rowId xmlns:a16="http://schemas.microsoft.com/office/drawing/2014/main" val="548551269"/>
                  </a:ext>
                </a:extLst>
              </a:tr>
              <a:tr h="370840">
                <a:tc>
                  <a:txBody>
                    <a:bodyPr/>
                    <a:lstStyle/>
                    <a:p>
                      <a:r>
                        <a:rPr lang="en-US" dirty="0"/>
                        <a:t>Team member</a:t>
                      </a:r>
                    </a:p>
                  </a:txBody>
                  <a:tcPr/>
                </a:tc>
                <a:extLst>
                  <a:ext uri="{0D108BD9-81ED-4DB2-BD59-A6C34878D82A}">
                    <a16:rowId xmlns:a16="http://schemas.microsoft.com/office/drawing/2014/main" val="2646096991"/>
                  </a:ext>
                </a:extLst>
              </a:tr>
              <a:tr h="370840">
                <a:tc>
                  <a:txBody>
                    <a:bodyPr/>
                    <a:lstStyle/>
                    <a:p>
                      <a:r>
                        <a:rPr lang="en-US" dirty="0"/>
                        <a:t>Team member</a:t>
                      </a:r>
                    </a:p>
                  </a:txBody>
                  <a:tcPr/>
                </a:tc>
                <a:extLst>
                  <a:ext uri="{0D108BD9-81ED-4DB2-BD59-A6C34878D82A}">
                    <a16:rowId xmlns:a16="http://schemas.microsoft.com/office/drawing/2014/main" val="1607175249"/>
                  </a:ext>
                </a:extLst>
              </a:tr>
            </a:tbl>
          </a:graphicData>
        </a:graphic>
      </p:graphicFrame>
      <p:graphicFrame>
        <p:nvGraphicFramePr>
          <p:cNvPr id="7" name="Chart 6">
            <a:extLst>
              <a:ext uri="{FF2B5EF4-FFF2-40B4-BE49-F238E27FC236}">
                <a16:creationId xmlns:a16="http://schemas.microsoft.com/office/drawing/2014/main" id="{37E278DC-4C5C-432E-BB1D-FEA645E6E17F}"/>
              </a:ext>
            </a:extLst>
          </p:cNvPr>
          <p:cNvGraphicFramePr/>
          <p:nvPr>
            <p:extLst>
              <p:ext uri="{D42A27DB-BD31-4B8C-83A1-F6EECF244321}">
                <p14:modId xmlns:p14="http://schemas.microsoft.com/office/powerpoint/2010/main" val="3001004841"/>
              </p:ext>
            </p:extLst>
          </p:nvPr>
        </p:nvGraphicFramePr>
        <p:xfrm>
          <a:off x="2451099" y="2138530"/>
          <a:ext cx="2470728" cy="270933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C2EB6A4A-AB65-4049-AAC4-B5C0F6495072}"/>
              </a:ext>
            </a:extLst>
          </p:cNvPr>
          <p:cNvGraphicFramePr/>
          <p:nvPr>
            <p:extLst>
              <p:ext uri="{D42A27DB-BD31-4B8C-83A1-F6EECF244321}">
                <p14:modId xmlns:p14="http://schemas.microsoft.com/office/powerpoint/2010/main" val="1662155223"/>
              </p:ext>
            </p:extLst>
          </p:nvPr>
        </p:nvGraphicFramePr>
        <p:xfrm>
          <a:off x="443345" y="5104406"/>
          <a:ext cx="4361873" cy="140592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3608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0A24-3931-4B1B-8338-CAA2423BBDB6}"/>
              </a:ext>
            </a:extLst>
          </p:cNvPr>
          <p:cNvSpPr>
            <a:spLocks noGrp="1"/>
          </p:cNvSpPr>
          <p:nvPr>
            <p:ph type="title"/>
          </p:nvPr>
        </p:nvSpPr>
        <p:spPr>
          <a:xfrm>
            <a:off x="1198418" y="-10102"/>
            <a:ext cx="10515600" cy="1325563"/>
          </a:xfrm>
        </p:spPr>
        <p:txBody>
          <a:bodyPr/>
          <a:lstStyle/>
          <a:p>
            <a:r>
              <a:rPr lang="en-US" dirty="0"/>
              <a:t>Tower Command Center features</a:t>
            </a:r>
          </a:p>
        </p:txBody>
      </p:sp>
      <p:sp>
        <p:nvSpPr>
          <p:cNvPr id="4" name="Rectangle 3">
            <a:extLst>
              <a:ext uri="{FF2B5EF4-FFF2-40B4-BE49-F238E27FC236}">
                <a16:creationId xmlns:a16="http://schemas.microsoft.com/office/drawing/2014/main" id="{9692402E-C07B-47FA-86D3-96E68460BE79}"/>
              </a:ext>
            </a:extLst>
          </p:cNvPr>
          <p:cNvSpPr/>
          <p:nvPr/>
        </p:nvSpPr>
        <p:spPr>
          <a:xfrm>
            <a:off x="277092" y="1394690"/>
            <a:ext cx="4904508" cy="529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User">
            <a:extLst>
              <a:ext uri="{FF2B5EF4-FFF2-40B4-BE49-F238E27FC236}">
                <a16:creationId xmlns:a16="http://schemas.microsoft.com/office/drawing/2014/main" id="{75B07390-447F-4F81-B560-1F2DBA8A2F6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7310" y="1465912"/>
            <a:ext cx="623455" cy="623455"/>
          </a:xfrm>
        </p:spPr>
      </p:pic>
      <p:sp>
        <p:nvSpPr>
          <p:cNvPr id="11" name="TextBox 10">
            <a:extLst>
              <a:ext uri="{FF2B5EF4-FFF2-40B4-BE49-F238E27FC236}">
                <a16:creationId xmlns:a16="http://schemas.microsoft.com/office/drawing/2014/main" id="{26A2A371-1708-4771-9EDF-AA347770D32A}"/>
              </a:ext>
            </a:extLst>
          </p:cNvPr>
          <p:cNvSpPr txBox="1"/>
          <p:nvPr/>
        </p:nvSpPr>
        <p:spPr>
          <a:xfrm>
            <a:off x="3622388" y="1663747"/>
            <a:ext cx="992910" cy="307777"/>
          </a:xfrm>
          <a:prstGeom prst="rect">
            <a:avLst/>
          </a:prstGeom>
          <a:noFill/>
        </p:spPr>
        <p:txBody>
          <a:bodyPr wrap="square" rtlCol="0">
            <a:spAutoFit/>
          </a:bodyPr>
          <a:lstStyle/>
          <a:p>
            <a:r>
              <a:rPr lang="en-US" sz="1400" b="1" dirty="0"/>
              <a:t>Team Lead</a:t>
            </a:r>
            <a:endParaRPr lang="en-US" sz="2000" b="1" dirty="0"/>
          </a:p>
        </p:txBody>
      </p:sp>
      <p:sp>
        <p:nvSpPr>
          <p:cNvPr id="12" name="TextBox 11">
            <a:extLst>
              <a:ext uri="{FF2B5EF4-FFF2-40B4-BE49-F238E27FC236}">
                <a16:creationId xmlns:a16="http://schemas.microsoft.com/office/drawing/2014/main" id="{EE7F58BD-6FF4-4F93-87BE-7AD56A0521A3}"/>
              </a:ext>
            </a:extLst>
          </p:cNvPr>
          <p:cNvSpPr txBox="1"/>
          <p:nvPr/>
        </p:nvSpPr>
        <p:spPr>
          <a:xfrm>
            <a:off x="902855" y="1705002"/>
            <a:ext cx="3251200" cy="369332"/>
          </a:xfrm>
          <a:prstGeom prst="rect">
            <a:avLst/>
          </a:prstGeom>
          <a:noFill/>
        </p:spPr>
        <p:txBody>
          <a:bodyPr wrap="square" rtlCol="0">
            <a:spAutoFit/>
          </a:bodyPr>
          <a:lstStyle/>
          <a:p>
            <a:pPr algn="ctr"/>
            <a:r>
              <a:rPr lang="en-US" b="1" dirty="0"/>
              <a:t>Sprint 1</a:t>
            </a:r>
          </a:p>
        </p:txBody>
      </p:sp>
      <p:sp>
        <p:nvSpPr>
          <p:cNvPr id="13" name="Content Placeholder 2">
            <a:extLst>
              <a:ext uri="{FF2B5EF4-FFF2-40B4-BE49-F238E27FC236}">
                <a16:creationId xmlns:a16="http://schemas.microsoft.com/office/drawing/2014/main" id="{BF7E102A-94E3-422A-9DA2-B9B53D8BFBE3}"/>
              </a:ext>
            </a:extLst>
          </p:cNvPr>
          <p:cNvSpPr txBox="1">
            <a:spLocks/>
          </p:cNvSpPr>
          <p:nvPr/>
        </p:nvSpPr>
        <p:spPr>
          <a:xfrm>
            <a:off x="5838535" y="1614776"/>
            <a:ext cx="6421582" cy="4852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Progress report alerts and notifications</a:t>
            </a:r>
          </a:p>
          <a:p>
            <a:endParaRPr lang="en-US" dirty="0"/>
          </a:p>
          <a:p>
            <a:r>
              <a:rPr lang="en-US" dirty="0"/>
              <a:t>Interaction with source control, task tracking, and CI/CD solutions.</a:t>
            </a:r>
          </a:p>
          <a:p>
            <a:endParaRPr lang="en-US" dirty="0"/>
          </a:p>
        </p:txBody>
      </p:sp>
      <p:graphicFrame>
        <p:nvGraphicFramePr>
          <p:cNvPr id="14" name="Chart 13">
            <a:extLst>
              <a:ext uri="{FF2B5EF4-FFF2-40B4-BE49-F238E27FC236}">
                <a16:creationId xmlns:a16="http://schemas.microsoft.com/office/drawing/2014/main" id="{C2EB6A4A-AB65-4049-AAC4-B5C0F6495072}"/>
              </a:ext>
            </a:extLst>
          </p:cNvPr>
          <p:cNvGraphicFramePr/>
          <p:nvPr>
            <p:extLst>
              <p:ext uri="{D42A27DB-BD31-4B8C-83A1-F6EECF244321}">
                <p14:modId xmlns:p14="http://schemas.microsoft.com/office/powerpoint/2010/main" val="3560289862"/>
              </p:ext>
            </p:extLst>
          </p:nvPr>
        </p:nvGraphicFramePr>
        <p:xfrm>
          <a:off x="397164" y="2386550"/>
          <a:ext cx="4361873" cy="1971414"/>
        </p:xfrm>
        <a:graphic>
          <a:graphicData uri="http://schemas.openxmlformats.org/drawingml/2006/chart">
            <c:chart xmlns:c="http://schemas.openxmlformats.org/drawingml/2006/chart" xmlns:r="http://schemas.openxmlformats.org/officeDocument/2006/relationships" r:id="rId5"/>
          </a:graphicData>
        </a:graphic>
      </p:graphicFrame>
      <p:sp>
        <p:nvSpPr>
          <p:cNvPr id="5" name="Rectangle: Rounded Corners 4">
            <a:extLst>
              <a:ext uri="{FF2B5EF4-FFF2-40B4-BE49-F238E27FC236}">
                <a16:creationId xmlns:a16="http://schemas.microsoft.com/office/drawing/2014/main" id="{A42EB540-A5F5-4851-8CE1-9225607DB2C0}"/>
              </a:ext>
            </a:extLst>
          </p:cNvPr>
          <p:cNvSpPr/>
          <p:nvPr/>
        </p:nvSpPr>
        <p:spPr>
          <a:xfrm>
            <a:off x="588240" y="4978398"/>
            <a:ext cx="1893455" cy="6927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54FC46D-F234-4598-8BF9-F29442131833}"/>
              </a:ext>
            </a:extLst>
          </p:cNvPr>
          <p:cNvSpPr/>
          <p:nvPr/>
        </p:nvSpPr>
        <p:spPr>
          <a:xfrm>
            <a:off x="2810163" y="4978399"/>
            <a:ext cx="1893455" cy="6927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F4F3FF-1A8E-4D70-9149-D6EBFD5286E2}"/>
              </a:ext>
            </a:extLst>
          </p:cNvPr>
          <p:cNvSpPr txBox="1"/>
          <p:nvPr/>
        </p:nvSpPr>
        <p:spPr>
          <a:xfrm>
            <a:off x="680603" y="5095817"/>
            <a:ext cx="1708727" cy="369332"/>
          </a:xfrm>
          <a:prstGeom prst="rect">
            <a:avLst/>
          </a:prstGeom>
          <a:noFill/>
        </p:spPr>
        <p:txBody>
          <a:bodyPr wrap="square" rtlCol="0">
            <a:spAutoFit/>
          </a:bodyPr>
          <a:lstStyle/>
          <a:p>
            <a:r>
              <a:rPr lang="en-US" dirty="0"/>
              <a:t>Progress report</a:t>
            </a:r>
          </a:p>
        </p:txBody>
      </p:sp>
      <p:sp>
        <p:nvSpPr>
          <p:cNvPr id="8" name="TextBox 7">
            <a:extLst>
              <a:ext uri="{FF2B5EF4-FFF2-40B4-BE49-F238E27FC236}">
                <a16:creationId xmlns:a16="http://schemas.microsoft.com/office/drawing/2014/main" id="{9C209E2B-8B63-4C65-A19E-46AF4FC6C64B}"/>
              </a:ext>
            </a:extLst>
          </p:cNvPr>
          <p:cNvSpPr txBox="1"/>
          <p:nvPr/>
        </p:nvSpPr>
        <p:spPr>
          <a:xfrm>
            <a:off x="3047997" y="5131870"/>
            <a:ext cx="1730378" cy="369332"/>
          </a:xfrm>
          <a:prstGeom prst="rect">
            <a:avLst/>
          </a:prstGeom>
          <a:noFill/>
        </p:spPr>
        <p:txBody>
          <a:bodyPr wrap="square" rtlCol="0">
            <a:spAutoFit/>
          </a:bodyPr>
          <a:lstStyle/>
          <a:p>
            <a:r>
              <a:rPr lang="en-US" dirty="0"/>
              <a:t>Upload CSV</a:t>
            </a:r>
          </a:p>
        </p:txBody>
      </p:sp>
    </p:spTree>
    <p:extLst>
      <p:ext uri="{BB962C8B-B14F-4D97-AF65-F5344CB8AC3E}">
        <p14:creationId xmlns:p14="http://schemas.microsoft.com/office/powerpoint/2010/main" val="96506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0A24-3931-4B1B-8338-CAA2423BBDB6}"/>
              </a:ext>
            </a:extLst>
          </p:cNvPr>
          <p:cNvSpPr>
            <a:spLocks noGrp="1"/>
          </p:cNvSpPr>
          <p:nvPr>
            <p:ph type="title"/>
          </p:nvPr>
        </p:nvSpPr>
        <p:spPr>
          <a:xfrm>
            <a:off x="1198418" y="-10102"/>
            <a:ext cx="10515600" cy="1325563"/>
          </a:xfrm>
        </p:spPr>
        <p:txBody>
          <a:bodyPr/>
          <a:lstStyle/>
          <a:p>
            <a:pPr algn="ctr"/>
            <a:r>
              <a:rPr lang="en-US" dirty="0"/>
              <a:t>Architecture</a:t>
            </a:r>
          </a:p>
        </p:txBody>
      </p:sp>
      <p:sp>
        <p:nvSpPr>
          <p:cNvPr id="5" name="TextBox 4">
            <a:extLst>
              <a:ext uri="{FF2B5EF4-FFF2-40B4-BE49-F238E27FC236}">
                <a16:creationId xmlns:a16="http://schemas.microsoft.com/office/drawing/2014/main" id="{DFA7BA50-DFD0-4755-83A5-062A141AD37F}"/>
              </a:ext>
            </a:extLst>
          </p:cNvPr>
          <p:cNvSpPr txBox="1"/>
          <p:nvPr/>
        </p:nvSpPr>
        <p:spPr>
          <a:xfrm>
            <a:off x="3338703" y="1837117"/>
            <a:ext cx="5523345" cy="400110"/>
          </a:xfrm>
          <a:prstGeom prst="rect">
            <a:avLst/>
          </a:prstGeom>
          <a:noFill/>
        </p:spPr>
        <p:txBody>
          <a:bodyPr wrap="square" rtlCol="0">
            <a:spAutoFit/>
          </a:bodyPr>
          <a:lstStyle/>
          <a:p>
            <a:pPr algn="ctr"/>
            <a:r>
              <a:rPr lang="en-US" sz="2000" b="1" dirty="0"/>
              <a:t>Tower Command Center</a:t>
            </a:r>
          </a:p>
        </p:txBody>
      </p:sp>
      <p:sp>
        <p:nvSpPr>
          <p:cNvPr id="9" name="Rectangle: Rounded Corners 8">
            <a:extLst>
              <a:ext uri="{FF2B5EF4-FFF2-40B4-BE49-F238E27FC236}">
                <a16:creationId xmlns:a16="http://schemas.microsoft.com/office/drawing/2014/main" id="{BF18F2AD-F791-4C59-A672-D266240798D7}"/>
              </a:ext>
            </a:extLst>
          </p:cNvPr>
          <p:cNvSpPr/>
          <p:nvPr/>
        </p:nvSpPr>
        <p:spPr>
          <a:xfrm>
            <a:off x="4068618" y="2361135"/>
            <a:ext cx="4054764" cy="189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BF454DF-0C61-48D1-B813-C61BAF0B6FE3}"/>
              </a:ext>
            </a:extLst>
          </p:cNvPr>
          <p:cNvSpPr txBox="1"/>
          <p:nvPr/>
        </p:nvSpPr>
        <p:spPr>
          <a:xfrm>
            <a:off x="4147127" y="2984696"/>
            <a:ext cx="3897746" cy="646331"/>
          </a:xfrm>
          <a:prstGeom prst="rect">
            <a:avLst/>
          </a:prstGeom>
          <a:noFill/>
        </p:spPr>
        <p:txBody>
          <a:bodyPr wrap="square" rtlCol="0">
            <a:spAutoFit/>
          </a:bodyPr>
          <a:lstStyle/>
          <a:p>
            <a:pPr algn="ctr"/>
            <a:r>
              <a:rPr lang="en-US" sz="3600" b="1" dirty="0" err="1"/>
              <a:t>Macrosoft</a:t>
            </a:r>
            <a:endParaRPr lang="en-US" sz="3600" b="1" dirty="0"/>
          </a:p>
        </p:txBody>
      </p:sp>
      <p:pic>
        <p:nvPicPr>
          <p:cNvPr id="17" name="Picture 16">
            <a:extLst>
              <a:ext uri="{FF2B5EF4-FFF2-40B4-BE49-F238E27FC236}">
                <a16:creationId xmlns:a16="http://schemas.microsoft.com/office/drawing/2014/main" id="{CCD7AF86-8DDE-457E-BA97-6009D5F3D3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7381" y="652001"/>
            <a:ext cx="1469253" cy="1326919"/>
          </a:xfrm>
          <a:prstGeom prst="rect">
            <a:avLst/>
          </a:prstGeom>
        </p:spPr>
      </p:pic>
      <p:pic>
        <p:nvPicPr>
          <p:cNvPr id="20" name="Picture 19">
            <a:extLst>
              <a:ext uri="{FF2B5EF4-FFF2-40B4-BE49-F238E27FC236}">
                <a16:creationId xmlns:a16="http://schemas.microsoft.com/office/drawing/2014/main" id="{49C681A7-DC5A-45C2-97A8-7408ED0BF64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974118" y="445510"/>
            <a:ext cx="1739900" cy="1739900"/>
          </a:xfrm>
          <a:prstGeom prst="rect">
            <a:avLst/>
          </a:prstGeom>
        </p:spPr>
      </p:pic>
      <p:pic>
        <p:nvPicPr>
          <p:cNvPr id="23" name="Picture 22">
            <a:extLst>
              <a:ext uri="{FF2B5EF4-FFF2-40B4-BE49-F238E27FC236}">
                <a16:creationId xmlns:a16="http://schemas.microsoft.com/office/drawing/2014/main" id="{49894623-7FA3-4355-8003-46F8CB85C97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57381" y="4374890"/>
            <a:ext cx="1831109" cy="1831109"/>
          </a:xfrm>
          <a:prstGeom prst="rect">
            <a:avLst/>
          </a:prstGeom>
        </p:spPr>
      </p:pic>
      <p:pic>
        <p:nvPicPr>
          <p:cNvPr id="29" name="Picture 28">
            <a:extLst>
              <a:ext uri="{FF2B5EF4-FFF2-40B4-BE49-F238E27FC236}">
                <a16:creationId xmlns:a16="http://schemas.microsoft.com/office/drawing/2014/main" id="{4B5A02D5-AD39-4648-93ED-DC17E194A14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256156" y="4916054"/>
            <a:ext cx="2615870" cy="1831109"/>
          </a:xfrm>
          <a:prstGeom prst="rect">
            <a:avLst/>
          </a:prstGeom>
        </p:spPr>
      </p:pic>
      <p:sp>
        <p:nvSpPr>
          <p:cNvPr id="30" name="TextBox 29">
            <a:extLst>
              <a:ext uri="{FF2B5EF4-FFF2-40B4-BE49-F238E27FC236}">
                <a16:creationId xmlns:a16="http://schemas.microsoft.com/office/drawing/2014/main" id="{AEAE342C-64BA-4073-9049-336C47713DA9}"/>
              </a:ext>
            </a:extLst>
          </p:cNvPr>
          <p:cNvSpPr txBox="1"/>
          <p:nvPr/>
        </p:nvSpPr>
        <p:spPr>
          <a:xfrm>
            <a:off x="11711710" y="6916362"/>
            <a:ext cx="160316" cy="6463308"/>
          </a:xfrm>
          <a:prstGeom prst="rect">
            <a:avLst/>
          </a:prstGeom>
          <a:noFill/>
        </p:spPr>
        <p:txBody>
          <a:bodyPr wrap="square" rtlCol="0">
            <a:spAutoFit/>
          </a:bodyPr>
          <a:lstStyle/>
          <a:p>
            <a:r>
              <a:rPr lang="en-US" sz="900">
                <a:hlinkClick r:id="rId10" tooltip="https://en.wikipedia.org/wiki/Salesforce"/>
              </a:rPr>
              <a:t>This Photo</a:t>
            </a:r>
            <a:r>
              <a:rPr lang="en-US" sz="900"/>
              <a:t> by Unknown Author is licensed under </a:t>
            </a:r>
            <a:r>
              <a:rPr lang="en-US" sz="900">
                <a:hlinkClick r:id="rId11" tooltip="https://creativecommons.org/licenses/by-sa/3.0/"/>
              </a:rPr>
              <a:t>CC BY-SA</a:t>
            </a:r>
            <a:endParaRPr lang="en-US" sz="900"/>
          </a:p>
        </p:txBody>
      </p:sp>
      <p:sp>
        <p:nvSpPr>
          <p:cNvPr id="31" name="Arrow: Left-Right 30">
            <a:extLst>
              <a:ext uri="{FF2B5EF4-FFF2-40B4-BE49-F238E27FC236}">
                <a16:creationId xmlns:a16="http://schemas.microsoft.com/office/drawing/2014/main" id="{9185DFD0-4A24-4105-B5B9-11034A3EAF1A}"/>
              </a:ext>
            </a:extLst>
          </p:cNvPr>
          <p:cNvSpPr/>
          <p:nvPr/>
        </p:nvSpPr>
        <p:spPr>
          <a:xfrm rot="1373536">
            <a:off x="2429164" y="1978920"/>
            <a:ext cx="1182254" cy="38221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Right 31">
            <a:extLst>
              <a:ext uri="{FF2B5EF4-FFF2-40B4-BE49-F238E27FC236}">
                <a16:creationId xmlns:a16="http://schemas.microsoft.com/office/drawing/2014/main" id="{706C0DD6-8F0C-4F8F-BEEE-8D542F403325}"/>
              </a:ext>
            </a:extLst>
          </p:cNvPr>
          <p:cNvSpPr/>
          <p:nvPr/>
        </p:nvSpPr>
        <p:spPr>
          <a:xfrm rot="19997669">
            <a:off x="2720072" y="4589785"/>
            <a:ext cx="1182254" cy="38221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Right 32">
            <a:extLst>
              <a:ext uri="{FF2B5EF4-FFF2-40B4-BE49-F238E27FC236}">
                <a16:creationId xmlns:a16="http://schemas.microsoft.com/office/drawing/2014/main" id="{ED98F3A3-5A3F-4D35-9347-9BA36F3188D7}"/>
              </a:ext>
            </a:extLst>
          </p:cNvPr>
          <p:cNvSpPr/>
          <p:nvPr/>
        </p:nvSpPr>
        <p:spPr>
          <a:xfrm rot="1373536">
            <a:off x="8270921" y="4469486"/>
            <a:ext cx="1182254" cy="38221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Left-Right 33">
            <a:extLst>
              <a:ext uri="{FF2B5EF4-FFF2-40B4-BE49-F238E27FC236}">
                <a16:creationId xmlns:a16="http://schemas.microsoft.com/office/drawing/2014/main" id="{0A2F2D61-E96D-4B7A-A51F-C14973EB7015}"/>
              </a:ext>
            </a:extLst>
          </p:cNvPr>
          <p:cNvSpPr/>
          <p:nvPr/>
        </p:nvSpPr>
        <p:spPr>
          <a:xfrm rot="19937274">
            <a:off x="8665028" y="2119213"/>
            <a:ext cx="1182254" cy="38221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4043-6953-45DD-A0BA-B643C1234863}"/>
              </a:ext>
            </a:extLst>
          </p:cNvPr>
          <p:cNvSpPr>
            <a:spLocks noGrp="1"/>
          </p:cNvSpPr>
          <p:nvPr>
            <p:ph type="title"/>
          </p:nvPr>
        </p:nvSpPr>
        <p:spPr/>
        <p:txBody>
          <a:bodyPr/>
          <a:lstStyle/>
          <a:p>
            <a:r>
              <a:rPr lang="en-US" dirty="0"/>
              <a:t>Next Steps &amp; Pricing</a:t>
            </a:r>
          </a:p>
        </p:txBody>
      </p:sp>
      <p:graphicFrame>
        <p:nvGraphicFramePr>
          <p:cNvPr id="4" name="Content Placeholder 3">
            <a:extLst>
              <a:ext uri="{FF2B5EF4-FFF2-40B4-BE49-F238E27FC236}">
                <a16:creationId xmlns:a16="http://schemas.microsoft.com/office/drawing/2014/main" id="{1FD249B7-1803-4532-9F53-1FC536B41980}"/>
              </a:ext>
            </a:extLst>
          </p:cNvPr>
          <p:cNvGraphicFramePr>
            <a:graphicFrameLocks noGrp="1"/>
          </p:cNvGraphicFramePr>
          <p:nvPr>
            <p:ph idx="1"/>
            <p:extLst>
              <p:ext uri="{D42A27DB-BD31-4B8C-83A1-F6EECF244321}">
                <p14:modId xmlns:p14="http://schemas.microsoft.com/office/powerpoint/2010/main" val="1475374731"/>
              </p:ext>
            </p:extLst>
          </p:nvPr>
        </p:nvGraphicFramePr>
        <p:xfrm>
          <a:off x="2262909" y="1782617"/>
          <a:ext cx="7211232" cy="2293836"/>
        </p:xfrm>
        <a:graphic>
          <a:graphicData uri="http://schemas.openxmlformats.org/drawingml/2006/table">
            <a:tbl>
              <a:tblPr firstRow="1" firstCol="1" bandRow="1">
                <a:tableStyleId>{5C22544A-7EE6-4342-B048-85BDC9FD1C3A}</a:tableStyleId>
              </a:tblPr>
              <a:tblGrid>
                <a:gridCol w="1802425">
                  <a:extLst>
                    <a:ext uri="{9D8B030D-6E8A-4147-A177-3AD203B41FA5}">
                      <a16:colId xmlns:a16="http://schemas.microsoft.com/office/drawing/2014/main" val="3406311399"/>
                    </a:ext>
                  </a:extLst>
                </a:gridCol>
                <a:gridCol w="1802425">
                  <a:extLst>
                    <a:ext uri="{9D8B030D-6E8A-4147-A177-3AD203B41FA5}">
                      <a16:colId xmlns:a16="http://schemas.microsoft.com/office/drawing/2014/main" val="835750646"/>
                    </a:ext>
                  </a:extLst>
                </a:gridCol>
                <a:gridCol w="1803191">
                  <a:extLst>
                    <a:ext uri="{9D8B030D-6E8A-4147-A177-3AD203B41FA5}">
                      <a16:colId xmlns:a16="http://schemas.microsoft.com/office/drawing/2014/main" val="2350037738"/>
                    </a:ext>
                  </a:extLst>
                </a:gridCol>
                <a:gridCol w="1803191">
                  <a:extLst>
                    <a:ext uri="{9D8B030D-6E8A-4147-A177-3AD203B41FA5}">
                      <a16:colId xmlns:a16="http://schemas.microsoft.com/office/drawing/2014/main" val="2463884876"/>
                    </a:ext>
                  </a:extLst>
                </a:gridCol>
              </a:tblGrid>
              <a:tr h="382306">
                <a:tc>
                  <a:txBody>
                    <a:bodyPr/>
                    <a:lstStyle/>
                    <a:p>
                      <a:pPr marL="0" marR="0">
                        <a:lnSpc>
                          <a:spcPct val="107000"/>
                        </a:lnSpc>
                        <a:spcBef>
                          <a:spcPts val="0"/>
                        </a:spcBef>
                        <a:spcAft>
                          <a:spcPts val="0"/>
                        </a:spcAft>
                      </a:pPr>
                      <a:r>
                        <a:rPr lang="en-US" sz="1200">
                          <a:effectLst/>
                        </a:rPr>
                        <a:t>No. of Products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Tier1( 1-25 proj)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Tier2 (26-100 proj)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Tier3 (unlimited)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043859"/>
                  </a:ext>
                </a:extLst>
              </a:tr>
              <a:tr h="382306">
                <a:tc>
                  <a:txBody>
                    <a:bodyPr/>
                    <a:lstStyle/>
                    <a:p>
                      <a:pPr marL="0" marR="0">
                        <a:lnSpc>
                          <a:spcPct val="107000"/>
                        </a:lnSpc>
                        <a:spcBef>
                          <a:spcPts val="0"/>
                        </a:spcBef>
                        <a:spcAft>
                          <a:spcPts val="0"/>
                        </a:spcAft>
                      </a:pPr>
                      <a:r>
                        <a:rPr lang="en-US" sz="120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795029"/>
                  </a:ext>
                </a:extLst>
              </a:tr>
              <a:tr h="382306">
                <a:tc>
                  <a:txBody>
                    <a:bodyPr/>
                    <a:lstStyle/>
                    <a:p>
                      <a:pPr marL="0" marR="0">
                        <a:lnSpc>
                          <a:spcPct val="107000"/>
                        </a:lnSpc>
                        <a:spcBef>
                          <a:spcPts val="0"/>
                        </a:spcBef>
                        <a:spcAft>
                          <a:spcPts val="0"/>
                        </a:spcAft>
                      </a:pPr>
                      <a:r>
                        <a:rPr lang="en-US" sz="1200">
                          <a:effectLst/>
                        </a:rPr>
                        <a:t>11-50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373847"/>
                  </a:ext>
                </a:extLst>
              </a:tr>
              <a:tr h="382306">
                <a:tc>
                  <a:txBody>
                    <a:bodyPr/>
                    <a:lstStyle/>
                    <a:p>
                      <a:pPr marL="0" marR="0">
                        <a:lnSpc>
                          <a:spcPct val="107000"/>
                        </a:lnSpc>
                        <a:spcBef>
                          <a:spcPts val="0"/>
                        </a:spcBef>
                        <a:spcAft>
                          <a:spcPts val="0"/>
                        </a:spcAft>
                      </a:pPr>
                      <a:r>
                        <a:rPr lang="en-US" sz="1200" dirty="0">
                          <a:effectLst/>
                        </a:rPr>
                        <a:t>51-100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$9000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2056097"/>
                  </a:ext>
                </a:extLst>
              </a:tr>
              <a:tr h="382306">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752220"/>
                  </a:ext>
                </a:extLst>
              </a:tr>
              <a:tr h="382306">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rPr>
                        <a:t>Rec. Total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rPr>
                        <a:t>$19999</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8557509"/>
                  </a:ext>
                </a:extLst>
              </a:tr>
            </a:tbl>
          </a:graphicData>
        </a:graphic>
      </p:graphicFrame>
    </p:spTree>
    <p:extLst>
      <p:ext uri="{BB962C8B-B14F-4D97-AF65-F5344CB8AC3E}">
        <p14:creationId xmlns:p14="http://schemas.microsoft.com/office/powerpoint/2010/main" val="274103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771</Words>
  <Application>Microsoft Office PowerPoint</Application>
  <PresentationFormat>Widescreen</PresentationFormat>
  <Paragraphs>89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Macrosoft Proposal</vt:lpstr>
      <vt:lpstr>Agenda</vt:lpstr>
      <vt:lpstr>Tower Command Center features</vt:lpstr>
      <vt:lpstr>Tower Command Center features</vt:lpstr>
      <vt:lpstr>Tower Command Center features</vt:lpstr>
      <vt:lpstr>Architecture</vt:lpstr>
      <vt:lpstr>Next Steps &amp; Pricing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Command Center</dc:title>
  <dc:creator>Corey Vernon</dc:creator>
  <cp:lastModifiedBy>Corey Vernon</cp:lastModifiedBy>
  <cp:revision>13</cp:revision>
  <dcterms:created xsi:type="dcterms:W3CDTF">2021-10-25T21:22:39Z</dcterms:created>
  <dcterms:modified xsi:type="dcterms:W3CDTF">2021-10-26T19:50:35Z</dcterms:modified>
</cp:coreProperties>
</file>