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c2b69926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c2b69926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jarrod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c2b69926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c2b69926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c2b69926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c2b69926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c2b69926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c2b69926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c2b69926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c2b69926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c2b69926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c2b69926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09625" y="1578400"/>
            <a:ext cx="5589000" cy="158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5400">
                <a:solidFill>
                  <a:srgbClr val="FEFEFE"/>
                </a:solidFill>
              </a:rPr>
              <a:t>Homelessness in Boston  </a:t>
            </a:r>
            <a:endParaRPr/>
          </a:p>
        </p:txBody>
      </p:sp>
      <p:sp>
        <p:nvSpPr>
          <p:cNvPr id="135" name="Google Shape;135;p13"/>
          <p:cNvSpPr txBox="1"/>
          <p:nvPr>
            <p:ph idx="1" type="subTitle"/>
          </p:nvPr>
        </p:nvSpPr>
        <p:spPr>
          <a:xfrm>
            <a:off x="1874175" y="3924925"/>
            <a:ext cx="6680400" cy="5061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rPr lang="en" sz="1800">
                <a:solidFill>
                  <a:srgbClr val="FFFFFF"/>
                </a:solidFill>
                <a:latin typeface="Arial"/>
                <a:ea typeface="Arial"/>
                <a:cs typeface="Arial"/>
                <a:sym typeface="Arial"/>
              </a:rPr>
              <a:t>Team  - Jarrod Daniels, Jeenil Patel, </a:t>
            </a:r>
            <a:r>
              <a:rPr lang="en" sz="1800">
                <a:solidFill>
                  <a:srgbClr val="FFFFFF"/>
                </a:solidFill>
                <a:latin typeface="Arial"/>
                <a:ea typeface="Arial"/>
                <a:cs typeface="Arial"/>
                <a:sym typeface="Arial"/>
              </a:rPr>
              <a:t>Thomas Guaetta</a:t>
            </a:r>
            <a:r>
              <a:rPr lang="en" sz="1800">
                <a:solidFill>
                  <a:srgbClr val="FFFFFF"/>
                </a:solidFill>
                <a:latin typeface="Arial"/>
                <a:ea typeface="Arial"/>
                <a:cs typeface="Arial"/>
                <a:sym typeface="Arial"/>
              </a:rPr>
              <a:t>, </a:t>
            </a:r>
            <a:r>
              <a:rPr lang="en" sz="1800">
                <a:solidFill>
                  <a:srgbClr val="FFFFFF"/>
                </a:solidFill>
                <a:latin typeface="Arial"/>
                <a:ea typeface="Arial"/>
                <a:cs typeface="Arial"/>
                <a:sym typeface="Arial"/>
              </a:rPr>
              <a:t>Corey Kozlovski</a:t>
            </a:r>
            <a:endParaRPr sz="1800">
              <a:solidFill>
                <a:srgbClr val="FFFFFF"/>
              </a:solidFill>
              <a:latin typeface="Arial"/>
              <a:ea typeface="Arial"/>
              <a:cs typeface="Arial"/>
              <a:sym typeface="Arial"/>
            </a:endParaRPr>
          </a:p>
          <a:p>
            <a:pPr indent="0" lvl="0" marL="0" rtl="0" algn="l">
              <a:spcBef>
                <a:spcPts val="6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FEFEFE"/>
                </a:solidFill>
                <a:latin typeface="Arial"/>
                <a:ea typeface="Arial"/>
                <a:cs typeface="Arial"/>
                <a:sym typeface="Arial"/>
              </a:rPr>
              <a:t>Introduction</a:t>
            </a:r>
            <a:r>
              <a:rPr lang="en" sz="1100">
                <a:solidFill>
                  <a:srgbClr val="000000"/>
                </a:solidFill>
                <a:latin typeface="Arial"/>
                <a:ea typeface="Arial"/>
                <a:cs typeface="Arial"/>
                <a:sym typeface="Arial"/>
              </a:rPr>
              <a:t> </a:t>
            </a:r>
            <a:endParaRPr/>
          </a:p>
        </p:txBody>
      </p:sp>
      <p:sp>
        <p:nvSpPr>
          <p:cNvPr id="141" name="Google Shape;141;p14"/>
          <p:cNvSpPr txBox="1"/>
          <p:nvPr>
            <p:ph idx="1" type="body"/>
          </p:nvPr>
        </p:nvSpPr>
        <p:spPr>
          <a:xfrm>
            <a:off x="1200625" y="1116150"/>
            <a:ext cx="7038900" cy="4027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Homelessness is a complex issue that has continually been on the rise in recent years. When looking at data regarding homelessness, there are many factors one can look at. For the purpose of this project, our group wanted to take a more local focus at the homeless situation in the United States. Specifically we decided to look at data based off of Continuums of Care in the state of Massachusetts.</a:t>
            </a:r>
            <a:endParaRPr/>
          </a:p>
          <a:p>
            <a:pPr indent="0" lvl="0" marL="0" rtl="0" algn="l">
              <a:spcBef>
                <a:spcPts val="1200"/>
              </a:spcBef>
              <a:spcAft>
                <a:spcPts val="0"/>
              </a:spcAft>
              <a:buNone/>
            </a:pPr>
            <a:r>
              <a:rPr lang="en"/>
              <a:t>In order to tackle this we came up with a number of questions that we wished to solve. First, for 2018 we wanted to see if his proportion of homeless in Massachusetts is the same as the rest of the United States. Second, we wanted to see if the proportion of homelessness in Massachusetts CoC’s outside of Boston were the same as Boston. Building off the previous two questions, we then wanted to investigate whether or not Mass’s homeless proportion in 2018 was greater or less than the rest of the US and then conduct the same test for Boston against the rest of Mass Coc’s. Finally, we wanted to see if we could construct a linear model to predict the rate of homelessness in a city based on a given year.</a:t>
            </a:r>
            <a:endParaRPr/>
          </a:p>
          <a:p>
            <a:pPr indent="0" lvl="0" marL="0" rtl="0" algn="l">
              <a:spcBef>
                <a:spcPts val="12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FEFEFE"/>
                </a:solidFill>
                <a:latin typeface="Arial"/>
                <a:ea typeface="Arial"/>
                <a:cs typeface="Arial"/>
                <a:sym typeface="Arial"/>
              </a:rPr>
              <a:t>Methods</a:t>
            </a:r>
            <a:r>
              <a:rPr lang="en" sz="1100">
                <a:solidFill>
                  <a:srgbClr val="000000"/>
                </a:solidFill>
                <a:latin typeface="Arial"/>
                <a:ea typeface="Arial"/>
                <a:cs typeface="Arial"/>
                <a:sym typeface="Arial"/>
              </a:rPr>
              <a:t> </a:t>
            </a:r>
            <a:endParaRPr/>
          </a:p>
        </p:txBody>
      </p:sp>
      <p:sp>
        <p:nvSpPr>
          <p:cNvPr id="147" name="Google Shape;147;p15"/>
          <p:cNvSpPr txBox="1"/>
          <p:nvPr>
            <p:ph idx="1" type="body"/>
          </p:nvPr>
        </p:nvSpPr>
        <p:spPr>
          <a:xfrm>
            <a:off x="1297500" y="1102600"/>
            <a:ext cx="7038900" cy="3876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used Hypothesis Tests and Multiple Linear Regression throughout the project to analyze our data and find conclusions relevant to our research question</a:t>
            </a:r>
            <a:endParaRPr/>
          </a:p>
          <a:p>
            <a:pPr indent="-311150" lvl="0" marL="457200" rtl="0" algn="l">
              <a:spcBef>
                <a:spcPts val="0"/>
              </a:spcBef>
              <a:spcAft>
                <a:spcPts val="0"/>
              </a:spcAft>
              <a:buSzPts val="1300"/>
              <a:buChar char="●"/>
            </a:pPr>
            <a:r>
              <a:rPr lang="en"/>
              <a:t>First off, we needed to normalize our data in order to better compare different data values. To do this we used a proportion of the number of homeless people in each state/CoC rather than the raw number</a:t>
            </a:r>
            <a:endParaRPr/>
          </a:p>
          <a:p>
            <a:pPr indent="-311150" lvl="0" marL="457200" rtl="0" algn="l">
              <a:spcBef>
                <a:spcPts val="0"/>
              </a:spcBef>
              <a:spcAft>
                <a:spcPts val="0"/>
              </a:spcAft>
              <a:buSzPts val="1300"/>
              <a:buChar char="●"/>
            </a:pPr>
            <a:r>
              <a:rPr lang="en"/>
              <a:t>For all hypothesis tests, an alpha of 0.05 was used</a:t>
            </a:r>
            <a:endParaRPr/>
          </a:p>
          <a:p>
            <a:pPr indent="-311150" lvl="0" marL="457200" rtl="0" algn="l">
              <a:spcBef>
                <a:spcPts val="0"/>
              </a:spcBef>
              <a:spcAft>
                <a:spcPts val="0"/>
              </a:spcAft>
              <a:buSzPts val="1300"/>
              <a:buChar char="●"/>
            </a:pPr>
            <a:r>
              <a:rPr lang="en"/>
              <a:t>The first test we did was to run a hypothesis test on the overall proportion of homelessness in MA against all other states</a:t>
            </a:r>
            <a:endParaRPr/>
          </a:p>
          <a:p>
            <a:pPr indent="-311150" lvl="0" marL="457200" rtl="0" algn="l">
              <a:spcBef>
                <a:spcPts val="0"/>
              </a:spcBef>
              <a:spcAft>
                <a:spcPts val="0"/>
              </a:spcAft>
              <a:buSzPts val="1300"/>
              <a:buChar char="●"/>
            </a:pPr>
            <a:r>
              <a:rPr lang="en"/>
              <a:t>Then, we took a look at how Boston’s CoC compared to the rest of the MA’s CoC’s using another hypothesis test</a:t>
            </a:r>
            <a:endParaRPr/>
          </a:p>
          <a:p>
            <a:pPr indent="-311150" lvl="0" marL="457200" rtl="0" algn="l">
              <a:spcBef>
                <a:spcPts val="0"/>
              </a:spcBef>
              <a:spcAft>
                <a:spcPts val="0"/>
              </a:spcAft>
              <a:buSzPts val="1300"/>
              <a:buChar char="●"/>
            </a:pPr>
            <a:r>
              <a:rPr lang="en"/>
              <a:t>To create a multi-linear regression model, we first had to prep the data. This meant factoring cities and subtracting the year by 2006 and taking the logarithm for the year to take into account that population tend to grow exponentially</a:t>
            </a:r>
            <a:endParaRPr/>
          </a:p>
          <a:p>
            <a:pPr indent="-311150" lvl="0" marL="457200" rtl="0" algn="l">
              <a:spcBef>
                <a:spcPts val="0"/>
              </a:spcBef>
              <a:spcAft>
                <a:spcPts val="0"/>
              </a:spcAft>
              <a:buSzPts val="1300"/>
              <a:buChar char="●"/>
            </a:pPr>
            <a:r>
              <a:rPr lang="en"/>
              <a:t>The n constructed a linear model using homeless proportion as y, city as X1 and year as X2</a:t>
            </a:r>
            <a:endParaRPr/>
          </a:p>
          <a:p>
            <a:pPr indent="-311150" lvl="0" marL="457200" rtl="0" algn="l">
              <a:spcBef>
                <a:spcPts val="0"/>
              </a:spcBef>
              <a:spcAft>
                <a:spcPts val="0"/>
              </a:spcAft>
              <a:buSzPts val="1300"/>
              <a:buChar char="●"/>
            </a:pPr>
            <a:r>
              <a:rPr lang="en"/>
              <a:t>After checking the assumptions we then judged the models predictive capabilities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941625" y="513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FEFEFE"/>
                </a:solidFill>
                <a:latin typeface="Arial"/>
                <a:ea typeface="Arial"/>
                <a:cs typeface="Arial"/>
                <a:sym typeface="Arial"/>
              </a:rPr>
              <a:t>Results</a:t>
            </a:r>
            <a:r>
              <a:rPr lang="en" sz="1100">
                <a:solidFill>
                  <a:srgbClr val="000000"/>
                </a:solidFill>
                <a:latin typeface="Arial"/>
                <a:ea typeface="Arial"/>
                <a:cs typeface="Arial"/>
                <a:sym typeface="Arial"/>
              </a:rPr>
              <a:t> </a:t>
            </a:r>
            <a:endParaRPr/>
          </a:p>
        </p:txBody>
      </p:sp>
      <p:sp>
        <p:nvSpPr>
          <p:cNvPr id="153" name="Google Shape;153;p16"/>
          <p:cNvSpPr txBox="1"/>
          <p:nvPr>
            <p:ph idx="1" type="body"/>
          </p:nvPr>
        </p:nvSpPr>
        <p:spPr>
          <a:xfrm>
            <a:off x="4617775" y="737425"/>
            <a:ext cx="4002900" cy="42999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Boston CoC’s proportion of overall Homelessness vs. non-Boston CoC’s in MA</a:t>
            </a:r>
            <a:endParaRPr sz="1000"/>
          </a:p>
          <a:p>
            <a:pPr indent="-292100" lvl="1" marL="914400" rtl="0" algn="l">
              <a:spcBef>
                <a:spcPts val="0"/>
              </a:spcBef>
              <a:spcAft>
                <a:spcPts val="0"/>
              </a:spcAft>
              <a:buSzPts val="1000"/>
              <a:buChar char="○"/>
            </a:pPr>
            <a:r>
              <a:rPr lang="en" sz="1000"/>
              <a:t>Two Tailed</a:t>
            </a:r>
            <a:endParaRPr sz="1000"/>
          </a:p>
          <a:p>
            <a:pPr indent="-292100" lvl="2" marL="1371600" rtl="0" algn="l">
              <a:spcBef>
                <a:spcPts val="0"/>
              </a:spcBef>
              <a:spcAft>
                <a:spcPts val="0"/>
              </a:spcAft>
              <a:buSzPts val="1000"/>
              <a:buChar char="■"/>
            </a:pPr>
            <a:r>
              <a:rPr lang="en" sz="1000"/>
              <a:t>Null: All non-Boston CoCs have the same overall homelessness as Boston’s CoC</a:t>
            </a:r>
            <a:endParaRPr sz="1000"/>
          </a:p>
          <a:p>
            <a:pPr indent="-292100" lvl="2" marL="1371600" rtl="0" algn="l">
              <a:spcBef>
                <a:spcPts val="0"/>
              </a:spcBef>
              <a:spcAft>
                <a:spcPts val="0"/>
              </a:spcAft>
              <a:buSzPts val="1000"/>
              <a:buChar char="■"/>
            </a:pPr>
            <a:r>
              <a:rPr lang="en" sz="1000"/>
              <a:t>Alternate Hypothesis:  All non-Boston CoCs have a different overall homelessness than Boston’s CoC’s</a:t>
            </a:r>
            <a:endParaRPr sz="1000">
              <a:solidFill>
                <a:srgbClr val="000000"/>
              </a:solidFill>
              <a:highlight>
                <a:srgbClr val="FFFFFF"/>
              </a:highlight>
              <a:latin typeface="Arial"/>
              <a:ea typeface="Arial"/>
              <a:cs typeface="Arial"/>
              <a:sym typeface="Arial"/>
            </a:endParaRPr>
          </a:p>
          <a:p>
            <a:pPr indent="-292100" lvl="2" marL="1371600" rtl="0" algn="l">
              <a:spcBef>
                <a:spcPts val="0"/>
              </a:spcBef>
              <a:spcAft>
                <a:spcPts val="0"/>
              </a:spcAft>
              <a:buSzPts val="1000"/>
              <a:buChar char="■"/>
            </a:pPr>
            <a:r>
              <a:rPr lang="en" sz="1000"/>
              <a:t>With a  t-value of 6.20904 &amp; a p-value of 4.524516e-05, we reject the null-hypothesis that the average proportion of overall homelessness in MA equals the Boston CoCs</a:t>
            </a:r>
            <a:endParaRPr sz="1000"/>
          </a:p>
          <a:p>
            <a:pPr indent="-292100" lvl="1" marL="914400" rtl="0" algn="l">
              <a:spcBef>
                <a:spcPts val="0"/>
              </a:spcBef>
              <a:spcAft>
                <a:spcPts val="0"/>
              </a:spcAft>
              <a:buSzPts val="1000"/>
              <a:buChar char="○"/>
            </a:pPr>
            <a:r>
              <a:rPr lang="en" sz="1000"/>
              <a:t>One Tailed</a:t>
            </a:r>
            <a:endParaRPr sz="1000"/>
          </a:p>
          <a:p>
            <a:pPr indent="-292100" lvl="2" marL="1371600" rtl="0" algn="l">
              <a:spcBef>
                <a:spcPts val="0"/>
              </a:spcBef>
              <a:spcAft>
                <a:spcPts val="0"/>
              </a:spcAft>
              <a:buSzPts val="1000"/>
              <a:buChar char="■"/>
            </a:pPr>
            <a:r>
              <a:rPr lang="en" sz="1000"/>
              <a:t>Null: All non-Boston CoC's in MA have a greater than or equal to overall homelessness as Boston</a:t>
            </a:r>
            <a:endParaRPr sz="1000"/>
          </a:p>
          <a:p>
            <a:pPr indent="-292100" lvl="2" marL="1371600" rtl="0" algn="l">
              <a:spcBef>
                <a:spcPts val="0"/>
              </a:spcBef>
              <a:spcAft>
                <a:spcPts val="0"/>
              </a:spcAft>
              <a:buSzPts val="1000"/>
              <a:buChar char="■"/>
            </a:pPr>
            <a:r>
              <a:rPr lang="en" sz="1000"/>
              <a:t>Alternate: All non-Boston CoC's in MA have a lower overall homelessness than Boston</a:t>
            </a:r>
            <a:endParaRPr sz="1000"/>
          </a:p>
          <a:p>
            <a:pPr indent="-292100" lvl="2" marL="1371600" rtl="0" algn="l">
              <a:spcBef>
                <a:spcPts val="0"/>
              </a:spcBef>
              <a:spcAft>
                <a:spcPts val="0"/>
              </a:spcAft>
              <a:buSzPts val="1000"/>
              <a:buChar char="■"/>
            </a:pPr>
            <a:r>
              <a:rPr lang="en" sz="1000"/>
              <a:t>With a T-Statistic = 6.20904 and p-value = 2.262258e-05, we reject our null hypothesis of non-Boston CoC’s in MA having a greater than or equal to overall homelessness as Boston</a:t>
            </a:r>
            <a:endParaRPr sz="1000"/>
          </a:p>
        </p:txBody>
      </p:sp>
      <p:sp>
        <p:nvSpPr>
          <p:cNvPr id="154" name="Google Shape;154;p16"/>
          <p:cNvSpPr txBox="1"/>
          <p:nvPr/>
        </p:nvSpPr>
        <p:spPr>
          <a:xfrm>
            <a:off x="830850" y="737425"/>
            <a:ext cx="3685800" cy="42084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chemeClr val="lt1"/>
              </a:buClr>
              <a:buSzPts val="1000"/>
              <a:buFont typeface="Lato"/>
              <a:buChar char="●"/>
            </a:pPr>
            <a:r>
              <a:rPr lang="en" sz="1000">
                <a:solidFill>
                  <a:schemeClr val="lt1"/>
                </a:solidFill>
                <a:latin typeface="Lato"/>
                <a:ea typeface="Lato"/>
                <a:cs typeface="Lato"/>
                <a:sym typeface="Lato"/>
              </a:rPr>
              <a:t>MA‘s proportion of overall Homelessness vs. non-MA States in US </a:t>
            </a:r>
            <a:endParaRPr sz="1000">
              <a:solidFill>
                <a:schemeClr val="lt1"/>
              </a:solidFill>
              <a:latin typeface="Lato"/>
              <a:ea typeface="Lato"/>
              <a:cs typeface="Lato"/>
              <a:sym typeface="Lato"/>
            </a:endParaRPr>
          </a:p>
          <a:p>
            <a:pPr indent="-292100" lvl="1" marL="914400" rtl="0" algn="l">
              <a:lnSpc>
                <a:spcPct val="115000"/>
              </a:lnSpc>
              <a:spcBef>
                <a:spcPts val="0"/>
              </a:spcBef>
              <a:spcAft>
                <a:spcPts val="0"/>
              </a:spcAft>
              <a:buClr>
                <a:schemeClr val="lt1"/>
              </a:buClr>
              <a:buSzPts val="1000"/>
              <a:buFont typeface="Lato"/>
              <a:buChar char="○"/>
            </a:pPr>
            <a:r>
              <a:rPr lang="en" sz="1000">
                <a:solidFill>
                  <a:schemeClr val="lt1"/>
                </a:solidFill>
                <a:latin typeface="Lato"/>
                <a:ea typeface="Lato"/>
                <a:cs typeface="Lato"/>
                <a:sym typeface="Lato"/>
              </a:rPr>
              <a:t>Two Tailed</a:t>
            </a:r>
            <a:endParaRPr sz="1000">
              <a:solidFill>
                <a:schemeClr val="lt1"/>
              </a:solidFill>
              <a:latin typeface="Lato"/>
              <a:ea typeface="Lato"/>
              <a:cs typeface="Lato"/>
              <a:sym typeface="Lato"/>
            </a:endParaRPr>
          </a:p>
          <a:p>
            <a:pPr indent="-292100" lvl="2" marL="1371600" rtl="0" algn="l">
              <a:lnSpc>
                <a:spcPct val="115000"/>
              </a:lnSpc>
              <a:spcBef>
                <a:spcPts val="0"/>
              </a:spcBef>
              <a:spcAft>
                <a:spcPts val="0"/>
              </a:spcAft>
              <a:buClr>
                <a:schemeClr val="lt1"/>
              </a:buClr>
              <a:buSzPts val="1000"/>
              <a:buFont typeface="Lato"/>
              <a:buChar char="■"/>
            </a:pPr>
            <a:r>
              <a:rPr lang="en" sz="1000">
                <a:solidFill>
                  <a:schemeClr val="lt1"/>
                </a:solidFill>
                <a:latin typeface="Lato"/>
                <a:ea typeface="Lato"/>
                <a:cs typeface="Lato"/>
                <a:sym typeface="Lato"/>
              </a:rPr>
              <a:t>Null = All non-MA states have the same overall homelessness as MA </a:t>
            </a:r>
            <a:endParaRPr sz="1000">
              <a:solidFill>
                <a:schemeClr val="lt1"/>
              </a:solidFill>
              <a:latin typeface="Lato"/>
              <a:ea typeface="Lato"/>
              <a:cs typeface="Lato"/>
              <a:sym typeface="Lato"/>
            </a:endParaRPr>
          </a:p>
          <a:p>
            <a:pPr indent="-292100" lvl="2" marL="1371600" rtl="0" algn="l">
              <a:lnSpc>
                <a:spcPct val="115000"/>
              </a:lnSpc>
              <a:spcBef>
                <a:spcPts val="0"/>
              </a:spcBef>
              <a:spcAft>
                <a:spcPts val="0"/>
              </a:spcAft>
              <a:buClr>
                <a:schemeClr val="lt1"/>
              </a:buClr>
              <a:buSzPts val="1000"/>
              <a:buFont typeface="Lato"/>
              <a:buChar char="■"/>
            </a:pPr>
            <a:r>
              <a:rPr lang="en" sz="1000">
                <a:solidFill>
                  <a:schemeClr val="lt1"/>
                </a:solidFill>
                <a:latin typeface="Lato"/>
                <a:ea typeface="Lato"/>
                <a:cs typeface="Lato"/>
                <a:sym typeface="Lato"/>
              </a:rPr>
              <a:t>Alternate Hypothesis = All non-MA states have a different overall homelessness as MA</a:t>
            </a:r>
            <a:endParaRPr sz="1000">
              <a:solidFill>
                <a:schemeClr val="lt1"/>
              </a:solidFill>
              <a:latin typeface="Lato"/>
              <a:ea typeface="Lato"/>
              <a:cs typeface="Lato"/>
              <a:sym typeface="Lato"/>
            </a:endParaRPr>
          </a:p>
          <a:p>
            <a:pPr indent="-292100" lvl="2" marL="1371600" rtl="0" algn="l">
              <a:lnSpc>
                <a:spcPct val="115000"/>
              </a:lnSpc>
              <a:spcBef>
                <a:spcPts val="0"/>
              </a:spcBef>
              <a:spcAft>
                <a:spcPts val="0"/>
              </a:spcAft>
              <a:buClr>
                <a:schemeClr val="lt1"/>
              </a:buClr>
              <a:buSzPts val="1000"/>
              <a:buFont typeface="Lato"/>
              <a:buChar char="■"/>
            </a:pPr>
            <a:r>
              <a:rPr lang="en" sz="1000">
                <a:solidFill>
                  <a:schemeClr val="lt1"/>
                </a:solidFill>
                <a:latin typeface="Lato"/>
                <a:ea typeface="Lato"/>
                <a:cs typeface="Lato"/>
                <a:sym typeface="Lato"/>
              </a:rPr>
              <a:t>With a T-Statistic = </a:t>
            </a:r>
            <a:r>
              <a:rPr lang="en" sz="900">
                <a:solidFill>
                  <a:srgbClr val="F8F8F2"/>
                </a:solidFill>
              </a:rPr>
              <a:t>6.23183</a:t>
            </a:r>
            <a:r>
              <a:rPr lang="en" sz="1000">
                <a:solidFill>
                  <a:schemeClr val="lt1"/>
                </a:solidFill>
                <a:latin typeface="Lato"/>
                <a:ea typeface="Lato"/>
                <a:cs typeface="Lato"/>
                <a:sym typeface="Lato"/>
              </a:rPr>
              <a:t> and p-value = </a:t>
            </a:r>
            <a:r>
              <a:rPr lang="en" sz="900">
                <a:solidFill>
                  <a:srgbClr val="F8F8F2"/>
                </a:solidFill>
              </a:rPr>
              <a:t>9.535515e-08, we reject our null hypothesis of MA’s overall homeless is different than the rest of the country.   </a:t>
            </a:r>
            <a:r>
              <a:rPr lang="en" sz="1000">
                <a:solidFill>
                  <a:schemeClr val="lt1"/>
                </a:solidFill>
                <a:latin typeface="Lato"/>
                <a:ea typeface="Lato"/>
                <a:cs typeface="Lato"/>
                <a:sym typeface="Lato"/>
              </a:rPr>
              <a:t> </a:t>
            </a:r>
            <a:endParaRPr sz="1000">
              <a:solidFill>
                <a:schemeClr val="lt1"/>
              </a:solidFill>
              <a:latin typeface="Lato"/>
              <a:ea typeface="Lato"/>
              <a:cs typeface="Lato"/>
              <a:sym typeface="Lato"/>
            </a:endParaRPr>
          </a:p>
          <a:p>
            <a:pPr indent="-292100" lvl="1" marL="914400" rtl="0" algn="l">
              <a:lnSpc>
                <a:spcPct val="115000"/>
              </a:lnSpc>
              <a:spcBef>
                <a:spcPts val="0"/>
              </a:spcBef>
              <a:spcAft>
                <a:spcPts val="0"/>
              </a:spcAft>
              <a:buClr>
                <a:schemeClr val="lt1"/>
              </a:buClr>
              <a:buSzPts val="1000"/>
              <a:buFont typeface="Lato"/>
              <a:buChar char="○"/>
            </a:pPr>
            <a:r>
              <a:rPr lang="en" sz="1000">
                <a:solidFill>
                  <a:schemeClr val="lt1"/>
                </a:solidFill>
                <a:latin typeface="Lato"/>
                <a:ea typeface="Lato"/>
                <a:cs typeface="Lato"/>
                <a:sym typeface="Lato"/>
              </a:rPr>
              <a:t>One Tailed</a:t>
            </a:r>
            <a:endParaRPr sz="1000">
              <a:solidFill>
                <a:schemeClr val="lt1"/>
              </a:solidFill>
              <a:latin typeface="Lato"/>
              <a:ea typeface="Lato"/>
              <a:cs typeface="Lato"/>
              <a:sym typeface="Lato"/>
            </a:endParaRPr>
          </a:p>
          <a:p>
            <a:pPr indent="-292100" lvl="2" marL="1371600" rtl="0" algn="l">
              <a:lnSpc>
                <a:spcPct val="115000"/>
              </a:lnSpc>
              <a:spcBef>
                <a:spcPts val="0"/>
              </a:spcBef>
              <a:spcAft>
                <a:spcPts val="0"/>
              </a:spcAft>
              <a:buClr>
                <a:schemeClr val="lt1"/>
              </a:buClr>
              <a:buSzPts val="1000"/>
              <a:buFont typeface="Lato"/>
              <a:buChar char="■"/>
            </a:pPr>
            <a:r>
              <a:rPr lang="en" sz="1000">
                <a:solidFill>
                  <a:schemeClr val="lt1"/>
                </a:solidFill>
                <a:latin typeface="Lato"/>
                <a:ea typeface="Lato"/>
                <a:cs typeface="Lato"/>
                <a:sym typeface="Lato"/>
              </a:rPr>
              <a:t>Null: All non-MA states have a greater than or equal to overall homelessness as MA</a:t>
            </a:r>
            <a:endParaRPr sz="1000">
              <a:solidFill>
                <a:schemeClr val="lt1"/>
              </a:solidFill>
              <a:latin typeface="Lato"/>
              <a:ea typeface="Lato"/>
              <a:cs typeface="Lato"/>
              <a:sym typeface="Lato"/>
            </a:endParaRPr>
          </a:p>
          <a:p>
            <a:pPr indent="-292100" lvl="2" marL="1371600" rtl="0" algn="l">
              <a:lnSpc>
                <a:spcPct val="115000"/>
              </a:lnSpc>
              <a:spcBef>
                <a:spcPts val="0"/>
              </a:spcBef>
              <a:spcAft>
                <a:spcPts val="0"/>
              </a:spcAft>
              <a:buClr>
                <a:schemeClr val="lt1"/>
              </a:buClr>
              <a:buSzPts val="1000"/>
              <a:buFont typeface="Lato"/>
              <a:buChar char="■"/>
            </a:pPr>
            <a:r>
              <a:rPr lang="en" sz="1000">
                <a:solidFill>
                  <a:schemeClr val="lt1"/>
                </a:solidFill>
                <a:latin typeface="Lato"/>
                <a:ea typeface="Lato"/>
                <a:cs typeface="Lato"/>
                <a:sym typeface="Lato"/>
              </a:rPr>
              <a:t>Alternate: All non-MA states have a lower overall homelessness than MA</a:t>
            </a:r>
            <a:endParaRPr sz="1000">
              <a:solidFill>
                <a:schemeClr val="lt1"/>
              </a:solidFill>
              <a:latin typeface="Lato"/>
              <a:ea typeface="Lato"/>
              <a:cs typeface="Lato"/>
              <a:sym typeface="Lato"/>
            </a:endParaRPr>
          </a:p>
          <a:p>
            <a:pPr indent="-292100" lvl="2" marL="1371600" rtl="0" algn="l">
              <a:lnSpc>
                <a:spcPct val="115000"/>
              </a:lnSpc>
              <a:spcBef>
                <a:spcPts val="0"/>
              </a:spcBef>
              <a:spcAft>
                <a:spcPts val="0"/>
              </a:spcAft>
              <a:buClr>
                <a:schemeClr val="lt1"/>
              </a:buClr>
              <a:buSzPts val="1000"/>
              <a:buFont typeface="Lato"/>
              <a:buChar char="■"/>
            </a:pPr>
            <a:r>
              <a:rPr lang="en" sz="1000">
                <a:solidFill>
                  <a:schemeClr val="lt1"/>
                </a:solidFill>
                <a:latin typeface="Lato"/>
                <a:ea typeface="Lato"/>
                <a:cs typeface="Lato"/>
                <a:sym typeface="Lato"/>
              </a:rPr>
              <a:t>With a T-Statistic = 6.170431 and p-value = 6.388e-08, we reject our null hypothesis of all non-MA  states have a greater than or equal to overall homelessness as MA.</a:t>
            </a:r>
            <a:endParaRPr sz="10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nvSpPr>
        <p:spPr>
          <a:xfrm>
            <a:off x="696275" y="35275"/>
            <a:ext cx="3000000" cy="7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FEFEFE"/>
                </a:solidFill>
              </a:rPr>
              <a:t>Results</a:t>
            </a:r>
            <a:endParaRPr/>
          </a:p>
        </p:txBody>
      </p:sp>
      <p:pic>
        <p:nvPicPr>
          <p:cNvPr id="160" name="Google Shape;160;p17"/>
          <p:cNvPicPr preferRelativeResize="0"/>
          <p:nvPr/>
        </p:nvPicPr>
        <p:blipFill>
          <a:blip r:embed="rId3">
            <a:alphaModFix/>
          </a:blip>
          <a:stretch>
            <a:fillRect/>
          </a:stretch>
        </p:blipFill>
        <p:spPr>
          <a:xfrm>
            <a:off x="3903400" y="330203"/>
            <a:ext cx="3859275" cy="2346659"/>
          </a:xfrm>
          <a:prstGeom prst="rect">
            <a:avLst/>
          </a:prstGeom>
          <a:noFill/>
          <a:ln>
            <a:noFill/>
          </a:ln>
        </p:spPr>
      </p:pic>
      <p:pic>
        <p:nvPicPr>
          <p:cNvPr id="161" name="Google Shape;161;p17"/>
          <p:cNvPicPr preferRelativeResize="0"/>
          <p:nvPr/>
        </p:nvPicPr>
        <p:blipFill>
          <a:blip r:embed="rId4">
            <a:alphaModFix/>
          </a:blip>
          <a:stretch>
            <a:fillRect/>
          </a:stretch>
        </p:blipFill>
        <p:spPr>
          <a:xfrm>
            <a:off x="78025" y="734020"/>
            <a:ext cx="3446275" cy="2104630"/>
          </a:xfrm>
          <a:prstGeom prst="rect">
            <a:avLst/>
          </a:prstGeom>
          <a:noFill/>
          <a:ln>
            <a:noFill/>
          </a:ln>
        </p:spPr>
      </p:pic>
      <p:pic>
        <p:nvPicPr>
          <p:cNvPr id="162" name="Google Shape;162;p17"/>
          <p:cNvPicPr preferRelativeResize="0"/>
          <p:nvPr/>
        </p:nvPicPr>
        <p:blipFill>
          <a:blip r:embed="rId5">
            <a:alphaModFix/>
          </a:blip>
          <a:stretch>
            <a:fillRect/>
          </a:stretch>
        </p:blipFill>
        <p:spPr>
          <a:xfrm>
            <a:off x="78025" y="2880082"/>
            <a:ext cx="3618250" cy="2200069"/>
          </a:xfrm>
          <a:prstGeom prst="rect">
            <a:avLst/>
          </a:prstGeom>
          <a:noFill/>
          <a:ln>
            <a:noFill/>
          </a:ln>
        </p:spPr>
      </p:pic>
      <p:pic>
        <p:nvPicPr>
          <p:cNvPr id="163" name="Google Shape;163;p17"/>
          <p:cNvPicPr preferRelativeResize="0"/>
          <p:nvPr/>
        </p:nvPicPr>
        <p:blipFill>
          <a:blip r:embed="rId6">
            <a:alphaModFix/>
          </a:blip>
          <a:stretch>
            <a:fillRect/>
          </a:stretch>
        </p:blipFill>
        <p:spPr>
          <a:xfrm>
            <a:off x="4029525" y="2880075"/>
            <a:ext cx="5003775" cy="2200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2161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FEFEFE"/>
                </a:solidFill>
                <a:latin typeface="Arial"/>
                <a:ea typeface="Arial"/>
                <a:cs typeface="Arial"/>
                <a:sym typeface="Arial"/>
              </a:rPr>
              <a:t>Conclusion</a:t>
            </a:r>
            <a:r>
              <a:rPr lang="en" sz="1100">
                <a:solidFill>
                  <a:srgbClr val="000000"/>
                </a:solidFill>
                <a:latin typeface="Arial"/>
                <a:ea typeface="Arial"/>
                <a:cs typeface="Arial"/>
                <a:sym typeface="Arial"/>
              </a:rPr>
              <a:t> </a:t>
            </a:r>
            <a:endParaRPr/>
          </a:p>
        </p:txBody>
      </p:sp>
      <p:sp>
        <p:nvSpPr>
          <p:cNvPr id="169" name="Google Shape;169;p18"/>
          <p:cNvSpPr txBox="1"/>
          <p:nvPr>
            <p:ph idx="1" type="body"/>
          </p:nvPr>
        </p:nvSpPr>
        <p:spPr>
          <a:xfrm>
            <a:off x="1297500" y="1006375"/>
            <a:ext cx="7038900" cy="3927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Test 1 (MA vs. The rest of the states)</a:t>
            </a:r>
            <a:endParaRPr/>
          </a:p>
          <a:p>
            <a:pPr indent="-298450" lvl="1" marL="914400" rtl="0" algn="l">
              <a:spcBef>
                <a:spcPts val="0"/>
              </a:spcBef>
              <a:spcAft>
                <a:spcPts val="0"/>
              </a:spcAft>
              <a:buSzPts val="1100"/>
              <a:buChar char="○"/>
            </a:pPr>
            <a:r>
              <a:rPr lang="en"/>
              <a:t>From our two-tailed test, our conclusion suggests that the overall Homelessness in MA is not in-order with the rest of the country.  The p-value we calculated using the normalized data was 9.535515e-08 and because of this, we are able to reject the null hypothesis</a:t>
            </a:r>
            <a:endParaRPr/>
          </a:p>
          <a:p>
            <a:pPr indent="-298450" lvl="1" marL="914400" rtl="0" algn="l">
              <a:spcBef>
                <a:spcPts val="0"/>
              </a:spcBef>
              <a:spcAft>
                <a:spcPts val="0"/>
              </a:spcAft>
              <a:buSzPts val="1100"/>
              <a:buChar char="○"/>
            </a:pPr>
            <a:r>
              <a:rPr lang="en"/>
              <a:t>From our one tailed test, we rejected our null hypothesis meaning that all non-MA states do not have a greater than or equal to overall homelessness as MA. We have statistically significant evidence to conclude that non-MA states have a lower overall homelessness than MA does.</a:t>
            </a:r>
            <a:endParaRPr/>
          </a:p>
          <a:p>
            <a:pPr indent="-311150" lvl="0" marL="457200" rtl="0" algn="l">
              <a:spcBef>
                <a:spcPts val="0"/>
              </a:spcBef>
              <a:spcAft>
                <a:spcPts val="0"/>
              </a:spcAft>
              <a:buSzPts val="1300"/>
              <a:buChar char="●"/>
            </a:pPr>
            <a:r>
              <a:rPr lang="en"/>
              <a:t>Test  2 (Boston vs. Different CoCs)</a:t>
            </a:r>
            <a:endParaRPr/>
          </a:p>
          <a:p>
            <a:pPr indent="-298450" lvl="1" marL="914400" rtl="0" algn="l">
              <a:spcBef>
                <a:spcPts val="0"/>
              </a:spcBef>
              <a:spcAft>
                <a:spcPts val="0"/>
              </a:spcAft>
              <a:buSzPts val="1100"/>
              <a:buChar char="○"/>
            </a:pPr>
            <a:r>
              <a:rPr lang="en"/>
              <a:t>In our two-tailed test, we concluded there is statistically significant evidence to suggest that the average homelessness for MA is different than Boston’s, and that the observed difference between the means is unlikely to be due to random chance.</a:t>
            </a:r>
            <a:endParaRPr/>
          </a:p>
          <a:p>
            <a:pPr indent="-298450" lvl="1" marL="914400" rtl="0" algn="l">
              <a:spcBef>
                <a:spcPts val="0"/>
              </a:spcBef>
              <a:spcAft>
                <a:spcPts val="0"/>
              </a:spcAft>
              <a:buSzPts val="1100"/>
              <a:buChar char="○"/>
            </a:pPr>
            <a:r>
              <a:rPr lang="en"/>
              <a:t>In our one tailed test, we find that we have statistically significant evidence that the non-Boston CoC's have a lower average overall Homelessness proportion than Boston's CoC.</a:t>
            </a:r>
            <a:endParaRPr/>
          </a:p>
          <a:p>
            <a:pPr indent="-311150" lvl="0" marL="457200" rtl="0" algn="l">
              <a:spcBef>
                <a:spcPts val="0"/>
              </a:spcBef>
              <a:spcAft>
                <a:spcPts val="0"/>
              </a:spcAft>
              <a:buSzPts val="1300"/>
              <a:buChar char="●"/>
            </a:pPr>
            <a:r>
              <a:rPr lang="en"/>
              <a:t>Test 3 (Multiple Linear Regression)</a:t>
            </a:r>
            <a:endParaRPr/>
          </a:p>
          <a:p>
            <a:pPr indent="-298450" lvl="1" marL="914400" rtl="0" algn="l">
              <a:spcBef>
                <a:spcPts val="0"/>
              </a:spcBef>
              <a:spcAft>
                <a:spcPts val="0"/>
              </a:spcAft>
              <a:buSzPts val="1100"/>
              <a:buChar char="○"/>
            </a:pPr>
            <a:r>
              <a:rPr lang="en"/>
              <a:t>Taking into account that not every assumption passed, we normally would say that a linear model would not be the best way to assess the data</a:t>
            </a:r>
            <a:endParaRPr/>
          </a:p>
          <a:p>
            <a:pPr indent="-298450" lvl="1" marL="914400" rtl="0" algn="l">
              <a:spcBef>
                <a:spcPts val="0"/>
              </a:spcBef>
              <a:spcAft>
                <a:spcPts val="0"/>
              </a:spcAft>
              <a:buSzPts val="1100"/>
              <a:buChar char="○"/>
            </a:pPr>
            <a:r>
              <a:rPr lang="en"/>
              <a:t>Given what was said before however, we can see that there is a significant relationship between year and predicting the proportion of homelessness and that overall the model would be considered significant.</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FEFEFE"/>
                </a:solidFill>
                <a:latin typeface="Arial"/>
                <a:ea typeface="Arial"/>
                <a:cs typeface="Arial"/>
                <a:sym typeface="Arial"/>
              </a:rPr>
              <a:t>Thank You</a:t>
            </a:r>
            <a:r>
              <a:rPr lang="en" sz="1100">
                <a:solidFill>
                  <a:srgbClr val="000000"/>
                </a:solidFill>
                <a:latin typeface="Arial"/>
                <a:ea typeface="Arial"/>
                <a:cs typeface="Arial"/>
                <a:sym typeface="Arial"/>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