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60" r:id="rId4"/>
    <p:sldId id="262" r:id="rId5"/>
    <p:sldId id="581" r:id="rId6"/>
    <p:sldId id="585" r:id="rId7"/>
    <p:sldId id="582" r:id="rId8"/>
    <p:sldId id="583" r:id="rId9"/>
    <p:sldId id="5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A041-9F22-4583-A033-688ED897DD8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C959E-7756-4F15-A022-A9DAD637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E94C-C437-4F22-B444-CCAA4B8B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90966-3447-441E-8340-B5791F59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8E37-254F-42AE-B312-A13CA409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16F0-446E-41EE-9BBF-C173D247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9372-CF29-4A39-B74C-426A7E6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48EC-546C-46A4-91DA-8254B75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7F51-38C8-45ED-8437-07A664A14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DF34-FE2D-4A57-A884-6ADD80E6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F169-C787-4507-AB95-A0EBAD9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AD4F-D860-4F09-8D43-30A9B00A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2C5B1-D65B-42F1-8126-32A6EA86F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72C4-8929-42E9-9149-2EDB6D4B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5C1A-EB29-4F12-8AEF-CDC31D0E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7AE4-F727-4330-90A2-3139CA91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74F83-5979-4632-B593-B8CD61A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8D6B-99BE-4F17-B93D-AB9180A5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5891-3B37-4F2C-A751-46632C22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6C4F-7548-449B-BB1A-5054FFB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A330-332F-43D4-86A1-5150D45B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52D8-C092-4B75-BE70-C9C52CB5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A9C-A381-429F-8B03-FB78B39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AEB7-A21C-497E-8D24-47A125E0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D745-56E6-42BD-8B0D-97838215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7C49-269E-4280-9381-8F50BD63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050F-FB7A-48A8-9045-01A80EC8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303D-B488-4DFA-B31F-F492271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EB0B-3109-462B-B365-33291612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9900D-28FA-4581-8DB1-C48616CD8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36A8-5E28-4204-985A-F7C10E0A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6B82-1331-48B0-AED2-67FDC4D4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E804C-4886-4A31-B608-C7992124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47D9-28CE-42F7-9C4B-E1F1CE0F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79AD-BD1F-4A90-8DDF-C4566700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2B379-D5A3-4317-B376-8A679756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A865A-06CF-4D64-8FB0-C4130ABD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62847-4B4F-47CF-B0E0-C4AA389E3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05E58-1685-40C2-8773-E812360F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9B59B-C4AF-4F27-A337-4D929B0E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4DF44-3097-4D84-B5C4-C893CB78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5E99-6E91-4AD0-A05D-237EF0C4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61300-BF17-4C17-8842-E9AF753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649C3-6900-4E61-B851-603479F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0734C-B8DB-4C1C-94AE-D4E34ADF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A6B5A-266D-4BA5-AACA-56E4343F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047CD-EFE2-4BC3-96D4-E30AD00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D668C-E691-4B47-ACC9-6531598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A019-57F5-444E-BF10-160E81FE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9685-28F8-45A7-A889-C5909778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BA2C5-7F92-4924-B5FB-D7876562A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61BDE-B71B-4EF4-ABE9-7A84FDF6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F08E-A0F4-4F3F-993A-5B974049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4A1D-B30B-461F-B627-F5245784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E7F-6771-4D9B-9F2A-F8CDA88F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D6583-CB72-44A4-93E3-407888501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D135-9063-4E30-8858-C10DFF5E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A14AC-6419-42C1-9433-2EA9DD70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2520-5E1F-49BB-A135-18A3A62D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677A-B564-40A7-9429-B72EF0CC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AF87C-2637-4C5A-A7D2-F8D6DDB3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BE9A-D020-4CBE-90DA-7C391BCE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CAA9-9D78-40E7-A8DC-A8B22A5E4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6871-4E60-40B2-816D-482DF2254817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DE3D-F09C-4B7B-8310-1E12F80C8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1384-FA09-4855-8C73-3DE5AA603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D84A-81C8-4D5D-99EC-B9B041F6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9B31-AEAA-4147-95FD-E4FADCBD7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138335"/>
            <a:ext cx="5336515" cy="3534738"/>
          </a:xfrm>
        </p:spPr>
        <p:txBody>
          <a:bodyPr anchor="b">
            <a:noAutofit/>
          </a:bodyPr>
          <a:lstStyle/>
          <a:p>
            <a:pPr algn="l"/>
            <a:r>
              <a:rPr lang="en-US" sz="4400" dirty="0"/>
              <a:t>Determining “at-risk” populations for cardiovascular disease-mortality by examining behavioral and environmental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9925-542A-40A3-9D37-5D564C08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5001208"/>
            <a:ext cx="4645250" cy="89754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Carter Cunningham, Jason Garner, Corey Kretzmer, Andrew </a:t>
            </a:r>
            <a:r>
              <a:rPr lang="en-US" sz="2000" dirty="0" err="1"/>
              <a:t>Krog</a:t>
            </a:r>
            <a:r>
              <a:rPr lang="en-US" sz="2000" dirty="0"/>
              <a:t>, Barrett </a:t>
            </a:r>
            <a:r>
              <a:rPr lang="en-US" sz="2000" dirty="0" err="1"/>
              <a:t>Ottenberg</a:t>
            </a:r>
            <a:r>
              <a:rPr lang="en-US" sz="2000" dirty="0"/>
              <a:t>, Ava Prokop</a:t>
            </a:r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cardiovascular disease">
            <a:extLst>
              <a:ext uri="{FF2B5EF4-FFF2-40B4-BE49-F238E27FC236}">
                <a16:creationId xmlns:a16="http://schemas.microsoft.com/office/drawing/2014/main" id="{FD2E7E9A-62F2-4630-82FD-D94FB03A8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r="20649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Hypothesis &amp; Motivation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Hypothesis: Certain environmental and behavioral factors impact a population’s prevalence for cardiovascular disease – linked mortality.  Lower socioeconomic status and education attainment, high obesity, diabetes and smoking rates, as well as racial distribution may all be indicators of a population’s risk for CVD.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 do we care? Nearly 1 in 4 deaths in the U.S. is due to cardiovascular disease.  Possible to apply our findings to target at-risk populations for intervention by public health organizations.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8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Questions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Are there geographic differences in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Do counties with lower education and income levels have higher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Do counties with higher incidence of obesity, diabetes or smoking have higher rates of cardiovascular mortality?</a:t>
            </a:r>
          </a:p>
          <a:p>
            <a:endParaRPr lang="en-US" sz="2400" dirty="0"/>
          </a:p>
          <a:p>
            <a:r>
              <a:rPr lang="en-US" sz="2400" dirty="0"/>
              <a:t>Is there a specific combination of factors to consider when generating the “best model” for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77896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Sources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1B9863A8-8D16-4F37-95A3-2D43EBDA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b="1" dirty="0"/>
              <a:t>Center for Disease Control (CDC): </a:t>
            </a:r>
            <a:r>
              <a:rPr lang="en-US" sz="2400" dirty="0"/>
              <a:t>annual deaths caused by major cardiovascular diseases (rate per 100,000 people) by county from 2012-2016, Diabetes and Obesity incidence rates.</a:t>
            </a:r>
          </a:p>
          <a:p>
            <a:r>
              <a:rPr lang="en-US" sz="2400" b="1" dirty="0"/>
              <a:t>U.S. Census Bureau American Community Survey:</a:t>
            </a:r>
            <a:r>
              <a:rPr lang="en-US" sz="2400" dirty="0"/>
              <a:t> educational attainment &amp; median income by county </a:t>
            </a:r>
          </a:p>
          <a:p>
            <a:r>
              <a:rPr lang="en-US" sz="2400" b="1" dirty="0"/>
              <a:t>Global Health Data Exchange: </a:t>
            </a:r>
            <a:r>
              <a:rPr lang="en-US" sz="2400" dirty="0"/>
              <a:t>U.S. smoking prevalence by county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50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Original DF –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Education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Income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Mortality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D8E10C2-5F39-4890-9914-D2F456BF9125}"/>
              </a:ext>
            </a:extLst>
          </p:cNvPr>
          <p:cNvGrpSpPr/>
          <p:nvPr/>
        </p:nvGrpSpPr>
        <p:grpSpPr>
          <a:xfrm>
            <a:off x="4768255" y="362874"/>
            <a:ext cx="6995173" cy="1873666"/>
            <a:chOff x="4768255" y="380629"/>
            <a:chExt cx="6995173" cy="18736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F1E386-5CB4-43F9-A19E-CB1D55FAF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255" y="391151"/>
              <a:ext cx="6995173" cy="1845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08F27B-5EBC-4121-ADEC-65685BEE64CC}"/>
                </a:ext>
              </a:extLst>
            </p:cNvPr>
            <p:cNvSpPr/>
            <p:nvPr/>
          </p:nvSpPr>
          <p:spPr>
            <a:xfrm>
              <a:off x="4976031" y="380629"/>
              <a:ext cx="302993" cy="187366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23E81A-E27D-491B-A901-0A81E8ADA89E}"/>
                </a:ext>
              </a:extLst>
            </p:cNvPr>
            <p:cNvSpPr/>
            <p:nvPr/>
          </p:nvSpPr>
          <p:spPr>
            <a:xfrm>
              <a:off x="8229601" y="380629"/>
              <a:ext cx="3533827" cy="185608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5EC32-021E-4803-8823-46B795348910}"/>
              </a:ext>
            </a:extLst>
          </p:cNvPr>
          <p:cNvGrpSpPr/>
          <p:nvPr/>
        </p:nvGrpSpPr>
        <p:grpSpPr>
          <a:xfrm>
            <a:off x="4765431" y="2466865"/>
            <a:ext cx="6995172" cy="2173904"/>
            <a:chOff x="4765431" y="2466865"/>
            <a:chExt cx="6995172" cy="217390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FD856B-8D62-4F56-8875-ADBF285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431" y="2466865"/>
              <a:ext cx="6995172" cy="21691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78F016-70A5-46E4-AFD8-DCA7D6E9FA61}"/>
                </a:ext>
              </a:extLst>
            </p:cNvPr>
            <p:cNvSpPr/>
            <p:nvPr/>
          </p:nvSpPr>
          <p:spPr>
            <a:xfrm>
              <a:off x="5229877" y="2466865"/>
              <a:ext cx="378069" cy="217390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F471F1-5640-4BD8-8E2D-E82BAAEADE7F}"/>
                </a:ext>
              </a:extLst>
            </p:cNvPr>
            <p:cNvSpPr/>
            <p:nvPr/>
          </p:nvSpPr>
          <p:spPr>
            <a:xfrm>
              <a:off x="9739365" y="2466865"/>
              <a:ext cx="561631" cy="216917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3A801E-9E9D-4142-BA40-49FA8DCA8426}"/>
              </a:ext>
            </a:extLst>
          </p:cNvPr>
          <p:cNvGrpSpPr/>
          <p:nvPr/>
        </p:nvGrpSpPr>
        <p:grpSpPr>
          <a:xfrm>
            <a:off x="4770558" y="4773242"/>
            <a:ext cx="6990045" cy="1705414"/>
            <a:chOff x="4770558" y="4773242"/>
            <a:chExt cx="6990045" cy="17054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392CD-359D-472F-88FA-5C3D279E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558" y="4777970"/>
              <a:ext cx="6990045" cy="1700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D46D4B-6045-422C-93CE-D4A72E7A2A19}"/>
                </a:ext>
              </a:extLst>
            </p:cNvPr>
            <p:cNvSpPr/>
            <p:nvPr/>
          </p:nvSpPr>
          <p:spPr>
            <a:xfrm>
              <a:off x="6718040" y="4773242"/>
              <a:ext cx="391577" cy="17041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B19287-D5FF-493A-9912-EC5A99EEFC7E}"/>
                </a:ext>
              </a:extLst>
            </p:cNvPr>
            <p:cNvSpPr/>
            <p:nvPr/>
          </p:nvSpPr>
          <p:spPr>
            <a:xfrm>
              <a:off x="8001001" y="4777969"/>
              <a:ext cx="457200" cy="1699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27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Original DF –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Diabetes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Smoking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Obesity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Race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2016E3-B1E3-4AC6-80BE-1DF9AB88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1" y="676033"/>
            <a:ext cx="6905965" cy="1126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2178F-8EBF-4947-897C-67E315A6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1" y="1970269"/>
            <a:ext cx="6104149" cy="1425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3916A-0991-42F4-A9EA-1D7E7E620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70" y="3563471"/>
            <a:ext cx="6905965" cy="1118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85BF65-413F-40FE-8115-7484B59E2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69" y="4849888"/>
            <a:ext cx="6905951" cy="1353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198D5C-A478-4DA0-A930-111059E39E89}"/>
              </a:ext>
            </a:extLst>
          </p:cNvPr>
          <p:cNvSpPr/>
          <p:nvPr/>
        </p:nvSpPr>
        <p:spPr>
          <a:xfrm>
            <a:off x="6741268" y="676033"/>
            <a:ext cx="544749" cy="11260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882CC5-2E3E-4C56-8D93-5F2024ED4F21}"/>
              </a:ext>
            </a:extLst>
          </p:cNvPr>
          <p:cNvSpPr/>
          <p:nvPr/>
        </p:nvSpPr>
        <p:spPr>
          <a:xfrm>
            <a:off x="9663501" y="676032"/>
            <a:ext cx="544749" cy="11260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9BB43D-2C8B-4576-A1DF-11E8ECCBB17C}"/>
              </a:ext>
            </a:extLst>
          </p:cNvPr>
          <p:cNvSpPr/>
          <p:nvPr/>
        </p:nvSpPr>
        <p:spPr>
          <a:xfrm>
            <a:off x="4964469" y="1970269"/>
            <a:ext cx="1640514" cy="1425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F32E02-6452-4501-856C-D4D3B13F0B1E}"/>
              </a:ext>
            </a:extLst>
          </p:cNvPr>
          <p:cNvSpPr/>
          <p:nvPr/>
        </p:nvSpPr>
        <p:spPr>
          <a:xfrm>
            <a:off x="7537705" y="1985016"/>
            <a:ext cx="683014" cy="14250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59B818-31C2-46F5-AD46-0123EBDEB96A}"/>
              </a:ext>
            </a:extLst>
          </p:cNvPr>
          <p:cNvSpPr/>
          <p:nvPr/>
        </p:nvSpPr>
        <p:spPr>
          <a:xfrm>
            <a:off x="6399761" y="3527920"/>
            <a:ext cx="551444" cy="11182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663320-4664-4F54-9A1C-E86DCB8005EC}"/>
              </a:ext>
            </a:extLst>
          </p:cNvPr>
          <p:cNvSpPr/>
          <p:nvPr/>
        </p:nvSpPr>
        <p:spPr>
          <a:xfrm>
            <a:off x="9579446" y="3563471"/>
            <a:ext cx="478954" cy="11182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69F2D-9DDA-497D-BE93-954F7FE1CC0E}"/>
              </a:ext>
            </a:extLst>
          </p:cNvPr>
          <p:cNvSpPr/>
          <p:nvPr/>
        </p:nvSpPr>
        <p:spPr>
          <a:xfrm>
            <a:off x="5150968" y="4835141"/>
            <a:ext cx="690531" cy="13011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902DA1-2BE5-4B91-AED2-DE2A1CC48B97}"/>
              </a:ext>
            </a:extLst>
          </p:cNvPr>
          <p:cNvSpPr/>
          <p:nvPr/>
        </p:nvSpPr>
        <p:spPr>
          <a:xfrm>
            <a:off x="6652766" y="4846020"/>
            <a:ext cx="5217654" cy="13011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51D5E14-CB17-4CBA-9601-D3421F66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24" y="2417980"/>
            <a:ext cx="7016536" cy="8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11003-8E27-4945-8773-484590BA78E9}"/>
              </a:ext>
            </a:extLst>
          </p:cNvPr>
          <p:cNvSpPr txBox="1"/>
          <p:nvPr/>
        </p:nvSpPr>
        <p:spPr>
          <a:xfrm>
            <a:off x="4733823" y="562809"/>
            <a:ext cx="6785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&lt; High School: 10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High School Degree: 12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Some college: 14 years of schooling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Bachelor’s degree or higher: 20 years of schooling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for Bachelor, Master or Doctorate degrees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938B8B7-BAE4-4DB6-9128-09CBBAF6C2B3}"/>
              </a:ext>
            </a:extLst>
          </p:cNvPr>
          <p:cNvSpPr/>
          <p:nvPr/>
        </p:nvSpPr>
        <p:spPr>
          <a:xfrm>
            <a:off x="7918570" y="3570983"/>
            <a:ext cx="647042" cy="108145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E159D-D0C4-4EB8-955B-7AC7380D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23" y="4926562"/>
            <a:ext cx="7016536" cy="15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CD45274-4BB5-46EF-A39A-B849DE00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57" y="2538498"/>
            <a:ext cx="7163217" cy="1127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A328E-148A-4A04-8B80-54AC26A84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57" y="5054554"/>
            <a:ext cx="7163217" cy="1393882"/>
          </a:xfrm>
          <a:prstGeom prst="rect">
            <a:avLst/>
          </a:prstGeom>
        </p:spPr>
      </p:pic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26500423-E5A7-4EA2-9997-80C62A48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92" y="409564"/>
            <a:ext cx="5884549" cy="17588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66984-177D-41B7-8ECB-D091141A2146}"/>
              </a:ext>
            </a:extLst>
          </p:cNvPr>
          <p:cNvSpPr txBox="1"/>
          <p:nvPr/>
        </p:nvSpPr>
        <p:spPr>
          <a:xfrm>
            <a:off x="6493661" y="4386838"/>
            <a:ext cx="300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Bins for comparison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D00FF3-61AE-44E2-871E-AF6979AED3F4}"/>
              </a:ext>
            </a:extLst>
          </p:cNvPr>
          <p:cNvSpPr/>
          <p:nvPr/>
        </p:nvSpPr>
        <p:spPr>
          <a:xfrm rot="16200000">
            <a:off x="7741803" y="3917520"/>
            <a:ext cx="509071" cy="25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0BD11-FBA7-4C2B-B8D3-9608DB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Cleanup &amp;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Final DF</a:t>
            </a:r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AE26EA-1B16-462B-9D6D-7B2B0E4BC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17" y="2556769"/>
            <a:ext cx="7175259" cy="16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10229</TotalTime>
  <Words>305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Determining “at-risk” populations for cardiovascular disease-mortality by examining behavioral and environmental factors</vt:lpstr>
      <vt:lpstr>Hypothesis &amp; Motivation</vt:lpstr>
      <vt:lpstr>Questions</vt:lpstr>
      <vt:lpstr>Data Sources</vt:lpstr>
      <vt:lpstr>Original DF – Education Income Mortality </vt:lpstr>
      <vt:lpstr>Original DF – Diabetes Smoking Obesity Race </vt:lpstr>
      <vt:lpstr>Data Cleanup</vt:lpstr>
      <vt:lpstr>Data Cleanup</vt:lpstr>
      <vt:lpstr>Data Cleanup &amp; Final 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 Between Cardiovascular Mortality and Socioeconomic Status in the U.S.</dc:title>
  <dc:creator>Andrew Krog</dc:creator>
  <cp:lastModifiedBy>Corey Kretzmer</cp:lastModifiedBy>
  <cp:revision>40</cp:revision>
  <dcterms:created xsi:type="dcterms:W3CDTF">2018-08-18T23:38:05Z</dcterms:created>
  <dcterms:modified xsi:type="dcterms:W3CDTF">2018-12-15T14:22:21Z</dcterms:modified>
</cp:coreProperties>
</file>