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586" r:id="rId2"/>
    <p:sldId id="584" r:id="rId3"/>
    <p:sldId id="587" r:id="rId4"/>
    <p:sldId id="583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0305" autoAdjust="0"/>
  </p:normalViewPr>
  <p:slideViewPr>
    <p:cSldViewPr snapToGrid="0">
      <p:cViewPr varScale="1">
        <p:scale>
          <a:sx n="61" d="100"/>
          <a:sy n="61" d="100"/>
        </p:scale>
        <p:origin x="8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9DA041-9F22-4583-A033-688ED897DD84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7C959E-7756-4F15-A022-A9DAD637A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9288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Perils of overfitting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7C959E-7756-4F15-A022-A9DAD637AB3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3995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Remove smoking and education – R</a:t>
            </a:r>
            <a:r>
              <a:rPr lang="en-US" baseline="30000" dirty="0"/>
              <a:t>2</a:t>
            </a:r>
            <a:r>
              <a:rPr lang="en-US" baseline="0" dirty="0"/>
              <a:t> 0.67, MSE 0.29</a:t>
            </a:r>
          </a:p>
          <a:p>
            <a:endParaRPr lang="en-US" baseline="0" dirty="0"/>
          </a:p>
          <a:p>
            <a:r>
              <a:rPr lang="en-US" dirty="0"/>
              <a:t>Remove smoking, MYS, education – R</a:t>
            </a:r>
            <a:r>
              <a:rPr lang="en-US" baseline="30000" dirty="0"/>
              <a:t>2</a:t>
            </a:r>
            <a:r>
              <a:rPr lang="en-US" baseline="0" dirty="0"/>
              <a:t> 0.66, MSE 0.30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7C959E-7756-4F15-A022-A9DAD637AB3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2988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5E94C-C437-4F22-B444-CCAA4B8B0C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390966-3447-441E-8340-B5791F59E2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648E37-254F-42AE-B312-A13CA409D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66871-4E60-40B2-816D-482DF2254817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E516F0-446E-41EE-9BBF-C173D247B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8F9372-CF29-4A39-B74C-426A7E60D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1D84A-81C8-4D5D-99EC-B9B041F6F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348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448EC-546C-46A4-91DA-8254B7583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467F51-38C8-45ED-8437-07A664A145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8FDF34-FE2D-4A57-A884-6ADD80E63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66871-4E60-40B2-816D-482DF2254817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EBF169-C787-4507-AB95-A0EBAD9EE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EBAD4F-D860-4F09-8D43-30A9B00AB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1D84A-81C8-4D5D-99EC-B9B041F6F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120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32C5B1-D65B-42F1-8126-32A6EA86F5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7F72C4-8929-42E9-9149-2EDB6D4B14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6C5C1A-EB29-4F12-8AEF-CDC31D0E7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66871-4E60-40B2-816D-482DF2254817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CD7AE4-F727-4330-90A2-3139CA912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B74F83-5979-4632-B593-B8CD61A28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1D84A-81C8-4D5D-99EC-B9B041F6F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552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88D6B-99BE-4F17-B93D-AB9180A50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2B5891-3B37-4F2C-A751-46632C2260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536C4F-7548-449B-BB1A-5054FFB89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66871-4E60-40B2-816D-482DF2254817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14A330-332F-43D4-86A1-5150D45B1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BF52D8-C092-4B75-BE70-C9C52CB59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1D84A-81C8-4D5D-99EC-B9B041F6F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800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C0A9C-A381-429F-8B03-FB78B3920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BDAEB7-A21C-497E-8D24-47A125E0A3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89D745-56E6-42BD-8B0D-97838215F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66871-4E60-40B2-816D-482DF2254817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B7C49-269E-4280-9381-8F50BD63B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A7050F-FB7A-48A8-9045-01A80EC87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1D84A-81C8-4D5D-99EC-B9B041F6F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725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7303D-B488-4DFA-B31F-F492271CA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F6EB0B-3109-462B-B365-332916121B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29900D-28FA-4581-8DB1-C48616CD8A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0536A8-5E28-4204-985A-F7C10E0A9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66871-4E60-40B2-816D-482DF2254817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536B82-1331-48B0-AED2-67FDC4D48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6E804C-4886-4A31-B608-C79921249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1D84A-81C8-4D5D-99EC-B9B041F6F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448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447D9-28CE-42F7-9C4B-E1F1CE0F7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6879AD-BD1F-4A90-8DDF-C456670036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92B379-D5A3-4317-B376-8A67975659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2A865A-06CF-4D64-8FB0-C4130ABD36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762847-4B4F-47CF-B0E0-C4AA389E3C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905E58-1685-40C2-8773-E812360FB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66871-4E60-40B2-816D-482DF2254817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39B59B-C4AF-4F27-A337-4D929B0E4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44DF44-3097-4D84-B5C4-C893CB78E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1D84A-81C8-4D5D-99EC-B9B041F6F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600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75E99-6E91-4AD0-A05D-237EF0C46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361300-BF17-4C17-8842-E9AF753BB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66871-4E60-40B2-816D-482DF2254817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7649C3-6900-4E61-B851-603479F1C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20734C-B8DB-4C1C-94AE-D4E34ADF8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1D84A-81C8-4D5D-99EC-B9B041F6F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298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DA6B5A-266D-4BA5-AACA-56E4343FF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66871-4E60-40B2-816D-482DF2254817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A047CD-EFE2-4BC3-96D4-E30AD00A5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DD668C-E691-4B47-ACC9-653159844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1D84A-81C8-4D5D-99EC-B9B041F6F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887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BA019-57F5-444E-BF10-160E81FE4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4C9685-28F8-45A7-A889-C5909778EF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4BA2C5-7F92-4924-B5FB-D7876562AB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961BDE-B71B-4EF4-ABE9-7A84FDF61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66871-4E60-40B2-816D-482DF2254817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2F08E-A0F4-4F3F-993A-5B974049E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464A1D-B30B-461F-B627-F5245784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1D84A-81C8-4D5D-99EC-B9B041F6F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793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B0E7F-6771-4D9B-9F2A-F8CDA88F8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9D6583-CB72-44A4-93E3-4078885016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97D135-9063-4E30-8858-C10DFF5EB5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9A14AC-6419-42C1-9433-2EA9DD70B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66871-4E60-40B2-816D-482DF2254817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892520-5E1F-49BB-A135-18A3A62D7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A4677A-B564-40A7-9429-B72EF0CC5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1D84A-81C8-4D5D-99EC-B9B041F6F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033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EAF87C-2637-4C5A-A7D2-F8D6DDB3E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0BE9A-D020-4CBE-90DA-7C391BCE1D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34CAA9-9D78-40E7-A8DC-A8B22A5E4C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B66871-4E60-40B2-816D-482DF2254817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EFDE3D-F09C-4B7B-8310-1E12F80C8C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6F1384-FA09-4855-8C73-3DE5AA603E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1D84A-81C8-4D5D-99EC-B9B041F6F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925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9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860BD11-FBA7-4C2B-B8D3-9608DBCCD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328" y="963877"/>
            <a:ext cx="3795234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Multiple Linear Regression – Factors Used in Comprehensive Model</a:t>
            </a:r>
          </a:p>
        </p:txBody>
      </p:sp>
      <p:cxnSp>
        <p:nvCxnSpPr>
          <p:cNvPr id="28" name="Straight Connector 11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8820674-9B58-4623-915D-2777E86FBC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3203295"/>
              </p:ext>
            </p:extLst>
          </p:nvPr>
        </p:nvGraphicFramePr>
        <p:xfrm>
          <a:off x="5235228" y="2283314"/>
          <a:ext cx="5557952" cy="361080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557952">
                  <a:extLst>
                    <a:ext uri="{9D8B030D-6E8A-4147-A177-3AD203B41FA5}">
                      <a16:colId xmlns:a16="http://schemas.microsoft.com/office/drawing/2014/main" val="3018804841"/>
                    </a:ext>
                  </a:extLst>
                </a:gridCol>
              </a:tblGrid>
              <a:tr h="23762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Income Level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43" marR="5943" marT="5943" marB="0" anchor="b"/>
                </a:tc>
                <a:extLst>
                  <a:ext uri="{0D108BD9-81ED-4DB2-BD59-A6C34878D82A}">
                    <a16:rowId xmlns:a16="http://schemas.microsoft.com/office/drawing/2014/main" val="2513988432"/>
                  </a:ext>
                </a:extLst>
              </a:tr>
              <a:tr h="35423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Mean Years Schooling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43" marR="5943" marT="5943" marB="0" anchor="b"/>
                </a:tc>
                <a:extLst>
                  <a:ext uri="{0D108BD9-81ED-4DB2-BD59-A6C34878D82A}">
                    <a16:rowId xmlns:a16="http://schemas.microsoft.com/office/drawing/2014/main" val="4204587826"/>
                  </a:ext>
                </a:extLst>
              </a:tr>
              <a:tr h="23762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Education Level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43" marR="5943" marT="5943" marB="0" anchor="b"/>
                </a:tc>
                <a:extLst>
                  <a:ext uri="{0D108BD9-81ED-4DB2-BD59-A6C34878D82A}">
                    <a16:rowId xmlns:a16="http://schemas.microsoft.com/office/drawing/2014/main" val="2781693883"/>
                  </a:ext>
                </a:extLst>
              </a:tr>
              <a:tr h="21974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% White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43" marR="5943" marT="5943" marB="0" anchor="b"/>
                </a:tc>
                <a:extLst>
                  <a:ext uri="{0D108BD9-81ED-4DB2-BD59-A6C34878D82A}">
                    <a16:rowId xmlns:a16="http://schemas.microsoft.com/office/drawing/2014/main" val="2792557309"/>
                  </a:ext>
                </a:extLst>
              </a:tr>
              <a:tr h="21974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% Black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43" marR="5943" marT="5943" marB="0" anchor="b"/>
                </a:tc>
                <a:extLst>
                  <a:ext uri="{0D108BD9-81ED-4DB2-BD59-A6C34878D82A}">
                    <a16:rowId xmlns:a16="http://schemas.microsoft.com/office/drawing/2014/main" val="3371091514"/>
                  </a:ext>
                </a:extLst>
              </a:tr>
              <a:tr h="23762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% Native American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43" marR="5943" marT="5943" marB="0" anchor="b"/>
                </a:tc>
                <a:extLst>
                  <a:ext uri="{0D108BD9-81ED-4DB2-BD59-A6C34878D82A}">
                    <a16:rowId xmlns:a16="http://schemas.microsoft.com/office/drawing/2014/main" val="2284434128"/>
                  </a:ext>
                </a:extLst>
              </a:tr>
              <a:tr h="21974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% Asian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43" marR="5943" marT="5943" marB="0" anchor="b"/>
                </a:tc>
                <a:extLst>
                  <a:ext uri="{0D108BD9-81ED-4DB2-BD59-A6C34878D82A}">
                    <a16:rowId xmlns:a16="http://schemas.microsoft.com/office/drawing/2014/main" val="3625141221"/>
                  </a:ext>
                </a:extLst>
              </a:tr>
              <a:tr h="23762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% Pacific Islander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43" marR="5943" marT="5943" marB="0" anchor="b"/>
                </a:tc>
                <a:extLst>
                  <a:ext uri="{0D108BD9-81ED-4DB2-BD59-A6C34878D82A}">
                    <a16:rowId xmlns:a16="http://schemas.microsoft.com/office/drawing/2014/main" val="3681081105"/>
                  </a:ext>
                </a:extLst>
              </a:tr>
              <a:tr h="21974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% Other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43" marR="5943" marT="5943" marB="0" anchor="b"/>
                </a:tc>
                <a:extLst>
                  <a:ext uri="{0D108BD9-81ED-4DB2-BD59-A6C34878D82A}">
                    <a16:rowId xmlns:a16="http://schemas.microsoft.com/office/drawing/2014/main" val="3248274771"/>
                  </a:ext>
                </a:extLst>
              </a:tr>
              <a:tr h="35423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% Two or More Races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43" marR="5943" marT="5943" marB="0" anchor="b"/>
                </a:tc>
                <a:extLst>
                  <a:ext uri="{0D108BD9-81ED-4DB2-BD59-A6C34878D82A}">
                    <a16:rowId xmlns:a16="http://schemas.microsoft.com/office/drawing/2014/main" val="4218017157"/>
                  </a:ext>
                </a:extLst>
              </a:tr>
              <a:tr h="30005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Estimated Diabetes Rate Per 1,000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43" marR="5943" marT="5943" marB="0" anchor="b"/>
                </a:tc>
                <a:extLst>
                  <a:ext uri="{0D108BD9-81ED-4DB2-BD59-A6C34878D82A}">
                    <a16:rowId xmlns:a16="http://schemas.microsoft.com/office/drawing/2014/main" val="123598950"/>
                  </a:ext>
                </a:extLst>
              </a:tr>
              <a:tr h="23762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% Daily Smokers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43" marR="5943" marT="5943" marB="0" anchor="b"/>
                </a:tc>
                <a:extLst>
                  <a:ext uri="{0D108BD9-81ED-4DB2-BD59-A6C34878D82A}">
                    <a16:rowId xmlns:a16="http://schemas.microsoft.com/office/drawing/2014/main" val="1840535322"/>
                  </a:ext>
                </a:extLst>
              </a:tr>
              <a:tr h="35423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% Population Obese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43" marR="5943" marT="5943" marB="0" anchor="b"/>
                </a:tc>
                <a:extLst>
                  <a:ext uri="{0D108BD9-81ED-4DB2-BD59-A6C34878D82A}">
                    <a16:rowId xmlns:a16="http://schemas.microsoft.com/office/drawing/2014/main" val="353177113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33CC7F8B-3DEE-4A84-B1EA-6A0D7753DBF4}"/>
              </a:ext>
            </a:extLst>
          </p:cNvPr>
          <p:cNvSpPr txBox="1"/>
          <p:nvPr/>
        </p:nvSpPr>
        <p:spPr>
          <a:xfrm>
            <a:off x="5118538" y="727906"/>
            <a:ext cx="19549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 Factor Blocks: Health</a:t>
            </a:r>
          </a:p>
          <a:p>
            <a:r>
              <a:rPr lang="en-US" dirty="0"/>
              <a:t>Income</a:t>
            </a:r>
          </a:p>
          <a:p>
            <a:r>
              <a:rPr lang="en-US" dirty="0"/>
              <a:t>Race</a:t>
            </a:r>
          </a:p>
          <a:p>
            <a:r>
              <a:rPr lang="en-US" dirty="0"/>
              <a:t>Education</a:t>
            </a:r>
          </a:p>
        </p:txBody>
      </p:sp>
    </p:spTree>
    <p:extLst>
      <p:ext uri="{BB962C8B-B14F-4D97-AF65-F5344CB8AC3E}">
        <p14:creationId xmlns:p14="http://schemas.microsoft.com/office/powerpoint/2010/main" val="2913393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9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860BD11-FBA7-4C2B-B8D3-9608DBCCD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Data Exploration: Correlations</a:t>
            </a:r>
          </a:p>
        </p:txBody>
      </p:sp>
      <p:cxnSp>
        <p:nvCxnSpPr>
          <p:cNvPr id="28" name="Straight Connector 11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70159743-625F-4460-9073-2217E76899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9198" y="1284061"/>
            <a:ext cx="6764843" cy="186415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787B3E1-BFC9-42B8-97F4-B2309FC8FE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6031" y="4043702"/>
            <a:ext cx="4855200" cy="167914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922A998-3B66-46A9-82FB-CD9AE5C9FB35}"/>
              </a:ext>
            </a:extLst>
          </p:cNvPr>
          <p:cNvSpPr txBox="1"/>
          <p:nvPr/>
        </p:nvSpPr>
        <p:spPr>
          <a:xfrm>
            <a:off x="9953805" y="4144608"/>
            <a:ext cx="179405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Multicollinearity within some factor blocks – consider limiting factors used?</a:t>
            </a:r>
          </a:p>
        </p:txBody>
      </p:sp>
    </p:spTree>
    <p:extLst>
      <p:ext uri="{BB962C8B-B14F-4D97-AF65-F5344CB8AC3E}">
        <p14:creationId xmlns:p14="http://schemas.microsoft.com/office/powerpoint/2010/main" val="443687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9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860BD11-FBA7-4C2B-B8D3-9608DBCCD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Data Exploration: Multiple Linear Regression (no training)</a:t>
            </a:r>
          </a:p>
        </p:txBody>
      </p:sp>
      <p:cxnSp>
        <p:nvCxnSpPr>
          <p:cNvPr id="28" name="Straight Connector 11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342169B4-C964-4730-B424-568B5F3E30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6031" y="1102049"/>
            <a:ext cx="6757618" cy="4653902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F55DEEA-6BF8-463A-A1D9-4B4A2DE3C06A}"/>
              </a:ext>
            </a:extLst>
          </p:cNvPr>
          <p:cNvSpPr/>
          <p:nvPr/>
        </p:nvSpPr>
        <p:spPr>
          <a:xfrm>
            <a:off x="6873765" y="1502980"/>
            <a:ext cx="515007" cy="5334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CB4BD8-5C86-4B94-9297-BF2B7B329FDA}"/>
              </a:ext>
            </a:extLst>
          </p:cNvPr>
          <p:cNvSpPr txBox="1"/>
          <p:nvPr/>
        </p:nvSpPr>
        <p:spPr>
          <a:xfrm>
            <a:off x="7882759" y="1397876"/>
            <a:ext cx="21756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 training, overfitting</a:t>
            </a:r>
          </a:p>
        </p:txBody>
      </p:sp>
    </p:spTree>
    <p:extLst>
      <p:ext uri="{BB962C8B-B14F-4D97-AF65-F5344CB8AC3E}">
        <p14:creationId xmlns:p14="http://schemas.microsoft.com/office/powerpoint/2010/main" val="1836953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9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860BD11-FBA7-4C2B-B8D3-9608DBCCD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Machine Learning – Multiple Linear Regression with Training</a:t>
            </a:r>
          </a:p>
        </p:txBody>
      </p:sp>
      <p:cxnSp>
        <p:nvCxnSpPr>
          <p:cNvPr id="28" name="Straight Connector 11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5411A1EF-505E-4037-BD85-E910C645C3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1149412"/>
              </p:ext>
            </p:extLst>
          </p:nvPr>
        </p:nvGraphicFramePr>
        <p:xfrm>
          <a:off x="5107140" y="1527144"/>
          <a:ext cx="6310452" cy="43748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2245">
                  <a:extLst>
                    <a:ext uri="{9D8B030D-6E8A-4147-A177-3AD203B41FA5}">
                      <a16:colId xmlns:a16="http://schemas.microsoft.com/office/drawing/2014/main" val="3600281848"/>
                    </a:ext>
                  </a:extLst>
                </a:gridCol>
                <a:gridCol w="966369">
                  <a:extLst>
                    <a:ext uri="{9D8B030D-6E8A-4147-A177-3AD203B41FA5}">
                      <a16:colId xmlns:a16="http://schemas.microsoft.com/office/drawing/2014/main" val="3458087568"/>
                    </a:ext>
                  </a:extLst>
                </a:gridCol>
                <a:gridCol w="1431838">
                  <a:extLst>
                    <a:ext uri="{9D8B030D-6E8A-4147-A177-3AD203B41FA5}">
                      <a16:colId xmlns:a16="http://schemas.microsoft.com/office/drawing/2014/main" val="2139526434"/>
                    </a:ext>
                  </a:extLst>
                </a:gridCol>
              </a:tblGrid>
              <a:tr h="62216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Factors used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MSE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5463091"/>
                  </a:ext>
                </a:extLst>
              </a:tr>
              <a:tr h="49091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All Factors</a:t>
                      </a:r>
                    </a:p>
                    <a:p>
                      <a:pPr algn="ctr"/>
                      <a:r>
                        <a:rPr lang="en-US" dirty="0"/>
                        <a:t>(13 factors)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7444636"/>
                  </a:ext>
                </a:extLst>
              </a:tr>
              <a:tr h="49091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Remove Education Factors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9581407"/>
                  </a:ext>
                </a:extLst>
              </a:tr>
              <a:tr h="49091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Remove Race Factors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8867058"/>
                  </a:ext>
                </a:extLst>
              </a:tr>
              <a:tr h="49091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Remove Health Factors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8818877"/>
                  </a:ext>
                </a:extLst>
              </a:tr>
              <a:tr h="49091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Remove Income Factors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0817438"/>
                  </a:ext>
                </a:extLst>
              </a:tr>
              <a:tr h="49091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Income, Smoking, Diabetes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0964654"/>
                  </a:ext>
                </a:extLst>
              </a:tr>
              <a:tr h="53781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Income and Education </a:t>
                      </a:r>
                    </a:p>
                    <a:p>
                      <a:pPr algn="ctr"/>
                      <a:r>
                        <a:rPr lang="en-US" dirty="0"/>
                        <a:t>(Project 1 Variables)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64737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35308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</TotalTime>
  <Words>167</Words>
  <Application>Microsoft Office PowerPoint</Application>
  <PresentationFormat>Widescreen</PresentationFormat>
  <Paragraphs>55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Multiple Linear Regression – Factors Used in Comprehensive Model</vt:lpstr>
      <vt:lpstr>Data Exploration: Correlations</vt:lpstr>
      <vt:lpstr>Data Exploration: Multiple Linear Regression (no training)</vt:lpstr>
      <vt:lpstr>Machine Learning – Multiple Linear Regression with Training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Link Between Cardiovascular Mortality and Socioeconomic Status in the U.S.</dc:title>
  <dc:creator>Andrew Krog</dc:creator>
  <cp:lastModifiedBy>Carter</cp:lastModifiedBy>
  <cp:revision>40</cp:revision>
  <dcterms:created xsi:type="dcterms:W3CDTF">2018-08-18T23:38:05Z</dcterms:created>
  <dcterms:modified xsi:type="dcterms:W3CDTF">2018-12-14T01:41:33Z</dcterms:modified>
</cp:coreProperties>
</file>