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5" r:id="rId3"/>
    <p:sldId id="257" r:id="rId4"/>
    <p:sldId id="264" r:id="rId5"/>
    <p:sldId id="261" r:id="rId6"/>
    <p:sldId id="263" r:id="rId7"/>
    <p:sldId id="262" r:id="rId8"/>
    <p:sldId id="266" r:id="rId9"/>
    <p:sldId id="259"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5497" autoAdjust="0"/>
  </p:normalViewPr>
  <p:slideViewPr>
    <p:cSldViewPr>
      <p:cViewPr varScale="1">
        <p:scale>
          <a:sx n="132" d="100"/>
          <a:sy n="132" d="100"/>
        </p:scale>
        <p:origin x="144" y="24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90"/>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DC0B-439A-4283-B282-0A81E38E4B9A}" type="datetimeFigureOut">
              <a:rPr lang="en-US" smtClean="0"/>
              <a:t>10/28/2018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7-8A08-47F0-BD34-72DA7B8DDD06}" type="slidenum">
              <a:rPr lang="en-US" smtClean="0"/>
              <a:t>‹#›</a:t>
            </a:fld>
            <a:endParaRPr lang="en-US"/>
          </a:p>
        </p:txBody>
      </p:sp>
    </p:spTree>
    <p:extLst>
      <p:ext uri="{BB962C8B-B14F-4D97-AF65-F5344CB8AC3E}">
        <p14:creationId xmlns:p14="http://schemas.microsoft.com/office/powerpoint/2010/main" val="25603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1</a:t>
            </a:fld>
            <a:endParaRPr lang="en-US"/>
          </a:p>
        </p:txBody>
      </p:sp>
    </p:spTree>
    <p:extLst>
      <p:ext uri="{BB962C8B-B14F-4D97-AF65-F5344CB8AC3E}">
        <p14:creationId xmlns:p14="http://schemas.microsoft.com/office/powerpoint/2010/main" val="24340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4</a:t>
            </a:fld>
            <a:endParaRPr lang="en-US"/>
          </a:p>
        </p:txBody>
      </p:sp>
    </p:spTree>
    <p:extLst>
      <p:ext uri="{BB962C8B-B14F-4D97-AF65-F5344CB8AC3E}">
        <p14:creationId xmlns:p14="http://schemas.microsoft.com/office/powerpoint/2010/main" val="34342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5</a:t>
            </a:fld>
            <a:endParaRPr lang="en-US"/>
          </a:p>
        </p:txBody>
      </p:sp>
    </p:spTree>
    <p:extLst>
      <p:ext uri="{BB962C8B-B14F-4D97-AF65-F5344CB8AC3E}">
        <p14:creationId xmlns:p14="http://schemas.microsoft.com/office/powerpoint/2010/main" val="103778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565008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565008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574626E-3215-4C59-A1E6-8B61DF5D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108200" cy="572644"/>
          </a:xfrm>
        </p:spPr>
        <p:txBody>
          <a:bodyPr>
            <a:normAutofit/>
          </a:bodyPr>
          <a:lstStyle>
            <a:lvl1pPr algn="l">
              <a:defRPr sz="3600">
                <a:solidFill>
                  <a:srgbClr val="00B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10/28/2018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AA319AF-0FCC-4128-9740-8A4A650F4C8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socceranalysis.herokuapp.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502815"/>
            <a:ext cx="4733855" cy="1336168"/>
          </a:xfrm>
        </p:spPr>
        <p:txBody>
          <a:bodyPr>
            <a:normAutofit fontScale="90000"/>
          </a:bodyPr>
          <a:lstStyle/>
          <a:p>
            <a:r>
              <a:rPr lang="en-US" dirty="0"/>
              <a:t>How to lose friends and dominate FIFA – a data sciences approach</a:t>
            </a:r>
          </a:p>
        </p:txBody>
      </p:sp>
      <p:sp>
        <p:nvSpPr>
          <p:cNvPr id="3" name="Subtitle 2"/>
          <p:cNvSpPr>
            <a:spLocks noGrp="1"/>
          </p:cNvSpPr>
          <p:nvPr>
            <p:ph type="subTitle" idx="1"/>
          </p:nvPr>
        </p:nvSpPr>
        <p:spPr>
          <a:xfrm>
            <a:off x="448965" y="2838983"/>
            <a:ext cx="4581149" cy="763525"/>
          </a:xfrm>
        </p:spPr>
        <p:txBody>
          <a:bodyPr>
            <a:normAutofit/>
          </a:bodyPr>
          <a:lstStyle/>
          <a:p>
            <a:r>
              <a:rPr lang="en-US" sz="1800" dirty="0"/>
              <a:t>Randy Chan, Corey Kretzmer</a:t>
            </a:r>
            <a:br>
              <a:rPr lang="en-US" sz="1800" dirty="0"/>
            </a:br>
            <a:r>
              <a:rPr lang="en-US" sz="1800" dirty="0"/>
              <a:t>Matthew Warner, Tom </a:t>
            </a:r>
            <a:r>
              <a:rPr lang="en-US" sz="1800" dirty="0" err="1"/>
              <a:t>Matoushek</a:t>
            </a:r>
            <a:endParaRPr lang="en-US" sz="1800"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7940660" cy="763525"/>
          </a:xfrm>
        </p:spPr>
        <p:txBody>
          <a:bodyPr>
            <a:normAutofit/>
          </a:bodyPr>
          <a:lstStyle/>
          <a:p>
            <a:r>
              <a:rPr lang="en-US" dirty="0"/>
              <a:t>Background</a:t>
            </a:r>
          </a:p>
        </p:txBody>
      </p:sp>
      <p:sp>
        <p:nvSpPr>
          <p:cNvPr id="3" name="Content Placeholder 2"/>
          <p:cNvSpPr>
            <a:spLocks noGrp="1"/>
          </p:cNvSpPr>
          <p:nvPr>
            <p:ph idx="1"/>
          </p:nvPr>
        </p:nvSpPr>
        <p:spPr>
          <a:xfrm>
            <a:off x="448964" y="2103907"/>
            <a:ext cx="8246071" cy="2748689"/>
          </a:xfrm>
        </p:spPr>
        <p:txBody>
          <a:bodyPr>
            <a:normAutofit/>
          </a:bodyPr>
          <a:lstStyle/>
          <a:p>
            <a:pPr marL="0" indent="0">
              <a:buNone/>
            </a:pPr>
            <a:r>
              <a:rPr lang="en-US" sz="2400" dirty="0"/>
              <a:t>During a Saturday afternoon gaming session on FIFA EA sports soccer game, Tom and Randy teamed up to challenge Corey and Matthew. Unfortunately, they were outclassed and lost every single match. With hectic class schedule and weekly homework deadlines, spending additional time practicing is out of the question. An alternate strategic advantage is required to increase their odds of winning…</a:t>
            </a:r>
          </a:p>
        </p:txBody>
      </p:sp>
    </p:spTree>
    <p:extLst>
      <p:ext uri="{BB962C8B-B14F-4D97-AF65-F5344CB8AC3E}">
        <p14:creationId xmlns:p14="http://schemas.microsoft.com/office/powerpoint/2010/main" val="398128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7940660" cy="763525"/>
          </a:xfrm>
        </p:spPr>
        <p:txBody>
          <a:bodyPr>
            <a:normAutofit/>
          </a:bodyPr>
          <a:lstStyle/>
          <a:p>
            <a:r>
              <a:rPr lang="en-US" dirty="0"/>
              <a:t>Motivation</a:t>
            </a:r>
          </a:p>
        </p:txBody>
      </p:sp>
      <p:sp>
        <p:nvSpPr>
          <p:cNvPr id="3" name="Content Placeholder 2"/>
          <p:cNvSpPr>
            <a:spLocks noGrp="1"/>
          </p:cNvSpPr>
          <p:nvPr>
            <p:ph idx="1"/>
          </p:nvPr>
        </p:nvSpPr>
        <p:spPr>
          <a:xfrm>
            <a:off x="448964" y="2103907"/>
            <a:ext cx="8246071" cy="2748689"/>
          </a:xfrm>
        </p:spPr>
        <p:txBody>
          <a:bodyPr>
            <a:normAutofit/>
          </a:bodyPr>
          <a:lstStyle/>
          <a:p>
            <a:pPr marL="0" indent="0">
              <a:buNone/>
            </a:pPr>
            <a:r>
              <a:rPr lang="en-US" sz="2400" dirty="0"/>
              <a:t>Finding those players with top attributes to fill your roster does not require an extensive knowledge of the international player-base.  Using a public database with updated attributes each season, it is possible to select out only top candidates to bring to your team, and crush your competition.</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0395DDFA-7AB6-44C5-B430-EE6B6004DF44}"/>
              </a:ext>
            </a:extLst>
          </p:cNvPr>
          <p:cNvSpPr/>
          <p:nvPr/>
        </p:nvSpPr>
        <p:spPr>
          <a:xfrm>
            <a:off x="511843" y="2385060"/>
            <a:ext cx="1577551" cy="434155"/>
          </a:xfrm>
          <a:prstGeom prst="roundRect">
            <a:avLst/>
          </a:prstGeom>
          <a:solidFill>
            <a:schemeClr val="bg2">
              <a:lumMod val="90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VSC</a:t>
            </a:r>
            <a:r>
              <a:rPr lang="en-US" sz="1000" baseline="0" dirty="0"/>
              <a:t> Terminal</a:t>
            </a:r>
          </a:p>
          <a:p>
            <a:pPr algn="ctr"/>
            <a:r>
              <a:rPr lang="en-US" sz="1000" baseline="0" dirty="0"/>
              <a:t>(launch - app.py)</a:t>
            </a:r>
            <a:endParaRPr lang="en-US" sz="1000" dirty="0"/>
          </a:p>
        </p:txBody>
      </p:sp>
      <p:sp>
        <p:nvSpPr>
          <p:cNvPr id="27" name="Rectangle: Rounded Corners 26">
            <a:extLst>
              <a:ext uri="{FF2B5EF4-FFF2-40B4-BE49-F238E27FC236}">
                <a16:creationId xmlns:a16="http://schemas.microsoft.com/office/drawing/2014/main" id="{15B5567C-EE3A-4A6A-B7F7-03FC87D1A458}"/>
              </a:ext>
            </a:extLst>
          </p:cNvPr>
          <p:cNvSpPr/>
          <p:nvPr/>
        </p:nvSpPr>
        <p:spPr>
          <a:xfrm>
            <a:off x="584320" y="4136025"/>
            <a:ext cx="1544339" cy="400522"/>
          </a:xfrm>
          <a:prstGeom prst="round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Open HTML</a:t>
            </a:r>
            <a:r>
              <a:rPr lang="en-US" sz="1000" baseline="0" dirty="0"/>
              <a:t> Browser</a:t>
            </a:r>
          </a:p>
          <a:p>
            <a:pPr algn="ctr"/>
            <a:r>
              <a:rPr lang="en-US" sz="1000" baseline="0" dirty="0"/>
              <a:t>Home Page</a:t>
            </a:r>
            <a:endParaRPr lang="en-US" sz="1000" dirty="0"/>
          </a:p>
        </p:txBody>
      </p:sp>
      <p:sp>
        <p:nvSpPr>
          <p:cNvPr id="28" name="Rectangle: Rounded Corners 27">
            <a:extLst>
              <a:ext uri="{FF2B5EF4-FFF2-40B4-BE49-F238E27FC236}">
                <a16:creationId xmlns:a16="http://schemas.microsoft.com/office/drawing/2014/main" id="{E5D591D7-655A-43E4-A869-8BB063F8B020}"/>
              </a:ext>
            </a:extLst>
          </p:cNvPr>
          <p:cNvSpPr/>
          <p:nvPr/>
        </p:nvSpPr>
        <p:spPr>
          <a:xfrm>
            <a:off x="3808475" y="1464775"/>
            <a:ext cx="5121213" cy="3550255"/>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29" name="Rectangle: Rounded Corners 28">
            <a:extLst>
              <a:ext uri="{FF2B5EF4-FFF2-40B4-BE49-F238E27FC236}">
                <a16:creationId xmlns:a16="http://schemas.microsoft.com/office/drawing/2014/main" id="{4146FD2D-788E-47F6-882B-C9FA2DBFF0EA}"/>
              </a:ext>
            </a:extLst>
          </p:cNvPr>
          <p:cNvSpPr/>
          <p:nvPr/>
        </p:nvSpPr>
        <p:spPr>
          <a:xfrm>
            <a:off x="4463237" y="4055546"/>
            <a:ext cx="1460983" cy="5506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a:t>Heroku</a:t>
            </a:r>
          </a:p>
        </p:txBody>
      </p:sp>
      <p:sp>
        <p:nvSpPr>
          <p:cNvPr id="30" name="Rectangle: Rounded Corners 29">
            <a:extLst>
              <a:ext uri="{FF2B5EF4-FFF2-40B4-BE49-F238E27FC236}">
                <a16:creationId xmlns:a16="http://schemas.microsoft.com/office/drawing/2014/main" id="{30920AC4-FDA2-4151-9784-02BAB67399F6}"/>
              </a:ext>
            </a:extLst>
          </p:cNvPr>
          <p:cNvSpPr/>
          <p:nvPr/>
        </p:nvSpPr>
        <p:spPr>
          <a:xfrm>
            <a:off x="6328620" y="1529722"/>
            <a:ext cx="2323585" cy="3420360"/>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a:t>Web App Container</a:t>
            </a:r>
          </a:p>
        </p:txBody>
      </p:sp>
      <p:sp>
        <p:nvSpPr>
          <p:cNvPr id="31" name="Rectangle: Rounded Corners 30">
            <a:extLst>
              <a:ext uri="{FF2B5EF4-FFF2-40B4-BE49-F238E27FC236}">
                <a16:creationId xmlns:a16="http://schemas.microsoft.com/office/drawing/2014/main" id="{F30F2FA9-327D-4F14-B106-7BDA74B50B4B}"/>
              </a:ext>
            </a:extLst>
          </p:cNvPr>
          <p:cNvSpPr/>
          <p:nvPr/>
        </p:nvSpPr>
        <p:spPr>
          <a:xfrm>
            <a:off x="6709870" y="1960933"/>
            <a:ext cx="1577551" cy="434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Flask Server</a:t>
            </a:r>
          </a:p>
          <a:p>
            <a:pPr algn="ctr"/>
            <a:r>
              <a:rPr lang="en-US" sz="1000" dirty="0"/>
              <a:t>(app.py running on http://127.0.0.1:5000/)</a:t>
            </a:r>
          </a:p>
        </p:txBody>
      </p:sp>
      <p:sp>
        <p:nvSpPr>
          <p:cNvPr id="32" name="Rectangle: Rounded Corners 31">
            <a:extLst>
              <a:ext uri="{FF2B5EF4-FFF2-40B4-BE49-F238E27FC236}">
                <a16:creationId xmlns:a16="http://schemas.microsoft.com/office/drawing/2014/main" id="{CAE365A3-E0E4-4200-8A97-2BA7A44FA3DC}"/>
              </a:ext>
            </a:extLst>
          </p:cNvPr>
          <p:cNvSpPr/>
          <p:nvPr/>
        </p:nvSpPr>
        <p:spPr>
          <a:xfrm>
            <a:off x="6709871" y="2390354"/>
            <a:ext cx="1577551" cy="42886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err="1"/>
              <a:t>Gunicorn</a:t>
            </a:r>
            <a:endParaRPr lang="en-US" sz="1000" dirty="0"/>
          </a:p>
          <a:p>
            <a:pPr algn="ctr"/>
            <a:r>
              <a:rPr lang="en-US" sz="1000" dirty="0"/>
              <a:t>(WSGI Server)</a:t>
            </a:r>
          </a:p>
        </p:txBody>
      </p:sp>
      <p:sp>
        <p:nvSpPr>
          <p:cNvPr id="33" name="Rectangle: Rounded Corners 32">
            <a:extLst>
              <a:ext uri="{FF2B5EF4-FFF2-40B4-BE49-F238E27FC236}">
                <a16:creationId xmlns:a16="http://schemas.microsoft.com/office/drawing/2014/main" id="{CA6D927C-BFB2-4D7A-98CA-AA78F4688B59}"/>
              </a:ext>
            </a:extLst>
          </p:cNvPr>
          <p:cNvSpPr/>
          <p:nvPr/>
        </p:nvSpPr>
        <p:spPr>
          <a:xfrm>
            <a:off x="6709870" y="3599867"/>
            <a:ext cx="1577551" cy="4341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SQL Alchemy</a:t>
            </a:r>
          </a:p>
        </p:txBody>
      </p:sp>
      <p:sp>
        <p:nvSpPr>
          <p:cNvPr id="34" name="Rectangle: Rounded Corners 33">
            <a:extLst>
              <a:ext uri="{FF2B5EF4-FFF2-40B4-BE49-F238E27FC236}">
                <a16:creationId xmlns:a16="http://schemas.microsoft.com/office/drawing/2014/main" id="{AEF533BF-6699-499A-AB1B-ED19B53017DE}"/>
              </a:ext>
            </a:extLst>
          </p:cNvPr>
          <p:cNvSpPr/>
          <p:nvPr/>
        </p:nvSpPr>
        <p:spPr>
          <a:xfrm>
            <a:off x="4408034" y="2268578"/>
            <a:ext cx="1577551" cy="6724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a:t>Github Repository</a:t>
            </a:r>
          </a:p>
        </p:txBody>
      </p:sp>
      <p:sp>
        <p:nvSpPr>
          <p:cNvPr id="35" name="Rectangle 34">
            <a:extLst>
              <a:ext uri="{FF2B5EF4-FFF2-40B4-BE49-F238E27FC236}">
                <a16:creationId xmlns:a16="http://schemas.microsoft.com/office/drawing/2014/main" id="{1056FECB-C062-4FBE-AE0F-C8E48B70882A}"/>
              </a:ext>
            </a:extLst>
          </p:cNvPr>
          <p:cNvSpPr/>
          <p:nvPr/>
        </p:nvSpPr>
        <p:spPr>
          <a:xfrm>
            <a:off x="2534000" y="4021130"/>
            <a:ext cx="909229" cy="185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User Request</a:t>
            </a:r>
          </a:p>
        </p:txBody>
      </p:sp>
      <p:sp>
        <p:nvSpPr>
          <p:cNvPr id="36" name="Rectangle 35">
            <a:extLst>
              <a:ext uri="{FF2B5EF4-FFF2-40B4-BE49-F238E27FC236}">
                <a16:creationId xmlns:a16="http://schemas.microsoft.com/office/drawing/2014/main" id="{D91554E6-04E6-4470-86B8-A47E21E1827D}"/>
              </a:ext>
            </a:extLst>
          </p:cNvPr>
          <p:cNvSpPr/>
          <p:nvPr/>
        </p:nvSpPr>
        <p:spPr>
          <a:xfrm>
            <a:off x="2429299" y="4478075"/>
            <a:ext cx="1119576" cy="185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HTML</a:t>
            </a:r>
            <a:r>
              <a:rPr lang="en-US" sz="1000" baseline="0" dirty="0">
                <a:solidFill>
                  <a:sysClr val="windowText" lastClr="000000"/>
                </a:solidFill>
              </a:rPr>
              <a:t> Response</a:t>
            </a:r>
            <a:endParaRPr lang="en-US" sz="1000" dirty="0">
              <a:solidFill>
                <a:sysClr val="windowText" lastClr="000000"/>
              </a:solidFill>
            </a:endParaRPr>
          </a:p>
        </p:txBody>
      </p:sp>
      <p:sp>
        <p:nvSpPr>
          <p:cNvPr id="37" name="Rectangle 36">
            <a:extLst>
              <a:ext uri="{FF2B5EF4-FFF2-40B4-BE49-F238E27FC236}">
                <a16:creationId xmlns:a16="http://schemas.microsoft.com/office/drawing/2014/main" id="{D2B2D499-77DA-4DC3-8192-342289B76FCF}"/>
              </a:ext>
            </a:extLst>
          </p:cNvPr>
          <p:cNvSpPr/>
          <p:nvPr/>
        </p:nvSpPr>
        <p:spPr>
          <a:xfrm>
            <a:off x="5280450" y="3085292"/>
            <a:ext cx="1119436" cy="5506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dirty="0">
                <a:solidFill>
                  <a:sysClr val="windowText" lastClr="000000"/>
                </a:solidFill>
              </a:rPr>
              <a:t>Static</a:t>
            </a:r>
            <a:r>
              <a:rPr lang="en-US" sz="1100" baseline="0" dirty="0">
                <a:solidFill>
                  <a:sysClr val="windowText" lastClr="000000"/>
                </a:solidFill>
              </a:rPr>
              <a:t> Content (CSS, JavaScript, Images, etc.)</a:t>
            </a:r>
            <a:endParaRPr lang="en-US" sz="1100" dirty="0">
              <a:solidFill>
                <a:sysClr val="windowText" lastClr="000000"/>
              </a:solidFill>
            </a:endParaRPr>
          </a:p>
        </p:txBody>
      </p:sp>
      <p:sp>
        <p:nvSpPr>
          <p:cNvPr id="38" name="Flowchart: Magnetic Disk 37">
            <a:extLst>
              <a:ext uri="{FF2B5EF4-FFF2-40B4-BE49-F238E27FC236}">
                <a16:creationId xmlns:a16="http://schemas.microsoft.com/office/drawing/2014/main" id="{A8B9FD17-7059-483E-BA6B-7FA6F888B583}"/>
              </a:ext>
            </a:extLst>
          </p:cNvPr>
          <p:cNvSpPr/>
          <p:nvPr/>
        </p:nvSpPr>
        <p:spPr>
          <a:xfrm>
            <a:off x="7199454" y="4373748"/>
            <a:ext cx="598381" cy="27531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chemeClr val="bg1"/>
                </a:solidFill>
              </a:rPr>
              <a:t>Database</a:t>
            </a:r>
          </a:p>
        </p:txBody>
      </p:sp>
      <p:cxnSp>
        <p:nvCxnSpPr>
          <p:cNvPr id="39" name="Straight Arrow Connector 38">
            <a:extLst>
              <a:ext uri="{FF2B5EF4-FFF2-40B4-BE49-F238E27FC236}">
                <a16:creationId xmlns:a16="http://schemas.microsoft.com/office/drawing/2014/main" id="{2BE2F47F-6E1C-48FE-AD2D-431706B55603}"/>
              </a:ext>
            </a:extLst>
          </p:cNvPr>
          <p:cNvCxnSpPr>
            <a:stCxn id="34" idx="2"/>
            <a:endCxn id="29" idx="0"/>
          </p:cNvCxnSpPr>
          <p:nvPr/>
        </p:nvCxnSpPr>
        <p:spPr>
          <a:xfrm flipH="1">
            <a:off x="5193729" y="2940989"/>
            <a:ext cx="3081" cy="1114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131F880-AFBD-4929-B3DA-9F5B682E4FCB}"/>
              </a:ext>
            </a:extLst>
          </p:cNvPr>
          <p:cNvCxnSpPr>
            <a:stCxn id="32" idx="1"/>
            <a:endCxn id="34" idx="3"/>
          </p:cNvCxnSpPr>
          <p:nvPr/>
        </p:nvCxnSpPr>
        <p:spPr>
          <a:xfrm flipH="1" flipV="1">
            <a:off x="5985585" y="2604784"/>
            <a:ext cx="724286"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BDDAA9-AE96-4F5E-A9A2-F5E86A1FFEB3}"/>
              </a:ext>
            </a:extLst>
          </p:cNvPr>
          <p:cNvCxnSpPr>
            <a:stCxn id="26" idx="3"/>
            <a:endCxn id="34" idx="1"/>
          </p:cNvCxnSpPr>
          <p:nvPr/>
        </p:nvCxnSpPr>
        <p:spPr>
          <a:xfrm>
            <a:off x="2089394" y="2602138"/>
            <a:ext cx="2318640" cy="2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4593B6D-F8B9-4DB0-9F69-0D1C24E89A35}"/>
              </a:ext>
            </a:extLst>
          </p:cNvPr>
          <p:cNvCxnSpPr>
            <a:stCxn id="33" idx="1"/>
            <a:endCxn id="34" idx="3"/>
          </p:cNvCxnSpPr>
          <p:nvPr/>
        </p:nvCxnSpPr>
        <p:spPr>
          <a:xfrm rot="10800000">
            <a:off x="5985586" y="2604785"/>
            <a:ext cx="724285" cy="1212161"/>
          </a:xfrm>
          <a:prstGeom prst="bentConnector3">
            <a:avLst>
              <a:gd name="adj1" fmla="val 324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DA2CC7F-D338-4A36-AC21-F4616E3E630B}"/>
              </a:ext>
            </a:extLst>
          </p:cNvPr>
          <p:cNvCxnSpPr>
            <a:cxnSpLocks/>
            <a:stCxn id="33" idx="2"/>
            <a:endCxn id="38" idx="1"/>
          </p:cNvCxnSpPr>
          <p:nvPr/>
        </p:nvCxnSpPr>
        <p:spPr>
          <a:xfrm flipH="1">
            <a:off x="7498645" y="4034022"/>
            <a:ext cx="1" cy="33972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35632-32CE-4654-8CAD-43C63A8CC8BF}"/>
              </a:ext>
            </a:extLst>
          </p:cNvPr>
          <p:cNvSpPr/>
          <p:nvPr/>
        </p:nvSpPr>
        <p:spPr>
          <a:xfrm>
            <a:off x="6013656" y="1980688"/>
            <a:ext cx="629927" cy="529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Process</a:t>
            </a:r>
            <a:r>
              <a:rPr lang="en-US" sz="1000" baseline="0" dirty="0">
                <a:solidFill>
                  <a:sysClr val="windowText" lastClr="000000"/>
                </a:solidFill>
              </a:rPr>
              <a:t> Dynamic Content</a:t>
            </a:r>
            <a:endParaRPr lang="en-US" sz="1000" dirty="0">
              <a:solidFill>
                <a:sysClr val="windowText" lastClr="000000"/>
              </a:solidFill>
            </a:endParaRPr>
          </a:p>
        </p:txBody>
      </p:sp>
      <p:cxnSp>
        <p:nvCxnSpPr>
          <p:cNvPr id="45" name="Straight Arrow Connector 44">
            <a:extLst>
              <a:ext uri="{FF2B5EF4-FFF2-40B4-BE49-F238E27FC236}">
                <a16:creationId xmlns:a16="http://schemas.microsoft.com/office/drawing/2014/main" id="{45396058-0258-44AD-87E9-04FC2489FDD9}"/>
              </a:ext>
            </a:extLst>
          </p:cNvPr>
          <p:cNvCxnSpPr>
            <a:cxnSpLocks/>
            <a:stCxn id="27" idx="3"/>
            <a:endCxn id="29" idx="1"/>
          </p:cNvCxnSpPr>
          <p:nvPr/>
        </p:nvCxnSpPr>
        <p:spPr>
          <a:xfrm flipV="1">
            <a:off x="2128659" y="4330864"/>
            <a:ext cx="2334578" cy="54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itle 1">
            <a:extLst>
              <a:ext uri="{FF2B5EF4-FFF2-40B4-BE49-F238E27FC236}">
                <a16:creationId xmlns:a16="http://schemas.microsoft.com/office/drawing/2014/main" id="{3344314F-DEFB-4613-AA4A-D3F418EA1055}"/>
              </a:ext>
            </a:extLst>
          </p:cNvPr>
          <p:cNvSpPr txBox="1">
            <a:spLocks/>
          </p:cNvSpPr>
          <p:nvPr/>
        </p:nvSpPr>
        <p:spPr>
          <a:xfrm>
            <a:off x="143555" y="128470"/>
            <a:ext cx="79406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Data/App Architecture</a:t>
            </a:r>
          </a:p>
        </p:txBody>
      </p:sp>
    </p:spTree>
    <p:extLst>
      <p:ext uri="{BB962C8B-B14F-4D97-AF65-F5344CB8AC3E}">
        <p14:creationId xmlns:p14="http://schemas.microsoft.com/office/powerpoint/2010/main" val="286556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499"/>
                                          </p:stCondLst>
                                        </p:cTn>
                                        <p:tgtEl>
                                          <p:spTgt spid="27"/>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499"/>
                                          </p:stCondLst>
                                        </p:cTn>
                                        <p:tgtEl>
                                          <p:spTgt spid="35"/>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499"/>
                                          </p:stCondLst>
                                        </p:cTn>
                                        <p:tgtEl>
                                          <p:spTgt spid="4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499"/>
                                          </p:stCondLst>
                                        </p:cTn>
                                        <p:tgtEl>
                                          <p:spTgt spid="3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5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5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5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nodeType="withEffect">
                                  <p:stCondLst>
                                    <p:cond delay="5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50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50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9EF-0699-47D0-BAFA-59EF5C66E8BA}"/>
              </a:ext>
            </a:extLst>
          </p:cNvPr>
          <p:cNvSpPr>
            <a:spLocks noGrp="1"/>
          </p:cNvSpPr>
          <p:nvPr>
            <p:ph type="title"/>
          </p:nvPr>
        </p:nvSpPr>
        <p:spPr>
          <a:xfrm>
            <a:off x="296259" y="213408"/>
            <a:ext cx="6108200" cy="572644"/>
          </a:xfrm>
        </p:spPr>
        <p:txBody>
          <a:bodyPr>
            <a:noAutofit/>
          </a:bodyPr>
          <a:lstStyle/>
          <a:p>
            <a:r>
              <a:rPr lang="en-US" dirty="0"/>
              <a:t>Data search and consolidation</a:t>
            </a:r>
          </a:p>
        </p:txBody>
      </p:sp>
      <p:sp>
        <p:nvSpPr>
          <p:cNvPr id="3" name="Content Placeholder 2">
            <a:extLst>
              <a:ext uri="{FF2B5EF4-FFF2-40B4-BE49-F238E27FC236}">
                <a16:creationId xmlns:a16="http://schemas.microsoft.com/office/drawing/2014/main" id="{35ADEA8A-4A5D-40DE-AF72-A47BD12988C1}"/>
              </a:ext>
            </a:extLst>
          </p:cNvPr>
          <p:cNvSpPr>
            <a:spLocks noGrp="1"/>
          </p:cNvSpPr>
          <p:nvPr>
            <p:ph idx="1"/>
          </p:nvPr>
        </p:nvSpPr>
        <p:spPr/>
        <p:txBody>
          <a:bodyPr>
            <a:normAutofit/>
          </a:bodyPr>
          <a:lstStyle/>
          <a:p>
            <a:pPr marL="0" indent="0">
              <a:buNone/>
            </a:pPr>
            <a:r>
              <a:rPr lang="en-US" sz="1600" dirty="0"/>
              <a:t>Data was obtained from Kaggle as a SQLite Database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Original database held extraneous data and duplicate records for individual players containing attributes for various seasons.  For our purposes, we only needed the most recent season’s data covering player profiles and attributes.</a:t>
            </a:r>
          </a:p>
        </p:txBody>
      </p:sp>
      <p:pic>
        <p:nvPicPr>
          <p:cNvPr id="5" name="Picture 4">
            <a:extLst>
              <a:ext uri="{FF2B5EF4-FFF2-40B4-BE49-F238E27FC236}">
                <a16:creationId xmlns:a16="http://schemas.microsoft.com/office/drawing/2014/main" id="{C250CA00-605A-48AD-A567-03DE12487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6" y="1375429"/>
            <a:ext cx="6413609" cy="1349026"/>
          </a:xfrm>
          <a:prstGeom prst="rect">
            <a:avLst/>
          </a:prstGeom>
        </p:spPr>
      </p:pic>
      <p:pic>
        <p:nvPicPr>
          <p:cNvPr id="7" name="Picture 6">
            <a:extLst>
              <a:ext uri="{FF2B5EF4-FFF2-40B4-BE49-F238E27FC236}">
                <a16:creationId xmlns:a16="http://schemas.microsoft.com/office/drawing/2014/main" id="{C1926EE1-2098-47C3-AF8F-B93F63137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 y="3747780"/>
            <a:ext cx="6413609" cy="702038"/>
          </a:xfrm>
          <a:prstGeom prst="rect">
            <a:avLst/>
          </a:prstGeom>
        </p:spPr>
      </p:pic>
    </p:spTree>
    <p:extLst>
      <p:ext uri="{BB962C8B-B14F-4D97-AF65-F5344CB8AC3E}">
        <p14:creationId xmlns:p14="http://schemas.microsoft.com/office/powerpoint/2010/main" val="173680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D287EC-28D7-438D-8209-83F7FD64E251}"/>
              </a:ext>
            </a:extLst>
          </p:cNvPr>
          <p:cNvPicPr>
            <a:picLocks noChangeAspect="1"/>
          </p:cNvPicPr>
          <p:nvPr/>
        </p:nvPicPr>
        <p:blipFill>
          <a:blip r:embed="rId2"/>
          <a:stretch>
            <a:fillRect/>
          </a:stretch>
        </p:blipFill>
        <p:spPr>
          <a:xfrm>
            <a:off x="305410" y="2137870"/>
            <a:ext cx="3927989" cy="2877160"/>
          </a:xfrm>
          <a:prstGeom prst="rect">
            <a:avLst/>
          </a:prstGeom>
        </p:spPr>
      </p:pic>
      <p:pic>
        <p:nvPicPr>
          <p:cNvPr id="5" name="Picture 4">
            <a:extLst>
              <a:ext uri="{FF2B5EF4-FFF2-40B4-BE49-F238E27FC236}">
                <a16:creationId xmlns:a16="http://schemas.microsoft.com/office/drawing/2014/main" id="{663A23F1-F45D-4013-8D57-0EB814F96BA8}"/>
              </a:ext>
            </a:extLst>
          </p:cNvPr>
          <p:cNvPicPr>
            <a:picLocks noChangeAspect="1"/>
          </p:cNvPicPr>
          <p:nvPr/>
        </p:nvPicPr>
        <p:blipFill>
          <a:blip r:embed="rId3"/>
          <a:stretch>
            <a:fillRect/>
          </a:stretch>
        </p:blipFill>
        <p:spPr>
          <a:xfrm>
            <a:off x="5282160" y="2137870"/>
            <a:ext cx="3412875" cy="2877160"/>
          </a:xfrm>
          <a:prstGeom prst="rect">
            <a:avLst/>
          </a:prstGeom>
        </p:spPr>
      </p:pic>
      <p:sp>
        <p:nvSpPr>
          <p:cNvPr id="6" name="Arrow: Right 5">
            <a:extLst>
              <a:ext uri="{FF2B5EF4-FFF2-40B4-BE49-F238E27FC236}">
                <a16:creationId xmlns:a16="http://schemas.microsoft.com/office/drawing/2014/main" id="{E7D2B946-A6B8-4F8C-8266-88EAAD8293C6}"/>
              </a:ext>
            </a:extLst>
          </p:cNvPr>
          <p:cNvSpPr/>
          <p:nvPr/>
        </p:nvSpPr>
        <p:spPr>
          <a:xfrm>
            <a:off x="4266590" y="3271040"/>
            <a:ext cx="896056" cy="61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EACAE52-51C2-46A0-8557-88A799599450}"/>
              </a:ext>
            </a:extLst>
          </p:cNvPr>
          <p:cNvSpPr txBox="1">
            <a:spLocks/>
          </p:cNvSpPr>
          <p:nvPr/>
        </p:nvSpPr>
        <p:spPr>
          <a:xfrm>
            <a:off x="143555" y="128470"/>
            <a:ext cx="79406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Dropping duplicates in SQL</a:t>
            </a:r>
          </a:p>
        </p:txBody>
      </p:sp>
    </p:spTree>
    <p:extLst>
      <p:ext uri="{BB962C8B-B14F-4D97-AF65-F5344CB8AC3E}">
        <p14:creationId xmlns:p14="http://schemas.microsoft.com/office/powerpoint/2010/main" val="301187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a:xfrm>
            <a:off x="296260" y="281175"/>
            <a:ext cx="6108200" cy="572644"/>
          </a:xfrm>
        </p:spPr>
        <p:txBody>
          <a:bodyPr>
            <a:noAutofit/>
          </a:bodyPr>
          <a:lstStyle/>
          <a:p>
            <a:r>
              <a:rPr lang="en-US" dirty="0"/>
              <a:t>Coding approach</a:t>
            </a:r>
          </a:p>
        </p:txBody>
      </p:sp>
      <p:grpSp>
        <p:nvGrpSpPr>
          <p:cNvPr id="11" name="Group 10">
            <a:extLst>
              <a:ext uri="{FF2B5EF4-FFF2-40B4-BE49-F238E27FC236}">
                <a16:creationId xmlns:a16="http://schemas.microsoft.com/office/drawing/2014/main" id="{F0B19BE6-BF0A-4729-B901-300D40119337}"/>
              </a:ext>
            </a:extLst>
          </p:cNvPr>
          <p:cNvGrpSpPr/>
          <p:nvPr/>
        </p:nvGrpSpPr>
        <p:grpSpPr>
          <a:xfrm>
            <a:off x="296260" y="891995"/>
            <a:ext cx="6068254" cy="798153"/>
            <a:chOff x="296260" y="1027664"/>
            <a:chExt cx="6068254" cy="798153"/>
          </a:xfrm>
        </p:grpSpPr>
        <p:pic>
          <p:nvPicPr>
            <p:cNvPr id="4" name="Picture 3">
              <a:extLst>
                <a:ext uri="{FF2B5EF4-FFF2-40B4-BE49-F238E27FC236}">
                  <a16:creationId xmlns:a16="http://schemas.microsoft.com/office/drawing/2014/main" id="{D5BEB732-67F7-465A-954B-D730D88E67D1}"/>
                </a:ext>
              </a:extLst>
            </p:cNvPr>
            <p:cNvPicPr>
              <a:picLocks noChangeAspect="1"/>
            </p:cNvPicPr>
            <p:nvPr/>
          </p:nvPicPr>
          <p:blipFill>
            <a:blip r:embed="rId2"/>
            <a:stretch>
              <a:fillRect/>
            </a:stretch>
          </p:blipFill>
          <p:spPr>
            <a:xfrm>
              <a:off x="341023" y="1350111"/>
              <a:ext cx="4383682" cy="475706"/>
            </a:xfrm>
            <a:prstGeom prst="rect">
              <a:avLst/>
            </a:prstGeom>
          </p:spPr>
        </p:pic>
        <p:pic>
          <p:nvPicPr>
            <p:cNvPr id="6" name="Picture 5">
              <a:extLst>
                <a:ext uri="{FF2B5EF4-FFF2-40B4-BE49-F238E27FC236}">
                  <a16:creationId xmlns:a16="http://schemas.microsoft.com/office/drawing/2014/main" id="{FB9EE961-6D5C-4EC0-8BFA-4D74EE361B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1239" y="1092343"/>
              <a:ext cx="1073275" cy="226056"/>
            </a:xfrm>
            <a:prstGeom prst="rect">
              <a:avLst/>
            </a:prstGeom>
          </p:spPr>
        </p:pic>
        <p:sp>
          <p:nvSpPr>
            <p:cNvPr id="10" name="TextBox 9">
              <a:extLst>
                <a:ext uri="{FF2B5EF4-FFF2-40B4-BE49-F238E27FC236}">
                  <a16:creationId xmlns:a16="http://schemas.microsoft.com/office/drawing/2014/main" id="{2A071528-346F-484E-A6F7-582E1E4520B5}"/>
                </a:ext>
              </a:extLst>
            </p:cNvPr>
            <p:cNvSpPr txBox="1"/>
            <p:nvPr/>
          </p:nvSpPr>
          <p:spPr>
            <a:xfrm>
              <a:off x="296260" y="1027664"/>
              <a:ext cx="5802789"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SQL Alchemy </a:t>
              </a:r>
              <a:r>
                <a:rPr lang="en-US" sz="1400" dirty="0"/>
                <a:t>– Efficient and high-performing database access</a:t>
              </a:r>
            </a:p>
          </p:txBody>
        </p:sp>
      </p:grpSp>
      <p:grpSp>
        <p:nvGrpSpPr>
          <p:cNvPr id="13" name="Group 12">
            <a:extLst>
              <a:ext uri="{FF2B5EF4-FFF2-40B4-BE49-F238E27FC236}">
                <a16:creationId xmlns:a16="http://schemas.microsoft.com/office/drawing/2014/main" id="{B505AA77-855E-4937-992E-E04BA1DA867A}"/>
              </a:ext>
            </a:extLst>
          </p:cNvPr>
          <p:cNvGrpSpPr/>
          <p:nvPr/>
        </p:nvGrpSpPr>
        <p:grpSpPr>
          <a:xfrm>
            <a:off x="296258" y="1808225"/>
            <a:ext cx="5802789" cy="977336"/>
            <a:chOff x="296259" y="2072099"/>
            <a:chExt cx="5802789" cy="977336"/>
          </a:xfrm>
        </p:grpSpPr>
        <p:pic>
          <p:nvPicPr>
            <p:cNvPr id="7" name="Picture 6">
              <a:extLst>
                <a:ext uri="{FF2B5EF4-FFF2-40B4-BE49-F238E27FC236}">
                  <a16:creationId xmlns:a16="http://schemas.microsoft.com/office/drawing/2014/main" id="{CB93B99B-2263-44E0-B7C6-BD3BEE8C9812}"/>
                </a:ext>
              </a:extLst>
            </p:cNvPr>
            <p:cNvPicPr>
              <a:picLocks noChangeAspect="1"/>
            </p:cNvPicPr>
            <p:nvPr/>
          </p:nvPicPr>
          <p:blipFill>
            <a:blip r:embed="rId4"/>
            <a:stretch>
              <a:fillRect/>
            </a:stretch>
          </p:blipFill>
          <p:spPr>
            <a:xfrm>
              <a:off x="341023" y="2379876"/>
              <a:ext cx="3620158" cy="669559"/>
            </a:xfrm>
            <a:prstGeom prst="rect">
              <a:avLst/>
            </a:prstGeom>
          </p:spPr>
        </p:pic>
        <p:pic>
          <p:nvPicPr>
            <p:cNvPr id="9" name="Picture 8">
              <a:extLst>
                <a:ext uri="{FF2B5EF4-FFF2-40B4-BE49-F238E27FC236}">
                  <a16:creationId xmlns:a16="http://schemas.microsoft.com/office/drawing/2014/main" id="{2D0545B0-60DF-4988-B45A-AC642DADE2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2382322"/>
              <a:ext cx="1166100" cy="456334"/>
            </a:xfrm>
            <a:prstGeom prst="rect">
              <a:avLst/>
            </a:prstGeom>
          </p:spPr>
        </p:pic>
        <p:sp>
          <p:nvSpPr>
            <p:cNvPr id="12" name="TextBox 11">
              <a:extLst>
                <a:ext uri="{FF2B5EF4-FFF2-40B4-BE49-F238E27FC236}">
                  <a16:creationId xmlns:a16="http://schemas.microsoft.com/office/drawing/2014/main" id="{FBD8B70E-2AD3-4AEC-97E4-A779997E7EB3}"/>
                </a:ext>
              </a:extLst>
            </p:cNvPr>
            <p:cNvSpPr txBox="1"/>
            <p:nvPr/>
          </p:nvSpPr>
          <p:spPr>
            <a:xfrm>
              <a:off x="296259" y="2072099"/>
              <a:ext cx="5802789"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Flask</a:t>
              </a:r>
              <a:r>
                <a:rPr lang="en-US" sz="1400" dirty="0"/>
                <a:t> – Lightweight WSGI web application framework</a:t>
              </a:r>
            </a:p>
          </p:txBody>
        </p:sp>
      </p:grpSp>
      <p:grpSp>
        <p:nvGrpSpPr>
          <p:cNvPr id="18" name="Group 17">
            <a:extLst>
              <a:ext uri="{FF2B5EF4-FFF2-40B4-BE49-F238E27FC236}">
                <a16:creationId xmlns:a16="http://schemas.microsoft.com/office/drawing/2014/main" id="{DF620627-202A-40D0-A495-2F2127890846}"/>
              </a:ext>
            </a:extLst>
          </p:cNvPr>
          <p:cNvGrpSpPr/>
          <p:nvPr/>
        </p:nvGrpSpPr>
        <p:grpSpPr>
          <a:xfrm>
            <a:off x="296258" y="2877160"/>
            <a:ext cx="5802789" cy="926772"/>
            <a:chOff x="296258" y="3140247"/>
            <a:chExt cx="5802789" cy="926772"/>
          </a:xfrm>
        </p:grpSpPr>
        <p:sp>
          <p:nvSpPr>
            <p:cNvPr id="14" name="TextBox 13">
              <a:extLst>
                <a:ext uri="{FF2B5EF4-FFF2-40B4-BE49-F238E27FC236}">
                  <a16:creationId xmlns:a16="http://schemas.microsoft.com/office/drawing/2014/main" id="{41EBEA68-AA91-4108-94D5-2A9D503AB957}"/>
                </a:ext>
              </a:extLst>
            </p:cNvPr>
            <p:cNvSpPr txBox="1"/>
            <p:nvPr/>
          </p:nvSpPr>
          <p:spPr>
            <a:xfrm>
              <a:off x="296258" y="3140247"/>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Python</a:t>
              </a:r>
              <a:r>
                <a:rPr lang="en-US" sz="1400" dirty="0"/>
                <a:t> – a programming language used to develop software on the web and in app form</a:t>
              </a:r>
            </a:p>
          </p:txBody>
        </p:sp>
        <p:pic>
          <p:nvPicPr>
            <p:cNvPr id="16" name="Picture 15">
              <a:extLst>
                <a:ext uri="{FF2B5EF4-FFF2-40B4-BE49-F238E27FC236}">
                  <a16:creationId xmlns:a16="http://schemas.microsoft.com/office/drawing/2014/main" id="{90529781-2AFA-458B-9B7E-4FEE099DE8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3422" y="3333956"/>
              <a:ext cx="659021" cy="659021"/>
            </a:xfrm>
            <a:prstGeom prst="rect">
              <a:avLst/>
            </a:prstGeom>
          </p:spPr>
        </p:pic>
        <p:pic>
          <p:nvPicPr>
            <p:cNvPr id="17" name="Picture 16">
              <a:extLst>
                <a:ext uri="{FF2B5EF4-FFF2-40B4-BE49-F238E27FC236}">
                  <a16:creationId xmlns:a16="http://schemas.microsoft.com/office/drawing/2014/main" id="{8344671D-C687-40CE-BC0F-897E290F2587}"/>
                </a:ext>
              </a:extLst>
            </p:cNvPr>
            <p:cNvPicPr>
              <a:picLocks noChangeAspect="1"/>
            </p:cNvPicPr>
            <p:nvPr/>
          </p:nvPicPr>
          <p:blipFill>
            <a:blip r:embed="rId7"/>
            <a:stretch>
              <a:fillRect/>
            </a:stretch>
          </p:blipFill>
          <p:spPr>
            <a:xfrm>
              <a:off x="341023" y="3633534"/>
              <a:ext cx="2443280" cy="433485"/>
            </a:xfrm>
            <a:prstGeom prst="rect">
              <a:avLst/>
            </a:prstGeom>
          </p:spPr>
        </p:pic>
      </p:grpSp>
      <p:grpSp>
        <p:nvGrpSpPr>
          <p:cNvPr id="24" name="Group 23">
            <a:extLst>
              <a:ext uri="{FF2B5EF4-FFF2-40B4-BE49-F238E27FC236}">
                <a16:creationId xmlns:a16="http://schemas.microsoft.com/office/drawing/2014/main" id="{65087694-1C86-4775-BAFC-C359B98598D2}"/>
              </a:ext>
            </a:extLst>
          </p:cNvPr>
          <p:cNvGrpSpPr/>
          <p:nvPr/>
        </p:nvGrpSpPr>
        <p:grpSpPr>
          <a:xfrm>
            <a:off x="296258" y="3881814"/>
            <a:ext cx="5802789" cy="1146891"/>
            <a:chOff x="296258" y="3881814"/>
            <a:chExt cx="5802789" cy="1146891"/>
          </a:xfrm>
        </p:grpSpPr>
        <p:sp>
          <p:nvSpPr>
            <p:cNvPr id="3" name="TextBox 2">
              <a:extLst>
                <a:ext uri="{FF2B5EF4-FFF2-40B4-BE49-F238E27FC236}">
                  <a16:creationId xmlns:a16="http://schemas.microsoft.com/office/drawing/2014/main" id="{0A3A7029-590B-4F7F-8C36-EE7C3CE75E98}"/>
                </a:ext>
              </a:extLst>
            </p:cNvPr>
            <p:cNvSpPr txBox="1"/>
            <p:nvPr/>
          </p:nvSpPr>
          <p:spPr>
            <a:xfrm>
              <a:off x="296258" y="3881814"/>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HTML and CSS </a:t>
              </a:r>
              <a:r>
                <a:rPr lang="en-US" sz="1400" dirty="0"/>
                <a:t>– HTML describes the structure of Web pages using markup, and CSS describes how HTML elements should be displayed.</a:t>
              </a:r>
            </a:p>
          </p:txBody>
        </p:sp>
        <p:pic>
          <p:nvPicPr>
            <p:cNvPr id="20" name="Picture 19">
              <a:extLst>
                <a:ext uri="{FF2B5EF4-FFF2-40B4-BE49-F238E27FC236}">
                  <a16:creationId xmlns:a16="http://schemas.microsoft.com/office/drawing/2014/main" id="{C0F54D48-AA25-47B2-BDE5-5CD4D39F32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55049" y="4376233"/>
              <a:ext cx="361449" cy="361449"/>
            </a:xfrm>
            <a:prstGeom prst="rect">
              <a:avLst/>
            </a:prstGeom>
          </p:spPr>
        </p:pic>
        <p:pic>
          <p:nvPicPr>
            <p:cNvPr id="22" name="Picture 21">
              <a:extLst>
                <a:ext uri="{FF2B5EF4-FFF2-40B4-BE49-F238E27FC236}">
                  <a16:creationId xmlns:a16="http://schemas.microsoft.com/office/drawing/2014/main" id="{A97CA397-80E7-4139-A341-3C07A91027F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88077" y="4340215"/>
              <a:ext cx="866972" cy="433486"/>
            </a:xfrm>
            <a:prstGeom prst="rect">
              <a:avLst/>
            </a:prstGeom>
          </p:spPr>
        </p:pic>
        <p:pic>
          <p:nvPicPr>
            <p:cNvPr id="23" name="Picture 22">
              <a:extLst>
                <a:ext uri="{FF2B5EF4-FFF2-40B4-BE49-F238E27FC236}">
                  <a16:creationId xmlns:a16="http://schemas.microsoft.com/office/drawing/2014/main" id="{A33A28D3-6E19-4361-8CB5-0507766C27AB}"/>
                </a:ext>
              </a:extLst>
            </p:cNvPr>
            <p:cNvPicPr>
              <a:picLocks noChangeAspect="1"/>
            </p:cNvPicPr>
            <p:nvPr/>
          </p:nvPicPr>
          <p:blipFill>
            <a:blip r:embed="rId10"/>
            <a:stretch>
              <a:fillRect/>
            </a:stretch>
          </p:blipFill>
          <p:spPr>
            <a:xfrm>
              <a:off x="341022" y="4340215"/>
              <a:ext cx="1453478" cy="688490"/>
            </a:xfrm>
            <a:prstGeom prst="rect">
              <a:avLst/>
            </a:prstGeom>
          </p:spPr>
        </p:pic>
      </p:grpSp>
    </p:spTree>
    <p:extLst>
      <p:ext uri="{BB962C8B-B14F-4D97-AF65-F5344CB8AC3E}">
        <p14:creationId xmlns:p14="http://schemas.microsoft.com/office/powerpoint/2010/main" val="412709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1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fltVal val="0"/>
                                          </p:val>
                                        </p:tav>
                                        <p:tav tm="100000">
                                          <p:val>
                                            <p:strVal val="#ppt_w"/>
                                          </p:val>
                                        </p:tav>
                                      </p:tavLst>
                                    </p:anim>
                                    <p:anim calcmode="lin" valueType="num">
                                      <p:cBhvr>
                                        <p:cTn id="25" dur="1000" fill="hold"/>
                                        <p:tgtEl>
                                          <p:spTgt spid="24"/>
                                        </p:tgtEl>
                                        <p:attrNameLst>
                                          <p:attrName>ppt_h</p:attrName>
                                        </p:attrNameLst>
                                      </p:cBhvr>
                                      <p:tavLst>
                                        <p:tav tm="0">
                                          <p:val>
                                            <p:fltVal val="0"/>
                                          </p:val>
                                        </p:tav>
                                        <p:tav tm="100000">
                                          <p:val>
                                            <p:strVal val="#ppt_h"/>
                                          </p:val>
                                        </p:tav>
                                      </p:tavLst>
                                    </p:anim>
                                    <p:anim calcmode="lin" valueType="num">
                                      <p:cBhvr>
                                        <p:cTn id="26" dur="1000" fill="hold"/>
                                        <p:tgtEl>
                                          <p:spTgt spid="24"/>
                                        </p:tgtEl>
                                        <p:attrNameLst>
                                          <p:attrName>style.rotation</p:attrName>
                                        </p:attrNameLst>
                                      </p:cBhvr>
                                      <p:tavLst>
                                        <p:tav tm="0">
                                          <p:val>
                                            <p:fltVal val="90"/>
                                          </p:val>
                                        </p:tav>
                                        <p:tav tm="100000">
                                          <p:val>
                                            <p:fltVal val="0"/>
                                          </p:val>
                                        </p:tav>
                                      </p:tavLst>
                                    </p:anim>
                                    <p:animEffect transition="in" filter="fade">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a:xfrm>
            <a:off x="296260" y="281175"/>
            <a:ext cx="6108200" cy="572644"/>
          </a:xfrm>
        </p:spPr>
        <p:txBody>
          <a:bodyPr>
            <a:noAutofit/>
          </a:bodyPr>
          <a:lstStyle/>
          <a:p>
            <a:r>
              <a:rPr lang="en-US" dirty="0"/>
              <a:t>Coding approach - Continue</a:t>
            </a:r>
          </a:p>
        </p:txBody>
      </p:sp>
      <p:grpSp>
        <p:nvGrpSpPr>
          <p:cNvPr id="10" name="Group 9">
            <a:extLst>
              <a:ext uri="{FF2B5EF4-FFF2-40B4-BE49-F238E27FC236}">
                <a16:creationId xmlns:a16="http://schemas.microsoft.com/office/drawing/2014/main" id="{66C91974-81C1-4BCE-A357-0D29A387A22F}"/>
              </a:ext>
            </a:extLst>
          </p:cNvPr>
          <p:cNvGrpSpPr/>
          <p:nvPr/>
        </p:nvGrpSpPr>
        <p:grpSpPr>
          <a:xfrm>
            <a:off x="296260" y="853819"/>
            <a:ext cx="5802789" cy="897958"/>
            <a:chOff x="296260" y="853819"/>
            <a:chExt cx="5802789" cy="897958"/>
          </a:xfrm>
        </p:grpSpPr>
        <p:sp>
          <p:nvSpPr>
            <p:cNvPr id="3" name="TextBox 2">
              <a:extLst>
                <a:ext uri="{FF2B5EF4-FFF2-40B4-BE49-F238E27FC236}">
                  <a16:creationId xmlns:a16="http://schemas.microsoft.com/office/drawing/2014/main" id="{0A3A7029-590B-4F7F-8C36-EE7C3CE75E98}"/>
                </a:ext>
              </a:extLst>
            </p:cNvPr>
            <p:cNvSpPr txBox="1"/>
            <p:nvPr/>
          </p:nvSpPr>
          <p:spPr>
            <a:xfrm>
              <a:off x="296260" y="853819"/>
              <a:ext cx="580278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D3 – JavaScript library for visualizing data using SVG, Canvas and HTML </a:t>
              </a:r>
            </a:p>
          </p:txBody>
        </p:sp>
        <p:pic>
          <p:nvPicPr>
            <p:cNvPr id="8" name="Picture 7">
              <a:extLst>
                <a:ext uri="{FF2B5EF4-FFF2-40B4-BE49-F238E27FC236}">
                  <a16:creationId xmlns:a16="http://schemas.microsoft.com/office/drawing/2014/main" id="{2520D124-0AF1-4F69-AFCD-56C8297E7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0115" y="1102891"/>
              <a:ext cx="555069" cy="384385"/>
            </a:xfrm>
            <a:prstGeom prst="rect">
              <a:avLst/>
            </a:prstGeom>
          </p:spPr>
        </p:pic>
        <p:pic>
          <p:nvPicPr>
            <p:cNvPr id="9" name="Picture 8">
              <a:extLst>
                <a:ext uri="{FF2B5EF4-FFF2-40B4-BE49-F238E27FC236}">
                  <a16:creationId xmlns:a16="http://schemas.microsoft.com/office/drawing/2014/main" id="{FF1A682B-47A0-4F30-B5C9-A9E4A04094CB}"/>
                </a:ext>
              </a:extLst>
            </p:cNvPr>
            <p:cNvPicPr>
              <a:picLocks noChangeAspect="1"/>
            </p:cNvPicPr>
            <p:nvPr/>
          </p:nvPicPr>
          <p:blipFill>
            <a:blip r:embed="rId3"/>
            <a:stretch>
              <a:fillRect/>
            </a:stretch>
          </p:blipFill>
          <p:spPr>
            <a:xfrm>
              <a:off x="613879" y="1160988"/>
              <a:ext cx="1891933" cy="590789"/>
            </a:xfrm>
            <a:prstGeom prst="rect">
              <a:avLst/>
            </a:prstGeom>
          </p:spPr>
        </p:pic>
      </p:grpSp>
      <p:grpSp>
        <p:nvGrpSpPr>
          <p:cNvPr id="19" name="Group 18">
            <a:extLst>
              <a:ext uri="{FF2B5EF4-FFF2-40B4-BE49-F238E27FC236}">
                <a16:creationId xmlns:a16="http://schemas.microsoft.com/office/drawing/2014/main" id="{1076D829-23BB-4094-9114-42B2C0EA44F2}"/>
              </a:ext>
            </a:extLst>
          </p:cNvPr>
          <p:cNvGrpSpPr/>
          <p:nvPr/>
        </p:nvGrpSpPr>
        <p:grpSpPr>
          <a:xfrm>
            <a:off x="296259" y="1935544"/>
            <a:ext cx="5802789" cy="843310"/>
            <a:chOff x="296259" y="1935544"/>
            <a:chExt cx="5802789" cy="843310"/>
          </a:xfrm>
        </p:grpSpPr>
        <p:sp>
          <p:nvSpPr>
            <p:cNvPr id="5" name="TextBox 4">
              <a:extLst>
                <a:ext uri="{FF2B5EF4-FFF2-40B4-BE49-F238E27FC236}">
                  <a16:creationId xmlns:a16="http://schemas.microsoft.com/office/drawing/2014/main" id="{14D7664A-986E-4C3D-9B5A-042B34CEEE50}"/>
                </a:ext>
              </a:extLst>
            </p:cNvPr>
            <p:cNvSpPr txBox="1"/>
            <p:nvPr/>
          </p:nvSpPr>
          <p:spPr>
            <a:xfrm>
              <a:off x="296259" y="1935544"/>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Bootstrap – front-end framework for faster and easier web development that includes HTML and CSS base design template</a:t>
              </a:r>
            </a:p>
          </p:txBody>
        </p:sp>
        <p:pic>
          <p:nvPicPr>
            <p:cNvPr id="12" name="Picture 11">
              <a:extLst>
                <a:ext uri="{FF2B5EF4-FFF2-40B4-BE49-F238E27FC236}">
                  <a16:creationId xmlns:a16="http://schemas.microsoft.com/office/drawing/2014/main" id="{7D2571BE-14AB-49F6-BA53-9B6FBB194D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4584" y="2200067"/>
              <a:ext cx="410600" cy="410600"/>
            </a:xfrm>
            <a:prstGeom prst="rect">
              <a:avLst/>
            </a:prstGeom>
          </p:spPr>
        </p:pic>
        <p:pic>
          <p:nvPicPr>
            <p:cNvPr id="17" name="Picture 16">
              <a:extLst>
                <a:ext uri="{FF2B5EF4-FFF2-40B4-BE49-F238E27FC236}">
                  <a16:creationId xmlns:a16="http://schemas.microsoft.com/office/drawing/2014/main" id="{CD216426-89E5-4DDF-A27F-39F9C224D161}"/>
                </a:ext>
              </a:extLst>
            </p:cNvPr>
            <p:cNvPicPr>
              <a:picLocks noChangeAspect="1"/>
            </p:cNvPicPr>
            <p:nvPr/>
          </p:nvPicPr>
          <p:blipFill>
            <a:blip r:embed="rId5"/>
            <a:stretch>
              <a:fillRect/>
            </a:stretch>
          </p:blipFill>
          <p:spPr>
            <a:xfrm>
              <a:off x="580383" y="2525973"/>
              <a:ext cx="2916950" cy="252881"/>
            </a:xfrm>
            <a:prstGeom prst="rect">
              <a:avLst/>
            </a:prstGeom>
          </p:spPr>
        </p:pic>
        <p:pic>
          <p:nvPicPr>
            <p:cNvPr id="18" name="Picture 17">
              <a:extLst>
                <a:ext uri="{FF2B5EF4-FFF2-40B4-BE49-F238E27FC236}">
                  <a16:creationId xmlns:a16="http://schemas.microsoft.com/office/drawing/2014/main" id="{15491534-BE5A-4FD6-93CF-9E0EFE5BD438}"/>
                </a:ext>
              </a:extLst>
            </p:cNvPr>
            <p:cNvPicPr>
              <a:picLocks noChangeAspect="1"/>
            </p:cNvPicPr>
            <p:nvPr/>
          </p:nvPicPr>
          <p:blipFill>
            <a:blip r:embed="rId6"/>
            <a:stretch>
              <a:fillRect/>
            </a:stretch>
          </p:blipFill>
          <p:spPr>
            <a:xfrm>
              <a:off x="580383" y="2415015"/>
              <a:ext cx="4577983" cy="120907"/>
            </a:xfrm>
            <a:prstGeom prst="rect">
              <a:avLst/>
            </a:prstGeom>
          </p:spPr>
        </p:pic>
      </p:grpSp>
      <p:grpSp>
        <p:nvGrpSpPr>
          <p:cNvPr id="21" name="Group 20">
            <a:extLst>
              <a:ext uri="{FF2B5EF4-FFF2-40B4-BE49-F238E27FC236}">
                <a16:creationId xmlns:a16="http://schemas.microsoft.com/office/drawing/2014/main" id="{604ED5BF-0E28-4AC9-B6B3-B49CB4E70CE6}"/>
              </a:ext>
            </a:extLst>
          </p:cNvPr>
          <p:cNvGrpSpPr/>
          <p:nvPr/>
        </p:nvGrpSpPr>
        <p:grpSpPr>
          <a:xfrm>
            <a:off x="296258" y="2967498"/>
            <a:ext cx="5802789" cy="764303"/>
            <a:chOff x="296258" y="3086403"/>
            <a:chExt cx="5802789" cy="764303"/>
          </a:xfrm>
        </p:grpSpPr>
        <p:sp>
          <p:nvSpPr>
            <p:cNvPr id="4" name="TextBox 3">
              <a:extLst>
                <a:ext uri="{FF2B5EF4-FFF2-40B4-BE49-F238E27FC236}">
                  <a16:creationId xmlns:a16="http://schemas.microsoft.com/office/drawing/2014/main" id="{896F8216-5871-484F-A64F-EA5FB26361D9}"/>
                </a:ext>
              </a:extLst>
            </p:cNvPr>
            <p:cNvSpPr txBox="1"/>
            <p:nvPr/>
          </p:nvSpPr>
          <p:spPr>
            <a:xfrm>
              <a:off x="296258" y="3086403"/>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JavaScript – programming language for the Web that can update and change both HTML and CSS</a:t>
              </a:r>
            </a:p>
          </p:txBody>
        </p:sp>
        <p:pic>
          <p:nvPicPr>
            <p:cNvPr id="14" name="Picture 13">
              <a:extLst>
                <a:ext uri="{FF2B5EF4-FFF2-40B4-BE49-F238E27FC236}">
                  <a16:creationId xmlns:a16="http://schemas.microsoft.com/office/drawing/2014/main" id="{6A41EFF9-0C66-4402-A7DB-A89CBAD3E0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914" y="3237519"/>
              <a:ext cx="605940" cy="605940"/>
            </a:xfrm>
            <a:prstGeom prst="rect">
              <a:avLst/>
            </a:prstGeom>
          </p:spPr>
        </p:pic>
        <p:pic>
          <p:nvPicPr>
            <p:cNvPr id="20" name="Picture 19">
              <a:extLst>
                <a:ext uri="{FF2B5EF4-FFF2-40B4-BE49-F238E27FC236}">
                  <a16:creationId xmlns:a16="http://schemas.microsoft.com/office/drawing/2014/main" id="{5274B397-5E5C-45FB-AC87-145ABD6AFC6B}"/>
                </a:ext>
              </a:extLst>
            </p:cNvPr>
            <p:cNvPicPr>
              <a:picLocks noChangeAspect="1"/>
            </p:cNvPicPr>
            <p:nvPr/>
          </p:nvPicPr>
          <p:blipFill>
            <a:blip r:embed="rId8"/>
            <a:stretch>
              <a:fillRect/>
            </a:stretch>
          </p:blipFill>
          <p:spPr>
            <a:xfrm>
              <a:off x="580383" y="3577302"/>
              <a:ext cx="2870740" cy="273404"/>
            </a:xfrm>
            <a:prstGeom prst="rect">
              <a:avLst/>
            </a:prstGeom>
          </p:spPr>
        </p:pic>
      </p:grpSp>
      <p:grpSp>
        <p:nvGrpSpPr>
          <p:cNvPr id="23" name="Group 22">
            <a:extLst>
              <a:ext uri="{FF2B5EF4-FFF2-40B4-BE49-F238E27FC236}">
                <a16:creationId xmlns:a16="http://schemas.microsoft.com/office/drawing/2014/main" id="{D28F7C9E-F826-4C0F-BEC3-BC1C96FFEE28}"/>
              </a:ext>
            </a:extLst>
          </p:cNvPr>
          <p:cNvGrpSpPr/>
          <p:nvPr/>
        </p:nvGrpSpPr>
        <p:grpSpPr>
          <a:xfrm>
            <a:off x="296258" y="3994575"/>
            <a:ext cx="5802789" cy="778385"/>
            <a:chOff x="296258" y="3994575"/>
            <a:chExt cx="5802789" cy="778385"/>
          </a:xfrm>
        </p:grpSpPr>
        <p:sp>
          <p:nvSpPr>
            <p:cNvPr id="6" name="TextBox 5">
              <a:extLst>
                <a:ext uri="{FF2B5EF4-FFF2-40B4-BE49-F238E27FC236}">
                  <a16:creationId xmlns:a16="http://schemas.microsoft.com/office/drawing/2014/main" id="{D0655402-069D-4879-86F1-093DDFDE1D6A}"/>
                </a:ext>
              </a:extLst>
            </p:cNvPr>
            <p:cNvSpPr txBox="1"/>
            <p:nvPr/>
          </p:nvSpPr>
          <p:spPr>
            <a:xfrm>
              <a:off x="296258" y="3994575"/>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Plotly</a:t>
              </a:r>
              <a:r>
                <a:rPr lang="en-US" sz="1400" dirty="0"/>
                <a:t> – an open source JavaScript library for creating graphs and dashboards</a:t>
              </a:r>
            </a:p>
          </p:txBody>
        </p:sp>
        <p:pic>
          <p:nvPicPr>
            <p:cNvPr id="16" name="Picture 15">
              <a:extLst>
                <a:ext uri="{FF2B5EF4-FFF2-40B4-BE49-F238E27FC236}">
                  <a16:creationId xmlns:a16="http://schemas.microsoft.com/office/drawing/2014/main" id="{F1218928-CC3D-41DB-A189-7D1E1EC944A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25689" y="4284904"/>
              <a:ext cx="481089" cy="465781"/>
            </a:xfrm>
            <a:prstGeom prst="rect">
              <a:avLst/>
            </a:prstGeom>
          </p:spPr>
        </p:pic>
        <p:pic>
          <p:nvPicPr>
            <p:cNvPr id="22" name="Picture 21">
              <a:extLst>
                <a:ext uri="{FF2B5EF4-FFF2-40B4-BE49-F238E27FC236}">
                  <a16:creationId xmlns:a16="http://schemas.microsoft.com/office/drawing/2014/main" id="{D6F559E0-A101-4B97-834A-0407220E0CA6}"/>
                </a:ext>
              </a:extLst>
            </p:cNvPr>
            <p:cNvPicPr>
              <a:picLocks noChangeAspect="1"/>
            </p:cNvPicPr>
            <p:nvPr/>
          </p:nvPicPr>
          <p:blipFill>
            <a:blip r:embed="rId10"/>
            <a:stretch>
              <a:fillRect/>
            </a:stretch>
          </p:blipFill>
          <p:spPr>
            <a:xfrm>
              <a:off x="580384" y="4458539"/>
              <a:ext cx="3533502" cy="314421"/>
            </a:xfrm>
            <a:prstGeom prst="rect">
              <a:avLst/>
            </a:prstGeom>
          </p:spPr>
        </p:pic>
      </p:grpSp>
    </p:spTree>
    <p:extLst>
      <p:ext uri="{BB962C8B-B14F-4D97-AF65-F5344CB8AC3E}">
        <p14:creationId xmlns:p14="http://schemas.microsoft.com/office/powerpoint/2010/main" val="61642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290">
                                          <p:stCondLst>
                                            <p:cond delay="0"/>
                                          </p:stCondLst>
                                        </p:cTn>
                                        <p:tgtEl>
                                          <p:spTgt spid="19"/>
                                        </p:tgtEl>
                                      </p:cBhvr>
                                    </p:animEffect>
                                    <p:anim calcmode="lin" valueType="num">
                                      <p:cBhvr>
                                        <p:cTn id="14"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9" dur="13">
                                          <p:stCondLst>
                                            <p:cond delay="325"/>
                                          </p:stCondLst>
                                        </p:cTn>
                                        <p:tgtEl>
                                          <p:spTgt spid="19"/>
                                        </p:tgtEl>
                                      </p:cBhvr>
                                      <p:to x="100000" y="60000"/>
                                    </p:animScale>
                                    <p:animScale>
                                      <p:cBhvr>
                                        <p:cTn id="20" dur="83" decel="50000">
                                          <p:stCondLst>
                                            <p:cond delay="338"/>
                                          </p:stCondLst>
                                        </p:cTn>
                                        <p:tgtEl>
                                          <p:spTgt spid="19"/>
                                        </p:tgtEl>
                                      </p:cBhvr>
                                      <p:to x="100000" y="100000"/>
                                    </p:animScale>
                                    <p:animScale>
                                      <p:cBhvr>
                                        <p:cTn id="21" dur="13">
                                          <p:stCondLst>
                                            <p:cond delay="656"/>
                                          </p:stCondLst>
                                        </p:cTn>
                                        <p:tgtEl>
                                          <p:spTgt spid="19"/>
                                        </p:tgtEl>
                                      </p:cBhvr>
                                      <p:to x="100000" y="80000"/>
                                    </p:animScale>
                                    <p:animScale>
                                      <p:cBhvr>
                                        <p:cTn id="22" dur="83" decel="50000">
                                          <p:stCondLst>
                                            <p:cond delay="669"/>
                                          </p:stCondLst>
                                        </p:cTn>
                                        <p:tgtEl>
                                          <p:spTgt spid="19"/>
                                        </p:tgtEl>
                                      </p:cBhvr>
                                      <p:to x="100000" y="100000"/>
                                    </p:animScale>
                                    <p:animScale>
                                      <p:cBhvr>
                                        <p:cTn id="23" dur="13">
                                          <p:stCondLst>
                                            <p:cond delay="821"/>
                                          </p:stCondLst>
                                        </p:cTn>
                                        <p:tgtEl>
                                          <p:spTgt spid="19"/>
                                        </p:tgtEl>
                                      </p:cBhvr>
                                      <p:to x="100000" y="90000"/>
                                    </p:animScale>
                                    <p:animScale>
                                      <p:cBhvr>
                                        <p:cTn id="24" dur="83" decel="50000">
                                          <p:stCondLst>
                                            <p:cond delay="834"/>
                                          </p:stCondLst>
                                        </p:cTn>
                                        <p:tgtEl>
                                          <p:spTgt spid="19"/>
                                        </p:tgtEl>
                                      </p:cBhvr>
                                      <p:to x="100000" y="100000"/>
                                    </p:animScale>
                                    <p:animScale>
                                      <p:cBhvr>
                                        <p:cTn id="25" dur="13">
                                          <p:stCondLst>
                                            <p:cond delay="904"/>
                                          </p:stCondLst>
                                        </p:cTn>
                                        <p:tgtEl>
                                          <p:spTgt spid="19"/>
                                        </p:tgtEl>
                                      </p:cBhvr>
                                      <p:to x="100000" y="95000"/>
                                    </p:animScale>
                                    <p:animScale>
                                      <p:cBhvr>
                                        <p:cTn id="26" dur="83" decel="50000">
                                          <p:stCondLst>
                                            <p:cond delay="917"/>
                                          </p:stCondLst>
                                        </p:cTn>
                                        <p:tgtEl>
                                          <p:spTgt spid="19"/>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1000" fill="hold"/>
                                        <p:tgtEl>
                                          <p:spTgt spid="23"/>
                                        </p:tgtEl>
                                        <p:attrNameLst>
                                          <p:attrName>ppt_w</p:attrName>
                                        </p:attrNameLst>
                                      </p:cBhvr>
                                      <p:tavLst>
                                        <p:tav tm="0">
                                          <p:val>
                                            <p:fltVal val="0"/>
                                          </p:val>
                                        </p:tav>
                                        <p:tav tm="100000">
                                          <p:val>
                                            <p:strVal val="#ppt_w"/>
                                          </p:val>
                                        </p:tav>
                                      </p:tavLst>
                                    </p:anim>
                                    <p:anim calcmode="lin" valueType="num">
                                      <p:cBhvr>
                                        <p:cTn id="37" dur="1000" fill="hold"/>
                                        <p:tgtEl>
                                          <p:spTgt spid="23"/>
                                        </p:tgtEl>
                                        <p:attrNameLst>
                                          <p:attrName>ppt_h</p:attrName>
                                        </p:attrNameLst>
                                      </p:cBhvr>
                                      <p:tavLst>
                                        <p:tav tm="0">
                                          <p:val>
                                            <p:fltVal val="0"/>
                                          </p:val>
                                        </p:tav>
                                        <p:tav tm="100000">
                                          <p:val>
                                            <p:strVal val="#ppt_h"/>
                                          </p:val>
                                        </p:tav>
                                      </p:tavLst>
                                    </p:anim>
                                    <p:animEffect transition="in" filter="fade">
                                      <p:cBhvr>
                                        <p:cTn id="3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566316" cy="763525"/>
          </a:xfrm>
        </p:spPr>
        <p:txBody>
          <a:bodyPr>
            <a:normAutofit/>
          </a:bodyPr>
          <a:lstStyle/>
          <a:p>
            <a:pPr algn="l"/>
            <a:r>
              <a:rPr lang="en-US" dirty="0"/>
              <a:t>Demo</a:t>
            </a:r>
          </a:p>
        </p:txBody>
      </p:sp>
      <p:pic>
        <p:nvPicPr>
          <p:cNvPr id="5" name="Picture 4">
            <a:hlinkClick r:id="rId2"/>
            <a:extLst>
              <a:ext uri="{FF2B5EF4-FFF2-40B4-BE49-F238E27FC236}">
                <a16:creationId xmlns:a16="http://schemas.microsoft.com/office/drawing/2014/main" id="{85DABB3D-4D0F-4D0F-8E60-8D697C517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785" y="1350110"/>
            <a:ext cx="4473309" cy="2978450"/>
          </a:xfrm>
          <a:prstGeom prst="rect">
            <a:avLst/>
          </a:prstGeom>
        </p:spPr>
      </p:pic>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375</Words>
  <Application>Microsoft Office PowerPoint</Application>
  <PresentationFormat>On-screen Show (16:9)</PresentationFormat>
  <Paragraphs>46</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How to lose friends and dominate FIFA – a data sciences approach</vt:lpstr>
      <vt:lpstr>Background</vt:lpstr>
      <vt:lpstr>Motivation</vt:lpstr>
      <vt:lpstr>PowerPoint Presentation</vt:lpstr>
      <vt:lpstr>Data search and consolidation</vt:lpstr>
      <vt:lpstr>PowerPoint Presentation</vt:lpstr>
      <vt:lpstr>Coding approach</vt:lpstr>
      <vt:lpstr>Coding approach - Continue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2017-07-17T12:09:00Z</dcterms:created>
  <dcterms:modified xsi:type="dcterms:W3CDTF">2018-10-29T02:52:29Z</dcterms:modified>
</cp:coreProperties>
</file>