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9" r:id="rId2"/>
    <p:sldId id="256" r:id="rId3"/>
    <p:sldId id="260" r:id="rId4"/>
    <p:sldId id="262" r:id="rId5"/>
    <p:sldId id="581" r:id="rId6"/>
    <p:sldId id="582" r:id="rId7"/>
    <p:sldId id="583" r:id="rId8"/>
    <p:sldId id="574" r:id="rId9"/>
    <p:sldId id="575" r:id="rId10"/>
    <p:sldId id="577" r:id="rId11"/>
    <p:sldId id="572" r:id="rId12"/>
    <p:sldId id="571" r:id="rId13"/>
    <p:sldId id="576" r:id="rId14"/>
    <p:sldId id="5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306D03-7571-45BA-B4CE-C1348D61C7F7}" v="3549" dt="2018-08-19T00:15:54.6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9DA041-9F22-4583-A033-688ED897DD84}" type="datetimeFigureOut">
              <a:rPr lang="en-US" smtClean="0"/>
              <a:t>11/27/2018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C959E-7756-4F15-A022-A9DAD637AB3B}" type="slidenum">
              <a:rPr lang="en-US" smtClean="0"/>
              <a:t>‹#›</a:t>
            </a:fld>
            <a:endParaRPr lang="en-US"/>
          </a:p>
        </p:txBody>
      </p:sp>
    </p:spTree>
    <p:extLst>
      <p:ext uri="{BB962C8B-B14F-4D97-AF65-F5344CB8AC3E}">
        <p14:creationId xmlns:p14="http://schemas.microsoft.com/office/powerpoint/2010/main" val="1375928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5E94C-C437-4F22-B444-CCAA4B8B0C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390966-3447-441E-8340-B5791F59E2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648E37-254F-42AE-B312-A13CA409DDF6}"/>
              </a:ext>
            </a:extLst>
          </p:cNvPr>
          <p:cNvSpPr>
            <a:spLocks noGrp="1"/>
          </p:cNvSpPr>
          <p:nvPr>
            <p:ph type="dt" sz="half" idx="10"/>
          </p:nvPr>
        </p:nvSpPr>
        <p:spPr/>
        <p:txBody>
          <a:bodyPr/>
          <a:lstStyle/>
          <a:p>
            <a:fld id="{3EB66871-4E60-40B2-816D-482DF2254817}" type="datetimeFigureOut">
              <a:rPr lang="en-US" smtClean="0"/>
              <a:t>11/27/2018</a:t>
            </a:fld>
            <a:endParaRPr lang="en-US"/>
          </a:p>
        </p:txBody>
      </p:sp>
      <p:sp>
        <p:nvSpPr>
          <p:cNvPr id="5" name="Footer Placeholder 4">
            <a:extLst>
              <a:ext uri="{FF2B5EF4-FFF2-40B4-BE49-F238E27FC236}">
                <a16:creationId xmlns:a16="http://schemas.microsoft.com/office/drawing/2014/main" id="{D6E516F0-446E-41EE-9BBF-C173D247B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F9372-CF29-4A39-B74C-426A7E60D384}"/>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3328348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48EC-546C-46A4-91DA-8254B75831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467F51-38C8-45ED-8437-07A664A1456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8FDF34-FE2D-4A57-A884-6ADD80E63EA0}"/>
              </a:ext>
            </a:extLst>
          </p:cNvPr>
          <p:cNvSpPr>
            <a:spLocks noGrp="1"/>
          </p:cNvSpPr>
          <p:nvPr>
            <p:ph type="dt" sz="half" idx="10"/>
          </p:nvPr>
        </p:nvSpPr>
        <p:spPr/>
        <p:txBody>
          <a:bodyPr/>
          <a:lstStyle/>
          <a:p>
            <a:fld id="{3EB66871-4E60-40B2-816D-482DF2254817}" type="datetimeFigureOut">
              <a:rPr lang="en-US" smtClean="0"/>
              <a:t>11/27/2018</a:t>
            </a:fld>
            <a:endParaRPr lang="en-US"/>
          </a:p>
        </p:txBody>
      </p:sp>
      <p:sp>
        <p:nvSpPr>
          <p:cNvPr id="5" name="Footer Placeholder 4">
            <a:extLst>
              <a:ext uri="{FF2B5EF4-FFF2-40B4-BE49-F238E27FC236}">
                <a16:creationId xmlns:a16="http://schemas.microsoft.com/office/drawing/2014/main" id="{7BEBF169-C787-4507-AB95-A0EBAD9EEA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EBAD4F-D860-4F09-8D43-30A9B00ABC5F}"/>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548120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32C5B1-D65B-42F1-8126-32A6EA86F5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7F72C4-8929-42E9-9149-2EDB6D4B14D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6C5C1A-EB29-4F12-8AEF-CDC31D0E7CCA}"/>
              </a:ext>
            </a:extLst>
          </p:cNvPr>
          <p:cNvSpPr>
            <a:spLocks noGrp="1"/>
          </p:cNvSpPr>
          <p:nvPr>
            <p:ph type="dt" sz="half" idx="10"/>
          </p:nvPr>
        </p:nvSpPr>
        <p:spPr/>
        <p:txBody>
          <a:bodyPr/>
          <a:lstStyle/>
          <a:p>
            <a:fld id="{3EB66871-4E60-40B2-816D-482DF2254817}" type="datetimeFigureOut">
              <a:rPr lang="en-US" smtClean="0"/>
              <a:t>11/27/2018</a:t>
            </a:fld>
            <a:endParaRPr lang="en-US"/>
          </a:p>
        </p:txBody>
      </p:sp>
      <p:sp>
        <p:nvSpPr>
          <p:cNvPr id="5" name="Footer Placeholder 4">
            <a:extLst>
              <a:ext uri="{FF2B5EF4-FFF2-40B4-BE49-F238E27FC236}">
                <a16:creationId xmlns:a16="http://schemas.microsoft.com/office/drawing/2014/main" id="{66CD7AE4-F727-4330-90A2-3139CA9124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B74F83-5979-4632-B593-B8CD61A280E9}"/>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223855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88D6B-99BE-4F17-B93D-AB9180A507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2B5891-3B37-4F2C-A751-46632C22609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536C4F-7548-449B-BB1A-5054FFB892B4}"/>
              </a:ext>
            </a:extLst>
          </p:cNvPr>
          <p:cNvSpPr>
            <a:spLocks noGrp="1"/>
          </p:cNvSpPr>
          <p:nvPr>
            <p:ph type="dt" sz="half" idx="10"/>
          </p:nvPr>
        </p:nvSpPr>
        <p:spPr/>
        <p:txBody>
          <a:bodyPr/>
          <a:lstStyle/>
          <a:p>
            <a:fld id="{3EB66871-4E60-40B2-816D-482DF2254817}" type="datetimeFigureOut">
              <a:rPr lang="en-US" smtClean="0"/>
              <a:t>11/27/2018</a:t>
            </a:fld>
            <a:endParaRPr lang="en-US"/>
          </a:p>
        </p:txBody>
      </p:sp>
      <p:sp>
        <p:nvSpPr>
          <p:cNvPr id="5" name="Footer Placeholder 4">
            <a:extLst>
              <a:ext uri="{FF2B5EF4-FFF2-40B4-BE49-F238E27FC236}">
                <a16:creationId xmlns:a16="http://schemas.microsoft.com/office/drawing/2014/main" id="{C214A330-332F-43D4-86A1-5150D45B1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BF52D8-C092-4B75-BE70-C9C52CB59C4D}"/>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2913800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C0A9C-A381-429F-8B03-FB78B3920F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BDAEB7-A21C-497E-8D24-47A125E0A3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689D745-56E6-42BD-8B0D-97838215F0BC}"/>
              </a:ext>
            </a:extLst>
          </p:cNvPr>
          <p:cNvSpPr>
            <a:spLocks noGrp="1"/>
          </p:cNvSpPr>
          <p:nvPr>
            <p:ph type="dt" sz="half" idx="10"/>
          </p:nvPr>
        </p:nvSpPr>
        <p:spPr/>
        <p:txBody>
          <a:bodyPr/>
          <a:lstStyle/>
          <a:p>
            <a:fld id="{3EB66871-4E60-40B2-816D-482DF2254817}" type="datetimeFigureOut">
              <a:rPr lang="en-US" smtClean="0"/>
              <a:t>11/27/2018</a:t>
            </a:fld>
            <a:endParaRPr lang="en-US"/>
          </a:p>
        </p:txBody>
      </p:sp>
      <p:sp>
        <p:nvSpPr>
          <p:cNvPr id="5" name="Footer Placeholder 4">
            <a:extLst>
              <a:ext uri="{FF2B5EF4-FFF2-40B4-BE49-F238E27FC236}">
                <a16:creationId xmlns:a16="http://schemas.microsoft.com/office/drawing/2014/main" id="{FCCB7C49-269E-4280-9381-8F50BD63BC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A7050F-FB7A-48A8-9045-01A80EC8737C}"/>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2962725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03D-B488-4DFA-B31F-F492271CAC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F6EB0B-3109-462B-B365-332916121B1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29900D-28FA-4581-8DB1-C48616CD8A4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0536A8-5E28-4204-985A-F7C10E0A9290}"/>
              </a:ext>
            </a:extLst>
          </p:cNvPr>
          <p:cNvSpPr>
            <a:spLocks noGrp="1"/>
          </p:cNvSpPr>
          <p:nvPr>
            <p:ph type="dt" sz="half" idx="10"/>
          </p:nvPr>
        </p:nvSpPr>
        <p:spPr/>
        <p:txBody>
          <a:bodyPr/>
          <a:lstStyle/>
          <a:p>
            <a:fld id="{3EB66871-4E60-40B2-816D-482DF2254817}" type="datetimeFigureOut">
              <a:rPr lang="en-US" smtClean="0"/>
              <a:t>11/27/2018</a:t>
            </a:fld>
            <a:endParaRPr lang="en-US"/>
          </a:p>
        </p:txBody>
      </p:sp>
      <p:sp>
        <p:nvSpPr>
          <p:cNvPr id="6" name="Footer Placeholder 5">
            <a:extLst>
              <a:ext uri="{FF2B5EF4-FFF2-40B4-BE49-F238E27FC236}">
                <a16:creationId xmlns:a16="http://schemas.microsoft.com/office/drawing/2014/main" id="{56536B82-1331-48B0-AED2-67FDC4D48E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6E804C-4886-4A31-B608-C79921249B6A}"/>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796448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47D9-28CE-42F7-9C4B-E1F1CE0F7A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6879AD-BD1F-4A90-8DDF-C456670036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F92B379-D5A3-4317-B376-8A679756596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2A865A-06CF-4D64-8FB0-C4130ABD36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A762847-4B4F-47CF-B0E0-C4AA389E3C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905E58-1685-40C2-8773-E812360FBB2B}"/>
              </a:ext>
            </a:extLst>
          </p:cNvPr>
          <p:cNvSpPr>
            <a:spLocks noGrp="1"/>
          </p:cNvSpPr>
          <p:nvPr>
            <p:ph type="dt" sz="half" idx="10"/>
          </p:nvPr>
        </p:nvSpPr>
        <p:spPr/>
        <p:txBody>
          <a:bodyPr/>
          <a:lstStyle/>
          <a:p>
            <a:fld id="{3EB66871-4E60-40B2-816D-482DF2254817}" type="datetimeFigureOut">
              <a:rPr lang="en-US" smtClean="0"/>
              <a:t>11/27/2018</a:t>
            </a:fld>
            <a:endParaRPr lang="en-US"/>
          </a:p>
        </p:txBody>
      </p:sp>
      <p:sp>
        <p:nvSpPr>
          <p:cNvPr id="8" name="Footer Placeholder 7">
            <a:extLst>
              <a:ext uri="{FF2B5EF4-FFF2-40B4-BE49-F238E27FC236}">
                <a16:creationId xmlns:a16="http://schemas.microsoft.com/office/drawing/2014/main" id="{8939B59B-C4AF-4F27-A337-4D929B0E4B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44DF44-3097-4D84-B5C4-C893CB78EB37}"/>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203760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75E99-6E91-4AD0-A05D-237EF0C46D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361300-BF17-4C17-8842-E9AF753BB133}"/>
              </a:ext>
            </a:extLst>
          </p:cNvPr>
          <p:cNvSpPr>
            <a:spLocks noGrp="1"/>
          </p:cNvSpPr>
          <p:nvPr>
            <p:ph type="dt" sz="half" idx="10"/>
          </p:nvPr>
        </p:nvSpPr>
        <p:spPr/>
        <p:txBody>
          <a:bodyPr/>
          <a:lstStyle/>
          <a:p>
            <a:fld id="{3EB66871-4E60-40B2-816D-482DF2254817}" type="datetimeFigureOut">
              <a:rPr lang="en-US" smtClean="0"/>
              <a:t>11/27/2018</a:t>
            </a:fld>
            <a:endParaRPr lang="en-US"/>
          </a:p>
        </p:txBody>
      </p:sp>
      <p:sp>
        <p:nvSpPr>
          <p:cNvPr id="4" name="Footer Placeholder 3">
            <a:extLst>
              <a:ext uri="{FF2B5EF4-FFF2-40B4-BE49-F238E27FC236}">
                <a16:creationId xmlns:a16="http://schemas.microsoft.com/office/drawing/2014/main" id="{077649C3-6900-4E61-B851-603479F1C0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20734C-B8DB-4C1C-94AE-D4E34ADF8A24}"/>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2423298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DA6B5A-266D-4BA5-AACA-56E4343FFE17}"/>
              </a:ext>
            </a:extLst>
          </p:cNvPr>
          <p:cNvSpPr>
            <a:spLocks noGrp="1"/>
          </p:cNvSpPr>
          <p:nvPr>
            <p:ph type="dt" sz="half" idx="10"/>
          </p:nvPr>
        </p:nvSpPr>
        <p:spPr/>
        <p:txBody>
          <a:bodyPr/>
          <a:lstStyle/>
          <a:p>
            <a:fld id="{3EB66871-4E60-40B2-816D-482DF2254817}" type="datetimeFigureOut">
              <a:rPr lang="en-US" smtClean="0"/>
              <a:t>11/27/2018</a:t>
            </a:fld>
            <a:endParaRPr lang="en-US"/>
          </a:p>
        </p:txBody>
      </p:sp>
      <p:sp>
        <p:nvSpPr>
          <p:cNvPr id="3" name="Footer Placeholder 2">
            <a:extLst>
              <a:ext uri="{FF2B5EF4-FFF2-40B4-BE49-F238E27FC236}">
                <a16:creationId xmlns:a16="http://schemas.microsoft.com/office/drawing/2014/main" id="{3DA047CD-EFE2-4BC3-96D4-E30AD00A55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DD668C-E691-4B47-ACC9-653159844D89}"/>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1240887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A019-57F5-444E-BF10-160E81FE4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4C9685-28F8-45A7-A889-C5909778E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4BA2C5-7F92-4924-B5FB-D7876562AB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8961BDE-B71B-4EF4-ABE9-7A84FDF61518}"/>
              </a:ext>
            </a:extLst>
          </p:cNvPr>
          <p:cNvSpPr>
            <a:spLocks noGrp="1"/>
          </p:cNvSpPr>
          <p:nvPr>
            <p:ph type="dt" sz="half" idx="10"/>
          </p:nvPr>
        </p:nvSpPr>
        <p:spPr/>
        <p:txBody>
          <a:bodyPr/>
          <a:lstStyle/>
          <a:p>
            <a:fld id="{3EB66871-4E60-40B2-816D-482DF2254817}" type="datetimeFigureOut">
              <a:rPr lang="en-US" smtClean="0"/>
              <a:t>11/27/2018</a:t>
            </a:fld>
            <a:endParaRPr lang="en-US"/>
          </a:p>
        </p:txBody>
      </p:sp>
      <p:sp>
        <p:nvSpPr>
          <p:cNvPr id="6" name="Footer Placeholder 5">
            <a:extLst>
              <a:ext uri="{FF2B5EF4-FFF2-40B4-BE49-F238E27FC236}">
                <a16:creationId xmlns:a16="http://schemas.microsoft.com/office/drawing/2014/main" id="{F0D2F08E-A0F4-4F3F-993A-5B974049E3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64A1D-B30B-461F-B627-F52457845EA4}"/>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2935793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0E7F-6771-4D9B-9F2A-F8CDA88F8A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9D6583-CB72-44A4-93E3-4078885016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97D135-9063-4E30-8858-C10DFF5EB5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9A14AC-6419-42C1-9433-2EA9DD70BAC0}"/>
              </a:ext>
            </a:extLst>
          </p:cNvPr>
          <p:cNvSpPr>
            <a:spLocks noGrp="1"/>
          </p:cNvSpPr>
          <p:nvPr>
            <p:ph type="dt" sz="half" idx="10"/>
          </p:nvPr>
        </p:nvSpPr>
        <p:spPr/>
        <p:txBody>
          <a:bodyPr/>
          <a:lstStyle/>
          <a:p>
            <a:fld id="{3EB66871-4E60-40B2-816D-482DF2254817}" type="datetimeFigureOut">
              <a:rPr lang="en-US" smtClean="0"/>
              <a:t>11/27/2018</a:t>
            </a:fld>
            <a:endParaRPr lang="en-US"/>
          </a:p>
        </p:txBody>
      </p:sp>
      <p:sp>
        <p:nvSpPr>
          <p:cNvPr id="6" name="Footer Placeholder 5">
            <a:extLst>
              <a:ext uri="{FF2B5EF4-FFF2-40B4-BE49-F238E27FC236}">
                <a16:creationId xmlns:a16="http://schemas.microsoft.com/office/drawing/2014/main" id="{BB892520-5E1F-49BB-A135-18A3A62D79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A4677A-B564-40A7-9429-B72EF0CC5B69}"/>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2066033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EAF87C-2637-4C5A-A7D2-F8D6DDB3E7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C0BE9A-D020-4CBE-90DA-7C391BCE1D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34CAA9-9D78-40E7-A8DC-A8B22A5E4C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B66871-4E60-40B2-816D-482DF2254817}" type="datetimeFigureOut">
              <a:rPr lang="en-US" smtClean="0"/>
              <a:t>11/27/2018</a:t>
            </a:fld>
            <a:endParaRPr lang="en-US"/>
          </a:p>
        </p:txBody>
      </p:sp>
      <p:sp>
        <p:nvSpPr>
          <p:cNvPr id="5" name="Footer Placeholder 4">
            <a:extLst>
              <a:ext uri="{FF2B5EF4-FFF2-40B4-BE49-F238E27FC236}">
                <a16:creationId xmlns:a16="http://schemas.microsoft.com/office/drawing/2014/main" id="{7CEFDE3D-F09C-4B7B-8310-1E12F80C8C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6F1384-FA09-4855-8C73-3DE5AA603E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1D84A-81C8-4D5D-99EC-B9B041F6FC94}" type="slidenum">
              <a:rPr lang="en-US" smtClean="0"/>
              <a:t>‹#›</a:t>
            </a:fld>
            <a:endParaRPr lang="en-US"/>
          </a:p>
        </p:txBody>
      </p:sp>
    </p:spTree>
    <p:extLst>
      <p:ext uri="{BB962C8B-B14F-4D97-AF65-F5344CB8AC3E}">
        <p14:creationId xmlns:p14="http://schemas.microsoft.com/office/powerpoint/2010/main" val="2236925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39B31-AEAA-4147-95FD-E4FADCBD7574}"/>
              </a:ext>
            </a:extLst>
          </p:cNvPr>
          <p:cNvSpPr>
            <a:spLocks noGrp="1"/>
          </p:cNvSpPr>
          <p:nvPr>
            <p:ph type="ctrTitle"/>
          </p:nvPr>
        </p:nvSpPr>
        <p:spPr>
          <a:xfrm>
            <a:off x="6746627" y="1138335"/>
            <a:ext cx="5336515" cy="3534738"/>
          </a:xfrm>
        </p:spPr>
        <p:txBody>
          <a:bodyPr anchor="b">
            <a:noAutofit/>
          </a:bodyPr>
          <a:lstStyle/>
          <a:p>
            <a:pPr algn="l"/>
            <a:r>
              <a:rPr lang="en-US" sz="4400" dirty="0"/>
              <a:t>The Link Between Cardiovascular Mortality and Socioeconomic Status in the U.S.</a:t>
            </a:r>
          </a:p>
        </p:txBody>
      </p:sp>
      <p:sp>
        <p:nvSpPr>
          <p:cNvPr id="3" name="Subtitle 2">
            <a:extLst>
              <a:ext uri="{FF2B5EF4-FFF2-40B4-BE49-F238E27FC236}">
                <a16:creationId xmlns:a16="http://schemas.microsoft.com/office/drawing/2014/main" id="{972C9925-542A-40A3-9D37-5D564C084E5A}"/>
              </a:ext>
            </a:extLst>
          </p:cNvPr>
          <p:cNvSpPr>
            <a:spLocks noGrp="1"/>
          </p:cNvSpPr>
          <p:nvPr>
            <p:ph type="subTitle" idx="1"/>
          </p:nvPr>
        </p:nvSpPr>
        <p:spPr>
          <a:xfrm>
            <a:off x="6746627" y="5001208"/>
            <a:ext cx="4645250" cy="897548"/>
          </a:xfrm>
        </p:spPr>
        <p:txBody>
          <a:bodyPr anchor="t">
            <a:normAutofit/>
          </a:bodyPr>
          <a:lstStyle/>
          <a:p>
            <a:pPr algn="l"/>
            <a:r>
              <a:rPr lang="en-US" sz="2000" dirty="0"/>
              <a:t>Randy Chan, Corey </a:t>
            </a:r>
            <a:r>
              <a:rPr lang="en-US" sz="2000" dirty="0" err="1"/>
              <a:t>Kretzmer</a:t>
            </a:r>
            <a:r>
              <a:rPr lang="en-US" sz="2000" dirty="0"/>
              <a:t>, Andrew Krog</a:t>
            </a:r>
          </a:p>
        </p:txBody>
      </p:sp>
      <p:sp>
        <p:nvSpPr>
          <p:cNvPr id="1028" name="Freeform: Shape 7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Image result for cardiovascular disease">
            <a:extLst>
              <a:ext uri="{FF2B5EF4-FFF2-40B4-BE49-F238E27FC236}">
                <a16:creationId xmlns:a16="http://schemas.microsoft.com/office/drawing/2014/main" id="{FD2E7E9A-62F2-4630-82FD-D94FB03A86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618" r="20649" b="-1"/>
          <a:stretch/>
        </p:blipFill>
        <p:spPr bwMode="auto">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3238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11" hidden="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258DA5A-AD07-41D9-BDED-3670E51A5F7A}"/>
              </a:ext>
            </a:extLst>
          </p:cNvPr>
          <p:cNvSpPr txBox="1"/>
          <p:nvPr/>
        </p:nvSpPr>
        <p:spPr>
          <a:xfrm>
            <a:off x="6237732" y="3624943"/>
            <a:ext cx="5490972" cy="2500685"/>
          </a:xfrm>
          <a:prstGeom prst="rect">
            <a:avLst/>
          </a:prstGeom>
          <a:noFill/>
        </p:spPr>
        <p:txBody>
          <a:bodyPr wrap="square" rtlCol="0">
            <a:spAutoFit/>
          </a:bodyPr>
          <a:lstStyle/>
          <a:p>
            <a:pPr algn="ctr"/>
            <a:r>
              <a:rPr lang="en-US" sz="2000" b="1" u="sng" dirty="0">
                <a:solidFill>
                  <a:srgbClr val="0070C0"/>
                </a:solidFill>
              </a:rPr>
              <a:t>Comparison – Wilcox, AL</a:t>
            </a:r>
            <a:endParaRPr lang="en-US" sz="2000" dirty="0">
              <a:solidFill>
                <a:prstClr val="black"/>
              </a:solidFill>
              <a:latin typeface="Calibri" panose="020F0502020204030204"/>
            </a:endParaRPr>
          </a:p>
          <a:p>
            <a:pPr marL="285750" indent="-285750">
              <a:buFont typeface="Wingdings" panose="05000000000000000000" pitchFamily="2" charset="2"/>
              <a:buChar char="Ø"/>
            </a:pPr>
            <a:r>
              <a:rPr lang="en-US" sz="1600" dirty="0">
                <a:solidFill>
                  <a:prstClr val="black"/>
                </a:solidFill>
                <a:latin typeface="Calibri" panose="020F0502020204030204"/>
              </a:rPr>
              <a:t>Crude Rate for Wilcox, AL is 448.2, which means that every 100,000 people, 448 die each year from heart disease. It represents one of the highest rates of all counties.</a:t>
            </a:r>
          </a:p>
          <a:p>
            <a:pPr marL="285750" indent="-285750">
              <a:buFont typeface="Wingdings" panose="05000000000000000000" pitchFamily="2" charset="2"/>
              <a:buChar char="Ø"/>
            </a:pPr>
            <a:endParaRPr lang="en-US" sz="1050" dirty="0">
              <a:solidFill>
                <a:prstClr val="black"/>
              </a:solidFill>
              <a:latin typeface="Calibri" panose="020F0502020204030204"/>
            </a:endParaRPr>
          </a:p>
          <a:p>
            <a:pPr marL="285750" indent="-285750">
              <a:buFont typeface="Wingdings" panose="05000000000000000000" pitchFamily="2" charset="2"/>
              <a:buChar char="Ø"/>
            </a:pPr>
            <a:r>
              <a:rPr lang="en-US" sz="1600" dirty="0">
                <a:solidFill>
                  <a:prstClr val="black"/>
                </a:solidFill>
                <a:latin typeface="Calibri" panose="020F0502020204030204"/>
              </a:rPr>
              <a:t>Median Household Income for Montgomery County is $23,315, in the lowest 10% of counties</a:t>
            </a:r>
          </a:p>
          <a:p>
            <a:pPr marL="285750" indent="-285750">
              <a:buFont typeface="Wingdings" panose="05000000000000000000" pitchFamily="2" charset="2"/>
              <a:buChar char="Ø"/>
            </a:pPr>
            <a:endParaRPr lang="en-US" sz="1400" dirty="0">
              <a:solidFill>
                <a:prstClr val="black"/>
              </a:solidFill>
              <a:latin typeface="Calibri" panose="020F0502020204030204"/>
            </a:endParaRPr>
          </a:p>
          <a:p>
            <a:pPr marL="285750" indent="-285750">
              <a:buFont typeface="Wingdings" panose="05000000000000000000" pitchFamily="2" charset="2"/>
              <a:buChar char="Ø"/>
            </a:pPr>
            <a:r>
              <a:rPr lang="en-US" sz="1600" dirty="0">
                <a:solidFill>
                  <a:prstClr val="black"/>
                </a:solidFill>
                <a:latin typeface="Calibri" panose="020F0502020204030204"/>
              </a:rPr>
              <a:t>Mean Years of Schooling for Montgomery County is 12.96 years, which represents the lowest bucket for years in school</a:t>
            </a:r>
          </a:p>
        </p:txBody>
      </p:sp>
      <p:pic>
        <p:nvPicPr>
          <p:cNvPr id="2" name="Picture 1">
            <a:extLst>
              <a:ext uri="{FF2B5EF4-FFF2-40B4-BE49-F238E27FC236}">
                <a16:creationId xmlns:a16="http://schemas.microsoft.com/office/drawing/2014/main" id="{069C6E29-9C9C-4DD3-B56A-39E0A71FB61E}"/>
              </a:ext>
            </a:extLst>
          </p:cNvPr>
          <p:cNvPicPr>
            <a:picLocks/>
          </p:cNvPicPr>
          <p:nvPr/>
        </p:nvPicPr>
        <p:blipFill>
          <a:blip r:embed="rId2"/>
          <a:stretch>
            <a:fillRect/>
          </a:stretch>
        </p:blipFill>
        <p:spPr>
          <a:xfrm>
            <a:off x="321564" y="450669"/>
            <a:ext cx="5632704" cy="2852928"/>
          </a:xfrm>
          <a:prstGeom prst="rect">
            <a:avLst/>
          </a:prstGeom>
        </p:spPr>
      </p:pic>
      <p:pic>
        <p:nvPicPr>
          <p:cNvPr id="3" name="Picture 2">
            <a:extLst>
              <a:ext uri="{FF2B5EF4-FFF2-40B4-BE49-F238E27FC236}">
                <a16:creationId xmlns:a16="http://schemas.microsoft.com/office/drawing/2014/main" id="{1D1C03A6-98AB-41CE-8CBD-A747F9F8C2C6}"/>
              </a:ext>
            </a:extLst>
          </p:cNvPr>
          <p:cNvPicPr>
            <a:picLocks/>
          </p:cNvPicPr>
          <p:nvPr/>
        </p:nvPicPr>
        <p:blipFill>
          <a:blip r:embed="rId3"/>
          <a:stretch>
            <a:fillRect/>
          </a:stretch>
        </p:blipFill>
        <p:spPr>
          <a:xfrm>
            <a:off x="6237732" y="450669"/>
            <a:ext cx="5632704" cy="2852928"/>
          </a:xfrm>
          <a:prstGeom prst="rect">
            <a:avLst/>
          </a:prstGeom>
        </p:spPr>
      </p:pic>
      <p:pic>
        <p:nvPicPr>
          <p:cNvPr id="4" name="Picture 3">
            <a:extLst>
              <a:ext uri="{FF2B5EF4-FFF2-40B4-BE49-F238E27FC236}">
                <a16:creationId xmlns:a16="http://schemas.microsoft.com/office/drawing/2014/main" id="{9DAA7998-2BB3-4433-BCC6-EB8169E7F60F}"/>
              </a:ext>
            </a:extLst>
          </p:cNvPr>
          <p:cNvPicPr>
            <a:picLocks/>
          </p:cNvPicPr>
          <p:nvPr/>
        </p:nvPicPr>
        <p:blipFill>
          <a:blip r:embed="rId4"/>
          <a:stretch>
            <a:fillRect/>
          </a:stretch>
        </p:blipFill>
        <p:spPr>
          <a:xfrm>
            <a:off x="463296" y="3429000"/>
            <a:ext cx="5632704" cy="2852928"/>
          </a:xfrm>
          <a:prstGeom prst="rect">
            <a:avLst/>
          </a:prstGeom>
        </p:spPr>
      </p:pic>
    </p:spTree>
    <p:extLst>
      <p:ext uri="{BB962C8B-B14F-4D97-AF65-F5344CB8AC3E}">
        <p14:creationId xmlns:p14="http://schemas.microsoft.com/office/powerpoint/2010/main" val="2301371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Data Ladder-</a:t>
            </a:r>
            <a:br>
              <a:rPr lang="en-US" dirty="0">
                <a:solidFill>
                  <a:schemeClr val="accent1"/>
                </a:solidFill>
              </a:rPr>
            </a:br>
            <a:r>
              <a:rPr lang="en-US" dirty="0">
                <a:solidFill>
                  <a:schemeClr val="accent1"/>
                </a:solidFill>
              </a:rPr>
              <a:t>Mortality Rate</a:t>
            </a:r>
            <a:br>
              <a:rPr lang="en-US" dirty="0">
                <a:solidFill>
                  <a:schemeClr val="accent1"/>
                </a:solidFill>
              </a:rPr>
            </a:br>
            <a:r>
              <a:rPr lang="en-US" dirty="0">
                <a:solidFill>
                  <a:schemeClr val="accent1"/>
                </a:solidFill>
              </a:rPr>
              <a:t>by Group</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0E600CB-FD39-430A-B443-6A12C94852FA}"/>
              </a:ext>
            </a:extLst>
          </p:cNvPr>
          <p:cNvPicPr>
            <a:picLocks/>
          </p:cNvPicPr>
          <p:nvPr/>
        </p:nvPicPr>
        <p:blipFill>
          <a:blip r:embed="rId2"/>
          <a:stretch>
            <a:fillRect/>
          </a:stretch>
        </p:blipFill>
        <p:spPr>
          <a:xfrm>
            <a:off x="4438631" y="504950"/>
            <a:ext cx="3854317" cy="2924050"/>
          </a:xfrm>
          <a:prstGeom prst="rect">
            <a:avLst/>
          </a:prstGeom>
        </p:spPr>
      </p:pic>
      <p:pic>
        <p:nvPicPr>
          <p:cNvPr id="7" name="Picture 6">
            <a:extLst>
              <a:ext uri="{FF2B5EF4-FFF2-40B4-BE49-F238E27FC236}">
                <a16:creationId xmlns:a16="http://schemas.microsoft.com/office/drawing/2014/main" id="{CEFE76FB-E6E5-40AF-A3FC-338DF262842E}"/>
              </a:ext>
            </a:extLst>
          </p:cNvPr>
          <p:cNvPicPr>
            <a:picLocks/>
          </p:cNvPicPr>
          <p:nvPr/>
        </p:nvPicPr>
        <p:blipFill>
          <a:blip r:embed="rId3"/>
          <a:stretch>
            <a:fillRect/>
          </a:stretch>
        </p:blipFill>
        <p:spPr>
          <a:xfrm>
            <a:off x="8077280" y="504950"/>
            <a:ext cx="3858768" cy="2924050"/>
          </a:xfrm>
          <a:prstGeom prst="rect">
            <a:avLst/>
          </a:prstGeom>
        </p:spPr>
      </p:pic>
      <p:sp>
        <p:nvSpPr>
          <p:cNvPr id="11" name="TextBox 10">
            <a:extLst>
              <a:ext uri="{FF2B5EF4-FFF2-40B4-BE49-F238E27FC236}">
                <a16:creationId xmlns:a16="http://schemas.microsoft.com/office/drawing/2014/main" id="{9618C26E-6556-4673-A311-F4474BA2E9FB}"/>
              </a:ext>
            </a:extLst>
          </p:cNvPr>
          <p:cNvSpPr txBox="1"/>
          <p:nvPr/>
        </p:nvSpPr>
        <p:spPr>
          <a:xfrm>
            <a:off x="4756282" y="3784937"/>
            <a:ext cx="7012168" cy="2554545"/>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solidFill>
                  <a:prstClr val="black"/>
                </a:solidFill>
                <a:latin typeface="Calibri" panose="020F0502020204030204"/>
              </a:rPr>
              <a:t>As Income and Education level rise, the average mortality rate shifts lower and the distribution narrows</a:t>
            </a:r>
          </a:p>
          <a:p>
            <a:pPr marL="285750" indent="-285750">
              <a:buFont typeface="Wingdings" panose="05000000000000000000" pitchFamily="2" charset="2"/>
              <a:buChar char="Ø"/>
            </a:pPr>
            <a:endParaRPr lang="en-US" sz="1600" dirty="0">
              <a:solidFill>
                <a:prstClr val="black"/>
              </a:solidFill>
              <a:latin typeface="Calibri" panose="020F0502020204030204"/>
            </a:endParaRPr>
          </a:p>
          <a:p>
            <a:pPr marL="285750" indent="-285750">
              <a:buFont typeface="Wingdings" panose="05000000000000000000" pitchFamily="2" charset="2"/>
              <a:buChar char="Ø"/>
            </a:pPr>
            <a:r>
              <a:rPr lang="en-US" sz="1600" dirty="0">
                <a:solidFill>
                  <a:prstClr val="black"/>
                </a:solidFill>
                <a:latin typeface="Calibri" panose="020F0502020204030204"/>
              </a:rPr>
              <a:t>The bottom 10% of counties by median income have an average cardiovascular mortality rate </a:t>
            </a:r>
            <a:r>
              <a:rPr lang="en-US" sz="1600" b="1" dirty="0">
                <a:solidFill>
                  <a:prstClr val="black"/>
                </a:solidFill>
                <a:latin typeface="Calibri" panose="020F0502020204030204"/>
              </a:rPr>
              <a:t>THREE TIMES </a:t>
            </a:r>
            <a:r>
              <a:rPr lang="en-US" sz="1600" dirty="0">
                <a:solidFill>
                  <a:prstClr val="black"/>
                </a:solidFill>
                <a:latin typeface="Calibri" panose="020F0502020204030204"/>
              </a:rPr>
              <a:t>as high as the top 10% at 200 deaths per 100,000 vs only 66. Education shows a similar difference between the top and bottom</a:t>
            </a:r>
          </a:p>
          <a:p>
            <a:pPr marL="285750" indent="-285750">
              <a:buFont typeface="Wingdings" panose="05000000000000000000" pitchFamily="2" charset="2"/>
              <a:buChar char="Ø"/>
            </a:pPr>
            <a:endParaRPr lang="en-US" sz="1600" dirty="0">
              <a:solidFill>
                <a:prstClr val="black"/>
              </a:solidFill>
              <a:latin typeface="Calibri" panose="020F0502020204030204"/>
            </a:endParaRPr>
          </a:p>
          <a:p>
            <a:pPr marL="285750" indent="-285750">
              <a:buFont typeface="Wingdings" panose="05000000000000000000" pitchFamily="2" charset="2"/>
              <a:buChar char="Ø"/>
            </a:pPr>
            <a:r>
              <a:rPr lang="en-US" sz="1600" dirty="0">
                <a:solidFill>
                  <a:prstClr val="black"/>
                </a:solidFill>
                <a:latin typeface="Calibri" panose="020F0502020204030204"/>
              </a:rPr>
              <a:t>Counties in the bottom groups have a wider range of distribution in mortality rate. Making the correlation of mortality rate and income/education level less apparent.</a:t>
            </a:r>
          </a:p>
        </p:txBody>
      </p:sp>
    </p:spTree>
    <p:extLst>
      <p:ext uri="{BB962C8B-B14F-4D97-AF65-F5344CB8AC3E}">
        <p14:creationId xmlns:p14="http://schemas.microsoft.com/office/powerpoint/2010/main" val="3894170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Answers to our Questions</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Content Placeholder 4">
            <a:extLst>
              <a:ext uri="{FF2B5EF4-FFF2-40B4-BE49-F238E27FC236}">
                <a16:creationId xmlns:a16="http://schemas.microsoft.com/office/drawing/2014/main" id="{1B9863A8-8D16-4F37-95A3-2D43EBDADF19}"/>
              </a:ext>
            </a:extLst>
          </p:cNvPr>
          <p:cNvSpPr>
            <a:spLocks noGrp="1"/>
          </p:cNvSpPr>
          <p:nvPr>
            <p:ph idx="1"/>
          </p:nvPr>
        </p:nvSpPr>
        <p:spPr>
          <a:xfrm>
            <a:off x="4976031" y="821093"/>
            <a:ext cx="6377769" cy="5418262"/>
          </a:xfrm>
        </p:spPr>
        <p:txBody>
          <a:bodyPr anchor="ctr">
            <a:normAutofit/>
          </a:bodyPr>
          <a:lstStyle/>
          <a:p>
            <a:pPr marL="0" indent="0">
              <a:buNone/>
            </a:pPr>
            <a:r>
              <a:rPr lang="en-US" sz="2400" dirty="0"/>
              <a:t>Are there geographic differences in rates of cardiovascular mortality?</a:t>
            </a:r>
          </a:p>
          <a:p>
            <a:pPr marL="457200" lvl="1" indent="0">
              <a:buNone/>
            </a:pPr>
            <a:r>
              <a:rPr lang="en-US" sz="2000" dirty="0"/>
              <a:t>Yes. The mid-south “stroke belt” had much higher average county mortality rates than other regions</a:t>
            </a:r>
          </a:p>
          <a:p>
            <a:pPr marL="457200" lvl="1" indent="0">
              <a:buNone/>
            </a:pPr>
            <a:endParaRPr lang="en-US" sz="1800" dirty="0"/>
          </a:p>
          <a:p>
            <a:pPr marL="0" indent="0">
              <a:buNone/>
            </a:pPr>
            <a:r>
              <a:rPr lang="en-US" sz="2400" dirty="0"/>
              <a:t>Do counties with lower education levels have higher rates of cardiovascular mortality?</a:t>
            </a:r>
          </a:p>
          <a:p>
            <a:pPr marL="457200" lvl="1" indent="0">
              <a:buNone/>
            </a:pPr>
            <a:r>
              <a:rPr lang="en-US" sz="2000" dirty="0"/>
              <a:t>Yes. The average mortality rate for the bottom 10% of counties by mean years of school was 2.7 times that of the top 10% </a:t>
            </a:r>
          </a:p>
          <a:p>
            <a:pPr marL="457200" lvl="1" indent="0">
              <a:buNone/>
            </a:pPr>
            <a:endParaRPr lang="en-US" sz="1800" dirty="0"/>
          </a:p>
          <a:p>
            <a:pPr marL="0" indent="0">
              <a:buNone/>
            </a:pPr>
            <a:r>
              <a:rPr lang="en-US" sz="2400" dirty="0"/>
              <a:t>Do counties with lower incomes have higher rates of cardiovascular mortality?</a:t>
            </a:r>
          </a:p>
          <a:p>
            <a:pPr marL="457200" lvl="1" indent="0">
              <a:buNone/>
            </a:pPr>
            <a:r>
              <a:rPr lang="en-US" sz="2000" dirty="0"/>
              <a:t>Yes. The average mortality rate for the bottom 10% of counties by median income was 3 times that of the top 10%</a:t>
            </a:r>
          </a:p>
        </p:txBody>
      </p:sp>
    </p:spTree>
    <p:extLst>
      <p:ext uri="{BB962C8B-B14F-4D97-AF65-F5344CB8AC3E}">
        <p14:creationId xmlns:p14="http://schemas.microsoft.com/office/powerpoint/2010/main" val="1487741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Caution Regarding the Conclusion</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4CBA37BD-C3FD-4585-BDBD-7D9360C25AF2}"/>
              </a:ext>
            </a:extLst>
          </p:cNvPr>
          <p:cNvPicPr>
            <a:picLocks noChangeAspect="1"/>
          </p:cNvPicPr>
          <p:nvPr/>
        </p:nvPicPr>
        <p:blipFill rotWithShape="1">
          <a:blip r:embed="rId2"/>
          <a:srcRect r="79180" b="77833"/>
          <a:stretch/>
        </p:blipFill>
        <p:spPr>
          <a:xfrm>
            <a:off x="10116962" y="5260608"/>
            <a:ext cx="1586736" cy="1267030"/>
          </a:xfrm>
          <a:prstGeom prst="rect">
            <a:avLst/>
          </a:prstGeom>
        </p:spPr>
      </p:pic>
      <p:sp>
        <p:nvSpPr>
          <p:cNvPr id="12" name="TextBox 11">
            <a:extLst>
              <a:ext uri="{FF2B5EF4-FFF2-40B4-BE49-F238E27FC236}">
                <a16:creationId xmlns:a16="http://schemas.microsoft.com/office/drawing/2014/main" id="{2BD2A8FC-BF66-4027-A02C-CF590335EE3F}"/>
              </a:ext>
            </a:extLst>
          </p:cNvPr>
          <p:cNvSpPr txBox="1"/>
          <p:nvPr/>
        </p:nvSpPr>
        <p:spPr>
          <a:xfrm>
            <a:off x="4813865" y="1556967"/>
            <a:ext cx="6897002" cy="3693319"/>
          </a:xfrm>
          <a:prstGeom prst="rect">
            <a:avLst/>
          </a:prstGeom>
          <a:noFill/>
        </p:spPr>
        <p:txBody>
          <a:bodyPr wrap="square" rtlCol="0">
            <a:spAutoFit/>
          </a:bodyPr>
          <a:lstStyle/>
          <a:p>
            <a:r>
              <a:rPr lang="en-US" dirty="0">
                <a:solidFill>
                  <a:prstClr val="black"/>
                </a:solidFill>
                <a:latin typeface="Calibri" panose="020F0502020204030204"/>
              </a:rPr>
              <a:t>This only provides a high level view of avertable deaths. It serves as a reminder for people about the importance of socioeconomic determinants of health, but there are many other outside factors that will affect mortality rates.</a:t>
            </a:r>
          </a:p>
          <a:p>
            <a:endParaRPr lang="en-US" dirty="0">
              <a:solidFill>
                <a:prstClr val="black"/>
              </a:solidFill>
              <a:latin typeface="Calibri" panose="020F0502020204030204"/>
            </a:endParaRPr>
          </a:p>
          <a:p>
            <a:r>
              <a:rPr lang="en-US" dirty="0">
                <a:solidFill>
                  <a:prstClr val="black"/>
                </a:solidFill>
                <a:latin typeface="Calibri" panose="020F0502020204030204"/>
              </a:rPr>
              <a:t>The data is from 2012 – 2016 which may not reflect the current economy or current condition in the county. The data gathered is based on mortality rates within each county from cardiovascular diseases, but one cannot assume that all the deaths or heart disease can be prevented by education or income alone. There are many other outside factors such as living and working conditions, cleaner air and drinking water, access to nutritious food, crime rate, etc. All of these factors increase a person’s chances of living a healthier, longer life.</a:t>
            </a:r>
          </a:p>
        </p:txBody>
      </p:sp>
    </p:spTree>
    <p:extLst>
      <p:ext uri="{BB962C8B-B14F-4D97-AF65-F5344CB8AC3E}">
        <p14:creationId xmlns:p14="http://schemas.microsoft.com/office/powerpoint/2010/main" val="2373882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11" hidden="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FE08C8F-CE6C-4431-92CA-3135813C716D}"/>
              </a:ext>
            </a:extLst>
          </p:cNvPr>
          <p:cNvPicPr>
            <a:picLocks noChangeAspect="1"/>
          </p:cNvPicPr>
          <p:nvPr/>
        </p:nvPicPr>
        <p:blipFill>
          <a:blip r:embed="rId2"/>
          <a:stretch>
            <a:fillRect/>
          </a:stretch>
        </p:blipFill>
        <p:spPr>
          <a:xfrm>
            <a:off x="3680737" y="924697"/>
            <a:ext cx="6722895" cy="5008605"/>
          </a:xfrm>
          <a:prstGeom prst="rect">
            <a:avLst/>
          </a:prstGeom>
        </p:spPr>
      </p:pic>
    </p:spTree>
    <p:extLst>
      <p:ext uri="{BB962C8B-B14F-4D97-AF65-F5344CB8AC3E}">
        <p14:creationId xmlns:p14="http://schemas.microsoft.com/office/powerpoint/2010/main" val="165966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Hypothesis &amp; Motivation</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Content Placeholder 4">
            <a:extLst>
              <a:ext uri="{FF2B5EF4-FFF2-40B4-BE49-F238E27FC236}">
                <a16:creationId xmlns:a16="http://schemas.microsoft.com/office/drawing/2014/main" id="{1B9863A8-8D16-4F37-95A3-2D43EBDADF19}"/>
              </a:ext>
            </a:extLst>
          </p:cNvPr>
          <p:cNvSpPr>
            <a:spLocks noGrp="1"/>
          </p:cNvSpPr>
          <p:nvPr>
            <p:ph idx="1"/>
          </p:nvPr>
        </p:nvSpPr>
        <p:spPr>
          <a:xfrm>
            <a:off x="4976031" y="963877"/>
            <a:ext cx="6377769" cy="4930246"/>
          </a:xfrm>
        </p:spPr>
        <p:txBody>
          <a:bodyPr anchor="ctr">
            <a:normAutofit/>
          </a:bodyPr>
          <a:lstStyle/>
          <a:p>
            <a:endParaRPr lang="en-US" sz="2400" dirty="0"/>
          </a:p>
          <a:p>
            <a:pPr marL="0" indent="0">
              <a:buNone/>
            </a:pPr>
            <a:r>
              <a:rPr lang="en-US" sz="2400" dirty="0"/>
              <a:t>Hypothesis: Lower socioeconomic status is correlated with higher rates of cardiovascular mortality</a:t>
            </a:r>
          </a:p>
          <a:p>
            <a:pPr marL="0" indent="0">
              <a:buNone/>
            </a:pPr>
            <a:endParaRPr lang="en-US" sz="2400" dirty="0"/>
          </a:p>
          <a:p>
            <a:pPr marL="0" indent="0">
              <a:buNone/>
            </a:pPr>
            <a:r>
              <a:rPr lang="en-US" sz="2400" dirty="0"/>
              <a:t>Why do we care? Nearly 1 in 4 deaths in the U.S. is due to cardiovascular disease</a:t>
            </a:r>
          </a:p>
          <a:p>
            <a:pPr marL="0" indent="0">
              <a:buNone/>
            </a:pPr>
            <a:endParaRPr lang="en-US" sz="2400" dirty="0"/>
          </a:p>
          <a:p>
            <a:pPr marL="0" indent="0">
              <a:buNone/>
            </a:pPr>
            <a:r>
              <a:rPr lang="en-US" sz="2400" dirty="0"/>
              <a:t>Why socioeconomic status? Most risk factors are well understood and ‘modifiable’ based on behavior unlike socioeconomic status</a:t>
            </a:r>
          </a:p>
        </p:txBody>
      </p:sp>
    </p:spTree>
    <p:extLst>
      <p:ext uri="{BB962C8B-B14F-4D97-AF65-F5344CB8AC3E}">
        <p14:creationId xmlns:p14="http://schemas.microsoft.com/office/powerpoint/2010/main" val="3355826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Questions</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Content Placeholder 4">
            <a:extLst>
              <a:ext uri="{FF2B5EF4-FFF2-40B4-BE49-F238E27FC236}">
                <a16:creationId xmlns:a16="http://schemas.microsoft.com/office/drawing/2014/main" id="{1B9863A8-8D16-4F37-95A3-2D43EBDADF19}"/>
              </a:ext>
            </a:extLst>
          </p:cNvPr>
          <p:cNvSpPr>
            <a:spLocks noGrp="1"/>
          </p:cNvSpPr>
          <p:nvPr>
            <p:ph idx="1"/>
          </p:nvPr>
        </p:nvSpPr>
        <p:spPr>
          <a:xfrm>
            <a:off x="4976031" y="963877"/>
            <a:ext cx="6377769" cy="4930246"/>
          </a:xfrm>
        </p:spPr>
        <p:txBody>
          <a:bodyPr anchor="ctr">
            <a:normAutofit/>
          </a:bodyPr>
          <a:lstStyle/>
          <a:p>
            <a:r>
              <a:rPr lang="en-US" sz="2400" dirty="0"/>
              <a:t>Are there geographic differences in rates of cardiovascular mortality?</a:t>
            </a:r>
          </a:p>
          <a:p>
            <a:endParaRPr lang="en-US" sz="2400" dirty="0"/>
          </a:p>
          <a:p>
            <a:r>
              <a:rPr lang="en-US" sz="2400" dirty="0"/>
              <a:t>Do counties with lower education levels have higher rates of cardiovascular mortality?</a:t>
            </a:r>
          </a:p>
          <a:p>
            <a:endParaRPr lang="en-US" sz="2400" dirty="0"/>
          </a:p>
          <a:p>
            <a:r>
              <a:rPr lang="en-US" sz="2400" dirty="0"/>
              <a:t>Do counties with lower incomes have higher rates of cardiovascular mortality?</a:t>
            </a:r>
          </a:p>
        </p:txBody>
      </p:sp>
    </p:spTree>
    <p:extLst>
      <p:ext uri="{BB962C8B-B14F-4D97-AF65-F5344CB8AC3E}">
        <p14:creationId xmlns:p14="http://schemas.microsoft.com/office/powerpoint/2010/main" val="377896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Data Sources</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Content Placeholder 4">
            <a:extLst>
              <a:ext uri="{FF2B5EF4-FFF2-40B4-BE49-F238E27FC236}">
                <a16:creationId xmlns:a16="http://schemas.microsoft.com/office/drawing/2014/main" id="{1B9863A8-8D16-4F37-95A3-2D43EBDADF19}"/>
              </a:ext>
            </a:extLst>
          </p:cNvPr>
          <p:cNvSpPr>
            <a:spLocks noGrp="1"/>
          </p:cNvSpPr>
          <p:nvPr>
            <p:ph idx="1"/>
          </p:nvPr>
        </p:nvSpPr>
        <p:spPr>
          <a:xfrm>
            <a:off x="4976031" y="963877"/>
            <a:ext cx="6377769" cy="4930246"/>
          </a:xfrm>
        </p:spPr>
        <p:txBody>
          <a:bodyPr anchor="ctr">
            <a:normAutofit/>
          </a:bodyPr>
          <a:lstStyle/>
          <a:p>
            <a:endParaRPr lang="en-US" sz="2400" dirty="0"/>
          </a:p>
          <a:p>
            <a:r>
              <a:rPr lang="en-US" sz="2400" b="1" dirty="0"/>
              <a:t>Center for Disease Control (CDC): </a:t>
            </a:r>
            <a:r>
              <a:rPr lang="en-US" sz="2400" dirty="0"/>
              <a:t>annual deaths caused by major cardiovascular diseases (rate per 100,000 people) by county from 2012-2016</a:t>
            </a:r>
          </a:p>
          <a:p>
            <a:r>
              <a:rPr lang="en-US" sz="2400" b="1" dirty="0"/>
              <a:t>U.S. Census Bureau American Community Survey:</a:t>
            </a:r>
            <a:r>
              <a:rPr lang="en-US" sz="2400" dirty="0"/>
              <a:t> educational attainment &amp; median income by county </a:t>
            </a:r>
          </a:p>
        </p:txBody>
      </p:sp>
    </p:spTree>
    <p:extLst>
      <p:ext uri="{BB962C8B-B14F-4D97-AF65-F5344CB8AC3E}">
        <p14:creationId xmlns:p14="http://schemas.microsoft.com/office/powerpoint/2010/main" val="1205086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Original DF –</a:t>
            </a:r>
            <a:br>
              <a:rPr lang="en-US" dirty="0">
                <a:solidFill>
                  <a:schemeClr val="accent1"/>
                </a:solidFill>
              </a:rPr>
            </a:br>
            <a:r>
              <a:rPr lang="en-US" dirty="0">
                <a:solidFill>
                  <a:schemeClr val="accent1"/>
                </a:solidFill>
              </a:rPr>
              <a:t>Education</a:t>
            </a:r>
            <a:br>
              <a:rPr lang="en-US" dirty="0">
                <a:solidFill>
                  <a:schemeClr val="accent1"/>
                </a:solidFill>
              </a:rPr>
            </a:br>
            <a:r>
              <a:rPr lang="en-US" dirty="0">
                <a:solidFill>
                  <a:schemeClr val="accent1"/>
                </a:solidFill>
              </a:rPr>
              <a:t>Income</a:t>
            </a:r>
            <a:br>
              <a:rPr lang="en-US" dirty="0">
                <a:solidFill>
                  <a:schemeClr val="accent1"/>
                </a:solidFill>
              </a:rPr>
            </a:br>
            <a:r>
              <a:rPr lang="en-US" dirty="0">
                <a:solidFill>
                  <a:schemeClr val="accent1"/>
                </a:solidFill>
              </a:rPr>
              <a:t>Mortality</a:t>
            </a:r>
            <a:br>
              <a:rPr lang="en-US" dirty="0">
                <a:solidFill>
                  <a:schemeClr val="accent1"/>
                </a:solidFill>
              </a:rPr>
            </a:br>
            <a:endParaRPr lang="en-US" dirty="0">
              <a:solidFill>
                <a:schemeClr val="accent1"/>
              </a:solidFill>
            </a:endParaRP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FD8E10C2-5F39-4890-9914-D2F456BF9125}"/>
              </a:ext>
            </a:extLst>
          </p:cNvPr>
          <p:cNvGrpSpPr/>
          <p:nvPr/>
        </p:nvGrpSpPr>
        <p:grpSpPr>
          <a:xfrm>
            <a:off x="4768255" y="380629"/>
            <a:ext cx="6995173" cy="1873666"/>
            <a:chOff x="4768255" y="380629"/>
            <a:chExt cx="6995173" cy="1873666"/>
          </a:xfrm>
        </p:grpSpPr>
        <p:pic>
          <p:nvPicPr>
            <p:cNvPr id="17" name="Picture 16">
              <a:extLst>
                <a:ext uri="{FF2B5EF4-FFF2-40B4-BE49-F238E27FC236}">
                  <a16:creationId xmlns:a16="http://schemas.microsoft.com/office/drawing/2014/main" id="{85F1E386-5CB4-43F9-A19E-CB1D55FAF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8255" y="391151"/>
              <a:ext cx="6995173" cy="1845559"/>
            </a:xfrm>
            <a:prstGeom prst="rect">
              <a:avLst/>
            </a:prstGeom>
            <a:ln>
              <a:solidFill>
                <a:schemeClr val="tx1"/>
              </a:solidFill>
            </a:ln>
          </p:spPr>
        </p:pic>
        <p:sp>
          <p:nvSpPr>
            <p:cNvPr id="20" name="Rectangle 19">
              <a:extLst>
                <a:ext uri="{FF2B5EF4-FFF2-40B4-BE49-F238E27FC236}">
                  <a16:creationId xmlns:a16="http://schemas.microsoft.com/office/drawing/2014/main" id="{DD08F27B-5EBC-4121-ADEC-65685BEE64CC}"/>
                </a:ext>
              </a:extLst>
            </p:cNvPr>
            <p:cNvSpPr/>
            <p:nvPr/>
          </p:nvSpPr>
          <p:spPr>
            <a:xfrm>
              <a:off x="4976031" y="380629"/>
              <a:ext cx="302993" cy="187366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E23E81A-E27D-491B-A901-0A81E8ADA89E}"/>
                </a:ext>
              </a:extLst>
            </p:cNvPr>
            <p:cNvSpPr/>
            <p:nvPr/>
          </p:nvSpPr>
          <p:spPr>
            <a:xfrm>
              <a:off x="8229601" y="380629"/>
              <a:ext cx="3533827" cy="185608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85A5EC32-021E-4803-8823-46B795348910}"/>
              </a:ext>
            </a:extLst>
          </p:cNvPr>
          <p:cNvGrpSpPr/>
          <p:nvPr/>
        </p:nvGrpSpPr>
        <p:grpSpPr>
          <a:xfrm>
            <a:off x="4765431" y="2466865"/>
            <a:ext cx="6995172" cy="2173904"/>
            <a:chOff x="4765431" y="2466865"/>
            <a:chExt cx="6995172" cy="2173904"/>
          </a:xfrm>
        </p:grpSpPr>
        <p:pic>
          <p:nvPicPr>
            <p:cNvPr id="18" name="Picture 17">
              <a:extLst>
                <a:ext uri="{FF2B5EF4-FFF2-40B4-BE49-F238E27FC236}">
                  <a16:creationId xmlns:a16="http://schemas.microsoft.com/office/drawing/2014/main" id="{56FD856B-8D62-4F56-8875-ADBF285343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5431" y="2466865"/>
              <a:ext cx="6995172" cy="2169176"/>
            </a:xfrm>
            <a:prstGeom prst="rect">
              <a:avLst/>
            </a:prstGeom>
            <a:ln>
              <a:solidFill>
                <a:schemeClr val="tx1"/>
              </a:solidFill>
            </a:ln>
          </p:spPr>
        </p:pic>
        <p:sp>
          <p:nvSpPr>
            <p:cNvPr id="22" name="Rectangle 21">
              <a:extLst>
                <a:ext uri="{FF2B5EF4-FFF2-40B4-BE49-F238E27FC236}">
                  <a16:creationId xmlns:a16="http://schemas.microsoft.com/office/drawing/2014/main" id="{F678F016-70A5-46E4-AFD8-DCA7D6E9FA61}"/>
                </a:ext>
              </a:extLst>
            </p:cNvPr>
            <p:cNvSpPr/>
            <p:nvPr/>
          </p:nvSpPr>
          <p:spPr>
            <a:xfrm>
              <a:off x="5229877" y="2466865"/>
              <a:ext cx="378069" cy="217390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2F471F1-5640-4BD8-8E2D-E82BAAEADE7F}"/>
                </a:ext>
              </a:extLst>
            </p:cNvPr>
            <p:cNvSpPr/>
            <p:nvPr/>
          </p:nvSpPr>
          <p:spPr>
            <a:xfrm>
              <a:off x="9739365" y="2466865"/>
              <a:ext cx="561631" cy="216917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8B3A801E-9E9D-4142-BA40-49FA8DCA8426}"/>
              </a:ext>
            </a:extLst>
          </p:cNvPr>
          <p:cNvGrpSpPr/>
          <p:nvPr/>
        </p:nvGrpSpPr>
        <p:grpSpPr>
          <a:xfrm>
            <a:off x="4770558" y="4773242"/>
            <a:ext cx="6990045" cy="1705414"/>
            <a:chOff x="4770558" y="4773242"/>
            <a:chExt cx="6990045" cy="1705414"/>
          </a:xfrm>
        </p:grpSpPr>
        <p:pic>
          <p:nvPicPr>
            <p:cNvPr id="19" name="Picture 18">
              <a:extLst>
                <a:ext uri="{FF2B5EF4-FFF2-40B4-BE49-F238E27FC236}">
                  <a16:creationId xmlns:a16="http://schemas.microsoft.com/office/drawing/2014/main" id="{A8D392CD-359D-472F-88FA-5C3D279EFD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0558" y="4777970"/>
              <a:ext cx="6990045" cy="1700686"/>
            </a:xfrm>
            <a:prstGeom prst="rect">
              <a:avLst/>
            </a:prstGeom>
            <a:ln>
              <a:solidFill>
                <a:schemeClr val="tx1"/>
              </a:solidFill>
            </a:ln>
          </p:spPr>
        </p:pic>
        <p:sp>
          <p:nvSpPr>
            <p:cNvPr id="24" name="Rectangle 23">
              <a:extLst>
                <a:ext uri="{FF2B5EF4-FFF2-40B4-BE49-F238E27FC236}">
                  <a16:creationId xmlns:a16="http://schemas.microsoft.com/office/drawing/2014/main" id="{60D46D4B-6045-422C-93CE-D4A72E7A2A19}"/>
                </a:ext>
              </a:extLst>
            </p:cNvPr>
            <p:cNvSpPr/>
            <p:nvPr/>
          </p:nvSpPr>
          <p:spPr>
            <a:xfrm>
              <a:off x="6718040" y="4773242"/>
              <a:ext cx="391577" cy="1704128"/>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B19287-D5FF-493A-9912-EC5A99EEFC7E}"/>
                </a:ext>
              </a:extLst>
            </p:cNvPr>
            <p:cNvSpPr/>
            <p:nvPr/>
          </p:nvSpPr>
          <p:spPr>
            <a:xfrm>
              <a:off x="8001001" y="4777969"/>
              <a:ext cx="457200" cy="169940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1274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Data Cleanup &amp;</a:t>
            </a:r>
            <a:br>
              <a:rPr lang="en-US" dirty="0">
                <a:solidFill>
                  <a:schemeClr val="accent1"/>
                </a:solidFill>
              </a:rPr>
            </a:br>
            <a:r>
              <a:rPr lang="en-US" dirty="0">
                <a:solidFill>
                  <a:schemeClr val="accent1"/>
                </a:solidFill>
              </a:rPr>
              <a:t>Data Interpretation</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51D5E14-CB17-4CBA-9601-D3421F66A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3824" y="2417980"/>
            <a:ext cx="7016536" cy="878878"/>
          </a:xfrm>
          <a:prstGeom prst="rect">
            <a:avLst/>
          </a:prstGeom>
        </p:spPr>
      </p:pic>
      <p:sp>
        <p:nvSpPr>
          <p:cNvPr id="6" name="TextBox 5">
            <a:extLst>
              <a:ext uri="{FF2B5EF4-FFF2-40B4-BE49-F238E27FC236}">
                <a16:creationId xmlns:a16="http://schemas.microsoft.com/office/drawing/2014/main" id="{CC211003-8E27-4945-8773-484590BA78E9}"/>
              </a:ext>
            </a:extLst>
          </p:cNvPr>
          <p:cNvSpPr txBox="1"/>
          <p:nvPr/>
        </p:nvSpPr>
        <p:spPr>
          <a:xfrm>
            <a:off x="4733823" y="562809"/>
            <a:ext cx="6785356" cy="1323439"/>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&lt; High School: 10 years of schooling</a:t>
            </a:r>
          </a:p>
          <a:p>
            <a:pPr marL="285750" indent="-285750">
              <a:buFont typeface="Wingdings" panose="05000000000000000000" pitchFamily="2" charset="2"/>
              <a:buChar char="Ø"/>
            </a:pPr>
            <a:r>
              <a:rPr lang="en-US" sz="1600" dirty="0"/>
              <a:t>High School Degree: 12 years of schooling</a:t>
            </a:r>
          </a:p>
          <a:p>
            <a:pPr marL="285750" indent="-285750">
              <a:buFont typeface="Wingdings" panose="05000000000000000000" pitchFamily="2" charset="2"/>
              <a:buChar char="Ø"/>
            </a:pPr>
            <a:r>
              <a:rPr lang="en-US" sz="1600" dirty="0"/>
              <a:t>Some college: 14 years of schooling</a:t>
            </a:r>
          </a:p>
          <a:p>
            <a:pPr marL="285750" indent="-285750">
              <a:buFont typeface="Wingdings" panose="05000000000000000000" pitchFamily="2" charset="2"/>
              <a:buChar char="Ø"/>
            </a:pPr>
            <a:r>
              <a:rPr lang="en-US" sz="1600" dirty="0"/>
              <a:t>Bachelor’s degree or higher: 20 years of schooling</a:t>
            </a:r>
          </a:p>
          <a:p>
            <a:pPr marL="742950" lvl="1" indent="-285750">
              <a:buFont typeface="Arial" panose="020B0604020202020204" pitchFamily="34" charset="0"/>
              <a:buChar char="•"/>
            </a:pPr>
            <a:r>
              <a:rPr lang="en-US" sz="1600" dirty="0"/>
              <a:t>Accounting for Bachelor, Master or Doctorate degrees</a:t>
            </a:r>
          </a:p>
        </p:txBody>
      </p:sp>
      <p:sp>
        <p:nvSpPr>
          <p:cNvPr id="7" name="Arrow: Down 6">
            <a:extLst>
              <a:ext uri="{FF2B5EF4-FFF2-40B4-BE49-F238E27FC236}">
                <a16:creationId xmlns:a16="http://schemas.microsoft.com/office/drawing/2014/main" id="{2938B8B7-BAE4-4DB6-9128-09CBBAF6C2B3}"/>
              </a:ext>
            </a:extLst>
          </p:cNvPr>
          <p:cNvSpPr/>
          <p:nvPr/>
        </p:nvSpPr>
        <p:spPr>
          <a:xfrm>
            <a:off x="7918570" y="3570983"/>
            <a:ext cx="647042" cy="1081453"/>
          </a:xfrm>
          <a:prstGeom prst="down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50E159D-D0C4-4EB8-955B-7AC7380D4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3823" y="4926562"/>
            <a:ext cx="7016536" cy="1581111"/>
          </a:xfrm>
          <a:prstGeom prst="rect">
            <a:avLst/>
          </a:prstGeom>
        </p:spPr>
      </p:pic>
    </p:spTree>
    <p:extLst>
      <p:ext uri="{BB962C8B-B14F-4D97-AF65-F5344CB8AC3E}">
        <p14:creationId xmlns:p14="http://schemas.microsoft.com/office/powerpoint/2010/main" val="373199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Data Cleanup &amp;</a:t>
            </a:r>
            <a:br>
              <a:rPr lang="en-US" dirty="0">
                <a:solidFill>
                  <a:schemeClr val="accent1"/>
                </a:solidFill>
              </a:rPr>
            </a:br>
            <a:r>
              <a:rPr lang="en-US" dirty="0">
                <a:solidFill>
                  <a:schemeClr val="accent1"/>
                </a:solidFill>
              </a:rPr>
              <a:t>Data Interpretation Cont.</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CD45274-4BB5-46EF-A39A-B849DE0075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757" y="2538498"/>
            <a:ext cx="7163217" cy="1127858"/>
          </a:xfrm>
          <a:prstGeom prst="rect">
            <a:avLst/>
          </a:prstGeom>
        </p:spPr>
      </p:pic>
      <p:pic>
        <p:nvPicPr>
          <p:cNvPr id="6" name="Picture 5">
            <a:extLst>
              <a:ext uri="{FF2B5EF4-FFF2-40B4-BE49-F238E27FC236}">
                <a16:creationId xmlns:a16="http://schemas.microsoft.com/office/drawing/2014/main" id="{D11A328E-148A-4A04-8B80-54AC26A845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757" y="5054554"/>
            <a:ext cx="7163217" cy="1393882"/>
          </a:xfrm>
          <a:prstGeom prst="rect">
            <a:avLst/>
          </a:prstGeom>
        </p:spPr>
      </p:pic>
      <p:pic>
        <p:nvPicPr>
          <p:cNvPr id="7" name="Content Placeholder 16">
            <a:extLst>
              <a:ext uri="{FF2B5EF4-FFF2-40B4-BE49-F238E27FC236}">
                <a16:creationId xmlns:a16="http://schemas.microsoft.com/office/drawing/2014/main" id="{26500423-E5A7-4EA2-9997-80C62A48CCA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20092" y="409564"/>
            <a:ext cx="5884549" cy="1758816"/>
          </a:xfrm>
        </p:spPr>
      </p:pic>
      <p:sp>
        <p:nvSpPr>
          <p:cNvPr id="8" name="TextBox 7">
            <a:extLst>
              <a:ext uri="{FF2B5EF4-FFF2-40B4-BE49-F238E27FC236}">
                <a16:creationId xmlns:a16="http://schemas.microsoft.com/office/drawing/2014/main" id="{C7666984-177D-41B7-8ECB-D091141A2146}"/>
              </a:ext>
            </a:extLst>
          </p:cNvPr>
          <p:cNvSpPr txBox="1"/>
          <p:nvPr/>
        </p:nvSpPr>
        <p:spPr>
          <a:xfrm>
            <a:off x="6493661" y="4386838"/>
            <a:ext cx="3005353" cy="369332"/>
          </a:xfrm>
          <a:prstGeom prst="rect">
            <a:avLst/>
          </a:prstGeom>
          <a:noFill/>
        </p:spPr>
        <p:txBody>
          <a:bodyPr wrap="square" rtlCol="0">
            <a:spAutoFit/>
          </a:bodyPr>
          <a:lstStyle/>
          <a:p>
            <a:r>
              <a:rPr lang="en-US" dirty="0"/>
              <a:t>Create Bins for comparison</a:t>
            </a:r>
          </a:p>
        </p:txBody>
      </p:sp>
      <p:sp>
        <p:nvSpPr>
          <p:cNvPr id="9" name="Arrow: Right 8">
            <a:extLst>
              <a:ext uri="{FF2B5EF4-FFF2-40B4-BE49-F238E27FC236}">
                <a16:creationId xmlns:a16="http://schemas.microsoft.com/office/drawing/2014/main" id="{11D00FF3-61AE-44E2-871E-AF6979AED3F4}"/>
              </a:ext>
            </a:extLst>
          </p:cNvPr>
          <p:cNvSpPr/>
          <p:nvPr/>
        </p:nvSpPr>
        <p:spPr>
          <a:xfrm rot="16200000">
            <a:off x="7741803" y="3917520"/>
            <a:ext cx="509071" cy="2587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353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Correlations – Income</a:t>
            </a:r>
            <a:br>
              <a:rPr lang="en-US" dirty="0">
                <a:solidFill>
                  <a:schemeClr val="accent1"/>
                </a:solidFill>
              </a:rPr>
            </a:br>
            <a:r>
              <a:rPr lang="en-US" dirty="0">
                <a:solidFill>
                  <a:schemeClr val="accent1"/>
                </a:solidFill>
              </a:rPr>
              <a:t>Education</a:t>
            </a:r>
            <a:br>
              <a:rPr lang="en-US" dirty="0">
                <a:solidFill>
                  <a:schemeClr val="accent1"/>
                </a:solidFill>
              </a:rPr>
            </a:br>
            <a:r>
              <a:rPr lang="en-US" dirty="0">
                <a:solidFill>
                  <a:schemeClr val="accent1"/>
                </a:solidFill>
              </a:rPr>
              <a:t>Crude Rate</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EF4332B-AEFD-4388-A751-27762037BDE2}"/>
              </a:ext>
            </a:extLst>
          </p:cNvPr>
          <p:cNvPicPr>
            <a:picLocks/>
          </p:cNvPicPr>
          <p:nvPr/>
        </p:nvPicPr>
        <p:blipFill>
          <a:blip r:embed="rId2"/>
          <a:stretch>
            <a:fillRect/>
          </a:stretch>
        </p:blipFill>
        <p:spPr>
          <a:xfrm>
            <a:off x="4690027" y="389253"/>
            <a:ext cx="3310128" cy="2130552"/>
          </a:xfrm>
          <a:prstGeom prst="rect">
            <a:avLst/>
          </a:prstGeom>
        </p:spPr>
      </p:pic>
      <p:pic>
        <p:nvPicPr>
          <p:cNvPr id="6" name="Picture 5">
            <a:extLst>
              <a:ext uri="{FF2B5EF4-FFF2-40B4-BE49-F238E27FC236}">
                <a16:creationId xmlns:a16="http://schemas.microsoft.com/office/drawing/2014/main" id="{5EAC89E7-4ED9-4D55-9286-41F56498DD5E}"/>
              </a:ext>
            </a:extLst>
          </p:cNvPr>
          <p:cNvPicPr>
            <a:picLocks/>
          </p:cNvPicPr>
          <p:nvPr/>
        </p:nvPicPr>
        <p:blipFill>
          <a:blip r:embed="rId3"/>
          <a:stretch>
            <a:fillRect/>
          </a:stretch>
        </p:blipFill>
        <p:spPr>
          <a:xfrm>
            <a:off x="8259348" y="372083"/>
            <a:ext cx="3310128" cy="2130552"/>
          </a:xfrm>
          <a:prstGeom prst="rect">
            <a:avLst/>
          </a:prstGeom>
        </p:spPr>
      </p:pic>
      <p:pic>
        <p:nvPicPr>
          <p:cNvPr id="8" name="Picture 7">
            <a:extLst>
              <a:ext uri="{FF2B5EF4-FFF2-40B4-BE49-F238E27FC236}">
                <a16:creationId xmlns:a16="http://schemas.microsoft.com/office/drawing/2014/main" id="{523E8DD8-F76C-4488-872F-7368A154AFB2}"/>
              </a:ext>
            </a:extLst>
          </p:cNvPr>
          <p:cNvPicPr>
            <a:picLocks/>
          </p:cNvPicPr>
          <p:nvPr/>
        </p:nvPicPr>
        <p:blipFill>
          <a:blip r:embed="rId4"/>
          <a:stretch>
            <a:fillRect/>
          </a:stretch>
        </p:blipFill>
        <p:spPr>
          <a:xfrm>
            <a:off x="4695228" y="2641108"/>
            <a:ext cx="3310128" cy="2130552"/>
          </a:xfrm>
          <a:prstGeom prst="rect">
            <a:avLst/>
          </a:prstGeom>
        </p:spPr>
      </p:pic>
      <p:pic>
        <p:nvPicPr>
          <p:cNvPr id="9" name="Picture 8">
            <a:extLst>
              <a:ext uri="{FF2B5EF4-FFF2-40B4-BE49-F238E27FC236}">
                <a16:creationId xmlns:a16="http://schemas.microsoft.com/office/drawing/2014/main" id="{947E8DD6-0EDF-4955-9A20-C40A094E30E1}"/>
              </a:ext>
            </a:extLst>
          </p:cNvPr>
          <p:cNvPicPr>
            <a:picLocks/>
          </p:cNvPicPr>
          <p:nvPr/>
        </p:nvPicPr>
        <p:blipFill>
          <a:blip r:embed="rId5"/>
          <a:stretch>
            <a:fillRect/>
          </a:stretch>
        </p:blipFill>
        <p:spPr>
          <a:xfrm>
            <a:off x="8208654" y="2657319"/>
            <a:ext cx="3310128" cy="2130552"/>
          </a:xfrm>
          <a:prstGeom prst="rect">
            <a:avLst/>
          </a:prstGeom>
        </p:spPr>
      </p:pic>
      <p:sp>
        <p:nvSpPr>
          <p:cNvPr id="13" name="TextBox 12">
            <a:extLst>
              <a:ext uri="{FF2B5EF4-FFF2-40B4-BE49-F238E27FC236}">
                <a16:creationId xmlns:a16="http://schemas.microsoft.com/office/drawing/2014/main" id="{7A89B211-E255-40E5-9315-EFD420C34DF0}"/>
              </a:ext>
            </a:extLst>
          </p:cNvPr>
          <p:cNvSpPr txBox="1"/>
          <p:nvPr/>
        </p:nvSpPr>
        <p:spPr>
          <a:xfrm>
            <a:off x="4654296" y="4860339"/>
            <a:ext cx="7318684" cy="1723549"/>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solidFill>
                  <a:prstClr val="black"/>
                </a:solidFill>
                <a:latin typeface="Calibri" panose="020F0502020204030204"/>
              </a:rPr>
              <a:t>Linear regression R-value of </a:t>
            </a:r>
            <a:r>
              <a:rPr lang="en-US" sz="1400" dirty="0">
                <a:solidFill>
                  <a:srgbClr val="00B050"/>
                </a:solidFill>
                <a:latin typeface="Calibri" panose="020F0502020204030204"/>
              </a:rPr>
              <a:t>0.71</a:t>
            </a:r>
            <a:r>
              <a:rPr lang="en-US" sz="1400" dirty="0">
                <a:solidFill>
                  <a:prstClr val="black"/>
                </a:solidFill>
                <a:latin typeface="Calibri" panose="020F0502020204030204"/>
              </a:rPr>
              <a:t> shows that there is a correlation between Income and Education level.</a:t>
            </a:r>
          </a:p>
          <a:p>
            <a:pPr marL="285750" indent="-285750">
              <a:buFont typeface="Wingdings" panose="05000000000000000000" pitchFamily="2" charset="2"/>
              <a:buChar char="Ø"/>
            </a:pPr>
            <a:endParaRPr lang="en-US" sz="1000" dirty="0">
              <a:solidFill>
                <a:prstClr val="black"/>
              </a:solidFill>
              <a:latin typeface="Calibri" panose="020F0502020204030204"/>
            </a:endParaRPr>
          </a:p>
          <a:p>
            <a:pPr marL="285750" indent="-285750">
              <a:buFont typeface="Wingdings" panose="05000000000000000000" pitchFamily="2" charset="2"/>
              <a:buChar char="Ø"/>
            </a:pPr>
            <a:r>
              <a:rPr lang="en-US" sz="1400" dirty="0">
                <a:solidFill>
                  <a:prstClr val="black"/>
                </a:solidFill>
                <a:latin typeface="Calibri" panose="020F0502020204030204"/>
              </a:rPr>
              <a:t>Linear regression R-value of </a:t>
            </a:r>
            <a:r>
              <a:rPr lang="en-US" sz="1400" dirty="0">
                <a:solidFill>
                  <a:srgbClr val="FF0000"/>
                </a:solidFill>
                <a:latin typeface="Calibri" panose="020F0502020204030204"/>
              </a:rPr>
              <a:t>-0.64 </a:t>
            </a:r>
            <a:r>
              <a:rPr lang="en-US" sz="1400" dirty="0">
                <a:solidFill>
                  <a:prstClr val="black"/>
                </a:solidFill>
                <a:latin typeface="Calibri" panose="020F0502020204030204"/>
              </a:rPr>
              <a:t>shows that there is an inverse relation between Education and Crude Cardiovascular Mortality Rate.</a:t>
            </a:r>
          </a:p>
          <a:p>
            <a:pPr marL="285750" indent="-285750">
              <a:buFont typeface="Wingdings" panose="05000000000000000000" pitchFamily="2" charset="2"/>
              <a:buChar char="Ø"/>
            </a:pPr>
            <a:endParaRPr lang="en-US" sz="1200" dirty="0">
              <a:solidFill>
                <a:prstClr val="black"/>
              </a:solidFill>
              <a:latin typeface="Calibri" panose="020F0502020204030204"/>
            </a:endParaRPr>
          </a:p>
          <a:p>
            <a:pPr marL="285750" indent="-285750">
              <a:buFont typeface="Wingdings" panose="05000000000000000000" pitchFamily="2" charset="2"/>
              <a:buChar char="Ø"/>
            </a:pPr>
            <a:r>
              <a:rPr lang="en-US" sz="1400" dirty="0">
                <a:solidFill>
                  <a:prstClr val="black"/>
                </a:solidFill>
                <a:latin typeface="Calibri" panose="020F0502020204030204"/>
              </a:rPr>
              <a:t>Linear regression R-value of </a:t>
            </a:r>
            <a:r>
              <a:rPr lang="en-US" sz="1400" dirty="0">
                <a:solidFill>
                  <a:srgbClr val="FF0000"/>
                </a:solidFill>
                <a:latin typeface="Calibri" panose="020F0502020204030204"/>
              </a:rPr>
              <a:t>-0.73 </a:t>
            </a:r>
            <a:r>
              <a:rPr lang="en-US" sz="1400" dirty="0">
                <a:solidFill>
                  <a:prstClr val="black"/>
                </a:solidFill>
                <a:latin typeface="Calibri" panose="020F0502020204030204"/>
              </a:rPr>
              <a:t>shows that there is a correlation between Income and Crude Cardiovascular Mortality Rate.</a:t>
            </a:r>
          </a:p>
        </p:txBody>
      </p:sp>
      <p:pic>
        <p:nvPicPr>
          <p:cNvPr id="10" name="Picture 9">
            <a:extLst>
              <a:ext uri="{FF2B5EF4-FFF2-40B4-BE49-F238E27FC236}">
                <a16:creationId xmlns:a16="http://schemas.microsoft.com/office/drawing/2014/main" id="{B938D782-20BD-4BE5-B509-7B6CE70E5419}"/>
              </a:ext>
            </a:extLst>
          </p:cNvPr>
          <p:cNvPicPr>
            <a:picLocks noChangeAspect="1"/>
          </p:cNvPicPr>
          <p:nvPr/>
        </p:nvPicPr>
        <p:blipFill rotWithShape="1">
          <a:blip r:embed="rId6"/>
          <a:srcRect r="73681" b="94643"/>
          <a:stretch/>
        </p:blipFill>
        <p:spPr>
          <a:xfrm>
            <a:off x="5406766" y="4675056"/>
            <a:ext cx="2048256" cy="312686"/>
          </a:xfrm>
          <a:prstGeom prst="rect">
            <a:avLst/>
          </a:prstGeom>
        </p:spPr>
      </p:pic>
      <p:pic>
        <p:nvPicPr>
          <p:cNvPr id="11" name="Picture 10">
            <a:extLst>
              <a:ext uri="{FF2B5EF4-FFF2-40B4-BE49-F238E27FC236}">
                <a16:creationId xmlns:a16="http://schemas.microsoft.com/office/drawing/2014/main" id="{3F4755AB-21DD-4AB8-AD54-C9DD717C6DB3}"/>
              </a:ext>
            </a:extLst>
          </p:cNvPr>
          <p:cNvPicPr>
            <a:picLocks noChangeAspect="1"/>
          </p:cNvPicPr>
          <p:nvPr/>
        </p:nvPicPr>
        <p:blipFill rotWithShape="1">
          <a:blip r:embed="rId7"/>
          <a:srcRect r="73139" b="95953"/>
          <a:stretch/>
        </p:blipFill>
        <p:spPr>
          <a:xfrm>
            <a:off x="5407928" y="2448479"/>
            <a:ext cx="2047094" cy="231332"/>
          </a:xfrm>
          <a:prstGeom prst="rect">
            <a:avLst/>
          </a:prstGeom>
        </p:spPr>
      </p:pic>
      <p:pic>
        <p:nvPicPr>
          <p:cNvPr id="12" name="Picture 11">
            <a:extLst>
              <a:ext uri="{FF2B5EF4-FFF2-40B4-BE49-F238E27FC236}">
                <a16:creationId xmlns:a16="http://schemas.microsoft.com/office/drawing/2014/main" id="{377B1DCE-FC43-46A7-A668-D5B2ABC42A1B}"/>
              </a:ext>
            </a:extLst>
          </p:cNvPr>
          <p:cNvPicPr>
            <a:picLocks noChangeAspect="1"/>
          </p:cNvPicPr>
          <p:nvPr/>
        </p:nvPicPr>
        <p:blipFill rotWithShape="1">
          <a:blip r:embed="rId8"/>
          <a:srcRect r="73139" b="93932"/>
          <a:stretch/>
        </p:blipFill>
        <p:spPr>
          <a:xfrm>
            <a:off x="8975622" y="2454026"/>
            <a:ext cx="2047094" cy="346848"/>
          </a:xfrm>
          <a:prstGeom prst="rect">
            <a:avLst/>
          </a:prstGeom>
        </p:spPr>
      </p:pic>
    </p:spTree>
    <p:extLst>
      <p:ext uri="{BB962C8B-B14F-4D97-AF65-F5344CB8AC3E}">
        <p14:creationId xmlns:p14="http://schemas.microsoft.com/office/powerpoint/2010/main" val="571750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11" hidden="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6AD4DC4-A66E-40DE-98C6-8A5334CC78C7}"/>
              </a:ext>
            </a:extLst>
          </p:cNvPr>
          <p:cNvPicPr>
            <a:picLocks noChangeAspect="1"/>
          </p:cNvPicPr>
          <p:nvPr/>
        </p:nvPicPr>
        <p:blipFill>
          <a:blip r:embed="rId2"/>
          <a:stretch>
            <a:fillRect/>
          </a:stretch>
        </p:blipFill>
        <p:spPr>
          <a:xfrm>
            <a:off x="6239657" y="411555"/>
            <a:ext cx="5630779" cy="2852928"/>
          </a:xfrm>
          <a:prstGeom prst="rect">
            <a:avLst/>
          </a:prstGeom>
        </p:spPr>
      </p:pic>
      <p:pic>
        <p:nvPicPr>
          <p:cNvPr id="11" name="Picture 10">
            <a:extLst>
              <a:ext uri="{FF2B5EF4-FFF2-40B4-BE49-F238E27FC236}">
                <a16:creationId xmlns:a16="http://schemas.microsoft.com/office/drawing/2014/main" id="{7B036AA6-0B60-4002-9599-89E59A6F42BB}"/>
              </a:ext>
            </a:extLst>
          </p:cNvPr>
          <p:cNvPicPr>
            <a:picLocks/>
          </p:cNvPicPr>
          <p:nvPr/>
        </p:nvPicPr>
        <p:blipFill>
          <a:blip r:embed="rId3"/>
          <a:stretch>
            <a:fillRect/>
          </a:stretch>
        </p:blipFill>
        <p:spPr>
          <a:xfrm>
            <a:off x="321564" y="3432961"/>
            <a:ext cx="5632704" cy="2852928"/>
          </a:xfrm>
          <a:prstGeom prst="rect">
            <a:avLst/>
          </a:prstGeom>
        </p:spPr>
      </p:pic>
      <p:sp>
        <p:nvSpPr>
          <p:cNvPr id="14" name="TextBox 13">
            <a:extLst>
              <a:ext uri="{FF2B5EF4-FFF2-40B4-BE49-F238E27FC236}">
                <a16:creationId xmlns:a16="http://schemas.microsoft.com/office/drawing/2014/main" id="{87F420D0-5FC0-4B75-900B-A6E5FEFE3D48}"/>
              </a:ext>
            </a:extLst>
          </p:cNvPr>
          <p:cNvSpPr txBox="1"/>
          <p:nvPr/>
        </p:nvSpPr>
        <p:spPr>
          <a:xfrm>
            <a:off x="6096000" y="3535986"/>
            <a:ext cx="5707223" cy="2746906"/>
          </a:xfrm>
          <a:prstGeom prst="rect">
            <a:avLst/>
          </a:prstGeom>
          <a:noFill/>
        </p:spPr>
        <p:txBody>
          <a:bodyPr wrap="square" rtlCol="0">
            <a:spAutoFit/>
          </a:bodyPr>
          <a:lstStyle/>
          <a:p>
            <a:pPr algn="ctr"/>
            <a:r>
              <a:rPr lang="en-US" sz="2000" b="1" u="sng" dirty="0">
                <a:solidFill>
                  <a:srgbClr val="0070C0"/>
                </a:solidFill>
              </a:rPr>
              <a:t>Comparison – Montgomery, MD</a:t>
            </a:r>
            <a:endParaRPr lang="en-US" sz="1600" b="1" u="sng" dirty="0">
              <a:solidFill>
                <a:srgbClr val="0070C0"/>
              </a:solidFill>
              <a:latin typeface="Calibri" panose="020F0502020204030204"/>
            </a:endParaRPr>
          </a:p>
          <a:p>
            <a:pPr marL="285750" indent="-285750">
              <a:buFont typeface="Wingdings" panose="05000000000000000000" pitchFamily="2" charset="2"/>
              <a:buChar char="Ø"/>
            </a:pPr>
            <a:r>
              <a:rPr lang="en-US" sz="1600" dirty="0">
                <a:solidFill>
                  <a:prstClr val="black"/>
                </a:solidFill>
                <a:latin typeface="Calibri" panose="020F0502020204030204"/>
              </a:rPr>
              <a:t>Crude Rate for Montgomery County, MD is 42.1, which means that every 100,000 people, 42 die each year from heart disease. It represents one of the lowest mortality rates of all counties.</a:t>
            </a:r>
          </a:p>
          <a:p>
            <a:pPr marL="285750" indent="-285750">
              <a:buFont typeface="Wingdings" panose="05000000000000000000" pitchFamily="2" charset="2"/>
              <a:buChar char="Ø"/>
            </a:pPr>
            <a:endParaRPr lang="en-US" sz="1050" dirty="0">
              <a:solidFill>
                <a:prstClr val="black"/>
              </a:solidFill>
              <a:latin typeface="Calibri" panose="020F0502020204030204"/>
            </a:endParaRPr>
          </a:p>
          <a:p>
            <a:pPr marL="285750" indent="-285750">
              <a:buFont typeface="Wingdings" panose="05000000000000000000" pitchFamily="2" charset="2"/>
              <a:buChar char="Ø"/>
            </a:pPr>
            <a:r>
              <a:rPr lang="en-US" sz="1600" dirty="0">
                <a:solidFill>
                  <a:prstClr val="black"/>
                </a:solidFill>
                <a:latin typeface="Calibri" panose="020F0502020204030204"/>
              </a:rPr>
              <a:t>Median Household Income for Montgomery County is $97,487, which represents one of the higher income level bucket</a:t>
            </a:r>
          </a:p>
          <a:p>
            <a:pPr marL="285750" indent="-285750">
              <a:buFont typeface="Wingdings" panose="05000000000000000000" pitchFamily="2" charset="2"/>
              <a:buChar char="Ø"/>
            </a:pPr>
            <a:endParaRPr lang="en-US" sz="1400" dirty="0">
              <a:solidFill>
                <a:prstClr val="black"/>
              </a:solidFill>
              <a:latin typeface="Calibri" panose="020F0502020204030204"/>
            </a:endParaRPr>
          </a:p>
          <a:p>
            <a:pPr marL="285750" indent="-285750">
              <a:buFont typeface="Wingdings" panose="05000000000000000000" pitchFamily="2" charset="2"/>
              <a:buChar char="Ø"/>
            </a:pPr>
            <a:r>
              <a:rPr lang="en-US" sz="1600" dirty="0">
                <a:solidFill>
                  <a:prstClr val="black"/>
                </a:solidFill>
                <a:latin typeface="Calibri" panose="020F0502020204030204"/>
              </a:rPr>
              <a:t>Mean Year Schooling for Montgomery County is 16.84, which represents one of the highest buckets for years in school</a:t>
            </a:r>
          </a:p>
        </p:txBody>
      </p:sp>
      <p:pic>
        <p:nvPicPr>
          <p:cNvPr id="12" name="Picture 11">
            <a:extLst>
              <a:ext uri="{FF2B5EF4-FFF2-40B4-BE49-F238E27FC236}">
                <a16:creationId xmlns:a16="http://schemas.microsoft.com/office/drawing/2014/main" id="{34723F25-FB7C-43E5-97E3-A12A44E292B6}"/>
              </a:ext>
            </a:extLst>
          </p:cNvPr>
          <p:cNvPicPr>
            <a:picLocks/>
          </p:cNvPicPr>
          <p:nvPr/>
        </p:nvPicPr>
        <p:blipFill>
          <a:blip r:embed="rId4"/>
          <a:stretch>
            <a:fillRect/>
          </a:stretch>
        </p:blipFill>
        <p:spPr>
          <a:xfrm>
            <a:off x="321564" y="411555"/>
            <a:ext cx="5632704" cy="2852928"/>
          </a:xfrm>
          <a:prstGeom prst="rect">
            <a:avLst/>
          </a:prstGeom>
        </p:spPr>
      </p:pic>
    </p:spTree>
    <p:extLst>
      <p:ext uri="{BB962C8B-B14F-4D97-AF65-F5344CB8AC3E}">
        <p14:creationId xmlns:p14="http://schemas.microsoft.com/office/powerpoint/2010/main" val="1877690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775</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The Link Between Cardiovascular Mortality and Socioeconomic Status in the U.S.</vt:lpstr>
      <vt:lpstr>Hypothesis &amp; Motivation</vt:lpstr>
      <vt:lpstr>Questions</vt:lpstr>
      <vt:lpstr>Data Sources</vt:lpstr>
      <vt:lpstr>Original DF – Education Income Mortality </vt:lpstr>
      <vt:lpstr>Data Cleanup &amp; Data Interpretation</vt:lpstr>
      <vt:lpstr>Data Cleanup &amp; Data Interpretation Cont.</vt:lpstr>
      <vt:lpstr>Correlations – Income Education Crude Rate</vt:lpstr>
      <vt:lpstr>PowerPoint Presentation</vt:lpstr>
      <vt:lpstr>PowerPoint Presentation</vt:lpstr>
      <vt:lpstr>Data Ladder- Mortality Rate by Group</vt:lpstr>
      <vt:lpstr>Answers to our Questions</vt:lpstr>
      <vt:lpstr>Caution Regarding the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Link Between Cardiovascular Mortality and Socioeconomic Status in the U.S.</dc:title>
  <dc:creator>Andrew Krog</dc:creator>
  <cp:lastModifiedBy>Andrew Krog</cp:lastModifiedBy>
  <cp:revision>26</cp:revision>
  <dcterms:created xsi:type="dcterms:W3CDTF">2018-08-18T23:38:05Z</dcterms:created>
  <dcterms:modified xsi:type="dcterms:W3CDTF">2018-11-28T01:03:36Z</dcterms:modified>
</cp:coreProperties>
</file>