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1"/>
  </p:notesMasterIdLst>
  <p:sldIdLst>
    <p:sldId id="386" r:id="rId2"/>
    <p:sldId id="387" r:id="rId3"/>
    <p:sldId id="388" r:id="rId4"/>
    <p:sldId id="395" r:id="rId5"/>
    <p:sldId id="390" r:id="rId6"/>
    <p:sldId id="392" r:id="rId7"/>
    <p:sldId id="393" r:id="rId8"/>
    <p:sldId id="400" r:id="rId9"/>
    <p:sldId id="401" r:id="rId10"/>
    <p:sldId id="396" r:id="rId11"/>
    <p:sldId id="403" r:id="rId12"/>
    <p:sldId id="397" r:id="rId13"/>
    <p:sldId id="394" r:id="rId14"/>
    <p:sldId id="402" r:id="rId15"/>
    <p:sldId id="399" r:id="rId16"/>
    <p:sldId id="398" r:id="rId17"/>
    <p:sldId id="406" r:id="rId18"/>
    <p:sldId id="404" r:id="rId19"/>
    <p:sldId id="405" r:id="rId2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7" d="100"/>
          <a:sy n="107" d="100"/>
        </p:scale>
        <p:origin x="10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709DC-0A54-407C-A8CA-4E4840BA1821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97E74-F06C-4D12-B677-A55C534A12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020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1E5C14-07B4-4854-BB66-00CD1559095E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0888"/>
            <a:ext cx="4945063" cy="3709987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2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glas 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04" y="2101332"/>
            <a:ext cx="8616696" cy="786384"/>
          </a:xfrm>
        </p:spPr>
        <p:txBody>
          <a:bodyPr anchor="b">
            <a:noAutofit/>
          </a:bodyPr>
          <a:lstStyle>
            <a:lvl1pPr algn="l">
              <a:defRPr sz="4400" baseline="0"/>
            </a:lvl1pPr>
          </a:lstStyle>
          <a:p>
            <a:r>
              <a:rPr lang="en-US" dirty="0" smtClean="0"/>
              <a:t>Title of Presentation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4904" y="2878572"/>
            <a:ext cx="8616696" cy="438912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CA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375159" y="4352544"/>
            <a:ext cx="3675634" cy="640271"/>
          </a:xfrm>
        </p:spPr>
        <p:txBody>
          <a:bodyPr anchor="b"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0">
                <a:solidFill>
                  <a:schemeClr val="bg1"/>
                </a:solidFill>
              </a:defRPr>
            </a:lvl2pPr>
            <a:lvl3pPr>
              <a:buNone/>
              <a:defRPr sz="1800" b="0">
                <a:solidFill>
                  <a:schemeClr val="bg1"/>
                </a:solidFill>
              </a:defRPr>
            </a:lvl3pPr>
            <a:lvl4pPr>
              <a:buNone/>
              <a:defRPr sz="1400" b="0">
                <a:solidFill>
                  <a:schemeClr val="bg1"/>
                </a:solidFill>
              </a:defRPr>
            </a:lvl4pPr>
            <a:lvl5pPr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Presenter’s Name</a:t>
            </a:r>
            <a:endParaRPr lang="en-CA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375159" y="5111877"/>
            <a:ext cx="3675634" cy="539115"/>
          </a:xfrm>
        </p:spPr>
        <p:txBody>
          <a:bodyPr anchor="t">
            <a:no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  <a:lvl2pPr>
              <a:buNone/>
              <a:defRPr sz="1600">
                <a:solidFill>
                  <a:schemeClr val="bg1"/>
                </a:solidFill>
              </a:defRPr>
            </a:lvl2pPr>
            <a:lvl3pPr>
              <a:buNone/>
              <a:defRPr sz="1400">
                <a:solidFill>
                  <a:schemeClr val="bg1"/>
                </a:solidFill>
              </a:defRPr>
            </a:lvl3pPr>
            <a:lvl4pPr>
              <a:buNone/>
              <a:defRPr sz="1100">
                <a:solidFill>
                  <a:schemeClr val="bg1"/>
                </a:solidFill>
              </a:defRPr>
            </a:lvl4pPr>
            <a:lvl5pPr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Date</a:t>
            </a:r>
            <a:endParaRPr lang="en-CA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989983" y="1053029"/>
            <a:ext cx="2842592" cy="43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Font typeface="Wingdings" pitchFamily="2" charset="2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accent4"/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accent6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accent6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tx2"/>
                </a:solidFill>
              </a:rPr>
              <a:t>http://www.cit.ie</a:t>
            </a:r>
            <a:endParaRPr lang="en-CA" sz="2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F6058C5-ACD8-40A7-B7B3-67D803803596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58C5-ACD8-40A7-B7B3-67D803803596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536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glas Content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139148"/>
            <a:ext cx="7909560" cy="1027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2026159"/>
            <a:ext cx="8385048" cy="5032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2800" b="1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4163" lvl="0" indent="-2841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B2BB1E"/>
              </a:buClr>
              <a:buFont typeface="Wingdings" pitchFamily="2" charset="2"/>
              <a:buNone/>
            </a:pPr>
            <a:r>
              <a:rPr lang="en-US" dirty="0" smtClean="0"/>
              <a:t>Click to edit Master subtitle text</a:t>
            </a:r>
            <a:endParaRPr lang="en-CA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65392"/>
            <a:ext cx="978408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>
                <a:solidFill>
                  <a:schemeClr val="accent5"/>
                </a:solidFill>
              </a:defRPr>
            </a:lvl1pPr>
          </a:lstStyle>
          <a:p>
            <a:fld id="{AF6058C5-ACD8-40A7-B7B3-67D803803596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9304" y="6565392"/>
            <a:ext cx="6565392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endParaRPr lang="en-IE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6565392"/>
            <a:ext cx="548640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ugla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/>
            </a:lvl2pPr>
            <a:lvl3pPr>
              <a:spcBef>
                <a:spcPts val="0"/>
              </a:spcBef>
              <a:spcAft>
                <a:spcPts val="1000"/>
              </a:spcAft>
              <a:defRPr/>
            </a:lvl3pPr>
            <a:lvl4pPr>
              <a:spcBef>
                <a:spcPts val="0"/>
              </a:spcBef>
              <a:spcAft>
                <a:spcPts val="1000"/>
              </a:spcAft>
              <a:defRPr/>
            </a:lvl4pPr>
            <a:lvl5pPr>
              <a:spcBef>
                <a:spcPts val="0"/>
              </a:spcBef>
              <a:spcAft>
                <a:spcPts val="10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65392"/>
            <a:ext cx="978408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>
                <a:solidFill>
                  <a:srgbClr val="6C98C1"/>
                </a:solidFill>
              </a:defRPr>
            </a:lvl1pPr>
          </a:lstStyle>
          <a:p>
            <a:fld id="{AF6058C5-ACD8-40A7-B7B3-67D803803596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9304" y="6565392"/>
            <a:ext cx="6565392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rgbClr val="6C98C1"/>
                </a:solidFill>
              </a:defRPr>
            </a:lvl1pPr>
          </a:lstStyle>
          <a:p>
            <a:endParaRPr lang="en-I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6565392"/>
            <a:ext cx="548640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rgbClr val="6C98C1"/>
                </a:solidFill>
              </a:defRPr>
            </a:lvl1pPr>
          </a:lstStyle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glas Sub-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198948"/>
            <a:ext cx="790956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7472" y="1286439"/>
            <a:ext cx="8385048" cy="5032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2800" b="1" kern="1200" smtClean="0">
                <a:solidFill>
                  <a:srgbClr val="3C74A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4163" lvl="0" indent="-2841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B2BB1E"/>
              </a:buClr>
              <a:buFont typeface="Wingdings" pitchFamily="2" charset="2"/>
              <a:buNone/>
            </a:pPr>
            <a:r>
              <a:rPr lang="en-US" dirty="0" smtClean="0"/>
              <a:t>Click to edit Master subtitle text</a:t>
            </a:r>
            <a:endParaRPr lang="en-CA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65392"/>
            <a:ext cx="978408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>
                <a:solidFill>
                  <a:schemeClr val="accent5"/>
                </a:solidFill>
              </a:defRPr>
            </a:lvl1pPr>
          </a:lstStyle>
          <a:p>
            <a:fld id="{AF6058C5-ACD8-40A7-B7B3-67D803803596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9304" y="6565392"/>
            <a:ext cx="6565392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endParaRPr lang="en-IE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6565392"/>
            <a:ext cx="548640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gla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198948"/>
            <a:ext cx="790956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65392"/>
            <a:ext cx="978408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>
                <a:solidFill>
                  <a:schemeClr val="accent5"/>
                </a:solidFill>
              </a:defRPr>
            </a:lvl1pPr>
          </a:lstStyle>
          <a:p>
            <a:fld id="{AF6058C5-ACD8-40A7-B7B3-67D803803596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9304" y="6565392"/>
            <a:ext cx="6565392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endParaRPr lang="en-I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6565392"/>
            <a:ext cx="548640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glas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7472" y="1306698"/>
            <a:ext cx="8339328" cy="612648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spcAft>
                <a:spcPts val="1000"/>
              </a:spcAft>
              <a:buNone/>
              <a:defRPr sz="3200" b="1">
                <a:solidFill>
                  <a:srgbClr val="3C74A6"/>
                </a:solidFill>
              </a:defRPr>
            </a:lvl1pPr>
            <a:lvl2pPr>
              <a:spcBef>
                <a:spcPts val="0"/>
              </a:spcBef>
              <a:spcAft>
                <a:spcPts val="1000"/>
              </a:spcAft>
              <a:buNone/>
              <a:defRPr b="1">
                <a:solidFill>
                  <a:srgbClr val="B2BB1E"/>
                </a:solidFill>
              </a:defRPr>
            </a:lvl2pPr>
            <a:lvl3pPr>
              <a:spcBef>
                <a:spcPts val="0"/>
              </a:spcBef>
              <a:spcAft>
                <a:spcPts val="1000"/>
              </a:spcAft>
              <a:buNone/>
              <a:defRPr b="1">
                <a:solidFill>
                  <a:srgbClr val="B2BB1E"/>
                </a:solidFill>
              </a:defRPr>
            </a:lvl3pPr>
            <a:lvl4pPr>
              <a:spcBef>
                <a:spcPts val="0"/>
              </a:spcBef>
              <a:spcAft>
                <a:spcPts val="1000"/>
              </a:spcAft>
              <a:buNone/>
              <a:defRPr b="1">
                <a:solidFill>
                  <a:srgbClr val="B2BB1E"/>
                </a:solidFill>
              </a:defRPr>
            </a:lvl4pPr>
            <a:lvl5pPr>
              <a:spcBef>
                <a:spcPts val="0"/>
              </a:spcBef>
              <a:spcAft>
                <a:spcPts val="1000"/>
              </a:spcAft>
              <a:buNone/>
              <a:defRPr b="1">
                <a:solidFill>
                  <a:srgbClr val="B2BB1E"/>
                </a:solidFill>
              </a:defRPr>
            </a:lvl5pPr>
          </a:lstStyle>
          <a:p>
            <a:pPr lvl="0"/>
            <a:r>
              <a:rPr lang="en-US" dirty="0" smtClean="0"/>
              <a:t>CLICK TO EDIT CAPTION TEXT</a:t>
            </a:r>
            <a:endParaRPr lang="en-CA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6617" y="2002214"/>
            <a:ext cx="8349234" cy="4416425"/>
          </a:xfrm>
          <a:ln w="19050">
            <a:solidFill>
              <a:schemeClr val="accent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65392"/>
            <a:ext cx="978408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>
                <a:solidFill>
                  <a:schemeClr val="accent5"/>
                </a:solidFill>
              </a:defRPr>
            </a:lvl1pPr>
          </a:lstStyle>
          <a:p>
            <a:fld id="{AF6058C5-ACD8-40A7-B7B3-67D803803596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9304" y="6565392"/>
            <a:ext cx="6565392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endParaRPr lang="en-I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6565392"/>
            <a:ext cx="548640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glas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65392"/>
            <a:ext cx="978408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>
                <a:solidFill>
                  <a:schemeClr val="accent5"/>
                </a:solidFill>
              </a:defRPr>
            </a:lvl1pPr>
          </a:lstStyle>
          <a:p>
            <a:fld id="{AF6058C5-ACD8-40A7-B7B3-67D803803596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9304" y="6565392"/>
            <a:ext cx="6565392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endParaRPr lang="en-IE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6565392"/>
            <a:ext cx="548640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glas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F6058C5-ACD8-40A7-B7B3-67D803803596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10382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362456"/>
            <a:ext cx="8567928" cy="500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65392"/>
            <a:ext cx="978408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>
                <a:solidFill>
                  <a:schemeClr val="accent2"/>
                </a:solidFill>
              </a:defRPr>
            </a:lvl1pPr>
          </a:lstStyle>
          <a:p>
            <a:fld id="{AF6058C5-ACD8-40A7-B7B3-67D803803596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9304" y="6565392"/>
            <a:ext cx="6565392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rgbClr val="6C98C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6565392"/>
            <a:ext cx="548640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rgbClr val="6C98C1"/>
                </a:solidFill>
              </a:defRPr>
            </a:lvl1pPr>
          </a:lstStyle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053" y="205476"/>
            <a:ext cx="7902259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3" r:id="rId10"/>
    <p:sldLayoutId id="214748372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4163" indent="-284163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Clr>
          <a:schemeClr val="accent5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921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Clr>
          <a:schemeClr val="accent4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4163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284163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Clr>
          <a:schemeClr val="accent6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663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Clr>
          <a:schemeClr val="accent6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stdtypes.html%20Section%204.7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functions.html?highlight=len#len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reference/expressions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Selection Statements in Python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3736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String methods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functions we have used so far are built into the standard string (</a:t>
            </a:r>
            <a:r>
              <a:rPr lang="en-IE" dirty="0" err="1" smtClean="0"/>
              <a:t>str</a:t>
            </a:r>
            <a:r>
              <a:rPr lang="en-IE" dirty="0" smtClean="0"/>
              <a:t>) type in Python</a:t>
            </a:r>
          </a:p>
          <a:p>
            <a:r>
              <a:rPr lang="en-IE" dirty="0" smtClean="0"/>
              <a:t>You can tell this from the dot notation</a:t>
            </a:r>
          </a:p>
          <a:p>
            <a:pPr lvl="1"/>
            <a:r>
              <a:rPr lang="en-IE" i="1" dirty="0" err="1" smtClean="0"/>
              <a:t>str</a:t>
            </a:r>
            <a:r>
              <a:rPr lang="en-IE" dirty="0" err="1" smtClean="0"/>
              <a:t>.upper</a:t>
            </a:r>
            <a:r>
              <a:rPr lang="en-IE" dirty="0" smtClean="0"/>
              <a:t>()</a:t>
            </a:r>
          </a:p>
          <a:p>
            <a:pPr lvl="1"/>
            <a:r>
              <a:rPr lang="en-IE" i="1" dirty="0" err="1"/>
              <a:t>str</a:t>
            </a:r>
            <a:r>
              <a:rPr lang="en-IE" dirty="0" err="1" smtClean="0"/>
              <a:t>.startsWith</a:t>
            </a:r>
            <a:r>
              <a:rPr lang="en-IE" dirty="0" smtClean="0"/>
              <a:t>()</a:t>
            </a:r>
          </a:p>
          <a:p>
            <a:pPr lvl="1"/>
            <a:r>
              <a:rPr lang="en-IE" i="1" dirty="0" err="1"/>
              <a:t>str</a:t>
            </a:r>
            <a:r>
              <a:rPr lang="en-IE" dirty="0" err="1" smtClean="0"/>
              <a:t>.isnumeric</a:t>
            </a:r>
            <a:r>
              <a:rPr lang="en-IE" dirty="0" smtClean="0"/>
              <a:t>()</a:t>
            </a:r>
          </a:p>
          <a:p>
            <a:pPr marL="284163" lvl="1" indent="0">
              <a:buNone/>
            </a:pPr>
            <a:endParaRPr lang="en-IE" dirty="0"/>
          </a:p>
          <a:p>
            <a:pPr marL="284163" lvl="1" indent="0">
              <a:buNone/>
            </a:pPr>
            <a:r>
              <a:rPr lang="en-IE" dirty="0" smtClean="0"/>
              <a:t>For </a:t>
            </a:r>
            <a:r>
              <a:rPr lang="en-IE" dirty="0"/>
              <a:t>a full list see </a:t>
            </a:r>
            <a:r>
              <a:rPr lang="en-IE" dirty="0" smtClean="0"/>
              <a:t>Section 4.7 @ </a:t>
            </a:r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</a:t>
            </a:r>
            <a:r>
              <a:rPr lang="en-IE" dirty="0" smtClean="0">
                <a:hlinkClick r:id="rId2"/>
              </a:rPr>
              <a:t>docs.python.org/3.6/library/stdtypes.html</a:t>
            </a:r>
            <a:endParaRPr lang="en-IE" dirty="0"/>
          </a:p>
          <a:p>
            <a:pPr marL="284163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9048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Functions that work on strings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2073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len</a:t>
            </a:r>
            <a:r>
              <a:rPr lang="en-IE" dirty="0" smtClean="0"/>
              <a:t>()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I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E" dirty="0" smtClean="0"/>
              <a:t>A standard Python function</a:t>
            </a:r>
            <a:r>
              <a:rPr lang="en-IE" dirty="0"/>
              <a:t> </a:t>
            </a:r>
            <a:r>
              <a:rPr lang="en-IE" dirty="0" smtClean="0"/>
              <a:t>(no import needed).</a:t>
            </a:r>
          </a:p>
          <a:p>
            <a:pPr marL="0" indent="0">
              <a:buNone/>
            </a:pPr>
            <a:r>
              <a:rPr lang="en-IE" dirty="0" smtClean="0"/>
              <a:t>Returns </a:t>
            </a:r>
            <a:r>
              <a:rPr lang="en-IE" dirty="0"/>
              <a:t>the length (the number of items) of an object. </a:t>
            </a:r>
          </a:p>
          <a:p>
            <a:pPr marL="0" indent="0">
              <a:buNone/>
            </a:pPr>
            <a:r>
              <a:rPr lang="en-IE" dirty="0" smtClean="0"/>
              <a:t>The object can be a String, in which case it returns the number of characters. </a:t>
            </a:r>
          </a:p>
          <a:p>
            <a:pPr marL="0" indent="0">
              <a:buNone/>
            </a:pPr>
            <a:r>
              <a:rPr lang="en-IE" dirty="0" smtClean="0"/>
              <a:t>[ </a:t>
            </a:r>
            <a:r>
              <a:rPr lang="en-IE" sz="1800" dirty="0" smtClean="0">
                <a:hlinkClick r:id="rId2"/>
              </a:rPr>
              <a:t>https</a:t>
            </a:r>
            <a:r>
              <a:rPr lang="en-IE" sz="1800" dirty="0">
                <a:hlinkClick r:id="rId2"/>
              </a:rPr>
              <a:t>://</a:t>
            </a:r>
            <a:r>
              <a:rPr lang="en-IE" sz="1800" dirty="0" smtClean="0">
                <a:hlinkClick r:id="rId2"/>
              </a:rPr>
              <a:t>docs.python.org/3.6/library/functions.html?highlight=len#len</a:t>
            </a:r>
            <a:r>
              <a:rPr lang="en-IE" sz="1800" dirty="0" smtClean="0"/>
              <a:t> </a:t>
            </a:r>
            <a:r>
              <a:rPr lang="en-IE" dirty="0" smtClean="0"/>
              <a:t>]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7927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err="1" smtClean="0"/>
              <a:t>len</a:t>
            </a:r>
            <a:r>
              <a:rPr lang="en-IE" dirty="0" smtClean="0"/>
              <a:t>()</a:t>
            </a:r>
            <a:r>
              <a:rPr lang="en-IE" i="1" dirty="0" smtClean="0"/>
              <a:t/>
            </a:r>
            <a:br>
              <a:rPr lang="en-IE" i="1" dirty="0" smtClean="0"/>
            </a:br>
            <a:r>
              <a:rPr lang="en-IE" sz="2700" i="1" dirty="0" smtClean="0"/>
              <a:t>PasswordValidation.py</a:t>
            </a:r>
            <a:endParaRPr lang="en-IE" sz="2700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4741" y="1341929"/>
            <a:ext cx="880241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MINIMUM_PASSWORD_LENGTH =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 must be at least 8 characters long"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 =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 &gt; 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(password) &lt; MINIMUM_PASSWORD_LENGTH: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"==========================================="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password has NOT been reset"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 must be at least 8 characters long"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"==========================================="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code here to update password in database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"============================="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 have reset your password"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"============================="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79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len</a:t>
            </a:r>
            <a:r>
              <a:rPr lang="en-IE" dirty="0" smtClean="0"/>
              <a:t>()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 smtClean="0"/>
              <a:t>Note that </a:t>
            </a:r>
            <a:r>
              <a:rPr lang="en-IE" sz="2800" dirty="0" err="1" smtClean="0"/>
              <a:t>len</a:t>
            </a:r>
            <a:r>
              <a:rPr lang="en-IE" sz="2800" dirty="0" smtClean="0"/>
              <a:t>() includes </a:t>
            </a:r>
            <a:r>
              <a:rPr lang="en-IE" sz="2800" i="1" dirty="0" smtClean="0"/>
              <a:t>all</a:t>
            </a:r>
            <a:r>
              <a:rPr lang="en-IE" sz="2800" dirty="0" smtClean="0"/>
              <a:t> characters not just letters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1818" y="2348880"/>
            <a:ext cx="534431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Cat in the Hat"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#returns 18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19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/>
              <a:t>The operators </a:t>
            </a:r>
            <a:r>
              <a:rPr lang="en-IE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IE" sz="2400" dirty="0"/>
              <a:t> and </a:t>
            </a:r>
            <a:r>
              <a:rPr lang="en-IE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IE" sz="2400" dirty="0"/>
              <a:t>test for membership. </a:t>
            </a:r>
            <a:endParaRPr lang="en-IE" sz="2400" dirty="0" smtClean="0"/>
          </a:p>
          <a:p>
            <a:pPr marL="0" indent="0">
              <a:buNone/>
            </a:pPr>
            <a:r>
              <a:rPr lang="en-IE" sz="2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x</a:t>
            </a:r>
            <a:r>
              <a:rPr lang="en-IE" sz="2400" dirty="0" smtClean="0">
                <a:latin typeface="Consolas" panose="020B0609020204030204" pitchFamily="49" charset="0"/>
              </a:rPr>
              <a:t> </a:t>
            </a:r>
            <a:r>
              <a:rPr lang="en-IE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IE" sz="2400" dirty="0">
                <a:latin typeface="Consolas" panose="020B0609020204030204" pitchFamily="49" charset="0"/>
              </a:rPr>
              <a:t> </a:t>
            </a:r>
            <a:r>
              <a:rPr lang="en-IE" sz="2400" dirty="0">
                <a:solidFill>
                  <a:schemeClr val="tx2"/>
                </a:solidFill>
                <a:latin typeface="Consolas" panose="020B0609020204030204" pitchFamily="49" charset="0"/>
              </a:rPr>
              <a:t>s</a:t>
            </a:r>
            <a:r>
              <a:rPr lang="en-IE" sz="2400" dirty="0">
                <a:latin typeface="Consolas" panose="020B0609020204030204" pitchFamily="49" charset="0"/>
              </a:rPr>
              <a:t> </a:t>
            </a:r>
            <a:r>
              <a:rPr lang="en-IE" sz="2400" dirty="0"/>
              <a:t>evaluates to True if x is </a:t>
            </a:r>
            <a:r>
              <a:rPr lang="en-IE" sz="2400" dirty="0" smtClean="0"/>
              <a:t>in s, False </a:t>
            </a:r>
            <a:r>
              <a:rPr lang="en-IE" sz="2400" dirty="0"/>
              <a:t>otherwise. </a:t>
            </a:r>
            <a:endParaRPr lang="en-IE" sz="2400" dirty="0" smtClean="0"/>
          </a:p>
          <a:p>
            <a:pPr marL="0" indent="0">
              <a:buNone/>
            </a:pPr>
            <a:r>
              <a:rPr lang="en-IE" sz="2400" dirty="0">
                <a:solidFill>
                  <a:schemeClr val="tx2"/>
                </a:solidFill>
                <a:latin typeface="Consolas" panose="020B0609020204030204" pitchFamily="49" charset="0"/>
              </a:rPr>
              <a:t>x</a:t>
            </a:r>
            <a:r>
              <a:rPr lang="en-IE" sz="2400" dirty="0" smtClean="0"/>
              <a:t> </a:t>
            </a:r>
            <a:r>
              <a:rPr lang="en-IE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IE" sz="2400" dirty="0">
                <a:solidFill>
                  <a:schemeClr val="tx2"/>
                </a:solidFill>
                <a:latin typeface="Consolas" panose="020B0609020204030204" pitchFamily="49" charset="0"/>
              </a:rPr>
              <a:t>s</a:t>
            </a:r>
            <a:r>
              <a:rPr lang="en-IE" sz="2400" dirty="0"/>
              <a:t> returns the negation of x in s. </a:t>
            </a:r>
            <a:endParaRPr lang="en-IE" sz="2400" dirty="0" smtClean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endParaRPr lang="en-IE" sz="1800" dirty="0" smtClean="0"/>
          </a:p>
          <a:p>
            <a:pPr marL="0" indent="0">
              <a:buNone/>
            </a:pPr>
            <a:r>
              <a:rPr lang="en-IE" sz="1800" dirty="0" smtClean="0"/>
              <a:t>Section 6.10.2 @ </a:t>
            </a:r>
            <a:r>
              <a:rPr lang="en-IE" sz="1800" dirty="0" smtClean="0">
                <a:hlinkClick r:id="rId2"/>
              </a:rPr>
              <a:t>https</a:t>
            </a:r>
            <a:r>
              <a:rPr lang="en-IE" sz="1800" dirty="0">
                <a:hlinkClick r:id="rId2"/>
              </a:rPr>
              <a:t>://</a:t>
            </a:r>
            <a:r>
              <a:rPr lang="en-IE" sz="1800" dirty="0" smtClean="0">
                <a:hlinkClick r:id="rId2"/>
              </a:rPr>
              <a:t>docs.python.org/3.6/reference/expressions.html</a:t>
            </a:r>
            <a:r>
              <a:rPr lang="en-IE" sz="1800" dirty="0" smtClean="0"/>
              <a:t> 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340265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in </a:t>
            </a:r>
            <a:br>
              <a:rPr lang="en-IE" dirty="0" smtClean="0"/>
            </a:br>
            <a:r>
              <a:rPr lang="en-IE" sz="2700" i="1" dirty="0" smtClean="0"/>
              <a:t>Strings.py</a:t>
            </a:r>
            <a:endParaRPr lang="en-IE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7472" y="2278292"/>
            <a:ext cx="618630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"Harry Potter"</a:t>
            </a:r>
            <a:b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"Pot"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"Pot in '"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"pot"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"pot in '"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"xxx"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"xxx not in '"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 name +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03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== or</a:t>
            </a:r>
            <a:endParaRPr lang="en-I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7472" y="3063121"/>
            <a:ext cx="834715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county 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"Where are you from? 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county ==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"Cork"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county ==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"Tipperary"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county ==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"Kerry"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county ==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"Waterford"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county==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"Clare"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county ==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"Limerick"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 are from Munster"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 are not from Munster"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890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- equivalent</a:t>
            </a:r>
            <a:endParaRPr lang="en-I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897" y="2371472"/>
            <a:ext cx="8725466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munster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"Cork"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Tipperary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"Kerry"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"Waterford"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"Clare"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"Limerick"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county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"Where are you from? 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county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munster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 are from Munster"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 are not from Munster"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384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A shop sells four drinks:</a:t>
            </a:r>
          </a:p>
          <a:p>
            <a:r>
              <a:rPr lang="en-IE" dirty="0" smtClean="0"/>
              <a:t>Tea</a:t>
            </a:r>
          </a:p>
          <a:p>
            <a:r>
              <a:rPr lang="en-IE" dirty="0" smtClean="0"/>
              <a:t>Coffee</a:t>
            </a:r>
          </a:p>
          <a:p>
            <a:r>
              <a:rPr lang="en-IE" dirty="0" smtClean="0"/>
              <a:t>Milk</a:t>
            </a:r>
          </a:p>
          <a:p>
            <a:r>
              <a:rPr lang="en-IE" dirty="0" smtClean="0"/>
              <a:t>Orange Juice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Write a program to read a user's choice of </a:t>
            </a:r>
            <a:r>
              <a:rPr lang="en-IE" dirty="0" smtClean="0"/>
              <a:t>drink as a string </a:t>
            </a:r>
            <a:r>
              <a:rPr lang="en-IE" dirty="0" smtClean="0"/>
              <a:t>and determine whether or not that drink is for sale. </a:t>
            </a:r>
          </a:p>
          <a:p>
            <a:pPr marL="0" indent="0">
              <a:buNone/>
            </a:pPr>
            <a:r>
              <a:rPr lang="en-IE" dirty="0" smtClean="0"/>
              <a:t>Write this program two ways.</a:t>
            </a:r>
          </a:p>
        </p:txBody>
      </p:sp>
    </p:spTree>
    <p:extLst>
      <p:ext uri="{BB962C8B-B14F-4D97-AF65-F5344CB8AC3E}">
        <p14:creationId xmlns:p14="http://schemas.microsoft.com/office/powerpoint/2010/main" val="38986150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Selection statements: The story so far…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Boolean expressions using relational operators</a:t>
            </a:r>
          </a:p>
          <a:p>
            <a:pPr lvl="1"/>
            <a:r>
              <a:rPr lang="en-IE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&lt; &gt;= &lt;= != ==</a:t>
            </a:r>
          </a:p>
          <a:p>
            <a:r>
              <a:rPr lang="en-IE" dirty="0" smtClean="0"/>
              <a:t>Simple </a:t>
            </a:r>
            <a:r>
              <a:rPr lang="en-IE" sz="22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  <a:p>
            <a:r>
              <a:rPr lang="en-IE" dirty="0" smtClean="0"/>
              <a:t>Two-way </a:t>
            </a:r>
            <a:r>
              <a:rPr lang="en-IE" sz="2200" dirty="0">
                <a:latin typeface="Consolas" panose="020B0609020204030204" pitchFamily="49" charset="0"/>
                <a:cs typeface="Consolas" panose="020B0609020204030204" pitchFamily="49" charset="0"/>
              </a:rPr>
              <a:t>if/else</a:t>
            </a:r>
          </a:p>
          <a:p>
            <a:r>
              <a:rPr lang="en-IE" dirty="0" smtClean="0"/>
              <a:t>Multi-way </a:t>
            </a:r>
            <a:r>
              <a:rPr lang="en-I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if/</a:t>
            </a:r>
            <a:r>
              <a:rPr lang="en-I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I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/else</a:t>
            </a:r>
          </a:p>
          <a:p>
            <a:r>
              <a:rPr lang="en-IE" dirty="0" smtClean="0"/>
              <a:t>Common uses </a:t>
            </a:r>
          </a:p>
          <a:p>
            <a:pPr lvl="1"/>
            <a:r>
              <a:rPr lang="en-IE" dirty="0" smtClean="0"/>
              <a:t>Menus </a:t>
            </a:r>
          </a:p>
          <a:p>
            <a:r>
              <a:rPr lang="en-IE" dirty="0" smtClean="0"/>
              <a:t>Error </a:t>
            </a:r>
            <a:r>
              <a:rPr lang="en-IE" dirty="0"/>
              <a:t>handling</a:t>
            </a:r>
          </a:p>
          <a:p>
            <a:pPr lvl="1"/>
            <a:r>
              <a:rPr lang="en-I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try/except</a:t>
            </a:r>
          </a:p>
          <a:p>
            <a:r>
              <a:rPr lang="en-IE" dirty="0"/>
              <a:t>Boolean expressions</a:t>
            </a:r>
          </a:p>
          <a:p>
            <a:pPr lvl="1"/>
            <a:r>
              <a:rPr lang="en-IE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and, or, not</a:t>
            </a:r>
          </a:p>
          <a:p>
            <a:r>
              <a:rPr lang="en-IE" dirty="0"/>
              <a:t>Shorthand notation for ranges</a:t>
            </a:r>
          </a:p>
          <a:p>
            <a:pPr marL="284163" lvl="1" indent="0">
              <a:buNone/>
            </a:pPr>
            <a:endParaRPr lang="en-I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6802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0213"/>
            <a:ext cx="8229600" cy="835025"/>
          </a:xfrm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 b="1" smtClean="0"/>
              <a:t>Write an expression for each</a:t>
            </a:r>
            <a:endParaRPr lang="en-US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724400"/>
          </a:xfrm>
        </p:spPr>
        <p:txBody>
          <a:bodyPr lIns="92075" tIns="46038" rIns="92075" bIns="46038">
            <a:normAutofit/>
          </a:bodyPr>
          <a:lstStyle/>
          <a:p>
            <a:pPr marL="0" indent="0">
              <a:buNone/>
            </a:pPr>
            <a:r>
              <a:rPr lang="en-US" altLang="en-US" sz="2200" dirty="0" err="1" smtClean="0"/>
              <a:t>taxRate</a:t>
            </a:r>
            <a:r>
              <a:rPr lang="en-US" altLang="en-US" sz="2200" dirty="0" smtClean="0"/>
              <a:t> is over 25% and income is less than €20,000</a:t>
            </a:r>
          </a:p>
          <a:p>
            <a:pPr marL="292100" lvl="1" indent="0">
              <a:buNone/>
            </a:pPr>
            <a:r>
              <a:rPr lang="en-US" alt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taxRate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&gt; .25 and income &lt; 20000</a:t>
            </a:r>
          </a:p>
          <a:p>
            <a:pPr marL="0" indent="0">
              <a:buNone/>
            </a:pPr>
            <a:r>
              <a:rPr lang="en-US" altLang="en-US" sz="2200" dirty="0" smtClean="0"/>
              <a:t>temperature is less than or equal to 75 or humidity is less than 70%</a:t>
            </a:r>
          </a:p>
          <a:p>
            <a:pPr marL="292100" lvl="1" indent="0">
              <a:buNone/>
            </a:pP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temperature &lt;= 75 or humidity &lt; .70</a:t>
            </a:r>
          </a:p>
          <a:p>
            <a:pPr marL="0" indent="0">
              <a:buNone/>
            </a:pPr>
            <a:r>
              <a:rPr lang="en-US" altLang="en-US" sz="2200" dirty="0" smtClean="0"/>
              <a:t>age is over 21 and age is less than 60</a:t>
            </a:r>
          </a:p>
          <a:p>
            <a:pPr marL="292100" lvl="1" indent="0">
              <a:buNone/>
            </a:pP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21 &lt; age &lt; 60</a:t>
            </a:r>
            <a:endParaRPr lang="en-US" altLang="en-U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200" dirty="0" smtClean="0"/>
              <a:t>age is 21 or 22</a:t>
            </a:r>
            <a:r>
              <a:rPr lang="en-US" altLang="en-US" sz="2200" dirty="0" smtClean="0">
                <a:latin typeface="Arial Rounded MT Bold" panose="020F0704030504030204" pitchFamily="34" charset="0"/>
              </a:rPr>
              <a:t>	</a:t>
            </a:r>
          </a:p>
          <a:p>
            <a:pPr marL="292100" lvl="1" indent="0">
              <a:buNone/>
            </a:pP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age == 21 or age == 22</a:t>
            </a:r>
          </a:p>
          <a:p>
            <a:pPr marL="0" indent="0">
              <a:buNone/>
            </a:pPr>
            <a:endParaRPr lang="en-US" altLang="en-US" sz="22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90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  <p:bldP spid="28675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Comparing Strings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3699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Using == on strings (already seen in week 4)</a:t>
            </a:r>
            <a:br>
              <a:rPr lang="en-IE" dirty="0" smtClean="0"/>
            </a:br>
            <a:r>
              <a:rPr lang="en-IE" sz="2700" i="1" dirty="0" smtClean="0"/>
              <a:t>deck.py</a:t>
            </a:r>
            <a:endParaRPr lang="en-IE" i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1644860"/>
            <a:ext cx="7077579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suit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"What is the suit?"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suit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suit.upper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suit ==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"HEARTS"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suit ==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"DIAMONDS"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red card"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suit ==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"CLUBS"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suit ==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"SPADES"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black card"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not a suit in a deck of cards"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53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Boolean String operations</a:t>
            </a:r>
            <a:br>
              <a:rPr lang="en-IE" dirty="0" smtClean="0"/>
            </a:br>
            <a:r>
              <a:rPr lang="en-IE" sz="3100" i="1" dirty="0" smtClean="0"/>
              <a:t>StringOperations.py</a:t>
            </a:r>
            <a:endParaRPr lang="en-IE" i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9053" y="1041354"/>
            <a:ext cx="5862502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true if word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"o"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word.endswith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true if word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word.endswith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true if word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"x"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word.endswith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true if word starts with "H"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word.startswith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true if word starts with "Hel"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word.startswith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true if word consists of letters and numbers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word.isalnum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true if word consists of digits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word.isnumeric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true if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consists of digits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num.isdigit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41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Use of string comparisons</a:t>
            </a:r>
            <a:br>
              <a:rPr lang="en-IE" dirty="0" smtClean="0"/>
            </a:br>
            <a:r>
              <a:rPr lang="en-IE" sz="3100" i="1" dirty="0" smtClean="0"/>
              <a:t>StaffOrStudent.py</a:t>
            </a:r>
            <a:endParaRPr lang="en-IE" i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1434844"/>
            <a:ext cx="603242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 ID &gt; 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id.startsWith(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"RSSS"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 are a member of staff"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id.startsWith(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 are a student"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CIT ID"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94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0333" y="2339008"/>
            <a:ext cx="575670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answer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"Do you like my program?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answer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answer.upper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answer ==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"Y"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answer ==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"YES"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"Thank you!!!"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answer ==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"N"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answer ==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"NO"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"Oh I am sorry about that!"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"Invalid answer...cannot process"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9053" y="205476"/>
            <a:ext cx="7902259" cy="838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 smtClean="0"/>
              <a:t>Upper(): Allow the user to type '</a:t>
            </a:r>
            <a:r>
              <a:rPr lang="en-IE" dirty="0" err="1" smtClean="0"/>
              <a:t>y','yes</a:t>
            </a:r>
            <a:r>
              <a:rPr lang="en-IE" dirty="0" smtClean="0"/>
              <a:t>', 'n' or 'no'</a:t>
            </a:r>
          </a:p>
          <a:p>
            <a:endParaRPr lang="en-IE" sz="2200" dirty="0" smtClean="0"/>
          </a:p>
          <a:p>
            <a:r>
              <a:rPr lang="en-IE" sz="2200" i="1" dirty="0" smtClean="0"/>
              <a:t>LikeMyProgramImproved.py</a:t>
            </a:r>
            <a:endParaRPr lang="en-IE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9053" y="1412776"/>
            <a:ext cx="8567928" cy="5001768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Changing the answer to uppercase means that we do not have to check all the variations of "Yes" that the user could write.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2752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9592" y="1546920"/>
            <a:ext cx="707757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 you like my program? "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.upper()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kumimoji="0" lang="en-US" altLang="en-US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answer.upper</a:t>
            </a:r>
            <a:r>
              <a:rPr kumimoji="0" lang="en-US" altLang="en-US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 ==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 ==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"YES"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"Thank you!!!"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 ==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"N"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 ==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"NO"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"Oh I am sorry about that!"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answer...cannot process"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Even shorter again…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8949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uglas College Template">
  <a:themeElements>
    <a:clrScheme name="CIT Colours">
      <a:dk1>
        <a:sysClr val="windowText" lastClr="000000"/>
      </a:dk1>
      <a:lt1>
        <a:sysClr val="window" lastClr="FFFFFF"/>
      </a:lt1>
      <a:dk2>
        <a:srgbClr val="284F80"/>
      </a:dk2>
      <a:lt2>
        <a:srgbClr val="FFFFFF"/>
      </a:lt2>
      <a:accent1>
        <a:srgbClr val="C60035"/>
      </a:accent1>
      <a:accent2>
        <a:srgbClr val="6C98C1"/>
      </a:accent2>
      <a:accent3>
        <a:srgbClr val="3C74A6"/>
      </a:accent3>
      <a:accent4>
        <a:srgbClr val="326194"/>
      </a:accent4>
      <a:accent5>
        <a:srgbClr val="6C98C1"/>
      </a:accent5>
      <a:accent6>
        <a:srgbClr val="B4002A"/>
      </a:accent6>
      <a:hlink>
        <a:srgbClr val="284F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l" rtl="0">
          <a:defRPr b="1" kern="1200" dirty="0">
            <a:latin typeface="+mj-lt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cit-template</Template>
  <TotalTime>684</TotalTime>
  <Words>449</Words>
  <Application>Microsoft Office PowerPoint</Application>
  <PresentationFormat>On-screen Show (4:3)</PresentationFormat>
  <Paragraphs>80</Paragraphs>
  <Slides>19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Rounded MT Bold</vt:lpstr>
      <vt:lpstr>Calibri</vt:lpstr>
      <vt:lpstr>Consolas</vt:lpstr>
      <vt:lpstr>Courier New</vt:lpstr>
      <vt:lpstr>Wingdings</vt:lpstr>
      <vt:lpstr>Douglas College Template</vt:lpstr>
      <vt:lpstr>Selection Statements in Python</vt:lpstr>
      <vt:lpstr>Selection statements: The story so far…</vt:lpstr>
      <vt:lpstr>Write an expression for each</vt:lpstr>
      <vt:lpstr>Comparing Strings</vt:lpstr>
      <vt:lpstr>Using == on strings (already seen in week 4) deck.py</vt:lpstr>
      <vt:lpstr>Boolean String operations StringOperations.py</vt:lpstr>
      <vt:lpstr>Use of string comparisons StaffOrStudent.py</vt:lpstr>
      <vt:lpstr>PowerPoint Presentation</vt:lpstr>
      <vt:lpstr>Even shorter again…</vt:lpstr>
      <vt:lpstr>String methods</vt:lpstr>
      <vt:lpstr>Functions that work on strings</vt:lpstr>
      <vt:lpstr>len()</vt:lpstr>
      <vt:lpstr>len() PasswordValidation.py</vt:lpstr>
      <vt:lpstr>len()</vt:lpstr>
      <vt:lpstr>Membership operators</vt:lpstr>
      <vt:lpstr>in  Strings.py</vt:lpstr>
      <vt:lpstr>== or</vt:lpstr>
      <vt:lpstr>In - equivalent</vt:lpstr>
      <vt:lpstr>DIY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Statements in Java</dc:title>
  <dc:creator>Technician</dc:creator>
  <cp:lastModifiedBy>Cliona Mcguane</cp:lastModifiedBy>
  <cp:revision>168</cp:revision>
  <cp:lastPrinted>2018-10-15T08:18:49Z</cp:lastPrinted>
  <dcterms:created xsi:type="dcterms:W3CDTF">2011-10-03T16:34:53Z</dcterms:created>
  <dcterms:modified xsi:type="dcterms:W3CDTF">2018-10-15T08:42:01Z</dcterms:modified>
</cp:coreProperties>
</file>