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41"/>
  </p:notesMasterIdLst>
  <p:sldIdLst>
    <p:sldId id="386" r:id="rId2"/>
    <p:sldId id="387" r:id="rId3"/>
    <p:sldId id="388" r:id="rId4"/>
    <p:sldId id="317" r:id="rId5"/>
    <p:sldId id="362" r:id="rId6"/>
    <p:sldId id="283" r:id="rId7"/>
    <p:sldId id="284" r:id="rId8"/>
    <p:sldId id="400" r:id="rId9"/>
    <p:sldId id="363" r:id="rId10"/>
    <p:sldId id="401" r:id="rId11"/>
    <p:sldId id="385" r:id="rId12"/>
    <p:sldId id="367" r:id="rId13"/>
    <p:sldId id="404" r:id="rId14"/>
    <p:sldId id="405" r:id="rId15"/>
    <p:sldId id="406" r:id="rId16"/>
    <p:sldId id="286" r:id="rId17"/>
    <p:sldId id="371" r:id="rId18"/>
    <p:sldId id="407" r:id="rId19"/>
    <p:sldId id="383" r:id="rId20"/>
    <p:sldId id="402" r:id="rId21"/>
    <p:sldId id="366" r:id="rId22"/>
    <p:sldId id="389" r:id="rId23"/>
    <p:sldId id="390" r:id="rId24"/>
    <p:sldId id="391" r:id="rId25"/>
    <p:sldId id="365" r:id="rId26"/>
    <p:sldId id="393" r:id="rId27"/>
    <p:sldId id="392" r:id="rId28"/>
    <p:sldId id="394" r:id="rId29"/>
    <p:sldId id="369" r:id="rId30"/>
    <p:sldId id="395" r:id="rId31"/>
    <p:sldId id="370" r:id="rId32"/>
    <p:sldId id="403" r:id="rId33"/>
    <p:sldId id="338" r:id="rId34"/>
    <p:sldId id="353" r:id="rId35"/>
    <p:sldId id="396" r:id="rId36"/>
    <p:sldId id="357" r:id="rId37"/>
    <p:sldId id="373" r:id="rId38"/>
    <p:sldId id="397" r:id="rId39"/>
    <p:sldId id="39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45" autoAdjust="0"/>
    <p:restoredTop sz="75031" autoAdjust="0"/>
  </p:normalViewPr>
  <p:slideViewPr>
    <p:cSldViewPr>
      <p:cViewPr varScale="1">
        <p:scale>
          <a:sx n="56" d="100"/>
          <a:sy n="56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709DC-0A54-407C-A8CA-4E4840BA1821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97E74-F06C-4D12-B677-A55C534A12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020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A99063-9175-44CC-8DE7-29539492167E}" type="slidenum">
              <a:rPr lang="en-US" sz="1200" baseline="0" smtClean="0"/>
              <a:pPr eaLnBrk="1" hangingPunct="1"/>
              <a:t>6</a:t>
            </a:fld>
            <a:endParaRPr lang="en-US" sz="1200" baseline="0" smtClean="0"/>
          </a:p>
        </p:txBody>
      </p:sp>
    </p:spTree>
    <p:extLst>
      <p:ext uri="{BB962C8B-B14F-4D97-AF65-F5344CB8AC3E}">
        <p14:creationId xmlns:p14="http://schemas.microsoft.com/office/powerpoint/2010/main" val="419403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DF066F-9B1F-4467-8A18-1A29CEA74776}" type="slidenum">
              <a:rPr lang="en-US" sz="1200" baseline="0" smtClean="0"/>
              <a:pPr eaLnBrk="1" hangingPunct="1"/>
              <a:t>7</a:t>
            </a:fld>
            <a:endParaRPr lang="en-US" sz="1200" baseline="0" smtClean="0"/>
          </a:p>
        </p:txBody>
      </p:sp>
    </p:spTree>
    <p:extLst>
      <p:ext uri="{BB962C8B-B14F-4D97-AF65-F5344CB8AC3E}">
        <p14:creationId xmlns:p14="http://schemas.microsoft.com/office/powerpoint/2010/main" val="276054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Boolean expression to the left</a:t>
            </a:r>
          </a:p>
          <a:p>
            <a:r>
              <a:rPr lang="en-IE" dirty="0" smtClean="0"/>
              <a:t>Boolean</a:t>
            </a:r>
            <a:r>
              <a:rPr lang="en-IE" baseline="0" dirty="0" smtClean="0"/>
              <a:t> expression to the right</a:t>
            </a:r>
          </a:p>
          <a:p>
            <a:r>
              <a:rPr lang="en-IE" baseline="0" dirty="0" smtClean="0"/>
              <a:t>The and operators creates a compound </a:t>
            </a:r>
            <a:r>
              <a:rPr lang="en-IE" baseline="0" smtClean="0"/>
              <a:t>Boolean expression.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97E74-F06C-4D12-B677-A55C534A1218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674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Boolean expression to the left</a:t>
            </a:r>
          </a:p>
          <a:p>
            <a:r>
              <a:rPr lang="en-IE" dirty="0" smtClean="0"/>
              <a:t>Boolean</a:t>
            </a:r>
            <a:r>
              <a:rPr lang="en-IE" baseline="0" dirty="0" smtClean="0"/>
              <a:t> expression to the right</a:t>
            </a:r>
          </a:p>
          <a:p>
            <a:r>
              <a:rPr lang="en-IE" baseline="0" dirty="0" smtClean="0"/>
              <a:t>The and operators creates a compound Boolean expression.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97E74-F06C-4D12-B677-A55C534A1218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562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DF066F-9B1F-4467-8A18-1A29CEA74776}" type="slidenum">
              <a:rPr lang="en-US" sz="1200" baseline="0" smtClean="0"/>
              <a:pPr eaLnBrk="1" hangingPunct="1"/>
              <a:t>10</a:t>
            </a:fld>
            <a:endParaRPr lang="en-US" sz="1200" baseline="0" smtClean="0"/>
          </a:p>
        </p:txBody>
      </p:sp>
    </p:spTree>
    <p:extLst>
      <p:ext uri="{BB962C8B-B14F-4D97-AF65-F5344CB8AC3E}">
        <p14:creationId xmlns:p14="http://schemas.microsoft.com/office/powerpoint/2010/main" val="48705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17C9FC-E87C-415B-AB10-52026E99D67D}" type="slidenum">
              <a:rPr lang="en-US" sz="1200" baseline="0" smtClean="0"/>
              <a:pPr eaLnBrk="1" hangingPunct="1"/>
              <a:t>16</a:t>
            </a:fld>
            <a:endParaRPr lang="en-US" sz="1200" baseline="0" smtClean="0"/>
          </a:p>
        </p:txBody>
      </p:sp>
    </p:spTree>
    <p:extLst>
      <p:ext uri="{BB962C8B-B14F-4D97-AF65-F5344CB8AC3E}">
        <p14:creationId xmlns:p14="http://schemas.microsoft.com/office/powerpoint/2010/main" val="3193593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If any numbers are equal this will not work.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97E74-F06C-4D12-B677-A55C534A1218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772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Ends in 1? St</a:t>
            </a:r>
          </a:p>
          <a:p>
            <a:r>
              <a:rPr lang="en-IE" dirty="0" smtClean="0"/>
              <a:t>Ends in 2? </a:t>
            </a:r>
            <a:r>
              <a:rPr lang="en-IE" dirty="0" err="1" smtClean="0"/>
              <a:t>Nd</a:t>
            </a:r>
            <a:endParaRPr lang="en-IE" dirty="0" smtClean="0"/>
          </a:p>
          <a:p>
            <a:r>
              <a:rPr lang="en-IE" dirty="0" smtClean="0"/>
              <a:t>Ends in 3? Rd</a:t>
            </a:r>
          </a:p>
          <a:p>
            <a:r>
              <a:rPr lang="en-IE" dirty="0" smtClean="0"/>
              <a:t>Otherwise?</a:t>
            </a:r>
            <a:r>
              <a:rPr lang="en-IE" baseline="0" dirty="0" smtClean="0"/>
              <a:t> </a:t>
            </a:r>
            <a:r>
              <a:rPr lang="en-IE" baseline="0" dirty="0" err="1" smtClean="0"/>
              <a:t>Th</a:t>
            </a:r>
            <a:endParaRPr lang="en-IE" baseline="0" dirty="0" smtClean="0"/>
          </a:p>
          <a:p>
            <a:r>
              <a:rPr lang="en-IE" baseline="0" dirty="0" smtClean="0"/>
              <a:t>…But there are special cases….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97E74-F06C-4D12-B677-A55C534A1218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5554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Doing the calculations in each Boolean expression</a:t>
            </a:r>
            <a:r>
              <a:rPr lang="en-IE" baseline="0" dirty="0" smtClean="0"/>
              <a:t> is wasteful. </a:t>
            </a:r>
          </a:p>
          <a:p>
            <a:r>
              <a:rPr lang="en-IE" baseline="0" dirty="0" smtClean="0"/>
              <a:t>Instead do them once and store them, using them in </a:t>
            </a:r>
            <a:r>
              <a:rPr lang="en-IE" baseline="0" smtClean="0"/>
              <a:t>each condition.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97E74-F06C-4D12-B677-A55C534A1218}" type="slidenum">
              <a:rPr lang="en-IE" smtClean="0"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99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glas 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04" y="2101332"/>
            <a:ext cx="8616696" cy="786384"/>
          </a:xfrm>
        </p:spPr>
        <p:txBody>
          <a:bodyPr anchor="b">
            <a:noAutofit/>
          </a:bodyPr>
          <a:lstStyle>
            <a:lvl1pPr algn="l">
              <a:defRPr sz="4400" baseline="0"/>
            </a:lvl1pPr>
          </a:lstStyle>
          <a:p>
            <a:r>
              <a:rPr lang="en-US" dirty="0" smtClean="0"/>
              <a:t>Title of Presentation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4904" y="2878572"/>
            <a:ext cx="8616696" cy="438912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CA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375159" y="4352544"/>
            <a:ext cx="3675634" cy="640271"/>
          </a:xfrm>
        </p:spPr>
        <p:txBody>
          <a:bodyPr anchor="b"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0">
                <a:solidFill>
                  <a:schemeClr val="bg1"/>
                </a:solidFill>
              </a:defRPr>
            </a:lvl2pPr>
            <a:lvl3pPr>
              <a:buNone/>
              <a:defRPr sz="1800" b="0">
                <a:solidFill>
                  <a:schemeClr val="bg1"/>
                </a:solidFill>
              </a:defRPr>
            </a:lvl3pPr>
            <a:lvl4pPr>
              <a:buNone/>
              <a:defRPr sz="1400" b="0">
                <a:solidFill>
                  <a:schemeClr val="bg1"/>
                </a:solidFill>
              </a:defRPr>
            </a:lvl4pPr>
            <a:lvl5pPr>
              <a:buNone/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Presenter’s Name</a:t>
            </a:r>
            <a:endParaRPr lang="en-CA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375159" y="5111877"/>
            <a:ext cx="3675634" cy="539115"/>
          </a:xfrm>
        </p:spPr>
        <p:txBody>
          <a:bodyPr anchor="t">
            <a:no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  <a:lvl2pPr>
              <a:buNone/>
              <a:defRPr sz="1600">
                <a:solidFill>
                  <a:schemeClr val="bg1"/>
                </a:solidFill>
              </a:defRPr>
            </a:lvl2pPr>
            <a:lvl3pPr>
              <a:buNone/>
              <a:defRPr sz="1400">
                <a:solidFill>
                  <a:schemeClr val="bg1"/>
                </a:solidFill>
              </a:defRPr>
            </a:lvl3pPr>
            <a:lvl4pPr>
              <a:buNone/>
              <a:defRPr sz="1100">
                <a:solidFill>
                  <a:schemeClr val="bg1"/>
                </a:solidFill>
              </a:defRPr>
            </a:lvl4pPr>
            <a:lvl5pPr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Date</a:t>
            </a:r>
            <a:endParaRPr lang="en-CA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989983" y="1053029"/>
            <a:ext cx="2842592" cy="43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Font typeface="Wingdings" pitchFamily="2" charset="2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accent4"/>
              </a:buClr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accent6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accent6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tx2"/>
                </a:solidFill>
              </a:rPr>
              <a:t>http://www.cit.ie</a:t>
            </a:r>
            <a:endParaRPr lang="en-CA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67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glas 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04" y="2101332"/>
            <a:ext cx="8616696" cy="786384"/>
          </a:xfrm>
        </p:spPr>
        <p:txBody>
          <a:bodyPr anchor="b">
            <a:noAutofit/>
          </a:bodyPr>
          <a:lstStyle>
            <a:lvl1pPr algn="ctr">
              <a:defRPr sz="4400" baseline="0"/>
            </a:lvl1pPr>
          </a:lstStyle>
          <a:p>
            <a:r>
              <a:rPr lang="en-US" dirty="0" smtClean="0"/>
              <a:t>Title of Presentation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7852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ugla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/>
            </a:lvl2pPr>
            <a:lvl3pPr>
              <a:spcBef>
                <a:spcPts val="0"/>
              </a:spcBef>
              <a:spcAft>
                <a:spcPts val="1000"/>
              </a:spcAft>
              <a:defRPr/>
            </a:lvl3pPr>
            <a:lvl4pPr>
              <a:spcBef>
                <a:spcPts val="0"/>
              </a:spcBef>
              <a:spcAft>
                <a:spcPts val="1000"/>
              </a:spcAft>
              <a:defRPr/>
            </a:lvl4pPr>
            <a:lvl5pPr>
              <a:spcBef>
                <a:spcPts val="0"/>
              </a:spcBef>
              <a:spcAft>
                <a:spcPts val="10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65392"/>
            <a:ext cx="978408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>
                <a:solidFill>
                  <a:srgbClr val="6C98C1"/>
                </a:solidFill>
              </a:defRPr>
            </a:lvl1pPr>
          </a:lstStyle>
          <a:p>
            <a:fld id="{AF6058C5-ACD8-40A7-B7B3-67D803803596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9304" y="6565392"/>
            <a:ext cx="6565392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rgbClr val="6C98C1"/>
                </a:solidFill>
              </a:defRPr>
            </a:lvl1pPr>
          </a:lstStyle>
          <a:p>
            <a:endParaRPr lang="en-I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5360" y="6565392"/>
            <a:ext cx="548640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rgbClr val="6C98C1"/>
                </a:solidFill>
              </a:defRPr>
            </a:lvl1pPr>
          </a:lstStyle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2454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glas Sub-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198948"/>
            <a:ext cx="790956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7472" y="1286439"/>
            <a:ext cx="8385048" cy="5032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2800" b="1" kern="1200" smtClean="0">
                <a:solidFill>
                  <a:srgbClr val="3C74A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4163" lvl="0" indent="-2841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B2BB1E"/>
              </a:buClr>
              <a:buFont typeface="Wingdings" pitchFamily="2" charset="2"/>
              <a:buNone/>
            </a:pPr>
            <a:r>
              <a:rPr lang="en-US" dirty="0" smtClean="0"/>
              <a:t>Click to edit Master subtitle text</a:t>
            </a:r>
            <a:endParaRPr lang="en-CA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65392"/>
            <a:ext cx="978408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>
                <a:solidFill>
                  <a:schemeClr val="accent5"/>
                </a:solidFill>
              </a:defRPr>
            </a:lvl1pPr>
          </a:lstStyle>
          <a:p>
            <a:fld id="{AF6058C5-ACD8-40A7-B7B3-67D803803596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9304" y="6565392"/>
            <a:ext cx="6565392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endParaRPr lang="en-IE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5360" y="6565392"/>
            <a:ext cx="548640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3832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glas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198948"/>
            <a:ext cx="790956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65392"/>
            <a:ext cx="978408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>
                <a:solidFill>
                  <a:schemeClr val="accent5"/>
                </a:solidFill>
              </a:defRPr>
            </a:lvl1pPr>
          </a:lstStyle>
          <a:p>
            <a:fld id="{AF6058C5-ACD8-40A7-B7B3-67D803803596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9304" y="6565392"/>
            <a:ext cx="6565392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endParaRPr lang="en-I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5360" y="6565392"/>
            <a:ext cx="548640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973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glas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7472" y="1306698"/>
            <a:ext cx="8339328" cy="612648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spcAft>
                <a:spcPts val="1000"/>
              </a:spcAft>
              <a:buNone/>
              <a:defRPr sz="3200" b="1">
                <a:solidFill>
                  <a:srgbClr val="3C74A6"/>
                </a:solidFill>
              </a:defRPr>
            </a:lvl1pPr>
            <a:lvl2pPr>
              <a:spcBef>
                <a:spcPts val="0"/>
              </a:spcBef>
              <a:spcAft>
                <a:spcPts val="1000"/>
              </a:spcAft>
              <a:buNone/>
              <a:defRPr b="1">
                <a:solidFill>
                  <a:srgbClr val="B2BB1E"/>
                </a:solidFill>
              </a:defRPr>
            </a:lvl2pPr>
            <a:lvl3pPr>
              <a:spcBef>
                <a:spcPts val="0"/>
              </a:spcBef>
              <a:spcAft>
                <a:spcPts val="1000"/>
              </a:spcAft>
              <a:buNone/>
              <a:defRPr b="1">
                <a:solidFill>
                  <a:srgbClr val="B2BB1E"/>
                </a:solidFill>
              </a:defRPr>
            </a:lvl3pPr>
            <a:lvl4pPr>
              <a:spcBef>
                <a:spcPts val="0"/>
              </a:spcBef>
              <a:spcAft>
                <a:spcPts val="1000"/>
              </a:spcAft>
              <a:buNone/>
              <a:defRPr b="1">
                <a:solidFill>
                  <a:srgbClr val="B2BB1E"/>
                </a:solidFill>
              </a:defRPr>
            </a:lvl4pPr>
            <a:lvl5pPr>
              <a:spcBef>
                <a:spcPts val="0"/>
              </a:spcBef>
              <a:spcAft>
                <a:spcPts val="1000"/>
              </a:spcAft>
              <a:buNone/>
              <a:defRPr b="1">
                <a:solidFill>
                  <a:srgbClr val="B2BB1E"/>
                </a:solidFill>
              </a:defRPr>
            </a:lvl5pPr>
          </a:lstStyle>
          <a:p>
            <a:pPr lvl="0"/>
            <a:r>
              <a:rPr lang="en-US" dirty="0" smtClean="0"/>
              <a:t>CLICK TO EDIT CAPTION TEXT</a:t>
            </a:r>
            <a:endParaRPr lang="en-CA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6617" y="2002214"/>
            <a:ext cx="8349234" cy="4416425"/>
          </a:xfrm>
          <a:ln w="19050">
            <a:solidFill>
              <a:schemeClr val="accent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65392"/>
            <a:ext cx="978408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>
                <a:solidFill>
                  <a:schemeClr val="accent5"/>
                </a:solidFill>
              </a:defRPr>
            </a:lvl1pPr>
          </a:lstStyle>
          <a:p>
            <a:fld id="{AF6058C5-ACD8-40A7-B7B3-67D803803596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9304" y="6565392"/>
            <a:ext cx="6565392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endParaRPr lang="en-I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5360" y="6565392"/>
            <a:ext cx="548640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3460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glas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65392"/>
            <a:ext cx="978408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>
                <a:solidFill>
                  <a:schemeClr val="accent5"/>
                </a:solidFill>
              </a:defRPr>
            </a:lvl1pPr>
          </a:lstStyle>
          <a:p>
            <a:fld id="{AF6058C5-ACD8-40A7-B7B3-67D803803596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9304" y="6565392"/>
            <a:ext cx="6565392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endParaRPr lang="en-IE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5360" y="6565392"/>
            <a:ext cx="548640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8087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glas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894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58C5-ACD8-40A7-B7B3-67D803803596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234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362456"/>
            <a:ext cx="8567928" cy="500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65392"/>
            <a:ext cx="978408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>
                <a:solidFill>
                  <a:schemeClr val="accent2"/>
                </a:solidFill>
              </a:defRPr>
            </a:lvl1pPr>
          </a:lstStyle>
          <a:p>
            <a:fld id="{AF6058C5-ACD8-40A7-B7B3-67D803803596}" type="datetimeFigureOut">
              <a:rPr lang="en-IE" smtClean="0"/>
              <a:t>12/10/2018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9304" y="6565392"/>
            <a:ext cx="6565392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rgbClr val="6C98C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5360" y="6565392"/>
            <a:ext cx="548640" cy="2749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rgbClr val="6C98C1"/>
                </a:solidFill>
              </a:defRPr>
            </a:lvl1pPr>
          </a:lstStyle>
          <a:p>
            <a:fld id="{DA712E58-9C5A-4EA4-93B1-321BF90FE854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053" y="205476"/>
            <a:ext cx="7902259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59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43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4163" indent="-284163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Clr>
          <a:schemeClr val="accent5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921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Clr>
          <a:schemeClr val="accent4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4163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284163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Clr>
          <a:schemeClr val="accent6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663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Clr>
          <a:schemeClr val="accent6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Selection Statements in Python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3736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3-</a:t>
            </a:r>
            <a:fld id="{606F8C0D-091E-48A8-98E5-75E736227B76}" type="slidenum">
              <a:rPr lang="en-US">
                <a:latin typeface="+mj-lt"/>
              </a:rPr>
              <a:pPr>
                <a:defRPr/>
              </a:pPr>
              <a:t>10</a:t>
            </a:fld>
            <a:endParaRPr lang="en-US">
              <a:latin typeface="+mj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Truth Table: </a:t>
            </a:r>
            <a:r>
              <a:rPr lang="en-US" dirty="0" smtClean="0">
                <a:latin typeface="Courier New" pitchFamily="49" charset="0"/>
              </a:rPr>
              <a:t>or</a:t>
            </a:r>
            <a:endParaRPr lang="en-US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893175" cy="22129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000" dirty="0" smtClean="0"/>
              <a:t>operator takes two </a:t>
            </a:r>
            <a:r>
              <a:rPr lang="en-US" sz="2000" dirty="0" err="1"/>
              <a:t>boolean</a:t>
            </a:r>
            <a:r>
              <a:rPr lang="en-US" sz="2000" dirty="0" smtClean="0"/>
              <a:t> </a:t>
            </a:r>
            <a:r>
              <a:rPr lang="en-US" sz="2000" dirty="0"/>
              <a:t>expressions.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resulting combined expression is true </a:t>
            </a:r>
            <a:r>
              <a:rPr lang="en-US" sz="2000" dirty="0" smtClean="0"/>
              <a:t>if EITHER of the Boolean expressions is true.</a:t>
            </a:r>
            <a:endParaRPr lang="en-US" sz="2000" dirty="0"/>
          </a:p>
        </p:txBody>
      </p:sp>
      <p:graphicFrame>
        <p:nvGraphicFramePr>
          <p:cNvPr id="15978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43565"/>
              </p:ext>
            </p:extLst>
          </p:nvPr>
        </p:nvGraphicFramePr>
        <p:xfrm>
          <a:off x="560040" y="2706687"/>
          <a:ext cx="7772400" cy="1981200"/>
        </p:xfrm>
        <a:graphic>
          <a:graphicData uri="http://schemas.openxmlformats.org/drawingml/2006/table">
            <a:tbl>
              <a:tblPr/>
              <a:tblGrid>
                <a:gridCol w="1943100"/>
                <a:gridCol w="1714500"/>
                <a:gridCol w="41148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Expression 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Expression 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Expression1 and Expression2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Or operator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Say you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’</a:t>
            </a:r>
            <a:r>
              <a:rPr lang="en-US" altLang="en-US" sz="2400" dirty="0" smtClean="0"/>
              <a:t>re writing a racquetball simulation. The game is over as soon as either player has scored 15 points.</a:t>
            </a:r>
          </a:p>
          <a:p>
            <a:pPr eaLnBrk="1" hangingPunct="1"/>
            <a:r>
              <a:rPr lang="en-US" altLang="en-US" sz="2400" dirty="0" smtClean="0"/>
              <a:t>How can you represent that in a Boolean expression?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onsolas" panose="020B0609020204030204" pitchFamily="49" charset="0"/>
              </a:rPr>
              <a:t>	</a:t>
            </a:r>
            <a:r>
              <a:rPr lang="en-US" altLang="en-US" sz="1800" dirty="0" err="1" smtClean="0">
                <a:latin typeface="Consolas" panose="020B0609020204030204" pitchFamily="49" charset="0"/>
              </a:rPr>
              <a:t>scoreA</a:t>
            </a:r>
            <a:r>
              <a:rPr lang="en-US" altLang="en-US" sz="1800" dirty="0" smtClean="0">
                <a:latin typeface="Consolas" panose="020B0609020204030204" pitchFamily="49" charset="0"/>
              </a:rPr>
              <a:t> == 15 or </a:t>
            </a:r>
            <a:r>
              <a:rPr lang="en-US" altLang="en-US" sz="1800" dirty="0" err="1" smtClean="0">
                <a:latin typeface="Consolas" panose="020B0609020204030204" pitchFamily="49" charset="0"/>
              </a:rPr>
              <a:t>scoreB</a:t>
            </a:r>
            <a:r>
              <a:rPr lang="en-US" altLang="en-US" sz="1800" dirty="0" smtClean="0">
                <a:latin typeface="Consolas" panose="020B0609020204030204" pitchFamily="49" charset="0"/>
              </a:rPr>
              <a:t> == 15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When either of the conditions becomes true, the entire expression is true. If neither condition is true, the expression is false.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E0191E0-BF6F-4B1A-B8D5-3714443E231F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61445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9053" y="1772816"/>
            <a:ext cx="666400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 you like my program (y/n)?"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 ==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 ==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"Thank you!!!"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 ==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"n"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 ==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"Oh I am sorry about that!"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answer...cannot process"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 a user's 'y' or 'n' reply</a:t>
            </a:r>
            <a:br>
              <a:rPr lang="en-IE" dirty="0" smtClean="0"/>
            </a:br>
            <a:r>
              <a:rPr lang="en-IE" sz="2200" dirty="0" smtClean="0"/>
              <a:t>LikeMyProgram.py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8151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Boolean Variables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5384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Boolean Variables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Boolean variable can reference one of two values: True or False.</a:t>
            </a:r>
          </a:p>
          <a:p>
            <a:r>
              <a:rPr lang="en-IE" dirty="0"/>
              <a:t>Boolean variables are commonly used as flags, which indicate </a:t>
            </a:r>
            <a:r>
              <a:rPr lang="en-IE" dirty="0" smtClean="0"/>
              <a:t>whether specific </a:t>
            </a:r>
            <a:r>
              <a:rPr lang="en-IE" dirty="0"/>
              <a:t>conditions exist.</a:t>
            </a:r>
          </a:p>
        </p:txBody>
      </p:sp>
    </p:spTree>
    <p:extLst>
      <p:ext uri="{BB962C8B-B14F-4D97-AF65-F5344CB8AC3E}">
        <p14:creationId xmlns:p14="http://schemas.microsoft.com/office/powerpoint/2010/main" val="3052598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Using Booleans: longer to code but easier to read</a:t>
            </a:r>
            <a:br>
              <a:rPr lang="en-IE" dirty="0" smtClean="0"/>
            </a:br>
            <a:endParaRPr lang="en-IE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772816"/>
            <a:ext cx="882485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"What is the number?"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positive = number 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True if positive - otherwise False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 = number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True if divisible by 2 with no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# remainder i.e. even - otherwise False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positive: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number is acceptable - programming proceeding...."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"Program would now go on to do more stuff...."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number is unacceptable - programming terminating...."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76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3-</a:t>
            </a:r>
            <a:fld id="{01CDB496-F055-4448-9488-E875E834AF1A}" type="slidenum">
              <a:rPr lang="en-US">
                <a:latin typeface="+mj-lt"/>
              </a:rPr>
              <a:pPr>
                <a:defRPr/>
              </a:pPr>
              <a:t>16</a:t>
            </a:fld>
            <a:endParaRPr lang="en-US">
              <a:latin typeface="+mj-lt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not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820150" cy="26543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The </a:t>
            </a:r>
            <a:r>
              <a:rPr lang="en-US" sz="2000" dirty="0" smtClean="0">
                <a:latin typeface="Courier New" pitchFamily="49" charset="0"/>
              </a:rPr>
              <a:t>not</a:t>
            </a:r>
            <a:r>
              <a:rPr lang="en-US" sz="2000" dirty="0" smtClean="0"/>
              <a:t> </a:t>
            </a:r>
            <a:r>
              <a:rPr lang="en-US" sz="2000" dirty="0"/>
              <a:t>operator performs a </a:t>
            </a:r>
            <a:r>
              <a:rPr lang="en-US" sz="2000" dirty="0" smtClean="0"/>
              <a:t>Boolean </a:t>
            </a:r>
            <a:r>
              <a:rPr lang="en-US" sz="2000" dirty="0"/>
              <a:t>NOT operation.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If an </a:t>
            </a:r>
            <a:r>
              <a:rPr lang="en-US" sz="2000" i="1" dirty="0">
                <a:latin typeface="Courier New" pitchFamily="49" charset="0"/>
              </a:rPr>
              <a:t>expression</a:t>
            </a:r>
            <a:r>
              <a:rPr lang="en-US" sz="2000" dirty="0"/>
              <a:t> is true, </a:t>
            </a:r>
            <a:r>
              <a:rPr lang="en-US" sz="2000" dirty="0" smtClean="0">
                <a:latin typeface="Courier New" pitchFamily="49" charset="0"/>
              </a:rPr>
              <a:t>not </a:t>
            </a:r>
            <a:r>
              <a:rPr lang="en-US" sz="2000" i="1" dirty="0" smtClean="0">
                <a:latin typeface="Courier New" pitchFamily="49" charset="0"/>
              </a:rPr>
              <a:t>expression</a:t>
            </a:r>
            <a:r>
              <a:rPr lang="en-US" sz="2000" dirty="0" smtClean="0"/>
              <a:t> </a:t>
            </a:r>
            <a:r>
              <a:rPr lang="en-US" sz="2000" dirty="0"/>
              <a:t>will be false.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if </a:t>
            </a:r>
            <a:r>
              <a:rPr lang="en-US" sz="1800" b="1" dirty="0" smtClean="0">
                <a:latin typeface="Courier New" pitchFamily="49" charset="0"/>
              </a:rPr>
              <a:t>not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temperature </a:t>
            </a:r>
            <a:r>
              <a:rPr lang="en-US" sz="1800" b="1" dirty="0">
                <a:latin typeface="Courier New" pitchFamily="49" charset="0"/>
              </a:rPr>
              <a:t>&gt; </a:t>
            </a:r>
            <a:r>
              <a:rPr lang="en-US" sz="1800" b="1" dirty="0" smtClean="0">
                <a:latin typeface="Courier New" pitchFamily="49" charset="0"/>
              </a:rPr>
              <a:t>100:</a:t>
            </a:r>
            <a:endParaRPr lang="en-US" sz="1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print("Below the maximum temperature")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If </a:t>
            </a:r>
            <a:r>
              <a:rPr lang="en-US" sz="2000" b="1" dirty="0">
                <a:latin typeface="Courier New" pitchFamily="49" charset="0"/>
              </a:rPr>
              <a:t>temperature &gt; 100</a:t>
            </a:r>
            <a:r>
              <a:rPr lang="en-US" sz="2000" dirty="0"/>
              <a:t> evaluates to false, </a:t>
            </a:r>
            <a:r>
              <a:rPr lang="en-US" sz="2000" dirty="0" smtClean="0"/>
              <a:t>the </a:t>
            </a:r>
            <a:r>
              <a:rPr lang="en-US" sz="2000" dirty="0"/>
              <a:t>output statement will be run.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  <p:graphicFrame>
        <p:nvGraphicFramePr>
          <p:cNvPr id="16182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64770"/>
              </p:ext>
            </p:extLst>
          </p:nvPr>
        </p:nvGraphicFramePr>
        <p:xfrm>
          <a:off x="1447800" y="4983163"/>
          <a:ext cx="6057900" cy="1188720"/>
        </p:xfrm>
        <a:graphic>
          <a:graphicData uri="http://schemas.openxmlformats.org/drawingml/2006/table">
            <a:tbl>
              <a:tblPr/>
              <a:tblGrid>
                <a:gridCol w="1943100"/>
                <a:gridCol w="41148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Expression 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not Expression1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1772816"/>
            <a:ext cx="6250429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"Please type a number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number 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%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ok =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ok = 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"Houston we have a problem!"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IE" dirty="0" smtClean="0">
                <a:latin typeface="Consolas" panose="020B0609020204030204" pitchFamily="49" charset="0"/>
                <a:cs typeface="Consolas" panose="020B0609020204030204" pitchFamily="49" charset="0"/>
              </a:rPr>
              <a:t>ot</a:t>
            </a:r>
            <a:r>
              <a:rPr lang="en-IE" dirty="0" smtClean="0"/>
              <a:t> can improve readability</a:t>
            </a:r>
            <a:r>
              <a:rPr lang="en-IE" smtClean="0"/>
              <a:t/>
            </a:r>
            <a:br>
              <a:rPr lang="en-IE" smtClean="0"/>
            </a:br>
            <a:r>
              <a:rPr lang="en-IE" sz="2000" smtClean="0"/>
              <a:t>NumberOk2.py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82144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844335"/>
            <a:ext cx="625042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"Please type a number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 = number 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%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"Houston we have a problem!"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IE" dirty="0" smtClean="0">
                <a:latin typeface="Consolas" panose="020B0609020204030204" pitchFamily="49" charset="0"/>
                <a:cs typeface="Consolas" panose="020B0609020204030204" pitchFamily="49" charset="0"/>
              </a:rPr>
              <a:t>ot</a:t>
            </a:r>
            <a:r>
              <a:rPr lang="en-IE" dirty="0" smtClean="0"/>
              <a:t> can improve readability</a:t>
            </a:r>
            <a:br>
              <a:rPr lang="en-IE" dirty="0" smtClean="0"/>
            </a:br>
            <a:r>
              <a:rPr lang="en-IE" sz="2000" dirty="0" smtClean="0"/>
              <a:t>NumberOk.py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8861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Order or precedence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Consider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a or not b and 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How should this be evaluated?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order of precedence, from high to low, is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not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and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or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This statement is equivalent to</a:t>
            </a:r>
            <a:br>
              <a:rPr lang="en-US" altLang="en-US" sz="2800" dirty="0" smtClean="0"/>
            </a:br>
            <a:r>
              <a:rPr lang="en-US" altLang="en-US" sz="2800" dirty="0" smtClean="0">
                <a:latin typeface="Courier New" panose="02070309020205020404" pitchFamily="49" charset="0"/>
              </a:rPr>
              <a:t>(a or ((not b) and c))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Since most people don’t memorize the Boolean precedence rules, use parentheses to prevent confusion.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BB89039-AD2F-4658-A236-3F7D2486FD5A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55363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Selection statements: The story so far…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Boolean expressions using relational operators</a:t>
            </a:r>
          </a:p>
          <a:p>
            <a:pPr lvl="1"/>
            <a:r>
              <a:rPr lang="en-IE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&lt; &gt;= &lt;= != ==</a:t>
            </a:r>
          </a:p>
          <a:p>
            <a:r>
              <a:rPr lang="en-IE" dirty="0" smtClean="0"/>
              <a:t>Simple </a:t>
            </a:r>
            <a:r>
              <a:rPr lang="en-IE" sz="22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  <a:p>
            <a:r>
              <a:rPr lang="en-IE" dirty="0" smtClean="0"/>
              <a:t>Two-way </a:t>
            </a:r>
            <a:r>
              <a:rPr lang="en-IE" sz="2200" dirty="0">
                <a:latin typeface="Consolas" panose="020B0609020204030204" pitchFamily="49" charset="0"/>
                <a:cs typeface="Consolas" panose="020B0609020204030204" pitchFamily="49" charset="0"/>
              </a:rPr>
              <a:t>if/else</a:t>
            </a:r>
          </a:p>
          <a:p>
            <a:r>
              <a:rPr lang="en-IE" dirty="0" smtClean="0"/>
              <a:t>Multi-way </a:t>
            </a:r>
            <a:r>
              <a:rPr lang="en-I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if/</a:t>
            </a:r>
            <a:r>
              <a:rPr lang="en-I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I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/else</a:t>
            </a:r>
          </a:p>
          <a:p>
            <a:r>
              <a:rPr lang="en-IE" dirty="0" smtClean="0"/>
              <a:t>Common uses </a:t>
            </a:r>
          </a:p>
          <a:p>
            <a:pPr lvl="1"/>
            <a:r>
              <a:rPr lang="en-IE" dirty="0" smtClean="0"/>
              <a:t>Menus </a:t>
            </a:r>
          </a:p>
          <a:p>
            <a:r>
              <a:rPr lang="en-IE" dirty="0" smtClean="0"/>
              <a:t>Error </a:t>
            </a:r>
            <a:r>
              <a:rPr lang="en-IE" dirty="0"/>
              <a:t>handling</a:t>
            </a:r>
          </a:p>
          <a:p>
            <a:pPr lvl="1"/>
            <a:r>
              <a:rPr lang="en-I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try/except</a:t>
            </a:r>
          </a:p>
          <a:p>
            <a:pPr marL="284163" lvl="1" indent="0">
              <a:buNone/>
            </a:pPr>
            <a:endParaRPr lang="en-I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6802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Checking number ranges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58853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CircleQuadrants.py	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21" y="0"/>
            <a:ext cx="3768780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512" y="1803013"/>
            <a:ext cx="5121915" cy="39087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angle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"What is the angle?"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angle &gt;=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angle &lt;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 quadrant"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angle &gt;=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angle &lt;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"Second quadrant"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angle &gt;=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angle &lt;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"Third quadrant"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angle &gt;=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270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angle &lt;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"Fourth quadrant"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angle"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239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But in </a:t>
            </a:r>
            <a:r>
              <a:rPr lang="en-IE" smtClean="0"/>
              <a:t>Python it </a:t>
            </a:r>
            <a:r>
              <a:rPr lang="en-IE" dirty="0" smtClean="0"/>
              <a:t>can be even easier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A Boolean expression</a:t>
            </a:r>
          </a:p>
          <a:p>
            <a:pPr marL="0" indent="0">
              <a:buNone/>
            </a:pP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E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&lt;= b and b &lt;= y</a:t>
            </a:r>
          </a:p>
          <a:p>
            <a:pPr marL="0" indent="0">
              <a:buNone/>
            </a:pPr>
            <a:r>
              <a:rPr lang="en-IE" dirty="0" smtClean="0"/>
              <a:t>can be written more intuitively as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x &lt;= b &lt;= y</a:t>
            </a:r>
          </a:p>
        </p:txBody>
      </p:sp>
    </p:spTree>
    <p:extLst>
      <p:ext uri="{BB962C8B-B14F-4D97-AF65-F5344CB8AC3E}">
        <p14:creationId xmlns:p14="http://schemas.microsoft.com/office/powerpoint/2010/main" val="3431970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</a:t>
            </a:r>
            <a:r>
              <a:rPr lang="en-IE" dirty="0" err="1" smtClean="0"/>
              <a:t>PyCharm</a:t>
            </a:r>
            <a:r>
              <a:rPr lang="en-IE" dirty="0" smtClean="0"/>
              <a:t> reminds us of this…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Look at the grey squiggly underline</a:t>
            </a:r>
          </a:p>
          <a:p>
            <a:r>
              <a:rPr lang="en-IE" dirty="0" smtClean="0"/>
              <a:t>Hover over the line to see the message</a:t>
            </a:r>
            <a:endParaRPr lang="en-IE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07" y="2348880"/>
            <a:ext cx="576205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78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Applying Chaining to </a:t>
            </a:r>
            <a:r>
              <a:rPr lang="en-IE" sz="2400" dirty="0" smtClean="0"/>
              <a:t>CircleQuadrantsImproved.py</a:t>
            </a:r>
            <a:br>
              <a:rPr lang="en-IE" sz="2400" dirty="0" smtClean="0"/>
            </a:br>
            <a:r>
              <a:rPr lang="en-IE" sz="2400" i="1" dirty="0" smtClean="0"/>
              <a:t>CircleQuadrantsShorthand.py</a:t>
            </a:r>
            <a:endParaRPr lang="en-IE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4044" y="1556792"/>
            <a:ext cx="4493538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angle 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 quadrant"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angle 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"Second quadrant"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angle 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"Third quadrant"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"Fourth quadrant"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30409"/>
            <a:ext cx="3768780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05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Application for exam marks </a:t>
            </a:r>
            <a:br>
              <a:rPr lang="en-IE" dirty="0" smtClean="0"/>
            </a:br>
            <a:r>
              <a:rPr lang="en-IE" sz="2700" i="1" dirty="0" smtClean="0"/>
              <a:t>ExamMark.py</a:t>
            </a:r>
            <a:endParaRPr lang="en-IE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9053" y="1383160"/>
            <a:ext cx="6955750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"What mark did you get?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 &gt;=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 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"Fail"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 &gt;=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 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"Competent"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 &gt;=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 &lt;=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"Outstanding"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mark entered"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86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Applying chaining to ExamMarks.py</a:t>
            </a:r>
            <a:br>
              <a:rPr lang="en-IE" dirty="0" smtClean="0"/>
            </a:br>
            <a:r>
              <a:rPr lang="en-IE" sz="2200" i="1" dirty="0" smtClean="0"/>
              <a:t>ExamMarks2.py</a:t>
            </a:r>
            <a:endParaRPr lang="en-IE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9053" y="1772816"/>
            <a:ext cx="6955750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"What mark did you get?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mark 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"Fail"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mark 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"Competent"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mark &lt;=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"Outstanding"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mark entered"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70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Finding the largest of three numbers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36373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Find the largest of three numbers - DIY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Read three numbers, a, b, and c</a:t>
            </a:r>
          </a:p>
          <a:p>
            <a:r>
              <a:rPr lang="en-IE" dirty="0" smtClean="0"/>
              <a:t>If a is bigger than b and c it is the largest</a:t>
            </a:r>
          </a:p>
          <a:p>
            <a:r>
              <a:rPr lang="en-IE" dirty="0" smtClean="0"/>
              <a:t>If b is bigger than a and c it is the largest</a:t>
            </a:r>
          </a:p>
          <a:p>
            <a:r>
              <a:rPr lang="en-IE" dirty="0" smtClean="0"/>
              <a:t>If c is bigger than a and b it is the largest</a:t>
            </a:r>
          </a:p>
        </p:txBody>
      </p:sp>
    </p:spTree>
    <p:extLst>
      <p:ext uri="{BB962C8B-B14F-4D97-AF65-F5344CB8AC3E}">
        <p14:creationId xmlns:p14="http://schemas.microsoft.com/office/powerpoint/2010/main" val="3408302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Read three numbers and determine the  largest</a:t>
            </a:r>
            <a:br>
              <a:rPr lang="en-IE" dirty="0" smtClean="0"/>
            </a:br>
            <a:r>
              <a:rPr lang="en-IE" sz="2000" dirty="0" smtClean="0"/>
              <a:t>LargestNumber.py</a:t>
            </a:r>
            <a:endParaRPr lang="en-IE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926704"/>
            <a:ext cx="499848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 ==&gt; 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 ==&gt; 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 ==&gt; 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&gt; b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&gt; c: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the biggest number"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&gt; a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&gt; c: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the biggest number"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&gt; a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&gt; b: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the biggest number"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5652120" y="3501008"/>
            <a:ext cx="2304256" cy="1368152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Give an example of three numbers for which the program will not work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3331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But….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Relational operators are limited</a:t>
            </a:r>
          </a:p>
          <a:p>
            <a:r>
              <a:rPr lang="en-IE" dirty="0" smtClean="0"/>
              <a:t>So we can write longer, more complex conditions using </a:t>
            </a:r>
            <a:r>
              <a:rPr lang="en-IE" dirty="0" smtClean="0">
                <a:solidFill>
                  <a:schemeClr val="tx2"/>
                </a:solidFill>
              </a:rPr>
              <a:t>Boolean operators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43445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shorthand does not work here….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You might be tempted to write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a &gt; b &gt; c</a:t>
            </a:r>
          </a:p>
          <a:p>
            <a:pPr marL="0" indent="0">
              <a:buNone/>
            </a:pPr>
            <a:r>
              <a:rPr lang="en-IE" dirty="0" smtClean="0"/>
              <a:t>But recall that in longhand this is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a &gt; b and b &gt; c</a:t>
            </a:r>
          </a:p>
          <a:p>
            <a:pPr marL="0" indent="0">
              <a:buNone/>
            </a:pPr>
            <a:r>
              <a:rPr lang="en-IE" dirty="0" smtClean="0"/>
              <a:t>So if a = 5, b = 1 and c = 4 then 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5 &gt; 1 and 1 &gt; 4 </a:t>
            </a:r>
            <a:r>
              <a:rPr lang="en-IE" dirty="0" smtClean="0">
                <a:sym typeface="Wingdings" panose="05000000000000000000" pitchFamily="2" charset="2"/>
              </a:rPr>
              <a:t> True and False  False</a:t>
            </a:r>
          </a:p>
          <a:p>
            <a:pPr marL="0" indent="0">
              <a:buNone/>
            </a:pPr>
            <a:r>
              <a:rPr lang="en-IE" dirty="0" smtClean="0"/>
              <a:t>And a (5) would </a:t>
            </a:r>
            <a:r>
              <a:rPr lang="en-IE" i="1" dirty="0" smtClean="0"/>
              <a:t>not</a:t>
            </a:r>
            <a:r>
              <a:rPr lang="en-IE" dirty="0" smtClean="0"/>
              <a:t> be recorded as the largest number.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Lesson? Be careful when you use the shorthand. </a:t>
            </a:r>
            <a:r>
              <a:rPr lang="en-IE" dirty="0"/>
              <a:t>	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430595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Improved version handling 2 or 3 identical numbers</a:t>
            </a:r>
            <a:br>
              <a:rPr lang="en-IE" dirty="0" smtClean="0"/>
            </a:br>
            <a:r>
              <a:rPr lang="en-IE" sz="2700" dirty="0" smtClean="0"/>
              <a:t>LargestNumberImproved.py</a:t>
            </a:r>
            <a:endParaRPr lang="en-I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4" y="1700808"/>
            <a:ext cx="619913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 ==&gt; 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 ==&gt; 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 ==&gt; 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&gt; b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&gt; c: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"is the biggest number"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&gt; a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&gt; c: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"is the biggest number"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&gt; a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&gt; b: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"is the biggest number"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== b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&gt; c: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"is the biggest number and appears twice"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== c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&gt; b: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"is the biggest number and appears twice"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== c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&gt; a: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"is the biggest number and appears twice"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"All three numbers are the same"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27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Test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54732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Predict the output</a:t>
            </a:r>
            <a:br>
              <a:rPr lang="en-IE" dirty="0" smtClean="0"/>
            </a:br>
            <a:r>
              <a:rPr lang="en-IE" sz="2200" dirty="0" smtClean="0"/>
              <a:t>TestYourself.py</a:t>
            </a:r>
            <a:endParaRPr lang="en-IE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9053" y="1886635"/>
            <a:ext cx="364074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 == n)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 &gt; n)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&lt;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!=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&lt;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!=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60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362456"/>
            <a:ext cx="8567928" cy="264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/>
              <a:t>Write </a:t>
            </a:r>
            <a:r>
              <a:rPr lang="en-IE" smtClean="0"/>
              <a:t>a program that </a:t>
            </a:r>
            <a:r>
              <a:rPr lang="en-IE" dirty="0" smtClean="0"/>
              <a:t>asks for a month (1,2,3 </a:t>
            </a:r>
            <a:r>
              <a:rPr lang="en-IE" dirty="0" err="1" smtClean="0"/>
              <a:t>etc</a:t>
            </a:r>
            <a:r>
              <a:rPr lang="en-IE" dirty="0" smtClean="0"/>
              <a:t>) and displays the number of days in that month (ignoring leap years)</a:t>
            </a:r>
          </a:p>
          <a:p>
            <a:pPr marL="292100" lvl="1" indent="0">
              <a:buNone/>
            </a:pPr>
            <a:r>
              <a:rPr lang="en-IE" i="1" dirty="0"/>
              <a:t>"Thirty days hath September, April, June and </a:t>
            </a:r>
            <a:r>
              <a:rPr lang="en-IE" i="1" dirty="0" smtClean="0"/>
              <a:t>November</a:t>
            </a:r>
          </a:p>
          <a:p>
            <a:pPr marL="292100" lvl="1" indent="0">
              <a:buNone/>
            </a:pPr>
            <a:r>
              <a:rPr lang="en-IE" i="1" dirty="0" smtClean="0"/>
              <a:t> </a:t>
            </a:r>
            <a:r>
              <a:rPr lang="en-IE" i="1" dirty="0"/>
              <a:t>All the rest have thirty-one </a:t>
            </a:r>
            <a:endParaRPr lang="en-IE" i="1" dirty="0" smtClean="0"/>
          </a:p>
          <a:p>
            <a:pPr marL="292100" lvl="1" indent="0">
              <a:buNone/>
            </a:pPr>
            <a:r>
              <a:rPr lang="en-IE" i="1" dirty="0" smtClean="0"/>
              <a:t>But </a:t>
            </a:r>
            <a:r>
              <a:rPr lang="en-IE" i="1" dirty="0"/>
              <a:t>February's a different </a:t>
            </a:r>
            <a:r>
              <a:rPr lang="en-IE" i="1" dirty="0" smtClean="0"/>
              <a:t>one"</a:t>
            </a:r>
          </a:p>
          <a:p>
            <a:pPr marL="292100" lvl="1" indent="0">
              <a:buNone/>
            </a:pP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2567922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i="1" dirty="0" smtClean="0"/>
              <a:t>Months.py</a:t>
            </a:r>
            <a:endParaRPr lang="en-IE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0663" y="1340768"/>
            <a:ext cx="722024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"What month?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"30 days"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"28 days"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"31 days"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74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Adding </a:t>
            </a:r>
            <a:r>
              <a:rPr lang="en-IE" dirty="0" err="1" smtClean="0"/>
              <a:t>st</a:t>
            </a:r>
            <a:r>
              <a:rPr lang="en-IE" dirty="0" smtClean="0"/>
              <a:t>, </a:t>
            </a:r>
            <a:r>
              <a:rPr lang="en-IE" dirty="0" err="1" smtClean="0"/>
              <a:t>nd</a:t>
            </a:r>
            <a:r>
              <a:rPr lang="en-IE" dirty="0" smtClean="0"/>
              <a:t>, </a:t>
            </a:r>
            <a:r>
              <a:rPr lang="en-IE" dirty="0" err="1" smtClean="0"/>
              <a:t>rd</a:t>
            </a:r>
            <a:r>
              <a:rPr lang="en-IE" dirty="0" smtClean="0"/>
              <a:t> or </a:t>
            </a:r>
            <a:r>
              <a:rPr lang="en-IE" dirty="0" err="1" smtClean="0"/>
              <a:t>th</a:t>
            </a:r>
            <a:r>
              <a:rPr lang="en-IE" dirty="0" smtClean="0"/>
              <a:t> to a number  as appropriate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1</a:t>
            </a:r>
            <a:r>
              <a:rPr lang="en-IE" baseline="30000" dirty="0" smtClean="0"/>
              <a:t>st</a:t>
            </a:r>
            <a:r>
              <a:rPr lang="en-IE" dirty="0" smtClean="0"/>
              <a:t>, 2</a:t>
            </a:r>
            <a:r>
              <a:rPr lang="en-IE" baseline="30000" dirty="0" smtClean="0"/>
              <a:t>nd</a:t>
            </a:r>
            <a:r>
              <a:rPr lang="en-IE" dirty="0" smtClean="0"/>
              <a:t>, 3</a:t>
            </a:r>
            <a:r>
              <a:rPr lang="en-IE" baseline="30000" dirty="0" smtClean="0"/>
              <a:t>rd</a:t>
            </a:r>
            <a:r>
              <a:rPr lang="en-IE" dirty="0" smtClean="0"/>
              <a:t>, 4</a:t>
            </a:r>
            <a:r>
              <a:rPr lang="en-IE" baseline="30000" dirty="0" smtClean="0"/>
              <a:t>th</a:t>
            </a:r>
            <a:r>
              <a:rPr lang="en-IE" dirty="0" smtClean="0"/>
              <a:t>, 5</a:t>
            </a:r>
            <a:r>
              <a:rPr lang="en-IE" baseline="30000" dirty="0" smtClean="0"/>
              <a:t>th</a:t>
            </a:r>
            <a:r>
              <a:rPr lang="en-IE" dirty="0" smtClean="0"/>
              <a:t>….</a:t>
            </a:r>
          </a:p>
          <a:p>
            <a:r>
              <a:rPr lang="en-IE" dirty="0" smtClean="0"/>
              <a:t>Special Cases </a:t>
            </a:r>
          </a:p>
          <a:p>
            <a:pPr lvl="1"/>
            <a:r>
              <a:rPr lang="en-IE" dirty="0" smtClean="0"/>
              <a:t>1</a:t>
            </a:r>
            <a:r>
              <a:rPr lang="en-IE" baseline="30000" dirty="0" smtClean="0"/>
              <a:t>st</a:t>
            </a:r>
            <a:r>
              <a:rPr lang="en-IE" dirty="0" smtClean="0"/>
              <a:t>, 21</a:t>
            </a:r>
            <a:r>
              <a:rPr lang="en-IE" baseline="30000" dirty="0" smtClean="0"/>
              <a:t>st</a:t>
            </a:r>
            <a:r>
              <a:rPr lang="en-IE" dirty="0" smtClean="0"/>
              <a:t>, 121</a:t>
            </a:r>
            <a:r>
              <a:rPr lang="en-IE" baseline="30000" dirty="0" smtClean="0"/>
              <a:t>st</a:t>
            </a:r>
            <a:r>
              <a:rPr lang="en-IE" dirty="0" smtClean="0"/>
              <a:t> , 2</a:t>
            </a:r>
            <a:r>
              <a:rPr lang="en-IE" baseline="30000" dirty="0" smtClean="0"/>
              <a:t>nd</a:t>
            </a:r>
            <a:r>
              <a:rPr lang="en-IE" dirty="0" smtClean="0"/>
              <a:t>, 22</a:t>
            </a:r>
            <a:r>
              <a:rPr lang="en-IE" baseline="30000" dirty="0" smtClean="0"/>
              <a:t>nd</a:t>
            </a:r>
            <a:r>
              <a:rPr lang="en-IE" dirty="0" smtClean="0"/>
              <a:t>, 122</a:t>
            </a:r>
            <a:r>
              <a:rPr lang="en-IE" baseline="30000" dirty="0" smtClean="0"/>
              <a:t>nd</a:t>
            </a:r>
            <a:r>
              <a:rPr lang="en-IE" dirty="0" smtClean="0"/>
              <a:t>, 3</a:t>
            </a:r>
            <a:r>
              <a:rPr lang="en-IE" baseline="30000" dirty="0" smtClean="0"/>
              <a:t>rd</a:t>
            </a:r>
            <a:r>
              <a:rPr lang="en-IE" dirty="0" smtClean="0"/>
              <a:t>, 23</a:t>
            </a:r>
            <a:r>
              <a:rPr lang="en-IE" baseline="30000" dirty="0" smtClean="0"/>
              <a:t>rd</a:t>
            </a:r>
            <a:r>
              <a:rPr lang="en-IE" dirty="0" smtClean="0"/>
              <a:t>, 123</a:t>
            </a:r>
            <a:r>
              <a:rPr lang="en-IE" baseline="30000" dirty="0" smtClean="0"/>
              <a:t>rd</a:t>
            </a:r>
            <a:r>
              <a:rPr lang="en-IE" dirty="0" smtClean="0"/>
              <a:t>, etc. are all ok</a:t>
            </a:r>
          </a:p>
          <a:p>
            <a:pPr lvl="1"/>
            <a:r>
              <a:rPr lang="en-IE" dirty="0" smtClean="0"/>
              <a:t>BUT exceptions are 11</a:t>
            </a:r>
            <a:r>
              <a:rPr lang="en-IE" baseline="30000" dirty="0" smtClean="0"/>
              <a:t>th</a:t>
            </a:r>
            <a:r>
              <a:rPr lang="en-IE" dirty="0" smtClean="0"/>
              <a:t>, 111</a:t>
            </a:r>
            <a:r>
              <a:rPr lang="en-IE" baseline="30000" dirty="0" smtClean="0"/>
              <a:t>th</a:t>
            </a:r>
            <a:r>
              <a:rPr lang="en-IE" dirty="0" smtClean="0"/>
              <a:t>, 12</a:t>
            </a:r>
            <a:r>
              <a:rPr lang="en-IE" baseline="30000" dirty="0" smtClean="0"/>
              <a:t>th</a:t>
            </a:r>
            <a:r>
              <a:rPr lang="en-IE" dirty="0" smtClean="0"/>
              <a:t>, 112</a:t>
            </a:r>
            <a:r>
              <a:rPr lang="en-IE" baseline="30000" dirty="0" smtClean="0"/>
              <a:t>th</a:t>
            </a:r>
            <a:r>
              <a:rPr lang="en-IE" dirty="0" smtClean="0"/>
              <a:t>, 13</a:t>
            </a:r>
            <a:r>
              <a:rPr lang="en-IE" baseline="30000" dirty="0" smtClean="0"/>
              <a:t>th</a:t>
            </a:r>
            <a:r>
              <a:rPr lang="en-IE" dirty="0" smtClean="0"/>
              <a:t>, 113</a:t>
            </a:r>
            <a:r>
              <a:rPr lang="en-IE" baseline="30000" dirty="0" smtClean="0"/>
              <a:t>th</a:t>
            </a:r>
            <a:r>
              <a:rPr lang="en-IE" dirty="0" smtClean="0"/>
              <a:t> etc. </a:t>
            </a:r>
          </a:p>
          <a:p>
            <a:pPr lvl="1"/>
            <a:r>
              <a:rPr lang="en-IE" dirty="0" smtClean="0"/>
              <a:t>if it ends in 1 then "</a:t>
            </a:r>
            <a:r>
              <a:rPr lang="en-IE" dirty="0" err="1" smtClean="0"/>
              <a:t>st</a:t>
            </a:r>
            <a:r>
              <a:rPr lang="en-IE" dirty="0" smtClean="0"/>
              <a:t>" is applies, 2 then "</a:t>
            </a:r>
            <a:r>
              <a:rPr lang="en-IE" dirty="0" err="1" smtClean="0"/>
              <a:t>nd</a:t>
            </a:r>
            <a:r>
              <a:rPr lang="en-IE" dirty="0" smtClean="0"/>
              <a:t>" applies, 3 then "</a:t>
            </a:r>
            <a:r>
              <a:rPr lang="en-IE" dirty="0" err="1" smtClean="0"/>
              <a:t>rd</a:t>
            </a:r>
            <a:r>
              <a:rPr lang="en-IE" dirty="0" smtClean="0"/>
              <a:t>" applies</a:t>
            </a:r>
          </a:p>
          <a:p>
            <a:pPr lvl="1"/>
            <a:r>
              <a:rPr lang="en-IE" dirty="0" smtClean="0"/>
              <a:t>BUT if it ends in 11, 12 or 13 then "</a:t>
            </a:r>
            <a:r>
              <a:rPr lang="en-IE" dirty="0" err="1" smtClean="0"/>
              <a:t>th</a:t>
            </a:r>
            <a:r>
              <a:rPr lang="en-IE" dirty="0" smtClean="0"/>
              <a:t>" applies</a:t>
            </a:r>
          </a:p>
          <a:p>
            <a:r>
              <a:rPr lang="en-IE" dirty="0" smtClean="0"/>
              <a:t>How do we determine the last digit?</a:t>
            </a:r>
          </a:p>
          <a:p>
            <a:pPr lvl="1"/>
            <a:r>
              <a:rPr lang="en-IE" dirty="0" smtClean="0"/>
              <a:t>Use % 10</a:t>
            </a:r>
          </a:p>
          <a:p>
            <a:pPr lvl="2"/>
            <a:r>
              <a:rPr lang="en-IE" dirty="0" smtClean="0"/>
              <a:t>55 % 10 = 5</a:t>
            </a:r>
          </a:p>
          <a:p>
            <a:pPr lvl="2"/>
            <a:r>
              <a:rPr lang="en-IE" dirty="0" smtClean="0"/>
              <a:t>967 % 10 = 7</a:t>
            </a:r>
          </a:p>
          <a:p>
            <a:r>
              <a:rPr lang="en-IE" dirty="0" smtClean="0"/>
              <a:t>How do we determine the last 2 digits?</a:t>
            </a:r>
          </a:p>
          <a:p>
            <a:pPr lvl="1"/>
            <a:r>
              <a:rPr lang="en-IE" dirty="0" smtClean="0"/>
              <a:t>Use % 100</a:t>
            </a:r>
          </a:p>
          <a:p>
            <a:pPr lvl="2"/>
            <a:r>
              <a:rPr lang="en-IE" dirty="0" smtClean="0"/>
              <a:t>55 % 100 = 55</a:t>
            </a:r>
          </a:p>
          <a:p>
            <a:pPr lvl="2"/>
            <a:r>
              <a:rPr lang="en-IE" dirty="0" smtClean="0"/>
              <a:t>967 % 100 = 67</a:t>
            </a:r>
            <a:endParaRPr lang="en-IE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99760" y="5803263"/>
            <a:ext cx="561564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 +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662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Solution</a:t>
            </a:r>
            <a:br>
              <a:rPr lang="en-IE" dirty="0" smtClean="0"/>
            </a:br>
            <a:r>
              <a:rPr lang="en-IE" sz="2700" i="1" dirty="0" smtClean="0"/>
              <a:t>Ordinal.py</a:t>
            </a:r>
            <a:endParaRPr lang="en-IE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3570" y="1444224"/>
            <a:ext cx="586250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"What day?"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 +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 +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 +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 +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915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Solution improved to reduce run-time and add exception handling</a:t>
            </a:r>
            <a:br>
              <a:rPr lang="en-IE" dirty="0" smtClean="0"/>
            </a:br>
            <a:r>
              <a:rPr lang="en-IE" sz="2200" i="1" dirty="0" smtClean="0"/>
              <a:t>OrdinalImproved.py</a:t>
            </a:r>
            <a:endParaRPr lang="en-IE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7472" y="1385741"/>
            <a:ext cx="6843540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number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"What day?"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to save Python calculating this repeatedly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I calculate it once and store it, thus reducing run-time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lastDigit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number %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ditto the last 2 digits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last2Digits = number %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lastDigit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last2Digits !=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 +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lastDigit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last2Digits !=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 +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lastDigit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last2Digits !=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 +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 +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 - please try again."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98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Today you have learned about…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Boolean operators </a:t>
            </a:r>
          </a:p>
          <a:p>
            <a:pPr lvl="1"/>
            <a:r>
              <a:rPr lang="en-IE" dirty="0" smtClean="0"/>
              <a:t>and, or, not</a:t>
            </a:r>
          </a:p>
          <a:p>
            <a:r>
              <a:rPr lang="en-IE" dirty="0" smtClean="0"/>
              <a:t>Writing longer Boolean expressions</a:t>
            </a:r>
          </a:p>
          <a:p>
            <a:r>
              <a:rPr lang="en-IE" dirty="0" smtClean="0"/>
              <a:t>Shorthand method for checking ranges of values in Python</a:t>
            </a:r>
          </a:p>
          <a:p>
            <a:pPr lvl="1"/>
            <a:r>
              <a:rPr lang="en-IE" dirty="0"/>
              <a:t>x</a:t>
            </a:r>
            <a:r>
              <a:rPr lang="en-IE" dirty="0" smtClean="0"/>
              <a:t> &lt;= b </a:t>
            </a:r>
            <a:r>
              <a:rPr lang="en-IE" smtClean="0"/>
              <a:t>&lt;= y</a:t>
            </a:r>
          </a:p>
        </p:txBody>
      </p:sp>
    </p:spTree>
    <p:extLst>
      <p:ext uri="{BB962C8B-B14F-4D97-AF65-F5344CB8AC3E}">
        <p14:creationId xmlns:p14="http://schemas.microsoft.com/office/powerpoint/2010/main" val="2335651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Boolean Operators in Python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09724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/>
              <a:t>Boolean operators relate two Boolean expressions i.e. we combine criteria</a:t>
            </a:r>
          </a:p>
          <a:p>
            <a:pPr marL="0" indent="0">
              <a:buNone/>
            </a:pPr>
            <a:r>
              <a:rPr lang="en-IE" sz="2000" dirty="0" smtClean="0">
                <a:latin typeface="Axure Handwriting" panose="020B0402020200020204" pitchFamily="34" charset="0"/>
              </a:rPr>
              <a:t>"I will go out tonight if I have money AND the gang is going out AND I can get a lift. "</a:t>
            </a:r>
          </a:p>
          <a:p>
            <a:pPr marL="0" indent="0">
              <a:buNone/>
            </a:pPr>
            <a:r>
              <a:rPr lang="en-IE" sz="2000" dirty="0" smtClean="0">
                <a:latin typeface="Axure Handwriting" panose="020B0402020200020204" pitchFamily="34" charset="0"/>
              </a:rPr>
              <a:t>"I will buy the coat if they have it in my size AND it is less than €50"</a:t>
            </a:r>
          </a:p>
          <a:p>
            <a:pPr marL="0" indent="0">
              <a:buNone/>
            </a:pPr>
            <a:r>
              <a:rPr lang="en-IE" sz="2000" dirty="0" smtClean="0">
                <a:latin typeface="Axure Handwriting" panose="020B0402020200020204" pitchFamily="34" charset="0"/>
              </a:rPr>
              <a:t>"I will eat a </a:t>
            </a:r>
            <a:r>
              <a:rPr lang="en-IE" sz="2000" dirty="0" err="1" smtClean="0">
                <a:latin typeface="Axure Handwriting" panose="020B0402020200020204" pitchFamily="34" charset="0"/>
              </a:rPr>
              <a:t>smartie</a:t>
            </a:r>
            <a:r>
              <a:rPr lang="en-IE" sz="2000" dirty="0" smtClean="0">
                <a:latin typeface="Axure Handwriting" panose="020B0402020200020204" pitchFamily="34" charset="0"/>
              </a:rPr>
              <a:t> if it is green OR blue"</a:t>
            </a:r>
          </a:p>
          <a:p>
            <a:pPr marL="0" indent="0">
              <a:buNone/>
            </a:pPr>
            <a:r>
              <a:rPr lang="en-IE" sz="2000" dirty="0" smtClean="0">
                <a:latin typeface="Axure Handwriting" panose="020B0402020200020204" pitchFamily="34" charset="0"/>
              </a:rPr>
              <a:t>"I will eat cheesecake if it is Lemon or </a:t>
            </a:r>
            <a:r>
              <a:rPr lang="en-IE" sz="2000" dirty="0" err="1" smtClean="0">
                <a:latin typeface="Axure Handwriting" panose="020B0402020200020204" pitchFamily="34" charset="0"/>
              </a:rPr>
              <a:t>Toblerone</a:t>
            </a:r>
            <a:r>
              <a:rPr lang="en-IE" sz="2000" dirty="0" smtClean="0">
                <a:latin typeface="Axure Handwriting" panose="020B0402020200020204" pitchFamily="34" charset="0"/>
              </a:rPr>
              <a:t>"</a:t>
            </a:r>
          </a:p>
          <a:p>
            <a:pPr marL="0" indent="0">
              <a:buNone/>
            </a:pPr>
            <a:r>
              <a:rPr lang="en-IE" sz="2000" dirty="0">
                <a:latin typeface="Axure Handwriting" panose="020B0402020200020204" pitchFamily="34" charset="0"/>
              </a:rPr>
              <a:t>"I will eat cheesecake if it is </a:t>
            </a:r>
            <a:r>
              <a:rPr lang="en-IE" sz="2000" dirty="0" smtClean="0">
                <a:latin typeface="Axure Handwriting" panose="020B0402020200020204" pitchFamily="34" charset="0"/>
              </a:rPr>
              <a:t>NOT Strawberry"</a:t>
            </a:r>
            <a:endParaRPr lang="en-IE" sz="2000" dirty="0">
              <a:latin typeface="Axure Handwriting" panose="020B0402020200020204" pitchFamily="34" charset="0"/>
            </a:endParaRPr>
          </a:p>
          <a:p>
            <a:pPr marL="0" indent="0">
              <a:buNone/>
            </a:pPr>
            <a:r>
              <a:rPr lang="en-IE" sz="2000" dirty="0" smtClean="0">
                <a:latin typeface="Axure Handwriting" panose="020B0402020200020204" pitchFamily="34" charset="0"/>
              </a:rPr>
              <a:t>"I will eat chips with salt OR vinegar but not salt AND vinegar"</a:t>
            </a:r>
          </a:p>
          <a:p>
            <a:pPr marL="0" indent="0">
              <a:buNone/>
            </a:pPr>
            <a:endParaRPr lang="en-IE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62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3-</a:t>
            </a:r>
            <a:fld id="{C50D6ADA-38CF-494B-BA8A-FCF722B17EF3}" type="slidenum">
              <a:rPr lang="en-US">
                <a:latin typeface="+mj-lt"/>
              </a:rPr>
              <a:pPr>
                <a:defRPr/>
              </a:pPr>
              <a:t>6</a:t>
            </a:fld>
            <a:endParaRPr lang="en-US">
              <a:latin typeface="+mj-lt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r>
              <a:rPr lang="en-US" dirty="0" smtClean="0"/>
              <a:t>Boolean </a:t>
            </a:r>
            <a:r>
              <a:rPr lang="en-US" dirty="0"/>
              <a:t>Operators</a:t>
            </a:r>
          </a:p>
        </p:txBody>
      </p:sp>
      <p:graphicFrame>
        <p:nvGraphicFramePr>
          <p:cNvPr id="19664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56477"/>
              </p:ext>
            </p:extLst>
          </p:nvPr>
        </p:nvGraphicFramePr>
        <p:xfrm>
          <a:off x="179512" y="1844824"/>
          <a:ext cx="8964488" cy="4724400"/>
        </p:xfrm>
        <a:graphic>
          <a:graphicData uri="http://schemas.openxmlformats.org/drawingml/2006/table">
            <a:tbl>
              <a:tblPr/>
              <a:tblGrid>
                <a:gridCol w="3168352"/>
                <a:gridCol w="5796136"/>
              </a:tblGrid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</a:tr>
              <a:tr h="909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size = medium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and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cost &lt;= 50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charset="0"/>
                        </a:rPr>
                        <a:t>The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and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charset="0"/>
                        </a:rPr>
                        <a:t> operator connects two Boolean expressions into one compound statement.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charset="0"/>
                        </a:rPr>
                        <a:t>Both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charset="0"/>
                        </a:rPr>
                        <a:t> expressions must be true for the overall expression to be true.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flavour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 ==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toblerone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flavour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 == lemon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The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or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operator connects two Boolean expressions into one compound statement.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cs typeface="Arial" charset="0"/>
                        </a:rPr>
                        <a:t>One or both expressions must be true for the overall expression to be true.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cs typeface="Arial" charset="0"/>
                        </a:rPr>
                        <a:t>It is only necessary for one to be true, and it does not matter which one.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not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flavour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 == strawberry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The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not 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operator operates on one Boolean expression - a unary operator.</a:t>
                      </a:r>
                    </a:p>
                    <a:p>
                      <a:r>
                        <a:rPr kumimoji="0" lang="en-IE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The </a:t>
                      </a:r>
                      <a:r>
                        <a:rPr kumimoji="0" lang="en-IE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not</a:t>
                      </a:r>
                      <a:r>
                        <a:rPr kumimoji="0" lang="en-IE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 operator reverses the truth of its operand. </a:t>
                      </a:r>
                    </a:p>
                    <a:p>
                      <a:r>
                        <a:rPr kumimoji="0" lang="en-IE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If it is applied to an expression that is true, the operator returns false. </a:t>
                      </a:r>
                    </a:p>
                    <a:p>
                      <a:r>
                        <a:rPr kumimoji="0" lang="en-IE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If it is applied to an expression that is false, the operator returns true.</a:t>
                      </a: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3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3-</a:t>
            </a:r>
            <a:fld id="{606F8C0D-091E-48A8-98E5-75E736227B76}" type="slidenum">
              <a:rPr lang="en-US">
                <a:latin typeface="+mj-lt"/>
              </a:rPr>
              <a:pPr>
                <a:defRPr/>
              </a:pPr>
              <a:t>7</a:t>
            </a:fld>
            <a:endParaRPr lang="en-US">
              <a:latin typeface="+mj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Truth Table: </a:t>
            </a:r>
            <a:r>
              <a:rPr lang="en-US" dirty="0" smtClean="0">
                <a:latin typeface="Courier New" pitchFamily="49" charset="0"/>
              </a:rPr>
              <a:t>and</a:t>
            </a:r>
            <a:endParaRPr lang="en-US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893175" cy="22129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 smtClean="0"/>
              <a:t> operator takes two </a:t>
            </a:r>
            <a:r>
              <a:rPr lang="en-US" sz="2000" dirty="0" err="1"/>
              <a:t>boolean</a:t>
            </a:r>
            <a:r>
              <a:rPr lang="en-US" sz="2000" dirty="0" smtClean="0"/>
              <a:t> </a:t>
            </a:r>
            <a:r>
              <a:rPr lang="en-US" sz="2000" dirty="0"/>
              <a:t>expressions.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resulting combined expression is </a:t>
            </a:r>
            <a:r>
              <a:rPr lang="en-US" sz="2000" b="1" dirty="0"/>
              <a:t>true </a:t>
            </a:r>
            <a:r>
              <a:rPr lang="en-US" sz="2000" b="1" i="1" dirty="0" smtClean="0"/>
              <a:t>only</a:t>
            </a:r>
            <a:r>
              <a:rPr lang="en-US" sz="2000" b="1" dirty="0" smtClean="0"/>
              <a:t> if BOTH the Boolean expressions are true.</a:t>
            </a:r>
            <a:endParaRPr lang="en-US" sz="2000" b="1" dirty="0"/>
          </a:p>
        </p:txBody>
      </p:sp>
      <p:graphicFrame>
        <p:nvGraphicFramePr>
          <p:cNvPr id="15978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45053"/>
              </p:ext>
            </p:extLst>
          </p:nvPr>
        </p:nvGraphicFramePr>
        <p:xfrm>
          <a:off x="560040" y="2706687"/>
          <a:ext cx="7772400" cy="1981200"/>
        </p:xfrm>
        <a:graphic>
          <a:graphicData uri="http://schemas.openxmlformats.org/drawingml/2006/table">
            <a:tbl>
              <a:tblPr/>
              <a:tblGrid>
                <a:gridCol w="1943100"/>
                <a:gridCol w="1714500"/>
                <a:gridCol w="41148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Expression 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Expression 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Expression1 and Expression2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3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1412776"/>
            <a:ext cx="882485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"What is the number?"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number is acceptable - programming proceeding...."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"Program would now go on to do more stuff...."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number is unacceptable - programming terminating...."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Number must be positive </a:t>
            </a:r>
            <a:r>
              <a:rPr lang="en-IE" i="1" dirty="0" smtClean="0"/>
              <a:t>and</a:t>
            </a:r>
            <a:r>
              <a:rPr lang="en-IE" dirty="0" smtClean="0"/>
              <a:t> even….</a:t>
            </a:r>
            <a:endParaRPr lang="en-IE" sz="3100" i="1" dirty="0"/>
          </a:p>
        </p:txBody>
      </p:sp>
    </p:spTree>
    <p:extLst>
      <p:ext uri="{BB962C8B-B14F-4D97-AF65-F5344CB8AC3E}">
        <p14:creationId xmlns:p14="http://schemas.microsoft.com/office/powerpoint/2010/main" val="2054360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1412776"/>
            <a:ext cx="882485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"What is the number?"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number is acceptable - programming proceeding...."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"Program would now go on to do more stuff...."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number is unacceptable - programming terminating...."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Number must be positive </a:t>
            </a:r>
            <a:r>
              <a:rPr lang="en-IE" i="1" dirty="0" smtClean="0"/>
              <a:t>and</a:t>
            </a:r>
            <a:r>
              <a:rPr lang="en-IE" dirty="0" smtClean="0"/>
              <a:t> even….</a:t>
            </a:r>
            <a:endParaRPr lang="en-IE" sz="31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539551" y="1916832"/>
            <a:ext cx="1296145" cy="2880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ounded Rectangle 5"/>
          <p:cNvSpPr/>
          <p:nvPr/>
        </p:nvSpPr>
        <p:spPr>
          <a:xfrm>
            <a:off x="2267743" y="1916832"/>
            <a:ext cx="2016225" cy="2880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395536" y="1772816"/>
            <a:ext cx="4032448" cy="5040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562710" y="3861048"/>
            <a:ext cx="7825713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E" dirty="0">
                <a:latin typeface="Arial Rounded MT Bold" panose="020F0704030504030204" pitchFamily="34" charset="0"/>
              </a:rPr>
              <a:t>Boolean expression to the left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Boolean expression to the right</a:t>
            </a:r>
          </a:p>
          <a:p>
            <a:r>
              <a:rPr lang="en-IE" dirty="0">
                <a:latin typeface="Arial Rounded MT Bold" panose="020F0704030504030204" pitchFamily="34" charset="0"/>
              </a:rPr>
              <a:t>The </a:t>
            </a:r>
            <a:r>
              <a:rPr lang="en-IE" sz="2000" dirty="0">
                <a:solidFill>
                  <a:srgbClr val="FFFF00"/>
                </a:solidFill>
                <a:latin typeface="Consolas" panose="020B0609020204030204" pitchFamily="49" charset="0"/>
              </a:rPr>
              <a:t>and</a:t>
            </a:r>
            <a:r>
              <a:rPr lang="en-IE" dirty="0">
                <a:latin typeface="Arial Rounded MT Bold" panose="020F0704030504030204" pitchFamily="34" charset="0"/>
              </a:rPr>
              <a:t> </a:t>
            </a:r>
            <a:r>
              <a:rPr lang="en-IE" dirty="0" smtClean="0">
                <a:latin typeface="Arial Rounded MT Bold" panose="020F0704030504030204" pitchFamily="34" charset="0"/>
              </a:rPr>
              <a:t>operator </a:t>
            </a:r>
            <a:r>
              <a:rPr lang="en-IE" dirty="0">
                <a:latin typeface="Arial Rounded MT Bold" panose="020F0704030504030204" pitchFamily="34" charset="0"/>
              </a:rPr>
              <a:t>creates a compound Boolean expression. </a:t>
            </a:r>
          </a:p>
        </p:txBody>
      </p:sp>
    </p:spTree>
    <p:extLst>
      <p:ext uri="{BB962C8B-B14F-4D97-AF65-F5344CB8AC3E}">
        <p14:creationId xmlns:p14="http://schemas.microsoft.com/office/powerpoint/2010/main" val="10462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Douglas College Template">
  <a:themeElements>
    <a:clrScheme name="CIT Colours">
      <a:dk1>
        <a:sysClr val="windowText" lastClr="000000"/>
      </a:dk1>
      <a:lt1>
        <a:sysClr val="window" lastClr="FFFFFF"/>
      </a:lt1>
      <a:dk2>
        <a:srgbClr val="284F80"/>
      </a:dk2>
      <a:lt2>
        <a:srgbClr val="FFFFFF"/>
      </a:lt2>
      <a:accent1>
        <a:srgbClr val="C60035"/>
      </a:accent1>
      <a:accent2>
        <a:srgbClr val="6C98C1"/>
      </a:accent2>
      <a:accent3>
        <a:srgbClr val="3C74A6"/>
      </a:accent3>
      <a:accent4>
        <a:srgbClr val="326194"/>
      </a:accent4>
      <a:accent5>
        <a:srgbClr val="6C98C1"/>
      </a:accent5>
      <a:accent6>
        <a:srgbClr val="B4002A"/>
      </a:accent6>
      <a:hlink>
        <a:srgbClr val="284F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l" rtl="0">
          <a:defRPr b="1" kern="1200" dirty="0">
            <a:latin typeface="+mj-lt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cit-template</Template>
  <TotalTime>891</TotalTime>
  <Words>1242</Words>
  <Application>Microsoft Office PowerPoint</Application>
  <PresentationFormat>On-screen Show (4:3)</PresentationFormat>
  <Paragraphs>228</Paragraphs>
  <Slides>39</Slides>
  <Notes>9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Rounded MT Bold</vt:lpstr>
      <vt:lpstr>Axure Handwriting</vt:lpstr>
      <vt:lpstr>Calibri</vt:lpstr>
      <vt:lpstr>Consolas</vt:lpstr>
      <vt:lpstr>Courier New</vt:lpstr>
      <vt:lpstr>Tahoma</vt:lpstr>
      <vt:lpstr>Times New Roman</vt:lpstr>
      <vt:lpstr>Wingdings</vt:lpstr>
      <vt:lpstr>Douglas College Template</vt:lpstr>
      <vt:lpstr>Selection Statements in Python</vt:lpstr>
      <vt:lpstr>Selection statements: The story so far…</vt:lpstr>
      <vt:lpstr>But….</vt:lpstr>
      <vt:lpstr>Boolean Operators in Python</vt:lpstr>
      <vt:lpstr>PowerPoint Presentation</vt:lpstr>
      <vt:lpstr>Boolean Operators</vt:lpstr>
      <vt:lpstr>Truth Table: and</vt:lpstr>
      <vt:lpstr>Number must be positive and even….</vt:lpstr>
      <vt:lpstr>Number must be positive and even….</vt:lpstr>
      <vt:lpstr>Truth Table: or</vt:lpstr>
      <vt:lpstr>Or operator</vt:lpstr>
      <vt:lpstr>Process a user's 'y' or 'n' reply LikeMyProgram.py</vt:lpstr>
      <vt:lpstr>Boolean Variables</vt:lpstr>
      <vt:lpstr>Boolean Variables</vt:lpstr>
      <vt:lpstr>Using Booleans: longer to code but easier to read </vt:lpstr>
      <vt:lpstr>not </vt:lpstr>
      <vt:lpstr>not can improve readability NumberOk2.py</vt:lpstr>
      <vt:lpstr>not can improve readability NumberOk.py</vt:lpstr>
      <vt:lpstr>Order or precedence</vt:lpstr>
      <vt:lpstr>Checking number ranges</vt:lpstr>
      <vt:lpstr>CircleQuadrants.py </vt:lpstr>
      <vt:lpstr>But in Python it can be even easier</vt:lpstr>
      <vt:lpstr>And PyCharm reminds us of this…</vt:lpstr>
      <vt:lpstr>Applying Chaining to CircleQuadrantsImproved.py CircleQuadrantsShorthand.py</vt:lpstr>
      <vt:lpstr>Application for exam marks  ExamMark.py</vt:lpstr>
      <vt:lpstr>Applying chaining to ExamMarks.py ExamMarks2.py</vt:lpstr>
      <vt:lpstr>Finding the largest of three numbers</vt:lpstr>
      <vt:lpstr>Find the largest of three numbers - DIY</vt:lpstr>
      <vt:lpstr>Read three numbers and determine the  largest LargestNumber.py</vt:lpstr>
      <vt:lpstr>The shorthand does not work here….</vt:lpstr>
      <vt:lpstr>Improved version handling 2 or 3 identical numbers LargestNumberImproved.py</vt:lpstr>
      <vt:lpstr>Test</vt:lpstr>
      <vt:lpstr>Predict the output TestYourself.py</vt:lpstr>
      <vt:lpstr>DIY</vt:lpstr>
      <vt:lpstr>Months.py</vt:lpstr>
      <vt:lpstr>Adding st, nd, rd or th to a number  as appropriate</vt:lpstr>
      <vt:lpstr>Solution Ordinal.py</vt:lpstr>
      <vt:lpstr>Solution improved to reduce run-time and add exception handling OrdinalImproved.py</vt:lpstr>
      <vt:lpstr>Today you have learned about…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Statements in Java</dc:title>
  <dc:creator>Technician</dc:creator>
  <cp:lastModifiedBy>Cliona Mcguane</cp:lastModifiedBy>
  <cp:revision>170</cp:revision>
  <dcterms:created xsi:type="dcterms:W3CDTF">2011-10-03T16:34:53Z</dcterms:created>
  <dcterms:modified xsi:type="dcterms:W3CDTF">2018-10-12T08:19:31Z</dcterms:modified>
</cp:coreProperties>
</file>