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3" r:id="rId9"/>
    <p:sldId id="269" r:id="rId10"/>
    <p:sldId id="261" r:id="rId11"/>
    <p:sldId id="262" r:id="rId12"/>
    <p:sldId id="268" r:id="rId13"/>
    <p:sldId id="265" r:id="rId14"/>
    <p:sldId id="264" r:id="rId15"/>
    <p:sldId id="273" r:id="rId16"/>
    <p:sldId id="272" r:id="rId17"/>
    <p:sldId id="27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2" autoAdjust="0"/>
    <p:restoredTop sz="98688" autoAdjust="0"/>
  </p:normalViewPr>
  <p:slideViewPr>
    <p:cSldViewPr snapToGrid="0" snapToObjects="1">
      <p:cViewPr varScale="1">
        <p:scale>
          <a:sx n="141" d="100"/>
          <a:sy n="141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39B-E857-3B43-B927-3CD6D8B6A632}" type="datetimeFigureOut">
              <a:t>2013-10-15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Contribution of traits, phenology, &amp; phylogenetic history to plant-pollinator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Scott Chamberlain </a:t>
            </a:r>
          </a:p>
          <a:p>
            <a:r>
              <a:rPr lang="en-US"/>
              <a:t>Simon Fraser University</a:t>
            </a:r>
          </a:p>
        </p:txBody>
      </p:sp>
    </p:spTree>
    <p:extLst>
      <p:ext uri="{BB962C8B-B14F-4D97-AF65-F5344CB8AC3E}">
        <p14:creationId xmlns:p14="http://schemas.microsoft.com/office/powerpoint/2010/main" val="25248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Pollinators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Nest location: above/below ground - NS</a:t>
            </a:r>
          </a:p>
          <a:p>
            <a:r>
              <a:rPr lang="en-US"/>
              <a:t>Nest type: excavator/renter - NS</a:t>
            </a:r>
          </a:p>
          <a:p>
            <a:r>
              <a:rPr lang="en-US"/>
              <a:t>Parasitic: yes/no - NS</a:t>
            </a:r>
          </a:p>
          <a:p>
            <a:r>
              <a:rPr lang="en-US"/>
              <a:t>Social: solitary/social – </a:t>
            </a:r>
          </a:p>
          <a:p>
            <a:pPr lvl="1"/>
            <a:r>
              <a:rPr lang="en-US"/>
              <a:t>Within module degree: social (module hubs), solitary (peripherals)</a:t>
            </a:r>
          </a:p>
          <a:p>
            <a:pPr lvl="1"/>
            <a:r>
              <a:rPr lang="en-US"/>
              <a:t>Among module connectivity: social (connectors), solitary (peripherals)</a:t>
            </a:r>
          </a:p>
          <a:p>
            <a:pPr lvl="1"/>
            <a:r>
              <a:rPr lang="en-US"/>
              <a:t>Degree: social (higher), solitary (lower)</a:t>
            </a:r>
          </a:p>
          <a:p>
            <a:r>
              <a:rPr lang="en-US"/>
              <a:t>Body size – larger spp. w/ larger degree</a:t>
            </a:r>
          </a:p>
        </p:txBody>
      </p:sp>
    </p:spTree>
    <p:extLst>
      <p:ext uri="{BB962C8B-B14F-4D97-AF65-F5344CB8AC3E}">
        <p14:creationId xmlns:p14="http://schemas.microsoft.com/office/powerpoint/2010/main" val="37957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Breeding system </a:t>
            </a:r>
          </a:p>
          <a:p>
            <a:pPr lvl="1"/>
            <a:r>
              <a:rPr lang="en-US"/>
              <a:t>Gynomonoecious: less specialized, higher degree</a:t>
            </a:r>
          </a:p>
          <a:p>
            <a:pPr lvl="1"/>
            <a:r>
              <a:rPr lang="en-US"/>
              <a:t>Hermaphrodites: more specialized, lower degree</a:t>
            </a:r>
          </a:p>
          <a:p>
            <a:r>
              <a:rPr lang="en-US"/>
              <a:t>Growth form</a:t>
            </a:r>
          </a:p>
          <a:p>
            <a:pPr lvl="1"/>
            <a:r>
              <a:rPr lang="en-US"/>
              <a:t>Herbaceous: lower within module degree</a:t>
            </a:r>
          </a:p>
          <a:p>
            <a:pPr lvl="1"/>
            <a:r>
              <a:rPr lang="en-US"/>
              <a:t>Woody: higher within module degree</a:t>
            </a:r>
          </a:p>
          <a:p>
            <a:r>
              <a:rPr lang="en-US"/>
              <a:t>Flower symmetry: </a:t>
            </a:r>
          </a:p>
          <a:p>
            <a:pPr lvl="1"/>
            <a:r>
              <a:rPr lang="en-US"/>
              <a:t>Bilateral: lower within module degree, lower degree</a:t>
            </a:r>
          </a:p>
          <a:p>
            <a:pPr lvl="1"/>
            <a:r>
              <a:rPr lang="en-US"/>
              <a:t>Radial:  higher within module degree, higher degree</a:t>
            </a:r>
          </a:p>
          <a:p>
            <a:r>
              <a:rPr lang="en-US"/>
              <a:t>Flower size: smaller flowers higher within module degree</a:t>
            </a:r>
          </a:p>
        </p:txBody>
      </p:sp>
    </p:spTree>
    <p:extLst>
      <p:ext uri="{BB962C8B-B14F-4D97-AF65-F5344CB8AC3E}">
        <p14:creationId xmlns:p14="http://schemas.microsoft.com/office/powerpoint/2010/main" val="290147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network structure ~ </a:t>
            </a:r>
          </a:p>
          <a:p>
            <a:pPr marL="0" indent="0" algn="ctr">
              <a:buNone/>
            </a:pPr>
            <a:r>
              <a:rPr lang="en-US"/>
              <a:t>FDisPO + FDisPL + MPDPO + MPDPL</a:t>
            </a:r>
          </a:p>
        </p:txBody>
      </p:sp>
      <p:pic>
        <p:nvPicPr>
          <p:cNvPr id="4" name="Picture 3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3"/>
          <a:stretch/>
        </p:blipFill>
        <p:spPr bwMode="auto">
          <a:xfrm>
            <a:off x="704079" y="3308850"/>
            <a:ext cx="3657600" cy="219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4" b="7707"/>
          <a:stretch/>
        </p:blipFill>
        <p:spPr bwMode="auto">
          <a:xfrm>
            <a:off x="4525973" y="3308850"/>
            <a:ext cx="3980073" cy="219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77699" y="5626208"/>
            <a:ext cx="365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 Functional Trait Dispersion</a:t>
            </a:r>
          </a:p>
        </p:txBody>
      </p:sp>
    </p:spTree>
    <p:extLst>
      <p:ext uri="{BB962C8B-B14F-4D97-AF65-F5344CB8AC3E}">
        <p14:creationId xmlns:p14="http://schemas.microsoft.com/office/powerpoint/2010/main" val="27073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/>
              <a:t>Network level</a:t>
            </a:r>
          </a:p>
          <a:p>
            <a:pPr lvl="1"/>
            <a:r>
              <a:rPr lang="en-US"/>
              <a:t>At network level,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pollinator functional diversity w/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modularity &amp;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/>
              <a:t> connectance</a:t>
            </a:r>
          </a:p>
          <a:p>
            <a:pPr lvl="1"/>
            <a:r>
              <a:rPr lang="en-US"/>
              <a:t>Pollinator traits bigger drivers of network structure relative to plants</a:t>
            </a:r>
          </a:p>
          <a:p>
            <a:r>
              <a:rPr lang="en-US"/>
              <a:t>Species level</a:t>
            </a:r>
          </a:p>
          <a:p>
            <a:pPr lvl="1"/>
            <a:r>
              <a:rPr lang="en-US"/>
              <a:t>Sociality important in pollinators</a:t>
            </a:r>
          </a:p>
          <a:p>
            <a:pPr lvl="1"/>
            <a:r>
              <a:rPr lang="en-US"/>
              <a:t>Mating systems, flower symmetry &amp; growth form important in plants</a:t>
            </a:r>
          </a:p>
          <a:p>
            <a:pPr lvl="1"/>
            <a:r>
              <a:rPr lang="en-US"/>
              <a:t>Phenology playing role  - will explore more</a:t>
            </a:r>
          </a:p>
        </p:txBody>
      </p:sp>
    </p:spTree>
    <p:extLst>
      <p:ext uri="{BB962C8B-B14F-4D97-AF65-F5344CB8AC3E}">
        <p14:creationId xmlns:p14="http://schemas.microsoft.com/office/powerpoint/2010/main" val="428396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300"/>
          </a:xfrm>
        </p:spPr>
        <p:txBody>
          <a:bodyPr/>
          <a:lstStyle/>
          <a:p>
            <a:r>
              <a:rPr lang="en-US"/>
              <a:t>Phenology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3" y="1552988"/>
            <a:ext cx="3403125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3" y="4128751"/>
            <a:ext cx="3403125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7" y="1552988"/>
            <a:ext cx="3403125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157" y="4128751"/>
            <a:ext cx="3403125" cy="25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5064" y="11478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4695" y="1147894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78910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 shape</a:t>
            </a:r>
          </a:p>
        </p:txBody>
      </p:sp>
      <p:pic>
        <p:nvPicPr>
          <p:cNvPr id="7" name="Picture 6" descr="fig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2600" r="50186" b="68105"/>
          <a:stretch/>
        </p:blipFill>
        <p:spPr>
          <a:xfrm>
            <a:off x="4954960" y="4102100"/>
            <a:ext cx="3541340" cy="2527300"/>
          </a:xfrm>
          <a:prstGeom prst="rect">
            <a:avLst/>
          </a:prstGeom>
        </p:spPr>
      </p:pic>
      <p:pic>
        <p:nvPicPr>
          <p:cNvPr id="8" name="Picture 7" descr="fig3_withsig_new_ne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62302" r="45834" b="5556"/>
          <a:stretch/>
        </p:blipFill>
        <p:spPr>
          <a:xfrm>
            <a:off x="4954960" y="1270000"/>
            <a:ext cx="3439191" cy="2717800"/>
          </a:xfrm>
          <a:prstGeom prst="rect">
            <a:avLst/>
          </a:prstGeom>
        </p:spPr>
      </p:pic>
      <p:pic>
        <p:nvPicPr>
          <p:cNvPr id="9" name="Picture 8" descr="fig1_ne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6" y="1454150"/>
            <a:ext cx="3538842" cy="46101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9047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Coauthors</a:t>
            </a:r>
          </a:p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Funding: NSERC – </a:t>
            </a:r>
          </a:p>
          <a:p>
            <a:pPr marL="0" indent="0">
              <a:buNone/>
            </a:pPr>
            <a:r>
              <a:rPr lang="en-US"/>
              <a:t>CANPOLIN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4" y="4486037"/>
            <a:ext cx="4528408" cy="15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r>
              <a:rPr lang="en-US"/>
              <a:t>And many more…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Species in communities form networks</a:t>
            </a:r>
          </a:p>
        </p:txBody>
      </p:sp>
      <p:pic>
        <p:nvPicPr>
          <p:cNvPr id="4" name="Picture 3" descr="networ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21" y="1225545"/>
            <a:ext cx="6264987" cy="54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Patterns often similar among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7" t="33037" r="2334" b="40797"/>
          <a:stretch/>
        </p:blipFill>
        <p:spPr>
          <a:xfrm>
            <a:off x="457200" y="1749770"/>
            <a:ext cx="8261595" cy="1839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13" t="25503" r="2421" b="34573"/>
          <a:stretch/>
        </p:blipFill>
        <p:spPr>
          <a:xfrm>
            <a:off x="1171452" y="4144253"/>
            <a:ext cx="6454284" cy="221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6207" y="35787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2241" y="1380438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8834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matters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2" y="1309549"/>
            <a:ext cx="5638487" cy="500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80" y="6426540"/>
            <a:ext cx="319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Bascompte&amp;Jordano2007AREES</a:t>
            </a:r>
          </a:p>
        </p:txBody>
      </p:sp>
    </p:spTree>
    <p:extLst>
      <p:ext uri="{BB962C8B-B14F-4D97-AF65-F5344CB8AC3E}">
        <p14:creationId xmlns:p14="http://schemas.microsoft.com/office/powerpoint/2010/main" val="11498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drives network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Traits</a:t>
            </a:r>
          </a:p>
          <a:p>
            <a:endParaRPr lang="en-US"/>
          </a:p>
          <a:p>
            <a:r>
              <a:rPr lang="en-US"/>
              <a:t>Phylogeny</a:t>
            </a:r>
          </a:p>
          <a:p>
            <a:endParaRPr lang="en-US"/>
          </a:p>
          <a:p>
            <a:r>
              <a:rPr lang="en-US"/>
              <a:t>Phenology</a:t>
            </a:r>
          </a:p>
        </p:txBody>
      </p:sp>
    </p:spTree>
    <p:extLst>
      <p:ext uri="{BB962C8B-B14F-4D97-AF65-F5344CB8AC3E}">
        <p14:creationId xmlns:p14="http://schemas.microsoft.com/office/powerpoint/2010/main" val="31087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sites</a:t>
            </a:r>
          </a:p>
        </p:txBody>
      </p:sp>
      <p:pic>
        <p:nvPicPr>
          <p:cNvPr id="4" name="Picture 3" descr="map_tilem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" y="1301287"/>
            <a:ext cx="8012673" cy="51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Phylogeny</a:t>
            </a:r>
          </a:p>
        </p:txBody>
      </p:sp>
      <p:pic>
        <p:nvPicPr>
          <p:cNvPr id="4" name="Picture 3" descr="phylo_an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7" y="2081672"/>
            <a:ext cx="4214945" cy="3687220"/>
          </a:xfrm>
          <a:prstGeom prst="rect">
            <a:avLst/>
          </a:prstGeom>
        </p:spPr>
      </p:pic>
      <p:pic>
        <p:nvPicPr>
          <p:cNvPr id="5" name="Picture 4" descr="phylo_pl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" y="2060892"/>
            <a:ext cx="4238699" cy="37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5064" y="15868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4695" y="1586862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83040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Species level metrics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</a:t>
            </a:r>
          </a:p>
          <a:p>
            <a:r>
              <a:rPr lang="en-US"/>
              <a:t>Specialization</a:t>
            </a:r>
          </a:p>
          <a:p>
            <a:r>
              <a:rPr lang="en-US"/>
              <a:t>Within module degree</a:t>
            </a:r>
          </a:p>
          <a:p>
            <a:r>
              <a:rPr lang="en-US"/>
              <a:t>Among module connectivity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45" y="4362209"/>
            <a:ext cx="5824295" cy="1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210</TotalTime>
  <Words>317</Words>
  <Application>Microsoft Macintosh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Contribution of traits, phenology, &amp; phylogenetic history to plant-pollinator network</vt:lpstr>
      <vt:lpstr>Thanks to!</vt:lpstr>
      <vt:lpstr>Species in communities form networks</vt:lpstr>
      <vt:lpstr>Patterns often similar among networks</vt:lpstr>
      <vt:lpstr>Structure matters</vt:lpstr>
      <vt:lpstr>What drives network structure?</vt:lpstr>
      <vt:lpstr>Study sites</vt:lpstr>
      <vt:lpstr>Phylogeny</vt:lpstr>
      <vt:lpstr>Species level metrics</vt:lpstr>
      <vt:lpstr>Traits - Pollinators</vt:lpstr>
      <vt:lpstr>Traits - Plants</vt:lpstr>
      <vt:lpstr>Network level</vt:lpstr>
      <vt:lpstr>Conclusion</vt:lpstr>
      <vt:lpstr>Phenology</vt:lpstr>
      <vt:lpstr>Phenology</vt:lpstr>
      <vt:lpstr>Phylogenetic tree shape</vt:lpstr>
      <vt:lpstr>Phylogenetic tree shape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traits and phylogenetic history to plant-pollinator network</dc:title>
  <dc:creator>scott</dc:creator>
  <cp:lastModifiedBy>scott</cp:lastModifiedBy>
  <cp:revision>68</cp:revision>
  <dcterms:created xsi:type="dcterms:W3CDTF">2013-08-06T21:20:02Z</dcterms:created>
  <dcterms:modified xsi:type="dcterms:W3CDTF">2013-10-16T01:22:23Z</dcterms:modified>
</cp:coreProperties>
</file>