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8" r:id="rId4"/>
    <p:sldId id="280" r:id="rId5"/>
    <p:sldId id="279" r:id="rId6"/>
    <p:sldId id="258" r:id="rId7"/>
    <p:sldId id="259" r:id="rId8"/>
    <p:sldId id="260" r:id="rId9"/>
    <p:sldId id="261" r:id="rId10"/>
    <p:sldId id="263" r:id="rId11"/>
    <p:sldId id="264" r:id="rId12"/>
    <p:sldId id="267" r:id="rId13"/>
    <p:sldId id="262" r:id="rId14"/>
    <p:sldId id="265" r:id="rId15"/>
    <p:sldId id="266" r:id="rId16"/>
    <p:sldId id="268" r:id="rId17"/>
    <p:sldId id="276" r:id="rId18"/>
    <p:sldId id="277" r:id="rId19"/>
    <p:sldId id="28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2" autoAdjust="0"/>
    <p:restoredTop sz="98292" autoAdjust="0"/>
  </p:normalViewPr>
  <p:slideViewPr>
    <p:cSldViewPr snapToGrid="0" snapToObjects="1">
      <p:cViewPr varScale="1">
        <p:scale>
          <a:sx n="133" d="100"/>
          <a:sy n="133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04BF-6B68-3242-8716-47D11FEA542A}" type="datetimeFigureOut">
              <a:t>2013-08-04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yniec/font-awesome-to-png" TargetMode="External"/><Relationship Id="rId4" Type="http://schemas.openxmlformats.org/officeDocument/2006/relationships/hyperlink" Target="http://bit.ly/16tuVbu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ortawesome.github.io/Font-Aweso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veryoneknowsbest.files.wordpress.com/2008/08/bodysculpture.jpg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veryoneknowsbest.files.wordpress.com/2008/08/bodysculpture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fotopedia.com/items/flickr-4796633039" TargetMode="Externa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R-based tools for open and collaborative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@recology_</a:t>
            </a:r>
          </a:p>
          <a:p>
            <a:r>
              <a:rPr lang="en-US"/>
              <a:t>Scott Chamberlain</a:t>
            </a:r>
          </a:p>
        </p:txBody>
      </p:sp>
    </p:spTree>
    <p:extLst>
      <p:ext uri="{BB962C8B-B14F-4D97-AF65-F5344CB8AC3E}">
        <p14:creationId xmlns:p14="http://schemas.microsoft.com/office/powerpoint/2010/main" val="160958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244423"/>
            <a:ext cx="262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R is a good solution</a:t>
            </a:r>
          </a:p>
        </p:txBody>
      </p:sp>
      <p:pic>
        <p:nvPicPr>
          <p:cNvPr id="2" name="Picture 1" descr="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1" y="832140"/>
            <a:ext cx="7441684" cy="5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0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is Open source = Free + Rapid change</a:t>
            </a:r>
          </a:p>
          <a:p>
            <a:r>
              <a:rPr lang="en-US"/>
              <a:t>R = entire workflow in 1 place</a:t>
            </a:r>
          </a:p>
          <a:p>
            <a:r>
              <a:rPr lang="en-US"/>
              <a:t>R = reproducible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357118"/>
            <a:ext cx="117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2274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73" y="398047"/>
            <a:ext cx="8229600" cy="6188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/>
              <a:t>Get some data from the web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library(RCurl); library(RJSONIO)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dat &lt;- fromJSON(getURL("https://api.github.com/users/hadley/repos"))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 b="1"/>
              <a:t>Manipulate the data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library(plyr); library(reshape2)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dat_melt &lt;- melt(ldply(dat, function(x) data.frame(x[names(x) %in% 			c("name","watchers_count","forks")])))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 b="1"/>
              <a:t>Run some statistical model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lm(value ~ variable, data = dat_melt)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 b="1"/>
              <a:t>Visualize results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library(ggplot2)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ggplot(dat_melt, aes(name, value, colour = variable)) +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	geom_point() +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	coord_flip()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 b="1"/>
              <a:t>Write the paper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# Introduction...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48" y="4566939"/>
            <a:ext cx="4040928" cy="2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52" y="244423"/>
            <a:ext cx="529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Data increasingly on the web</a:t>
            </a:r>
          </a:p>
        </p:txBody>
      </p:sp>
      <p:pic>
        <p:nvPicPr>
          <p:cNvPr id="2" name="Picture 1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5" y="767659"/>
            <a:ext cx="7905636" cy="59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857" y="300832"/>
            <a:ext cx="229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The toolbelt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7" y="1925565"/>
            <a:ext cx="7646910" cy="301550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7799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244423"/>
            <a:ext cx="1958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Literature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92" y="1783797"/>
            <a:ext cx="7444198" cy="493515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785154"/>
            <a:ext cx="8229600" cy="20569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library(rplos)</a:t>
            </a:r>
          </a:p>
          <a:p>
            <a:pPr marL="0" indent="0">
              <a:buNone/>
            </a:pPr>
            <a:r>
              <a:rPr lang="en-US" sz="2000"/>
              <a:t>plot_throughtime('phylogeny', 300) + geom_line(size=2)</a:t>
            </a:r>
          </a:p>
        </p:txBody>
      </p:sp>
    </p:spTree>
    <p:extLst>
      <p:ext uri="{BB962C8B-B14F-4D97-AF65-F5344CB8AC3E}">
        <p14:creationId xmlns:p14="http://schemas.microsoft.com/office/powerpoint/2010/main" val="255738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8455" y="244423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154"/>
            <a:ext cx="8229600" cy="205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library(taxize)</a:t>
            </a:r>
          </a:p>
          <a:p>
            <a:pPr marL="0" indent="0">
              <a:buNone/>
            </a:pPr>
            <a:r>
              <a:rPr lang="en-US" sz="2000"/>
              <a:t>classification("Abies procera",  db = "itis")</a:t>
            </a:r>
          </a:p>
          <a:p>
            <a:pPr marL="0" indent="0">
              <a:buNone/>
            </a:pPr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57108"/>
              </p:ext>
            </p:extLst>
          </p:nvPr>
        </p:nvGraphicFramePr>
        <p:xfrm>
          <a:off x="1260574" y="2148343"/>
          <a:ext cx="6557435" cy="42750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490"/>
                <a:gridCol w="2872781"/>
                <a:gridCol w="1405164"/>
              </a:tblGrid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rankName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taxonName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tsn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Kingdom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Plantae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202422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Subkingdom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Viridaeplantae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846492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Infrakingdom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Streptophyta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846494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Tracheophyta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846496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Subdivision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Spermatophytina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846504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Infradivision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Gymnospermae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846506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Pinopsida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500009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Order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Pinales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500028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Family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Pinaceae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18030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Genus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18031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Species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Abies procera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181835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9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176" y="327053"/>
            <a:ext cx="5769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Species occurrences from GBIF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9393"/>
            <a:ext cx="8229600" cy="205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library(rgbif)</a:t>
            </a:r>
          </a:p>
          <a:p>
            <a:pPr marL="0" indent="0">
              <a:buNone/>
            </a:pPr>
            <a:r>
              <a:rPr lang="en-US" sz="1600"/>
              <a:t>splist &lt;- c('Accipiter erythronemius', 'Junco hyemalis', 'Aix sponsa', 'Podiceps cristatus')</a:t>
            </a:r>
          </a:p>
          <a:p>
            <a:pPr marL="0" indent="0">
              <a:buNone/>
            </a:pPr>
            <a:r>
              <a:rPr lang="en-US" sz="1600"/>
              <a:t>out &lt;- occurrencelist_many(splist)</a:t>
            </a:r>
          </a:p>
          <a:p>
            <a:pPr marL="0" indent="0">
              <a:buNone/>
            </a:pPr>
            <a:r>
              <a:rPr lang="en-US" sz="1600"/>
              <a:t>gbifmap_list(out)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73" y="2220195"/>
            <a:ext cx="7646000" cy="45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61" y="357118"/>
            <a:ext cx="721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Occurrence from USGS’s BISON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83" y="852716"/>
            <a:ext cx="8364086" cy="205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library(rbison)</a:t>
            </a:r>
          </a:p>
          <a:p>
            <a:pPr marL="0" indent="0">
              <a:buNone/>
            </a:pPr>
            <a:r>
              <a:rPr lang="en-US" sz="1800"/>
              <a:t>out &lt;- bison(species="Helianthus annuus", count=500)</a:t>
            </a:r>
          </a:p>
          <a:p>
            <a:pPr marL="0" indent="0">
              <a:buNone/>
            </a:pPr>
            <a:r>
              <a:rPr lang="en-US" sz="1800"/>
              <a:t>bisonmap(input=out, tomap="county")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21" y="2103957"/>
            <a:ext cx="7833447" cy="45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9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61" y="357118"/>
            <a:ext cx="6150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Climate data from the World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83" y="852716"/>
            <a:ext cx="8364086" cy="3260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library(rWBclimate)</a:t>
            </a:r>
          </a:p>
          <a:p>
            <a:pPr marL="0" indent="0">
              <a:buNone/>
            </a:pPr>
            <a:r>
              <a:rPr lang="en-US" sz="1800"/>
              <a:t>country.list &lt;- c("USA", "MEX")</a:t>
            </a:r>
          </a:p>
          <a:p>
            <a:pPr marL="0" indent="0">
              <a:buNone/>
            </a:pPr>
            <a:r>
              <a:rPr lang="en-US" sz="1800"/>
              <a:t>country.dat &lt;- get_historical_temp(country.list, "year")</a:t>
            </a:r>
          </a:p>
          <a:p>
            <a:pPr marL="0" indent="0">
              <a:buNone/>
            </a:pPr>
            <a:r>
              <a:rPr lang="en-US" sz="1800"/>
              <a:t>ggplot(country.dat, aes(x = year, y = data, group = locator)) + </a:t>
            </a:r>
          </a:p>
          <a:p>
            <a:pPr marL="0" indent="0">
              <a:buNone/>
            </a:pPr>
            <a:r>
              <a:rPr lang="en-US" sz="1800"/>
              <a:t>  geom_point() + </a:t>
            </a:r>
          </a:p>
          <a:p>
            <a:pPr marL="0" indent="0">
              <a:buNone/>
            </a:pPr>
            <a:r>
              <a:rPr lang="en-US" sz="1800"/>
              <a:t>  geom_path() + </a:t>
            </a:r>
          </a:p>
          <a:p>
            <a:pPr marL="0" indent="0">
              <a:buNone/>
            </a:pPr>
            <a:r>
              <a:rPr lang="en-US" sz="1800"/>
              <a:t>  labs(y="Average annual temperature of Canada", x="Year") +</a:t>
            </a:r>
          </a:p>
          <a:p>
            <a:pPr marL="0" indent="0">
              <a:buNone/>
            </a:pPr>
            <a:r>
              <a:rPr lang="en-US" sz="1800"/>
              <a:t>  theme_bw() +</a:t>
            </a:r>
          </a:p>
          <a:p>
            <a:pPr marL="0" indent="0">
              <a:buNone/>
            </a:pPr>
            <a:r>
              <a:rPr lang="en-US" sz="1800"/>
              <a:t>  stat_smooth(se = F, colour = "black") + </a:t>
            </a:r>
          </a:p>
          <a:p>
            <a:pPr marL="0" indent="0">
              <a:buNone/>
            </a:pPr>
            <a:r>
              <a:rPr lang="en-US" sz="1800"/>
              <a:t>  facet_wrap(~locator, scale = "free")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46" y="3962873"/>
            <a:ext cx="5659276" cy="26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5220" y="384713"/>
            <a:ext cx="6421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/>
              <a:t>Science needs to </a:t>
            </a:r>
          </a:p>
          <a:p>
            <a:pPr algn="ctr"/>
            <a:r>
              <a:rPr lang="en-US" sz="6000" b="1"/>
              <a:t>be more open</a:t>
            </a:r>
          </a:p>
        </p:txBody>
      </p:sp>
      <p:pic>
        <p:nvPicPr>
          <p:cNvPr id="8" name="Picture 7" descr="un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54" y="2003135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2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244423"/>
            <a:ext cx="3290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Take action!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714" y="5855383"/>
            <a:ext cx="761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FontAwesome </a:t>
            </a:r>
            <a:r>
              <a:rPr lang="en-US">
                <a:hlinkClick r:id="rId2"/>
              </a:rPr>
              <a:t>http://fortawesome.github.io/Font-Awesome/</a:t>
            </a:r>
            <a:endParaRPr lang="en-US"/>
          </a:p>
          <a:p>
            <a:r>
              <a:rPr lang="en-US"/>
              <a:t>fontawesome 2 png </a:t>
            </a:r>
            <a:r>
              <a:rPr lang="en-US">
                <a:hlinkClick r:id="rId3"/>
              </a:rPr>
              <a:t>https://github.com/odyniec/font-awesome-to-png</a:t>
            </a:r>
            <a:r>
              <a:rPr lang="en-US"/>
              <a:t> </a:t>
            </a:r>
          </a:p>
          <a:p>
            <a:r>
              <a:rPr lang="en-US"/>
              <a:t>Presentation available here: </a:t>
            </a:r>
            <a:r>
              <a:rPr lang="en-US">
                <a:hlinkClick r:id="rId4"/>
              </a:rPr>
              <a:t>http://bit.ly/16tuVbu</a:t>
            </a:r>
            <a:r>
              <a:rPr lang="en-US"/>
              <a:t> </a:t>
            </a:r>
          </a:p>
        </p:txBody>
      </p:sp>
      <p:pic>
        <p:nvPicPr>
          <p:cNvPr id="5" name="Picture 4" descr="ques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05" y="2069690"/>
            <a:ext cx="1524000" cy="1524000"/>
          </a:xfrm>
          <a:prstGeom prst="rect">
            <a:avLst/>
          </a:prstGeom>
        </p:spPr>
      </p:pic>
      <p:pic>
        <p:nvPicPr>
          <p:cNvPr id="7" name="Picture 6" descr="un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39" y="2069690"/>
            <a:ext cx="1524000" cy="1524000"/>
          </a:xfrm>
          <a:prstGeom prst="rect">
            <a:avLst/>
          </a:prstGeom>
        </p:spPr>
      </p:pic>
      <p:pic>
        <p:nvPicPr>
          <p:cNvPr id="8" name="Picture 7" descr="wren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8" y="206969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03" y="6189927"/>
            <a:ext cx="8229600" cy="668073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hlinkClick r:id="rId2"/>
              </a:rPr>
              <a:t>http://everyoneknowsbest.files.wordpress.com/2008/08/bodysculpture.jpg</a:t>
            </a:r>
            <a:r>
              <a:rPr lang="en-US" sz="180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628" y="163934"/>
            <a:ext cx="6526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We build on the knowledge of others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39203" y="6189927"/>
            <a:ext cx="8229600" cy="66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>
                <a:hlinkClick r:id="rId2"/>
              </a:rPr>
              <a:t>http://everyoneknowsbest.files.wordpress.com/2008/08/bodysculpture.jpg</a:t>
            </a:r>
            <a:r>
              <a:rPr lang="en-US" sz="1800"/>
              <a:t> </a:t>
            </a:r>
          </a:p>
        </p:txBody>
      </p:sp>
      <p:pic>
        <p:nvPicPr>
          <p:cNvPr id="8" name="Picture 7" descr="moreop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1" y="702997"/>
            <a:ext cx="8424378" cy="56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3601" y="1425821"/>
            <a:ext cx="74955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/>
              <a:t>Less mistakes</a:t>
            </a:r>
          </a:p>
          <a:p>
            <a:pPr algn="ctr"/>
            <a:endParaRPr lang="en-US" sz="4800" b="1"/>
          </a:p>
          <a:p>
            <a:pPr algn="ctr"/>
            <a:endParaRPr lang="en-US" sz="4800" b="1"/>
          </a:p>
          <a:p>
            <a:pPr algn="ctr"/>
            <a:r>
              <a:rPr lang="en-US" sz="4800" b="1"/>
              <a:t>More things can happen</a:t>
            </a:r>
          </a:p>
          <a:p>
            <a:pPr algn="ctr"/>
            <a:r>
              <a:rPr lang="en-US" sz="4800" b="1"/>
              <a:t>b/c data is open</a:t>
            </a:r>
          </a:p>
        </p:txBody>
      </p:sp>
    </p:spTree>
    <p:extLst>
      <p:ext uri="{BB962C8B-B14F-4D97-AF65-F5344CB8AC3E}">
        <p14:creationId xmlns:p14="http://schemas.microsoft.com/office/powerpoint/2010/main" val="26324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03" y="6189927"/>
            <a:ext cx="8229600" cy="668073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hlinkClick r:id="rId2"/>
              </a:rPr>
              <a:t>http://everyoneknowsbest.files.wordpress.com/2008/08/bodysculpture.jpg</a:t>
            </a:r>
            <a:r>
              <a:rPr lang="en-US" sz="180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244423"/>
            <a:ext cx="290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The public paid for it!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64" y="742898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45" y="742898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15" y="3716879"/>
            <a:ext cx="342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2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9725" y="6184807"/>
            <a:ext cx="8229600" cy="668073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hlinkClick r:id="rId2"/>
              </a:rPr>
              <a:t>http://www.fotopedia.com/items/flickr-4796633039</a:t>
            </a:r>
            <a:r>
              <a:rPr lang="en-US" sz="1800"/>
              <a:t> </a:t>
            </a:r>
          </a:p>
        </p:txBody>
      </p:sp>
      <p:pic>
        <p:nvPicPr>
          <p:cNvPr id="2" name="Picture 1" descr="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4" y="870481"/>
            <a:ext cx="8123001" cy="5382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725" y="244423"/>
            <a:ext cx="516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But we need tools to do it!!!!!</a:t>
            </a:r>
          </a:p>
        </p:txBody>
      </p:sp>
    </p:spTree>
    <p:extLst>
      <p:ext uri="{BB962C8B-B14F-4D97-AF65-F5344CB8AC3E}">
        <p14:creationId xmlns:p14="http://schemas.microsoft.com/office/powerpoint/2010/main" val="320963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8454" y="111757"/>
            <a:ext cx="548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What kinds of tools? Not these</a:t>
            </a:r>
          </a:p>
        </p:txBody>
      </p:sp>
      <p:pic>
        <p:nvPicPr>
          <p:cNvPr id="2" name="Picture 1" descr="closed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9" y="634977"/>
            <a:ext cx="7892999" cy="59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244423"/>
            <a:ext cx="200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These!!!!!!</a:t>
            </a:r>
          </a:p>
        </p:txBody>
      </p:sp>
      <p:pic>
        <p:nvPicPr>
          <p:cNvPr id="3" name="Picture 2" descr="open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8" y="871909"/>
            <a:ext cx="7669452" cy="5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 data</a:t>
            </a:r>
          </a:p>
          <a:p>
            <a:r>
              <a:rPr lang="en-US"/>
              <a:t>Manipulate data</a:t>
            </a:r>
          </a:p>
          <a:p>
            <a:r>
              <a:rPr lang="en-US"/>
              <a:t>Visualize</a:t>
            </a:r>
          </a:p>
          <a:p>
            <a:r>
              <a:rPr lang="en-US"/>
              <a:t>Analyze</a:t>
            </a:r>
          </a:p>
          <a:p>
            <a:r>
              <a:rPr lang="en-US"/>
              <a:t>Write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366596"/>
            <a:ext cx="7000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What does an ecologist do?</a:t>
            </a:r>
          </a:p>
        </p:txBody>
      </p:sp>
    </p:spTree>
    <p:extLst>
      <p:ext uri="{BB962C8B-B14F-4D97-AF65-F5344CB8AC3E}">
        <p14:creationId xmlns:p14="http://schemas.microsoft.com/office/powerpoint/2010/main" val="28012200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929</TotalTime>
  <Words>548</Words>
  <Application>Microsoft Macintosh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Black</vt:lpstr>
      <vt:lpstr>R-based tools for open and collaborative science</vt:lpstr>
      <vt:lpstr>PowerPoint Presentation</vt:lpstr>
      <vt:lpstr>http://everyoneknowsbest.files.wordpress.com/2008/08/bodysculpture.jpg </vt:lpstr>
      <vt:lpstr>PowerPoint Presentation</vt:lpstr>
      <vt:lpstr>http://everyoneknowsbest.files.wordpress.com/2008/08/bodysculpture.jpg </vt:lpstr>
      <vt:lpstr>http://www.fotopedia.com/items/flickr-4796633039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116</cp:revision>
  <dcterms:created xsi:type="dcterms:W3CDTF">2013-07-26T15:22:06Z</dcterms:created>
  <dcterms:modified xsi:type="dcterms:W3CDTF">2013-08-05T14:25:11Z</dcterms:modified>
</cp:coreProperties>
</file>