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9" r:id="rId8"/>
    <p:sldId id="261" r:id="rId9"/>
    <p:sldId id="262" r:id="rId10"/>
    <p:sldId id="268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2" autoAdjust="0"/>
    <p:restoredTop sz="98688" autoAdjust="0"/>
  </p:normalViewPr>
  <p:slideViewPr>
    <p:cSldViewPr snapToGrid="0" snapToObjects="1">
      <p:cViewPr varScale="1">
        <p:scale>
          <a:sx n="131" d="100"/>
          <a:sy n="131" d="100"/>
        </p:scale>
        <p:origin x="-112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2013-08-06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2013-08-06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2013-08-06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2013-08-06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2013-08-06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2013-08-06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2013-08-06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2013-08-06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2013-08-06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2013-08-06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2013-08-06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7739B-E857-3B43-B927-3CD6D8B6A632}" type="datetimeFigureOut">
              <a:t>2013-08-06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26218-6A40-CC4B-B4E6-16601640C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/>
              <a:t>Contribution of traits and phylogenetic history to plant-pollinator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Scott Chamberlain (@recology_)</a:t>
            </a:r>
          </a:p>
          <a:p>
            <a:r>
              <a:rPr lang="en-US"/>
              <a:t>Simon Fraser University/rOpenSci</a:t>
            </a:r>
          </a:p>
          <a:p>
            <a:endParaRPr lang="en-US"/>
          </a:p>
          <a:p>
            <a:r>
              <a:rPr lang="en-US"/>
              <a:t>Co-authors: Elizabeth Elle, Jana Vamosi, Ralph Cartar, Sarah Semmler, Anne Worley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38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/>
              <a:t>network structure ~ </a:t>
            </a:r>
          </a:p>
          <a:p>
            <a:pPr marL="0" indent="0" algn="ctr">
              <a:buNone/>
            </a:pPr>
            <a:r>
              <a:rPr lang="en-US"/>
              <a:t>FDisPO + </a:t>
            </a:r>
            <a:r>
              <a:rPr lang="en-US"/>
              <a:t>FDisPL + MPDPO + MPDPL</a:t>
            </a:r>
          </a:p>
        </p:txBody>
      </p:sp>
      <p:pic>
        <p:nvPicPr>
          <p:cNvPr id="4" name="Picture 3" descr="scottmac:Users:scottmac2:Dropbox:CANPOLIN_networks_ms:canpolin_manuscript:figures:Rplot03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03"/>
          <a:stretch/>
        </p:blipFill>
        <p:spPr bwMode="auto">
          <a:xfrm>
            <a:off x="704079" y="3308850"/>
            <a:ext cx="3657600" cy="2190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cottmac:Users:scottmac2:Dropbox:CANPOLIN_networks_ms:canpolin_manuscript:figures:Rplot03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74" b="7707"/>
          <a:stretch/>
        </p:blipFill>
        <p:spPr bwMode="auto">
          <a:xfrm>
            <a:off x="4525973" y="3308850"/>
            <a:ext cx="3980073" cy="21903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777699" y="5626208"/>
            <a:ext cx="365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Pollinator Functional Trait Dispersion</a:t>
            </a:r>
          </a:p>
        </p:txBody>
      </p:sp>
    </p:spTree>
    <p:extLst>
      <p:ext uri="{BB962C8B-B14F-4D97-AF65-F5344CB8AC3E}">
        <p14:creationId xmlns:p14="http://schemas.microsoft.com/office/powerpoint/2010/main" val="2707383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9300"/>
          </a:xfrm>
        </p:spPr>
        <p:txBody>
          <a:bodyPr/>
          <a:lstStyle/>
          <a:p>
            <a:r>
              <a:rPr lang="en-US"/>
              <a:t>Phenology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13" y="1552988"/>
            <a:ext cx="3403125" cy="25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13" y="4128751"/>
            <a:ext cx="3403125" cy="252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157" y="1552988"/>
            <a:ext cx="3403125" cy="252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6157" y="4128751"/>
            <a:ext cx="3403125" cy="252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25064" y="114789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Plants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74695" y="1147894"/>
            <a:ext cx="118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Pollinators</a:t>
            </a:r>
          </a:p>
        </p:txBody>
      </p:sp>
    </p:spTree>
    <p:extLst>
      <p:ext uri="{BB962C8B-B14F-4D97-AF65-F5344CB8AC3E}">
        <p14:creationId xmlns:p14="http://schemas.microsoft.com/office/powerpoint/2010/main" val="3789108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/>
          </a:bodyPr>
          <a:lstStyle/>
          <a:p>
            <a:r>
              <a:rPr lang="en-US"/>
              <a:t>Network level</a:t>
            </a:r>
          </a:p>
          <a:p>
            <a:pPr lvl="1"/>
            <a:r>
              <a:rPr lang="en-US"/>
              <a:t>At network level, </a:t>
            </a:r>
            <a:r>
              <a:rPr lang="en-US">
                <a:latin typeface="Wingdings"/>
                <a:ea typeface="Wingdings"/>
                <a:cs typeface="Wingdings"/>
                <a:sym typeface="Wingdings"/>
              </a:rPr>
              <a:t> </a:t>
            </a:r>
            <a:r>
              <a:rPr lang="en-US"/>
              <a:t>pollinator functional diversity w/ </a:t>
            </a:r>
            <a:r>
              <a:rPr lang="en-US">
                <a:latin typeface="Wingdings"/>
                <a:ea typeface="Wingdings"/>
                <a:cs typeface="Wingdings"/>
                <a:sym typeface="Wingdings"/>
              </a:rPr>
              <a:t> </a:t>
            </a:r>
            <a:r>
              <a:rPr lang="en-US"/>
              <a:t>modularity &amp; </a:t>
            </a:r>
            <a:r>
              <a:rPr lang="en-US">
                <a:latin typeface="Wingdings"/>
                <a:ea typeface="Wingdings"/>
                <a:cs typeface="Wingdings"/>
                <a:sym typeface="Wingdings"/>
              </a:rPr>
              <a:t></a:t>
            </a:r>
            <a:r>
              <a:rPr lang="en-US"/>
              <a:t> connectance</a:t>
            </a:r>
          </a:p>
          <a:p>
            <a:pPr lvl="1"/>
            <a:r>
              <a:rPr lang="en-US"/>
              <a:t>Pollinator traits bigger drivers of network structure relative to plants</a:t>
            </a:r>
          </a:p>
          <a:p>
            <a:r>
              <a:rPr lang="en-US"/>
              <a:t>Species level</a:t>
            </a:r>
          </a:p>
          <a:p>
            <a:pPr lvl="1"/>
            <a:r>
              <a:rPr lang="en-US"/>
              <a:t>Sociality important in pollinators</a:t>
            </a:r>
          </a:p>
          <a:p>
            <a:pPr lvl="1"/>
            <a:r>
              <a:rPr lang="en-US"/>
              <a:t>Mating systems, flower symmetry &amp; growth form </a:t>
            </a:r>
            <a:r>
              <a:rPr lang="en-US"/>
              <a:t>important </a:t>
            </a:r>
            <a:r>
              <a:rPr lang="en-US"/>
              <a:t>in plants</a:t>
            </a:r>
          </a:p>
          <a:p>
            <a:pPr lvl="1"/>
            <a:r>
              <a:rPr lang="en-US"/>
              <a:t>Phenology playing role  - will explore more</a:t>
            </a:r>
          </a:p>
        </p:txBody>
      </p:sp>
    </p:spTree>
    <p:extLst>
      <p:ext uri="{BB962C8B-B14F-4D97-AF65-F5344CB8AC3E}">
        <p14:creationId xmlns:p14="http://schemas.microsoft.com/office/powerpoint/2010/main" val="4283966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Thanks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Coauthors</a:t>
            </a:r>
          </a:p>
          <a:p>
            <a:r>
              <a:rPr lang="en-US"/>
              <a:t>Elizabeth Elle</a:t>
            </a:r>
          </a:p>
          <a:p>
            <a:r>
              <a:rPr lang="en-US"/>
              <a:t>Jana Vamosi</a:t>
            </a:r>
          </a:p>
          <a:p>
            <a:r>
              <a:rPr lang="en-US"/>
              <a:t>Ralph Cartar</a:t>
            </a:r>
          </a:p>
          <a:p>
            <a:r>
              <a:rPr lang="en-US"/>
              <a:t>Sarah Semmler</a:t>
            </a:r>
          </a:p>
          <a:p>
            <a:r>
              <a:rPr lang="en-US"/>
              <a:t>Anne Worley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Funding: NSERC – </a:t>
            </a:r>
          </a:p>
          <a:p>
            <a:pPr marL="0" indent="0">
              <a:buNone/>
            </a:pPr>
            <a:r>
              <a:rPr lang="en-US"/>
              <a:t>CANPOLIN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524" y="4486037"/>
            <a:ext cx="4528408" cy="15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8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Species in communities form networks</a:t>
            </a:r>
          </a:p>
        </p:txBody>
      </p:sp>
      <p:pic>
        <p:nvPicPr>
          <p:cNvPr id="4" name="Picture 3" descr="network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421" y="1225545"/>
            <a:ext cx="6264987" cy="548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81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Patterns often similar among networks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47" t="33037" r="2334" b="40797"/>
          <a:stretch/>
        </p:blipFill>
        <p:spPr>
          <a:xfrm>
            <a:off x="457200" y="1749770"/>
            <a:ext cx="8261595" cy="183985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8313" t="25503" r="2421" b="34573"/>
          <a:stretch/>
        </p:blipFill>
        <p:spPr>
          <a:xfrm>
            <a:off x="1171452" y="4144253"/>
            <a:ext cx="6454284" cy="22190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196207" y="357871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Plants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2241" y="1380438"/>
            <a:ext cx="118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Pollinators</a:t>
            </a:r>
          </a:p>
        </p:txBody>
      </p:sp>
    </p:spTree>
    <p:extLst>
      <p:ext uri="{BB962C8B-B14F-4D97-AF65-F5344CB8AC3E}">
        <p14:creationId xmlns:p14="http://schemas.microsoft.com/office/powerpoint/2010/main" val="883469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drives network structure?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Traits</a:t>
            </a:r>
          </a:p>
          <a:p>
            <a:r>
              <a:rPr lang="en-US"/>
              <a:t>Phylogeny</a:t>
            </a:r>
          </a:p>
          <a:p>
            <a:r>
              <a:rPr lang="en-US"/>
              <a:t>Phenology</a:t>
            </a:r>
          </a:p>
        </p:txBody>
      </p:sp>
    </p:spTree>
    <p:extLst>
      <p:ext uri="{BB962C8B-B14F-4D97-AF65-F5344CB8AC3E}">
        <p14:creationId xmlns:p14="http://schemas.microsoft.com/office/powerpoint/2010/main" val="3108765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Study sites</a:t>
            </a:r>
          </a:p>
        </p:txBody>
      </p:sp>
      <p:pic>
        <p:nvPicPr>
          <p:cNvPr id="4" name="Picture 3" descr="map_tilemi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44" y="1301287"/>
            <a:ext cx="8012673" cy="518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06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Phylogeny</a:t>
            </a:r>
          </a:p>
        </p:txBody>
      </p:sp>
      <p:pic>
        <p:nvPicPr>
          <p:cNvPr id="4" name="Picture 3" descr="phylo_ani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657" y="2081672"/>
            <a:ext cx="4214945" cy="3687220"/>
          </a:xfrm>
          <a:prstGeom prst="rect">
            <a:avLst/>
          </a:prstGeom>
        </p:spPr>
      </p:pic>
      <p:pic>
        <p:nvPicPr>
          <p:cNvPr id="5" name="Picture 4" descr="phylo_pl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77" y="2060892"/>
            <a:ext cx="4238699" cy="370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5064" y="158686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Plants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4695" y="1586862"/>
            <a:ext cx="118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Pollinators</a:t>
            </a:r>
          </a:p>
        </p:txBody>
      </p:sp>
    </p:spTree>
    <p:extLst>
      <p:ext uri="{BB962C8B-B14F-4D97-AF65-F5344CB8AC3E}">
        <p14:creationId xmlns:p14="http://schemas.microsoft.com/office/powerpoint/2010/main" val="3830402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Species level metrics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Degree</a:t>
            </a:r>
          </a:p>
          <a:p>
            <a:r>
              <a:rPr lang="en-US"/>
              <a:t>Specialization</a:t>
            </a:r>
            <a:endParaRPr lang="en-US"/>
          </a:p>
          <a:p>
            <a:r>
              <a:rPr lang="en-US"/>
              <a:t>Within module degree</a:t>
            </a:r>
          </a:p>
          <a:p>
            <a:r>
              <a:rPr lang="en-US"/>
              <a:t>Among module connectivity</a:t>
            </a:r>
          </a:p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845" y="4362209"/>
            <a:ext cx="5824295" cy="196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5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Traits - Pollinators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Nest location: above/below ground - NS</a:t>
            </a:r>
          </a:p>
          <a:p>
            <a:r>
              <a:rPr lang="en-US"/>
              <a:t>Nest type: excavator/renter</a:t>
            </a:r>
            <a:r>
              <a:rPr lang="en-US"/>
              <a:t> - NS</a:t>
            </a:r>
            <a:endParaRPr lang="en-US"/>
          </a:p>
          <a:p>
            <a:r>
              <a:rPr lang="en-US"/>
              <a:t>Parasitic: yes/no</a:t>
            </a:r>
            <a:r>
              <a:rPr lang="en-US"/>
              <a:t> - NS</a:t>
            </a:r>
            <a:endParaRPr lang="en-US"/>
          </a:p>
          <a:p>
            <a:r>
              <a:rPr lang="en-US"/>
              <a:t>Social: solitary/social – </a:t>
            </a:r>
          </a:p>
          <a:p>
            <a:pPr lvl="1"/>
            <a:r>
              <a:rPr lang="en-US"/>
              <a:t>Within module degree: social (module hubs), solitary (peripherals)</a:t>
            </a:r>
          </a:p>
          <a:p>
            <a:pPr lvl="1"/>
            <a:r>
              <a:rPr lang="en-US"/>
              <a:t>Among module connectivity: social (connectors), solitary (peripherals)</a:t>
            </a:r>
          </a:p>
          <a:p>
            <a:pPr lvl="1"/>
            <a:r>
              <a:rPr lang="en-US"/>
              <a:t>Degree: </a:t>
            </a:r>
            <a:r>
              <a:rPr lang="en-US"/>
              <a:t>social (higher), solitary (lower)</a:t>
            </a:r>
          </a:p>
          <a:p>
            <a:r>
              <a:rPr lang="en-US"/>
              <a:t>Body size – larger spp. w/ larger degree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59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Traits - Plants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1086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Breeding system </a:t>
            </a:r>
          </a:p>
          <a:p>
            <a:pPr lvl="1"/>
            <a:r>
              <a:rPr lang="en-US"/>
              <a:t>Gynomonoecious: less specialized, higher degree</a:t>
            </a:r>
            <a:endParaRPr lang="en-US"/>
          </a:p>
          <a:p>
            <a:pPr lvl="1"/>
            <a:r>
              <a:rPr lang="en-US"/>
              <a:t>Hermaphrodites: more specialized, lower degree</a:t>
            </a:r>
          </a:p>
          <a:p>
            <a:r>
              <a:rPr lang="en-US"/>
              <a:t>Growth form</a:t>
            </a:r>
          </a:p>
          <a:p>
            <a:pPr lvl="1"/>
            <a:r>
              <a:rPr lang="en-US"/>
              <a:t>Herbaceous: </a:t>
            </a:r>
            <a:r>
              <a:rPr lang="en-US"/>
              <a:t>lower within module degree</a:t>
            </a:r>
            <a:endParaRPr lang="en-US"/>
          </a:p>
          <a:p>
            <a:pPr lvl="1"/>
            <a:r>
              <a:rPr lang="en-US"/>
              <a:t>Woody: </a:t>
            </a:r>
            <a:r>
              <a:rPr lang="en-US"/>
              <a:t>higher within module degree</a:t>
            </a:r>
          </a:p>
          <a:p>
            <a:r>
              <a:rPr lang="en-US"/>
              <a:t>Flower symmetry: </a:t>
            </a:r>
          </a:p>
          <a:p>
            <a:pPr lvl="1"/>
            <a:r>
              <a:rPr lang="en-US"/>
              <a:t>Bilateral: lower within module degree, lower degree</a:t>
            </a:r>
          </a:p>
          <a:p>
            <a:pPr lvl="1"/>
            <a:r>
              <a:rPr lang="en-US"/>
              <a:t>Radial:  </a:t>
            </a:r>
            <a:r>
              <a:rPr lang="en-US"/>
              <a:t>higher within module degree, higher degree</a:t>
            </a:r>
          </a:p>
          <a:p>
            <a:r>
              <a:rPr lang="en-US"/>
              <a:t>Flower size: smaller flowers higher within module degree</a:t>
            </a:r>
          </a:p>
        </p:txBody>
      </p:sp>
    </p:spTree>
    <p:extLst>
      <p:ext uri="{BB962C8B-B14F-4D97-AF65-F5344CB8AC3E}">
        <p14:creationId xmlns:p14="http://schemas.microsoft.com/office/powerpoint/2010/main" val="2901473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127</TotalTime>
  <Words>309</Words>
  <Application>Microsoft Macintosh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Black</vt:lpstr>
      <vt:lpstr>Contribution of traits and phylogenetic history to plant-pollinator network</vt:lpstr>
      <vt:lpstr>Species in communities form networks</vt:lpstr>
      <vt:lpstr>Patterns often similar among networks</vt:lpstr>
      <vt:lpstr>What drives network structure?</vt:lpstr>
      <vt:lpstr>Study sites</vt:lpstr>
      <vt:lpstr>Phylogeny</vt:lpstr>
      <vt:lpstr>Species level metrics</vt:lpstr>
      <vt:lpstr>Traits - Pollinators</vt:lpstr>
      <vt:lpstr>Traits - Plants</vt:lpstr>
      <vt:lpstr>Network level</vt:lpstr>
      <vt:lpstr>Phenology</vt:lpstr>
      <vt:lpstr>Conclusion</vt:lpstr>
      <vt:lpstr>Thanks to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Contribution of traits and phylogenetic history to plant-pollinator network</dc:title>
  <dc:creator>scott</dc:creator>
  <cp:lastModifiedBy>scott</cp:lastModifiedBy>
  <cp:revision>56</cp:revision>
  <dcterms:created xsi:type="dcterms:W3CDTF">2013-08-06T21:20:02Z</dcterms:created>
  <dcterms:modified xsi:type="dcterms:W3CDTF">2013-08-06T23:27:45Z</dcterms:modified>
</cp:coreProperties>
</file>