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0" r:id="rId3"/>
    <p:sldId id="275" r:id="rId4"/>
    <p:sldId id="258" r:id="rId5"/>
    <p:sldId id="271" r:id="rId6"/>
    <p:sldId id="259" r:id="rId7"/>
    <p:sldId id="281" r:id="rId8"/>
    <p:sldId id="282" r:id="rId9"/>
    <p:sldId id="283" r:id="rId10"/>
    <p:sldId id="284" r:id="rId11"/>
    <p:sldId id="260" r:id="rId12"/>
    <p:sldId id="263" r:id="rId13"/>
    <p:sldId id="269" r:id="rId14"/>
    <p:sldId id="278" r:id="rId15"/>
    <p:sldId id="279" r:id="rId16"/>
    <p:sldId id="285" r:id="rId17"/>
    <p:sldId id="287" r:id="rId18"/>
    <p:sldId id="286" r:id="rId19"/>
    <p:sldId id="268" r:id="rId20"/>
    <p:sldId id="277" r:id="rId21"/>
    <p:sldId id="265" r:id="rId22"/>
    <p:sldId id="273" r:id="rId23"/>
    <p:sldId id="276" r:id="rId24"/>
    <p:sldId id="289" r:id="rId25"/>
    <p:sldId id="264" r:id="rId26"/>
    <p:sldId id="274" r:id="rId27"/>
    <p:sldId id="272" r:id="rId28"/>
    <p:sldId id="280" r:id="rId29"/>
    <p:sldId id="288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4" autoAdjust="0"/>
    <p:restoredTop sz="99343" autoAdjust="0"/>
  </p:normalViewPr>
  <p:slideViewPr>
    <p:cSldViewPr snapToGrid="0" snapToObjects="1">
      <p:cViewPr varScale="1">
        <p:scale>
          <a:sx n="136" d="100"/>
          <a:sy n="136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739B-E857-3B43-B927-3CD6D8B6A632}" type="datetimeFigureOut">
              <a:t>2013-10-23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218-6A40-CC4B-B4E6-16601640C3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/>
              <a:t>Contribution of traits, phenology, &amp; phylogenetic history to plant-pollinator network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Scott Chamberlain </a:t>
            </a:r>
          </a:p>
          <a:p>
            <a:r>
              <a:rPr lang="en-US">
                <a:solidFill>
                  <a:srgbClr val="000000"/>
                </a:solidFill>
              </a:rPr>
              <a:t>Simon Fraser University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http://bit.ly/scott_canpolin</a:t>
            </a:r>
          </a:p>
        </p:txBody>
      </p:sp>
    </p:spTree>
    <p:extLst>
      <p:ext uri="{BB962C8B-B14F-4D97-AF65-F5344CB8AC3E}">
        <p14:creationId xmlns:p14="http://schemas.microsoft.com/office/powerpoint/2010/main" val="252483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04" y="2955051"/>
            <a:ext cx="944287" cy="641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65" y="2835329"/>
            <a:ext cx="1296572" cy="88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39" y="3082334"/>
            <a:ext cx="569753" cy="38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56" y="3032368"/>
            <a:ext cx="1000483" cy="4871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6200000">
            <a:off x="4245723" y="3339425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941" y="38026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Traits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309439" y="1601190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9832" y="9711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Phenology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612943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265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90937" y="5028332"/>
            <a:ext cx="0" cy="7912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943" y="4549444"/>
            <a:ext cx="102970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79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897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57779" y="4549444"/>
            <a:ext cx="13211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2070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1828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42070" y="5028332"/>
            <a:ext cx="23697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5825" y="5954878"/>
            <a:ext cx="13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Phylogenetic</a:t>
            </a:r>
          </a:p>
          <a:p>
            <a:r>
              <a:rPr lang="en-US">
                <a:solidFill>
                  <a:srgbClr val="000000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4419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sites</a:t>
            </a:r>
          </a:p>
        </p:txBody>
      </p:sp>
      <p:pic>
        <p:nvPicPr>
          <p:cNvPr id="4" name="Picture 3" descr="map_tilemi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" y="1301287"/>
            <a:ext cx="8012673" cy="51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0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Phylogeny</a:t>
            </a:r>
          </a:p>
        </p:txBody>
      </p:sp>
      <p:pic>
        <p:nvPicPr>
          <p:cNvPr id="4" name="Picture 3" descr="phylo_an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57" y="2081672"/>
            <a:ext cx="4214945" cy="3687220"/>
          </a:xfrm>
          <a:prstGeom prst="rect">
            <a:avLst/>
          </a:prstGeom>
        </p:spPr>
      </p:pic>
      <p:pic>
        <p:nvPicPr>
          <p:cNvPr id="5" name="Picture 4" descr="phylo_pl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" y="2060892"/>
            <a:ext cx="4238699" cy="37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5064" y="158686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4695" y="1586862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383040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Species level metrics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Degree</a:t>
            </a:r>
          </a:p>
          <a:p>
            <a:r>
              <a:rPr lang="en-US"/>
              <a:t>Specialization </a:t>
            </a:r>
            <a:r>
              <a:rPr lang="en-US" sz="2400"/>
              <a:t>(accounts for interaction intensity)</a:t>
            </a:r>
            <a:endParaRPr lang="en-US"/>
          </a:p>
          <a:p>
            <a:r>
              <a:rPr lang="en-US"/>
              <a:t>Within module degree</a:t>
            </a:r>
          </a:p>
          <a:p>
            <a:r>
              <a:rPr lang="en-US"/>
              <a:t>Among module connectivity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45" y="4362209"/>
            <a:ext cx="5824295" cy="196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5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Pollinators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Nest location: above/below ground - </a:t>
            </a:r>
            <a:r>
              <a:rPr lang="en-US" sz="2800" b="1">
                <a:solidFill>
                  <a:srgbClr val="FF0000"/>
                </a:solidFill>
              </a:rPr>
              <a:t>NS</a:t>
            </a:r>
            <a:endParaRPr lang="en-US" sz="2800"/>
          </a:p>
          <a:p>
            <a:r>
              <a:rPr lang="en-US" sz="2800"/>
              <a:t>Nest type: excavator/renter - </a:t>
            </a:r>
            <a:r>
              <a:rPr lang="en-US" sz="2800" b="1">
                <a:solidFill>
                  <a:srgbClr val="FF0000"/>
                </a:solidFill>
              </a:rPr>
              <a:t>NS</a:t>
            </a:r>
          </a:p>
          <a:p>
            <a:r>
              <a:rPr lang="en-US" sz="2800"/>
              <a:t>Parasitic: yes/no - </a:t>
            </a:r>
            <a:r>
              <a:rPr lang="en-US" sz="2800" b="1">
                <a:solidFill>
                  <a:srgbClr val="FF0000"/>
                </a:solidFill>
              </a:rPr>
              <a:t>NS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7962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Pollinators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Nest location: above/below ground - </a:t>
            </a:r>
            <a:r>
              <a:rPr lang="en-US" b="1">
                <a:solidFill>
                  <a:srgbClr val="FF0000"/>
                </a:solidFill>
              </a:rPr>
              <a:t>NS</a:t>
            </a:r>
            <a:endParaRPr lang="en-US"/>
          </a:p>
          <a:p>
            <a:r>
              <a:rPr lang="en-US"/>
              <a:t>Nest type: excavator/renter - </a:t>
            </a:r>
            <a:r>
              <a:rPr lang="en-US" b="1">
                <a:solidFill>
                  <a:srgbClr val="FF0000"/>
                </a:solidFill>
              </a:rPr>
              <a:t>NS</a:t>
            </a:r>
            <a:endParaRPr lang="en-US"/>
          </a:p>
          <a:p>
            <a:r>
              <a:rPr lang="en-US"/>
              <a:t>Parasitic: yes/no - </a:t>
            </a:r>
            <a:r>
              <a:rPr lang="en-US" b="1">
                <a:solidFill>
                  <a:srgbClr val="FF0000"/>
                </a:solidFill>
              </a:rPr>
              <a:t>NS</a:t>
            </a:r>
            <a:endParaRPr lang="en-US"/>
          </a:p>
          <a:p>
            <a:r>
              <a:rPr lang="en-US"/>
              <a:t>Social: solitary/social – </a:t>
            </a:r>
          </a:p>
          <a:p>
            <a:pPr lvl="1"/>
            <a:r>
              <a:rPr lang="en-US"/>
              <a:t>Within module degree: social (module hubs), solitary (peripherals)</a:t>
            </a:r>
          </a:p>
          <a:p>
            <a:pPr lvl="1"/>
            <a:r>
              <a:rPr lang="en-US"/>
              <a:t>Among module connectivity: social (connectors), solitary (peripherals)</a:t>
            </a:r>
          </a:p>
          <a:p>
            <a:pPr lvl="1"/>
            <a:r>
              <a:rPr lang="en-US"/>
              <a:t>Degree: social (higher), solitary (lower)</a:t>
            </a:r>
          </a:p>
          <a:p>
            <a:r>
              <a:rPr lang="en-US"/>
              <a:t>Body size – larger spp. w/ larger degree</a:t>
            </a:r>
          </a:p>
        </p:txBody>
      </p:sp>
    </p:spTree>
    <p:extLst>
      <p:ext uri="{BB962C8B-B14F-4D97-AF65-F5344CB8AC3E}">
        <p14:creationId xmlns:p14="http://schemas.microsoft.com/office/powerpoint/2010/main" val="205792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/>
          </a:bodyPr>
          <a:lstStyle/>
          <a:p>
            <a:r>
              <a:rPr lang="en-US" sz="2800"/>
              <a:t>Breeding system </a:t>
            </a:r>
          </a:p>
          <a:p>
            <a:pPr lvl="1"/>
            <a:r>
              <a:rPr lang="en-US" sz="2400"/>
              <a:t>Gynomonoecious: less specialized, higher degree</a:t>
            </a:r>
          </a:p>
          <a:p>
            <a:pPr lvl="1"/>
            <a:r>
              <a:rPr lang="en-US" sz="2400"/>
              <a:t>Hermaphrodites: more specialized, lower degree</a:t>
            </a:r>
          </a:p>
        </p:txBody>
      </p:sp>
    </p:spTree>
    <p:extLst>
      <p:ext uri="{BB962C8B-B14F-4D97-AF65-F5344CB8AC3E}">
        <p14:creationId xmlns:p14="http://schemas.microsoft.com/office/powerpoint/2010/main" val="384875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/>
          </a:bodyPr>
          <a:lstStyle/>
          <a:p>
            <a:r>
              <a:rPr lang="en-US" sz="2800"/>
              <a:t>Breeding system </a:t>
            </a:r>
          </a:p>
          <a:p>
            <a:pPr lvl="1"/>
            <a:r>
              <a:rPr lang="en-US" sz="2400"/>
              <a:t>Gynomonoecious: less specialized, higher degree</a:t>
            </a:r>
          </a:p>
          <a:p>
            <a:pPr lvl="1"/>
            <a:r>
              <a:rPr lang="en-US" sz="2400"/>
              <a:t>Hermaphrodites: more specialized, lower degree</a:t>
            </a:r>
          </a:p>
          <a:p>
            <a:r>
              <a:rPr lang="en-US" sz="2800"/>
              <a:t>Growth form</a:t>
            </a:r>
          </a:p>
          <a:p>
            <a:pPr lvl="1"/>
            <a:r>
              <a:rPr lang="en-US" sz="2400"/>
              <a:t>Herbaceous: lower within module degree</a:t>
            </a:r>
          </a:p>
          <a:p>
            <a:pPr lvl="1"/>
            <a:r>
              <a:rPr lang="en-US" sz="2400"/>
              <a:t>Woody: higher within module degree</a:t>
            </a:r>
          </a:p>
        </p:txBody>
      </p:sp>
    </p:spTree>
    <p:extLst>
      <p:ext uri="{BB962C8B-B14F-4D97-AF65-F5344CB8AC3E}">
        <p14:creationId xmlns:p14="http://schemas.microsoft.com/office/powerpoint/2010/main" val="210539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Traits -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108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Breeding system </a:t>
            </a:r>
          </a:p>
          <a:p>
            <a:pPr lvl="1"/>
            <a:r>
              <a:rPr lang="en-US"/>
              <a:t>Gynomonoecious: less specialized, higher degree</a:t>
            </a:r>
          </a:p>
          <a:p>
            <a:pPr lvl="1"/>
            <a:r>
              <a:rPr lang="en-US"/>
              <a:t>Hermaphrodites: more specialized, lower degree</a:t>
            </a:r>
          </a:p>
          <a:p>
            <a:r>
              <a:rPr lang="en-US"/>
              <a:t>Growth form</a:t>
            </a:r>
          </a:p>
          <a:p>
            <a:pPr lvl="1"/>
            <a:r>
              <a:rPr lang="en-US"/>
              <a:t>Herbaceous: lower within module degree</a:t>
            </a:r>
          </a:p>
          <a:p>
            <a:pPr lvl="1"/>
            <a:r>
              <a:rPr lang="en-US"/>
              <a:t>Woody: higher within module degree</a:t>
            </a:r>
          </a:p>
          <a:p>
            <a:r>
              <a:rPr lang="en-US"/>
              <a:t>Flower symmetry: </a:t>
            </a:r>
          </a:p>
          <a:p>
            <a:pPr lvl="1"/>
            <a:r>
              <a:rPr lang="en-US"/>
              <a:t>Bilateral: lower within module degree, lower degree</a:t>
            </a:r>
          </a:p>
          <a:p>
            <a:pPr lvl="1"/>
            <a:r>
              <a:rPr lang="en-US"/>
              <a:t>Radial:  higher within module degree, higher degree</a:t>
            </a:r>
          </a:p>
          <a:p>
            <a:r>
              <a:rPr lang="en-US"/>
              <a:t>Flower size: smaller flowers higher within module degree</a:t>
            </a:r>
          </a:p>
        </p:txBody>
      </p:sp>
    </p:spTree>
    <p:extLst>
      <p:ext uri="{BB962C8B-B14F-4D97-AF65-F5344CB8AC3E}">
        <p14:creationId xmlns:p14="http://schemas.microsoft.com/office/powerpoint/2010/main" val="28209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network structure ~ </a:t>
            </a:r>
          </a:p>
          <a:p>
            <a:pPr marL="0" indent="0" algn="ctr">
              <a:buNone/>
            </a:pPr>
            <a:r>
              <a:rPr lang="en-US"/>
              <a:t>FDisPO + FDisPL + MPDPO + MPDPL</a:t>
            </a:r>
          </a:p>
        </p:txBody>
      </p:sp>
    </p:spTree>
    <p:extLst>
      <p:ext uri="{BB962C8B-B14F-4D97-AF65-F5344CB8AC3E}">
        <p14:creationId xmlns:p14="http://schemas.microsoft.com/office/powerpoint/2010/main" val="27073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  <a:p>
            <a:r>
              <a:rPr lang="en-US"/>
              <a:t>And many more that provided data…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network structure ~ </a:t>
            </a:r>
          </a:p>
          <a:p>
            <a:pPr marL="0" indent="0" algn="ctr">
              <a:buNone/>
            </a:pPr>
            <a:r>
              <a:rPr lang="en-US"/>
              <a:t>FDisPO + FDisPL + MPDPO + MPDPL</a:t>
            </a:r>
          </a:p>
        </p:txBody>
      </p:sp>
      <p:pic>
        <p:nvPicPr>
          <p:cNvPr id="4" name="Picture 3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03"/>
          <a:stretch/>
        </p:blipFill>
        <p:spPr bwMode="auto">
          <a:xfrm>
            <a:off x="704079" y="3308850"/>
            <a:ext cx="3657600" cy="219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ottmac:Users:scottmac2:Dropbox:CANPOLIN_networks_ms:canpolin_manuscript:figures:Rplot03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74" b="7707"/>
          <a:stretch/>
        </p:blipFill>
        <p:spPr bwMode="auto">
          <a:xfrm>
            <a:off x="4525973" y="3308850"/>
            <a:ext cx="3980073" cy="21903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777699" y="5626208"/>
            <a:ext cx="365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 Functional Trait Dispersion</a:t>
            </a:r>
          </a:p>
        </p:txBody>
      </p:sp>
    </p:spTree>
    <p:extLst>
      <p:ext uri="{BB962C8B-B14F-4D97-AF65-F5344CB8AC3E}">
        <p14:creationId xmlns:p14="http://schemas.microsoft.com/office/powerpoint/2010/main" val="11512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13"/>
            <a:ext cx="8229600" cy="5440362"/>
          </a:xfrm>
        </p:spPr>
        <p:txBody>
          <a:bodyPr>
            <a:normAutofit/>
          </a:bodyPr>
          <a:lstStyle/>
          <a:p>
            <a:r>
              <a:rPr lang="en-US"/>
              <a:t>Species level</a:t>
            </a:r>
          </a:p>
          <a:p>
            <a:pPr lvl="1"/>
            <a:r>
              <a:rPr lang="en-US"/>
              <a:t>Sociality important in pollinators</a:t>
            </a:r>
          </a:p>
          <a:p>
            <a:pPr lvl="1"/>
            <a:r>
              <a:rPr lang="en-US"/>
              <a:t>Mating systems, flower symmetry &amp; growth form important in plants</a:t>
            </a:r>
          </a:p>
          <a:p>
            <a:endParaRPr lang="en-US"/>
          </a:p>
          <a:p>
            <a:r>
              <a:rPr lang="en-US"/>
              <a:t>Network level</a:t>
            </a:r>
          </a:p>
          <a:p>
            <a:pPr lvl="1"/>
            <a:r>
              <a:rPr lang="en-US"/>
              <a:t>At network level,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pollinator functional diversity w/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/>
              <a:t>modularity &amp;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/>
              <a:t> connectance</a:t>
            </a:r>
          </a:p>
          <a:p>
            <a:pPr lvl="1"/>
            <a:r>
              <a:rPr lang="en-US"/>
              <a:t>Pollinator traits bigger drivers of network structure relative to plants</a:t>
            </a:r>
          </a:p>
        </p:txBody>
      </p:sp>
    </p:spTree>
    <p:extLst>
      <p:ext uri="{BB962C8B-B14F-4D97-AF65-F5344CB8AC3E}">
        <p14:creationId xmlns:p14="http://schemas.microsoft.com/office/powerpoint/2010/main" val="428396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Species vary in when they start flowering (plants) and start flying (pollinators)</a:t>
            </a:r>
          </a:p>
          <a:p>
            <a:endParaRPr lang="en-US"/>
          </a:p>
          <a:p>
            <a:r>
              <a:rPr lang="en-US"/>
              <a:t>Variation among species can lead to changes in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57881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enology_Fig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6" y="147620"/>
            <a:ext cx="8140723" cy="65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47" y="274638"/>
            <a:ext cx="8535061" cy="724782"/>
          </a:xfrm>
        </p:spPr>
        <p:txBody>
          <a:bodyPr>
            <a:normAutofit fontScale="90000"/>
          </a:bodyPr>
          <a:lstStyle/>
          <a:p>
            <a:r>
              <a:rPr lang="en-US"/>
              <a:t>Phenology is associated with structures</a:t>
            </a:r>
          </a:p>
        </p:txBody>
      </p:sp>
      <p:pic>
        <p:nvPicPr>
          <p:cNvPr id="3" name="Picture 2" descr="poll_deg_by_day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5" y="999420"/>
            <a:ext cx="763783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832"/>
          </a:xfrm>
        </p:spPr>
        <p:txBody>
          <a:bodyPr>
            <a:normAutofit fontScale="90000"/>
          </a:bodyPr>
          <a:lstStyle/>
          <a:p>
            <a:r>
              <a:rPr lang="en-US"/>
              <a:t>Robustness differs among groups</a:t>
            </a:r>
          </a:p>
        </p:txBody>
      </p:sp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0" y="968187"/>
            <a:ext cx="7526526" cy="56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0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Phylogenetic tree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Shape easily measured</a:t>
            </a:r>
          </a:p>
          <a:p>
            <a:endParaRPr lang="en-US"/>
          </a:p>
          <a:p>
            <a:r>
              <a:rPr lang="en-US"/>
              <a:t>Metrics represent whether </a:t>
            </a:r>
          </a:p>
          <a:p>
            <a:pPr lvl="1"/>
            <a:r>
              <a:rPr lang="en-US"/>
              <a:t>Branching events recent or old</a:t>
            </a:r>
          </a:p>
          <a:p>
            <a:pPr lvl="1"/>
            <a:r>
              <a:rPr lang="en-US"/>
              <a:t>Branching events even across tree, or some groups speciate more than others</a:t>
            </a:r>
          </a:p>
          <a:p>
            <a:pPr lvl="1"/>
            <a:endParaRPr lang="en-US"/>
          </a:p>
          <a:p>
            <a:r>
              <a:rPr lang="en-US"/>
              <a:t>Shape could influence who interacts with who</a:t>
            </a:r>
          </a:p>
        </p:txBody>
      </p:sp>
    </p:spTree>
    <p:extLst>
      <p:ext uri="{BB962C8B-B14F-4D97-AF65-F5344CB8AC3E}">
        <p14:creationId xmlns:p14="http://schemas.microsoft.com/office/powerpoint/2010/main" val="290034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Shape correlated with network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24" y="2159169"/>
            <a:ext cx="3482638" cy="2958605"/>
          </a:xfrm>
          <a:prstGeom prst="rect">
            <a:avLst/>
          </a:prstGeom>
        </p:spPr>
      </p:pic>
      <p:pic>
        <p:nvPicPr>
          <p:cNvPr id="11" name="Picture 10" descr="fig1_new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t="2083" r="4818" b="46628"/>
          <a:stretch/>
        </p:blipFill>
        <p:spPr>
          <a:xfrm>
            <a:off x="457200" y="2269517"/>
            <a:ext cx="4179487" cy="30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75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Simulations suggest a causal link</a:t>
            </a:r>
          </a:p>
        </p:txBody>
      </p:sp>
      <p:pic>
        <p:nvPicPr>
          <p:cNvPr id="7" name="Picture 6" descr="fig5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2600" r="50186" b="68105"/>
          <a:stretch/>
        </p:blipFill>
        <p:spPr>
          <a:xfrm>
            <a:off x="2505252" y="1862938"/>
            <a:ext cx="4921827" cy="3512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16" y="3871326"/>
            <a:ext cx="1803400" cy="100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013163" y="3348238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45648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04" y="2955051"/>
            <a:ext cx="944287" cy="641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65" y="2835329"/>
            <a:ext cx="1296572" cy="88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39" y="3082334"/>
            <a:ext cx="569753" cy="38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56" y="3032368"/>
            <a:ext cx="1000483" cy="4871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16200000">
            <a:off x="4245723" y="3339425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941" y="38026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Traits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309439" y="1601190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59832" y="9711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Phenology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612943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4265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90937" y="5028332"/>
            <a:ext cx="0" cy="7912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943" y="4549444"/>
            <a:ext cx="102970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7779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897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57779" y="4549444"/>
            <a:ext cx="13211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42070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1828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42070" y="5028332"/>
            <a:ext cx="23697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95825" y="5954878"/>
            <a:ext cx="13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Phylogenetic</a:t>
            </a:r>
          </a:p>
          <a:p>
            <a:r>
              <a:rPr lang="en-US">
                <a:solidFill>
                  <a:srgbClr val="000000"/>
                </a:solidFill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25544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Species in communities form networks</a:t>
            </a:r>
          </a:p>
        </p:txBody>
      </p:sp>
      <p:sp>
        <p:nvSpPr>
          <p:cNvPr id="4" name="Oval 3"/>
          <p:cNvSpPr/>
          <p:nvPr/>
        </p:nvSpPr>
        <p:spPr>
          <a:xfrm>
            <a:off x="2540072" y="2436086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69770" y="2436086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69770" y="4566505"/>
            <a:ext cx="728709" cy="707923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268781" y="2790048"/>
            <a:ext cx="2400989" cy="2130419"/>
            <a:chOff x="3268781" y="2790048"/>
            <a:chExt cx="2400989" cy="2130419"/>
          </a:xfrm>
        </p:grpSpPr>
        <p:cxnSp>
          <p:nvCxnSpPr>
            <p:cNvPr id="8" name="Straight Connector 7"/>
            <p:cNvCxnSpPr>
              <a:stCxn id="4" idx="6"/>
              <a:endCxn id="5" idx="2"/>
            </p:cNvCxnSpPr>
            <p:nvPr/>
          </p:nvCxnSpPr>
          <p:spPr>
            <a:xfrm>
              <a:off x="3268781" y="2790048"/>
              <a:ext cx="2400989" cy="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6"/>
              <a:endCxn id="6" idx="2"/>
            </p:cNvCxnSpPr>
            <p:nvPr/>
          </p:nvCxnSpPr>
          <p:spPr>
            <a:xfrm>
              <a:off x="3268781" y="2790048"/>
              <a:ext cx="2400989" cy="2130419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0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Elizabeth Elle</a:t>
            </a:r>
          </a:p>
          <a:p>
            <a:r>
              <a:rPr lang="en-US"/>
              <a:t>Jana Vamosi</a:t>
            </a:r>
          </a:p>
          <a:p>
            <a:r>
              <a:rPr lang="en-US"/>
              <a:t>Ralph Cartar</a:t>
            </a:r>
          </a:p>
          <a:p>
            <a:r>
              <a:rPr lang="en-US"/>
              <a:t>Sarah Semmler</a:t>
            </a:r>
          </a:p>
          <a:p>
            <a:r>
              <a:rPr lang="en-US"/>
              <a:t>Anne Worley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92" y="2311526"/>
            <a:ext cx="4528408" cy="1505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3173" y="5802997"/>
            <a:ext cx="68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Silhouettes: Phylopic.org</a:t>
            </a:r>
          </a:p>
          <a:p>
            <a:r>
              <a:rPr lang="en-US"/>
              <a:t>    http://phylopic.org/image/070c78bc-e075-4098-a66b-fca2f02680ea/</a:t>
            </a:r>
          </a:p>
        </p:txBody>
      </p:sp>
    </p:spTree>
    <p:extLst>
      <p:ext uri="{BB962C8B-B14F-4D97-AF65-F5344CB8AC3E}">
        <p14:creationId xmlns:p14="http://schemas.microsoft.com/office/powerpoint/2010/main" val="42419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Patterns often similar among networks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7" t="33037" r="2334" b="40797"/>
          <a:stretch/>
        </p:blipFill>
        <p:spPr>
          <a:xfrm>
            <a:off x="457200" y="1749770"/>
            <a:ext cx="8261595" cy="18398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313" t="25503" r="2421" b="34573"/>
          <a:stretch/>
        </p:blipFill>
        <p:spPr>
          <a:xfrm>
            <a:off x="1171452" y="4144253"/>
            <a:ext cx="6454284" cy="2219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196207" y="357871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2241" y="1380438"/>
            <a:ext cx="118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Pollinators</a:t>
            </a:r>
          </a:p>
        </p:txBody>
      </p:sp>
    </p:spTree>
    <p:extLst>
      <p:ext uri="{BB962C8B-B14F-4D97-AF65-F5344CB8AC3E}">
        <p14:creationId xmlns:p14="http://schemas.microsoft.com/office/powerpoint/2010/main" val="88346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matters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2" y="1309549"/>
            <a:ext cx="5638487" cy="5008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80" y="6426540"/>
            <a:ext cx="319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Bascompte&amp;Jordano2007AREES</a:t>
            </a:r>
          </a:p>
        </p:txBody>
      </p:sp>
    </p:spTree>
    <p:extLst>
      <p:ext uri="{BB962C8B-B14F-4D97-AF65-F5344CB8AC3E}">
        <p14:creationId xmlns:p14="http://schemas.microsoft.com/office/powerpoint/2010/main" val="114983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02" y="2982819"/>
            <a:ext cx="8229600" cy="1143000"/>
          </a:xfrm>
        </p:spPr>
        <p:txBody>
          <a:bodyPr/>
          <a:lstStyle/>
          <a:p>
            <a:r>
              <a:rPr lang="en-US"/>
              <a:t>What drives network structure?</a:t>
            </a:r>
          </a:p>
        </p:txBody>
      </p:sp>
    </p:spTree>
    <p:extLst>
      <p:ext uri="{BB962C8B-B14F-4D97-AF65-F5344CB8AC3E}">
        <p14:creationId xmlns:p14="http://schemas.microsoft.com/office/powerpoint/2010/main" val="310876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38" y="2893834"/>
            <a:ext cx="1034354" cy="703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65" y="1429894"/>
            <a:ext cx="1296572" cy="88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39" y="4154629"/>
            <a:ext cx="569753" cy="38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56" y="3519554"/>
            <a:ext cx="883617" cy="487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714" y="31440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Traits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6200000">
            <a:off x="4245723" y="3339425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54976" y="3021807"/>
            <a:ext cx="105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Body size</a:t>
            </a:r>
          </a:p>
        </p:txBody>
      </p:sp>
    </p:spTree>
    <p:extLst>
      <p:ext uri="{BB962C8B-B14F-4D97-AF65-F5344CB8AC3E}">
        <p14:creationId xmlns:p14="http://schemas.microsoft.com/office/powerpoint/2010/main" val="353354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88" y="3086260"/>
            <a:ext cx="944287" cy="641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51" y="3072709"/>
            <a:ext cx="1296572" cy="88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07" y="3407170"/>
            <a:ext cx="569753" cy="38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68" y="3163577"/>
            <a:ext cx="1000483" cy="487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714" y="31440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Phenology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74107" y="4380808"/>
            <a:ext cx="5695953" cy="0"/>
          </a:xfrm>
          <a:prstGeom prst="line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83948" y="4718910"/>
            <a:ext cx="1740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Emergence date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Or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Seasonal activity</a:t>
            </a:r>
          </a:p>
        </p:txBody>
      </p:sp>
    </p:spTree>
    <p:extLst>
      <p:ext uri="{BB962C8B-B14F-4D97-AF65-F5344CB8AC3E}">
        <p14:creationId xmlns:p14="http://schemas.microsoft.com/office/powerpoint/2010/main" val="103919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004" y="2955051"/>
            <a:ext cx="944287" cy="641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65" y="2835329"/>
            <a:ext cx="1296572" cy="88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39" y="3082334"/>
            <a:ext cx="569753" cy="387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56" y="3032368"/>
            <a:ext cx="1000483" cy="4871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714" y="3144009"/>
            <a:ext cx="139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Phylogenetic</a:t>
            </a:r>
          </a:p>
          <a:p>
            <a:r>
              <a:rPr lang="en-US">
                <a:solidFill>
                  <a:srgbClr val="000000"/>
                </a:solidFill>
              </a:rPr>
              <a:t>History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612943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364265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90937" y="5028332"/>
            <a:ext cx="0" cy="7912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2943" y="4549444"/>
            <a:ext cx="102970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57779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78971" y="3716593"/>
            <a:ext cx="0" cy="8328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57779" y="4549444"/>
            <a:ext cx="132119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42070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11828" y="4549444"/>
            <a:ext cx="0" cy="4788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42070" y="5028332"/>
            <a:ext cx="23697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521</Words>
  <Application>Microsoft Macintosh PowerPoint</Application>
  <PresentationFormat>On-screen Show (4:3)</PresentationFormat>
  <Paragraphs>119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Contribution of traits, phenology, &amp; phylogenetic history to plant-pollinator network structure</vt:lpstr>
      <vt:lpstr>Thanks to!</vt:lpstr>
      <vt:lpstr>Species in communities form networks</vt:lpstr>
      <vt:lpstr>Patterns often similar among networks</vt:lpstr>
      <vt:lpstr>Structure matters</vt:lpstr>
      <vt:lpstr>What drives network structure?</vt:lpstr>
      <vt:lpstr>PowerPoint Presentation</vt:lpstr>
      <vt:lpstr>PowerPoint Presentation</vt:lpstr>
      <vt:lpstr>PowerPoint Presentation</vt:lpstr>
      <vt:lpstr>PowerPoint Presentation</vt:lpstr>
      <vt:lpstr>Study sites</vt:lpstr>
      <vt:lpstr>Phylogeny</vt:lpstr>
      <vt:lpstr>Species level metrics</vt:lpstr>
      <vt:lpstr>Traits - Pollinators</vt:lpstr>
      <vt:lpstr>Traits - Pollinators</vt:lpstr>
      <vt:lpstr>Traits - Plants</vt:lpstr>
      <vt:lpstr>Traits - Plants</vt:lpstr>
      <vt:lpstr>Traits - Plants</vt:lpstr>
      <vt:lpstr>Network level</vt:lpstr>
      <vt:lpstr>Network level</vt:lpstr>
      <vt:lpstr>Conclusion</vt:lpstr>
      <vt:lpstr>Phenology</vt:lpstr>
      <vt:lpstr>PowerPoint Presentation</vt:lpstr>
      <vt:lpstr>Phenology is associated with structures</vt:lpstr>
      <vt:lpstr>Robustness differs among groups</vt:lpstr>
      <vt:lpstr>Phylogenetic tree shape</vt:lpstr>
      <vt:lpstr>Shape correlated with network structure</vt:lpstr>
      <vt:lpstr>Simulations suggest a causal link</vt:lpstr>
      <vt:lpstr>PowerPoint Presentation</vt:lpstr>
      <vt:lpstr>Thanks 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Contribution of traits and phylogenetic history to plant-pollinator network</dc:title>
  <dc:creator>scott</dc:creator>
  <cp:lastModifiedBy>scott</cp:lastModifiedBy>
  <cp:revision>184</cp:revision>
  <dcterms:created xsi:type="dcterms:W3CDTF">2013-08-06T21:20:02Z</dcterms:created>
  <dcterms:modified xsi:type="dcterms:W3CDTF">2013-10-23T04:58:30Z</dcterms:modified>
</cp:coreProperties>
</file>