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909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7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572"/>
            <a:ext cx="9144000" cy="1600744"/>
          </a:xfrm>
        </p:spPr>
        <p:txBody>
          <a:bodyPr>
            <a:normAutofit fontScale="90000"/>
          </a:bodyPr>
          <a:lstStyle/>
          <a:p>
            <a:r>
              <a:rPr lang="en-US" dirty="0"/>
              <a:t>MCU TNC </a:t>
            </a:r>
            <a:br>
              <a:rPr lang="en-US" dirty="0"/>
            </a:br>
            <a:r>
              <a:rPr lang="en-US" dirty="0"/>
              <a:t>Deliverable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316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725905" y="1550732"/>
            <a:ext cx="10515600" cy="4942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dirty="0"/>
              <a:t>What is a TNC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A modem for connecting a computer with a HAM radio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KISS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AX.25</a:t>
            </a:r>
          </a:p>
          <a:p>
            <a:pPr marL="457200" lvl="1" indent="0" fontAlgn="base">
              <a:spcBef>
                <a:spcPts val="0"/>
              </a:spcBef>
              <a:buNone/>
            </a:pP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Why are we designing a TNC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Our design is a starting point for further development to be completed by the C.A.P.E. program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Thorough documentation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A869F8-E120-4F5E-8FE8-A0DCAFD2125A}"/>
              </a:ext>
            </a:extLst>
          </p:cNvPr>
          <p:cNvGrpSpPr>
            <a:grpSpLocks noChangeAspect="1"/>
          </p:cNvGrpSpPr>
          <p:nvPr/>
        </p:nvGrpSpPr>
        <p:grpSpPr>
          <a:xfrm>
            <a:off x="1450995" y="4921250"/>
            <a:ext cx="9290009" cy="1476375"/>
            <a:chOff x="950495" y="3779463"/>
            <a:chExt cx="9613629" cy="152780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7F723B7-54B0-4812-B346-2F9FD1CF3579}"/>
                </a:ext>
              </a:extLst>
            </p:cNvPr>
            <p:cNvGrpSpPr/>
            <p:nvPr/>
          </p:nvGrpSpPr>
          <p:grpSpPr>
            <a:xfrm>
              <a:off x="950495" y="3779463"/>
              <a:ext cx="4468124" cy="1527805"/>
              <a:chOff x="950495" y="3779463"/>
              <a:chExt cx="4468124" cy="152780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9AC86FC-87C8-4823-AD2F-6D042EB7EF88}"/>
                  </a:ext>
                </a:extLst>
              </p:cNvPr>
              <p:cNvGrpSpPr/>
              <p:nvPr/>
            </p:nvGrpSpPr>
            <p:grpSpPr>
              <a:xfrm>
                <a:off x="950495" y="4092037"/>
                <a:ext cx="4078495" cy="1215231"/>
                <a:chOff x="1133475" y="3709194"/>
                <a:chExt cx="4078495" cy="121523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C918C7B-73E4-4DDB-8DBE-0B76E7BBD946}"/>
                    </a:ext>
                  </a:extLst>
                </p:cNvPr>
                <p:cNvSpPr/>
                <p:nvPr/>
              </p:nvSpPr>
              <p:spPr>
                <a:xfrm>
                  <a:off x="2819305" y="3966773"/>
                  <a:ext cx="1007666" cy="683817"/>
                </a:xfrm>
                <a:prstGeom prst="rect">
                  <a:avLst/>
                </a:prstGeom>
                <a:solidFill>
                  <a:srgbClr val="800909"/>
                </a:solidFill>
                <a:ln>
                  <a:solidFill>
                    <a:srgbClr val="8009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TNC</a:t>
                  </a:r>
                </a:p>
              </p:txBody>
            </p:sp>
            <p:pic>
              <p:nvPicPr>
                <p:cNvPr id="6" name="Graphic 5" descr="Computer">
                  <a:extLst>
                    <a:ext uri="{FF2B5EF4-FFF2-40B4-BE49-F238E27FC236}">
                      <a16:creationId xmlns:a16="http://schemas.microsoft.com/office/drawing/2014/main" id="{E1EBAF95-35A7-4CBE-88D1-E7EA91C3AE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3475" y="3709194"/>
                  <a:ext cx="1215231" cy="1215231"/>
                </a:xfrm>
                <a:prstGeom prst="rect">
                  <a:avLst/>
                </a:prstGeom>
              </p:spPr>
            </p:pic>
            <p:pic>
              <p:nvPicPr>
                <p:cNvPr id="8" name="Graphic 7" descr="Radio">
                  <a:extLst>
                    <a:ext uri="{FF2B5EF4-FFF2-40B4-BE49-F238E27FC236}">
                      <a16:creationId xmlns:a16="http://schemas.microsoft.com/office/drawing/2014/main" id="{11166035-7641-4F46-B502-D02F0C6F9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297570" y="3858616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36F09BCD-D696-4139-B72A-DB0773CD57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658" y="4099706"/>
                <a:ext cx="512097" cy="512097"/>
              </a:xfrm>
              <a:prstGeom prst="arc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B8BA91C3-E1C6-491A-8E7F-0D05E19AA3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6451" y="3941454"/>
                <a:ext cx="816324" cy="816324"/>
              </a:xfrm>
              <a:prstGeom prst="arc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1A6C3C63-174B-4ED2-8B0C-3A61F69C93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6451" y="3779463"/>
                <a:ext cx="1002168" cy="1002168"/>
              </a:xfrm>
              <a:prstGeom prst="arc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01153A9-BFC2-4EE0-B87D-56E2CBFCCE04}"/>
                </a:ext>
              </a:extLst>
            </p:cNvPr>
            <p:cNvGrpSpPr/>
            <p:nvPr/>
          </p:nvGrpSpPr>
          <p:grpSpPr>
            <a:xfrm flipH="1">
              <a:off x="6096000" y="3779463"/>
              <a:ext cx="4468124" cy="1527805"/>
              <a:chOff x="950495" y="3779463"/>
              <a:chExt cx="4468124" cy="152780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FD79FD4-A731-4975-BD73-ABF09F87FA5D}"/>
                  </a:ext>
                </a:extLst>
              </p:cNvPr>
              <p:cNvGrpSpPr/>
              <p:nvPr/>
            </p:nvGrpSpPr>
            <p:grpSpPr>
              <a:xfrm>
                <a:off x="950495" y="4092037"/>
                <a:ext cx="4078495" cy="1215231"/>
                <a:chOff x="1133475" y="3709194"/>
                <a:chExt cx="4078495" cy="1215231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E99E795-FB7C-49DF-AAA5-7F1611827E10}"/>
                    </a:ext>
                  </a:extLst>
                </p:cNvPr>
                <p:cNvSpPr/>
                <p:nvPr/>
              </p:nvSpPr>
              <p:spPr>
                <a:xfrm>
                  <a:off x="2819305" y="3966773"/>
                  <a:ext cx="1007666" cy="683817"/>
                </a:xfrm>
                <a:prstGeom prst="rect">
                  <a:avLst/>
                </a:prstGeom>
                <a:solidFill>
                  <a:srgbClr val="800909"/>
                </a:solidFill>
                <a:ln>
                  <a:solidFill>
                    <a:srgbClr val="80090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TNC</a:t>
                  </a:r>
                </a:p>
              </p:txBody>
            </p:sp>
            <p:pic>
              <p:nvPicPr>
                <p:cNvPr id="30" name="Graphic 29" descr="Computer">
                  <a:extLst>
                    <a:ext uri="{FF2B5EF4-FFF2-40B4-BE49-F238E27FC236}">
                      <a16:creationId xmlns:a16="http://schemas.microsoft.com/office/drawing/2014/main" id="{50B3ACA7-00B6-4CC2-93B6-85D18E818A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3475" y="3709194"/>
                  <a:ext cx="1215231" cy="1215231"/>
                </a:xfrm>
                <a:prstGeom prst="rect">
                  <a:avLst/>
                </a:prstGeom>
              </p:spPr>
            </p:pic>
            <p:pic>
              <p:nvPicPr>
                <p:cNvPr id="31" name="Graphic 30" descr="Radio">
                  <a:extLst>
                    <a:ext uri="{FF2B5EF4-FFF2-40B4-BE49-F238E27FC236}">
                      <a16:creationId xmlns:a16="http://schemas.microsoft.com/office/drawing/2014/main" id="{74611BEC-F4DE-411C-B3CE-908CE66C5A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297570" y="3858616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26628BE-0C28-46A0-AAB6-22A92EF7A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7658" y="4099706"/>
                <a:ext cx="512097" cy="512097"/>
              </a:xfrm>
              <a:prstGeom prst="arc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4A3AA97C-2932-4EB9-81B8-DAD489270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6451" y="3941454"/>
                <a:ext cx="816324" cy="816324"/>
              </a:xfrm>
              <a:prstGeom prst="arc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F57FAA79-E5D7-4035-A533-C7CD2D647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6451" y="3779463"/>
                <a:ext cx="1002168" cy="1002168"/>
              </a:xfrm>
              <a:prstGeom prst="arc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B299037-4A34-4B7B-935E-6C33E2E3D839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165726" y="4698659"/>
              <a:ext cx="470599" cy="99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FA86879-C32B-4FE5-8602-C22F0408DA7C}"/>
                </a:ext>
              </a:extLst>
            </p:cNvPr>
            <p:cNvCxnSpPr/>
            <p:nvPr/>
          </p:nvCxnSpPr>
          <p:spPr>
            <a:xfrm flipV="1">
              <a:off x="3676537" y="4690530"/>
              <a:ext cx="470599" cy="99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F109D5C-606B-4F1B-9DAF-FF9B2D697BFF}"/>
                </a:ext>
              </a:extLst>
            </p:cNvPr>
            <p:cNvCxnSpPr/>
            <p:nvPr/>
          </p:nvCxnSpPr>
          <p:spPr>
            <a:xfrm flipV="1">
              <a:off x="7366701" y="4689536"/>
              <a:ext cx="470599" cy="99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04DE17D-7270-4B4B-B0FB-7E456518717E}"/>
                </a:ext>
              </a:extLst>
            </p:cNvPr>
            <p:cNvCxnSpPr/>
            <p:nvPr/>
          </p:nvCxnSpPr>
          <p:spPr>
            <a:xfrm flipV="1">
              <a:off x="8906295" y="4690530"/>
              <a:ext cx="470599" cy="99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B55F873-ACC3-4589-904B-B7A81037F4F9}"/>
              </a:ext>
            </a:extLst>
          </p:cNvPr>
          <p:cNvSpPr txBox="1"/>
          <p:nvPr/>
        </p:nvSpPr>
        <p:spPr>
          <a:xfrm>
            <a:off x="4900612" y="6378740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Diagram of TNC use</a:t>
            </a:r>
          </a:p>
        </p:txBody>
      </p:sp>
    </p:spTree>
    <p:extLst>
      <p:ext uri="{BB962C8B-B14F-4D97-AF65-F5344CB8AC3E}">
        <p14:creationId xmlns:p14="http://schemas.microsoft.com/office/powerpoint/2010/main" val="19040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Details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725905" y="1550732"/>
            <a:ext cx="10515600" cy="4942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dirty="0"/>
              <a:t>KISS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Packet structure used to get information from computer into TNC</a:t>
            </a:r>
          </a:p>
          <a:p>
            <a:pPr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AX.25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Packet structure used when output audio waveform for radio to transmit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</a:pPr>
            <a:r>
              <a:rPr lang="en-US" dirty="0"/>
              <a:t>AFSK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Frequency encoding scheme used to represent data bitstream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Bi-modal frequency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2423B-B77F-41E0-BA93-0C8B9FA0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06" y="5255642"/>
            <a:ext cx="8271387" cy="76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6D413-4E32-400F-898F-62483DD76723}"/>
              </a:ext>
            </a:extLst>
          </p:cNvPr>
          <p:cNvSpPr txBox="1"/>
          <p:nvPr/>
        </p:nvSpPr>
        <p:spPr>
          <a:xfrm>
            <a:off x="4900611" y="612354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AX.25 Packet Structure</a:t>
            </a:r>
          </a:p>
        </p:txBody>
      </p:sp>
    </p:spTree>
    <p:extLst>
      <p:ext uri="{BB962C8B-B14F-4D97-AF65-F5344CB8AC3E}">
        <p14:creationId xmlns:p14="http://schemas.microsoft.com/office/powerpoint/2010/main" val="185736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Progress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725905" y="1550732"/>
            <a:ext cx="10515600" cy="4942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None/>
            </a:pPr>
            <a:r>
              <a:rPr lang="en-US" b="1" dirty="0"/>
              <a:t>Code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Transmission</a:t>
            </a:r>
          </a:p>
          <a:p>
            <a:pPr lvl="2" fontAlgn="base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en-US" dirty="0"/>
              <a:t>Using onboard DAC, an AFSK waveform is output</a:t>
            </a:r>
          </a:p>
          <a:p>
            <a:pPr lvl="2" fontAlgn="base"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en-US" dirty="0"/>
              <a:t>Baud rate is controlled by a timer interrupt for high precision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Receiving</a:t>
            </a:r>
          </a:p>
          <a:p>
            <a:pPr lvl="2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Default mode until signaled to transmit</a:t>
            </a:r>
          </a:p>
          <a:p>
            <a:pPr lvl="2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Count frequencies coming from radio by using external interrupt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b="1" dirty="0"/>
              <a:t>Hardware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Transmission</a:t>
            </a:r>
          </a:p>
          <a:p>
            <a:pPr lvl="2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MOSFET controls PTT line from radio</a:t>
            </a:r>
          </a:p>
          <a:p>
            <a:pPr lvl="2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LED indicate transmission status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Receiving</a:t>
            </a:r>
          </a:p>
          <a:p>
            <a:pPr lvl="2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BJT voltage amplifier circuit tuned to trigger hardware interrupt on controller</a:t>
            </a:r>
          </a:p>
          <a:p>
            <a:pPr lvl="2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Output is filter with Low-Pass Filter</a:t>
            </a:r>
          </a:p>
          <a:p>
            <a:pPr lvl="2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LED indicates Receiving status</a:t>
            </a:r>
          </a:p>
          <a:p>
            <a:pPr fontAlgn="base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0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Remaining Effort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725905" y="1550732"/>
            <a:ext cx="10515600" cy="4942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• Finish receiving logic</a:t>
            </a:r>
          </a:p>
          <a:p>
            <a:pPr lvl="1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CRC calculation</a:t>
            </a:r>
          </a:p>
          <a:p>
            <a:pPr lvl="1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Add more packet fault detection</a:t>
            </a:r>
          </a:p>
          <a:p>
            <a:pPr lvl="1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NRZI Encoding detection</a:t>
            </a:r>
          </a:p>
          <a:p>
            <a:pPr marL="457200" lvl="1" indent="0" fontAlgn="base">
              <a:spcBef>
                <a:spcPts val="0"/>
              </a:spcBef>
              <a:buNone/>
            </a:pPr>
            <a:endParaRPr lang="en-US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dirty="0"/>
              <a:t>• Finish transmission logic</a:t>
            </a:r>
          </a:p>
          <a:p>
            <a:pPr lvl="1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AFSK waveform currently has voltage blips from software</a:t>
            </a:r>
          </a:p>
          <a:p>
            <a:pPr lvl="1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Add hardware for scaling down a 3.3V </a:t>
            </a:r>
            <a:r>
              <a:rPr lang="en-US" dirty="0" err="1"/>
              <a:t>ptp</a:t>
            </a:r>
            <a:r>
              <a:rPr lang="en-US" dirty="0"/>
              <a:t> AFSK signal</a:t>
            </a:r>
          </a:p>
          <a:p>
            <a:pPr lvl="1" fontAlgn="base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/>
              <a:t>NRZI Encoding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4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229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MCU TNC  Deliverable 4</vt:lpstr>
      <vt:lpstr>Project Introduction</vt:lpstr>
      <vt:lpstr>Technical Details</vt:lpstr>
      <vt:lpstr>Current Progress</vt:lpstr>
      <vt:lpstr>Remaining Effort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Cain</cp:lastModifiedBy>
  <cp:revision>114</cp:revision>
  <dcterms:created xsi:type="dcterms:W3CDTF">2020-02-11T21:35:18Z</dcterms:created>
  <dcterms:modified xsi:type="dcterms:W3CDTF">2020-10-19T00:37:28Z</dcterms:modified>
</cp:coreProperties>
</file>