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2639" autoAdjust="0"/>
  </p:normalViewPr>
  <p:slideViewPr>
    <p:cSldViewPr snapToGrid="0">
      <p:cViewPr varScale="1">
        <p:scale>
          <a:sx n="69" d="100"/>
          <a:sy n="69" d="100"/>
        </p:scale>
        <p:origin x="11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400AB2-688E-483D-9951-697187C91FE3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A139016-60DB-4A8D-AEAF-934A1DCC281E}">
      <dgm:prSet/>
      <dgm:spPr/>
      <dgm:t>
        <a:bodyPr/>
        <a:lstStyle/>
        <a:p>
          <a:r>
            <a:rPr lang="en-US"/>
            <a:t>Socioeconomic Status and Health Outcomes</a:t>
          </a:r>
        </a:p>
      </dgm:t>
    </dgm:pt>
    <dgm:pt modelId="{BFB1FD8B-8DBF-482F-A2EB-440F63E7FADC}" type="parTrans" cxnId="{3A613020-859B-46ED-98D1-F0D7EA3C797A}">
      <dgm:prSet/>
      <dgm:spPr/>
      <dgm:t>
        <a:bodyPr/>
        <a:lstStyle/>
        <a:p>
          <a:endParaRPr lang="en-US"/>
        </a:p>
      </dgm:t>
    </dgm:pt>
    <dgm:pt modelId="{826F91E1-4C4D-4FB7-90BB-8C8CD776E311}" type="sibTrans" cxnId="{3A613020-859B-46ED-98D1-F0D7EA3C797A}">
      <dgm:prSet/>
      <dgm:spPr/>
      <dgm:t>
        <a:bodyPr/>
        <a:lstStyle/>
        <a:p>
          <a:endParaRPr lang="en-US"/>
        </a:p>
      </dgm:t>
    </dgm:pt>
    <dgm:pt modelId="{1D613418-2604-4D6C-89A5-4795E772735A}">
      <dgm:prSet/>
      <dgm:spPr/>
      <dgm:t>
        <a:bodyPr/>
        <a:lstStyle/>
        <a:p>
          <a:r>
            <a:rPr lang="en-US"/>
            <a:t>Hospital Quality and Resource Disparity</a:t>
          </a:r>
        </a:p>
      </dgm:t>
    </dgm:pt>
    <dgm:pt modelId="{C6A8DEC1-745D-4361-B48D-FD18D018D962}" type="parTrans" cxnId="{5C1C55D6-F64E-417B-8106-5C8E1E45CBB1}">
      <dgm:prSet/>
      <dgm:spPr/>
      <dgm:t>
        <a:bodyPr/>
        <a:lstStyle/>
        <a:p>
          <a:endParaRPr lang="en-US"/>
        </a:p>
      </dgm:t>
    </dgm:pt>
    <dgm:pt modelId="{82EF88EA-A4D7-4067-A2C8-E7281E05AAF3}" type="sibTrans" cxnId="{5C1C55D6-F64E-417B-8106-5C8E1E45CBB1}">
      <dgm:prSet/>
      <dgm:spPr/>
      <dgm:t>
        <a:bodyPr/>
        <a:lstStyle/>
        <a:p>
          <a:endParaRPr lang="en-US"/>
        </a:p>
      </dgm:t>
    </dgm:pt>
    <dgm:pt modelId="{B5E51796-44C1-41AC-82BA-10D60E0C015E}">
      <dgm:prSet/>
      <dgm:spPr/>
      <dgm:t>
        <a:bodyPr/>
        <a:lstStyle/>
        <a:p>
          <a:r>
            <a:rPr lang="en-US"/>
            <a:t>Measuring Deprivation Accurately</a:t>
          </a:r>
        </a:p>
      </dgm:t>
    </dgm:pt>
    <dgm:pt modelId="{A8831A7D-61E6-4768-803C-F3317F160B2F}" type="parTrans" cxnId="{12582BDF-C22F-40ED-81B6-E574FEF49254}">
      <dgm:prSet/>
      <dgm:spPr/>
      <dgm:t>
        <a:bodyPr/>
        <a:lstStyle/>
        <a:p>
          <a:endParaRPr lang="en-US"/>
        </a:p>
      </dgm:t>
    </dgm:pt>
    <dgm:pt modelId="{202ED1F3-0F82-49D4-A7E9-4C14F6B43917}" type="sibTrans" cxnId="{12582BDF-C22F-40ED-81B6-E574FEF49254}">
      <dgm:prSet/>
      <dgm:spPr/>
      <dgm:t>
        <a:bodyPr/>
        <a:lstStyle/>
        <a:p>
          <a:endParaRPr lang="en-US"/>
        </a:p>
      </dgm:t>
    </dgm:pt>
    <dgm:pt modelId="{B7B9A29E-517F-4590-8786-766F66CD9182}">
      <dgm:prSet/>
      <dgm:spPr/>
      <dgm:t>
        <a:bodyPr/>
        <a:lstStyle/>
        <a:p>
          <a:r>
            <a:rPr lang="en-US"/>
            <a:t>Geographic Income Disparities</a:t>
          </a:r>
        </a:p>
      </dgm:t>
    </dgm:pt>
    <dgm:pt modelId="{BCE7DF22-FBE4-4FA4-97D3-13CFEF8E9972}" type="parTrans" cxnId="{6A876FA0-B09A-4FF3-AAFB-3E98EFCC45F9}">
      <dgm:prSet/>
      <dgm:spPr/>
      <dgm:t>
        <a:bodyPr/>
        <a:lstStyle/>
        <a:p>
          <a:endParaRPr lang="en-US"/>
        </a:p>
      </dgm:t>
    </dgm:pt>
    <dgm:pt modelId="{FE080ABD-4F2A-4CC7-B0D8-EE4E43447E5C}" type="sibTrans" cxnId="{6A876FA0-B09A-4FF3-AAFB-3E98EFCC45F9}">
      <dgm:prSet/>
      <dgm:spPr/>
      <dgm:t>
        <a:bodyPr/>
        <a:lstStyle/>
        <a:p>
          <a:endParaRPr lang="en-US"/>
        </a:p>
      </dgm:t>
    </dgm:pt>
    <dgm:pt modelId="{F68B95E8-8440-41F1-B7C6-1EE66C858C82}">
      <dgm:prSet/>
      <dgm:spPr/>
      <dgm:t>
        <a:bodyPr/>
        <a:lstStyle/>
        <a:p>
          <a:r>
            <a:rPr lang="en-US"/>
            <a:t>Why PSI-90 Matters</a:t>
          </a:r>
        </a:p>
      </dgm:t>
    </dgm:pt>
    <dgm:pt modelId="{A545DC2A-E080-47B0-BADC-BBD79C144831}" type="parTrans" cxnId="{7E00EC10-41F3-4C12-83C4-077A18A15607}">
      <dgm:prSet/>
      <dgm:spPr/>
      <dgm:t>
        <a:bodyPr/>
        <a:lstStyle/>
        <a:p>
          <a:endParaRPr lang="en-US"/>
        </a:p>
      </dgm:t>
    </dgm:pt>
    <dgm:pt modelId="{81931BF0-F874-4ACF-8E94-7BFF7D301F2F}" type="sibTrans" cxnId="{7E00EC10-41F3-4C12-83C4-077A18A15607}">
      <dgm:prSet/>
      <dgm:spPr/>
      <dgm:t>
        <a:bodyPr/>
        <a:lstStyle/>
        <a:p>
          <a:endParaRPr lang="en-US"/>
        </a:p>
      </dgm:t>
    </dgm:pt>
    <dgm:pt modelId="{2CF74689-FFDE-45B7-9DF8-6D268AB1E98C}" type="pres">
      <dgm:prSet presAssocID="{C6400AB2-688E-483D-9951-697187C91FE3}" presName="linear" presStyleCnt="0">
        <dgm:presLayoutVars>
          <dgm:animLvl val="lvl"/>
          <dgm:resizeHandles val="exact"/>
        </dgm:presLayoutVars>
      </dgm:prSet>
      <dgm:spPr/>
    </dgm:pt>
    <dgm:pt modelId="{23AA5FA9-C9E8-46E2-B1BB-A6FAC25D161A}" type="pres">
      <dgm:prSet presAssocID="{5A139016-60DB-4A8D-AEAF-934A1DCC281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106431E-9942-4174-874A-7F1212913C54}" type="pres">
      <dgm:prSet presAssocID="{826F91E1-4C4D-4FB7-90BB-8C8CD776E311}" presName="spacer" presStyleCnt="0"/>
      <dgm:spPr/>
    </dgm:pt>
    <dgm:pt modelId="{29F4742A-F0EF-4CE3-A297-911B20477675}" type="pres">
      <dgm:prSet presAssocID="{1D613418-2604-4D6C-89A5-4795E772735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FBD0B6A-CFE6-4E73-8DBF-8620C851A884}" type="pres">
      <dgm:prSet presAssocID="{82EF88EA-A4D7-4067-A2C8-E7281E05AAF3}" presName="spacer" presStyleCnt="0"/>
      <dgm:spPr/>
    </dgm:pt>
    <dgm:pt modelId="{04C3199A-CEA7-4DBD-968E-D25E498BF7D6}" type="pres">
      <dgm:prSet presAssocID="{B5E51796-44C1-41AC-82BA-10D60E0C015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09885D9-0A69-4947-8813-789B5D7F375F}" type="pres">
      <dgm:prSet presAssocID="{202ED1F3-0F82-49D4-A7E9-4C14F6B43917}" presName="spacer" presStyleCnt="0"/>
      <dgm:spPr/>
    </dgm:pt>
    <dgm:pt modelId="{2F1190D7-4FB5-48B3-860B-BCACBE9E497E}" type="pres">
      <dgm:prSet presAssocID="{B7B9A29E-517F-4590-8786-766F66CD918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CF32561-4542-4765-9960-94C6C1816057}" type="pres">
      <dgm:prSet presAssocID="{FE080ABD-4F2A-4CC7-B0D8-EE4E43447E5C}" presName="spacer" presStyleCnt="0"/>
      <dgm:spPr/>
    </dgm:pt>
    <dgm:pt modelId="{C4585C2A-83E9-4AB5-8CAA-2224EA31CC51}" type="pres">
      <dgm:prSet presAssocID="{F68B95E8-8440-41F1-B7C6-1EE66C858C8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135940B-6C9A-476F-A2B6-5B29B6F430BA}" type="presOf" srcId="{B7B9A29E-517F-4590-8786-766F66CD9182}" destId="{2F1190D7-4FB5-48B3-860B-BCACBE9E497E}" srcOrd="0" destOrd="0" presId="urn:microsoft.com/office/officeart/2005/8/layout/vList2"/>
    <dgm:cxn modelId="{7E00EC10-41F3-4C12-83C4-077A18A15607}" srcId="{C6400AB2-688E-483D-9951-697187C91FE3}" destId="{F68B95E8-8440-41F1-B7C6-1EE66C858C82}" srcOrd="4" destOrd="0" parTransId="{A545DC2A-E080-47B0-BADC-BBD79C144831}" sibTransId="{81931BF0-F874-4ACF-8E94-7BFF7D301F2F}"/>
    <dgm:cxn modelId="{BD31A019-0AFA-483B-B17B-E6CF189E511C}" type="presOf" srcId="{C6400AB2-688E-483D-9951-697187C91FE3}" destId="{2CF74689-FFDE-45B7-9DF8-6D268AB1E98C}" srcOrd="0" destOrd="0" presId="urn:microsoft.com/office/officeart/2005/8/layout/vList2"/>
    <dgm:cxn modelId="{3A613020-859B-46ED-98D1-F0D7EA3C797A}" srcId="{C6400AB2-688E-483D-9951-697187C91FE3}" destId="{5A139016-60DB-4A8D-AEAF-934A1DCC281E}" srcOrd="0" destOrd="0" parTransId="{BFB1FD8B-8DBF-482F-A2EB-440F63E7FADC}" sibTransId="{826F91E1-4C4D-4FB7-90BB-8C8CD776E311}"/>
    <dgm:cxn modelId="{87645166-817B-468D-A748-BD45C08D848A}" type="presOf" srcId="{F68B95E8-8440-41F1-B7C6-1EE66C858C82}" destId="{C4585C2A-83E9-4AB5-8CAA-2224EA31CC51}" srcOrd="0" destOrd="0" presId="urn:microsoft.com/office/officeart/2005/8/layout/vList2"/>
    <dgm:cxn modelId="{2802AF52-FFA7-4775-9747-0BCF338DC399}" type="presOf" srcId="{B5E51796-44C1-41AC-82BA-10D60E0C015E}" destId="{04C3199A-CEA7-4DBD-968E-D25E498BF7D6}" srcOrd="0" destOrd="0" presId="urn:microsoft.com/office/officeart/2005/8/layout/vList2"/>
    <dgm:cxn modelId="{3BC70196-877C-44B0-A539-749C8928D209}" type="presOf" srcId="{5A139016-60DB-4A8D-AEAF-934A1DCC281E}" destId="{23AA5FA9-C9E8-46E2-B1BB-A6FAC25D161A}" srcOrd="0" destOrd="0" presId="urn:microsoft.com/office/officeart/2005/8/layout/vList2"/>
    <dgm:cxn modelId="{6A876FA0-B09A-4FF3-AAFB-3E98EFCC45F9}" srcId="{C6400AB2-688E-483D-9951-697187C91FE3}" destId="{B7B9A29E-517F-4590-8786-766F66CD9182}" srcOrd="3" destOrd="0" parTransId="{BCE7DF22-FBE4-4FA4-97D3-13CFEF8E9972}" sibTransId="{FE080ABD-4F2A-4CC7-B0D8-EE4E43447E5C}"/>
    <dgm:cxn modelId="{C04A9BCE-B010-4DAA-8AE9-78645F14FE21}" type="presOf" srcId="{1D613418-2604-4D6C-89A5-4795E772735A}" destId="{29F4742A-F0EF-4CE3-A297-911B20477675}" srcOrd="0" destOrd="0" presId="urn:microsoft.com/office/officeart/2005/8/layout/vList2"/>
    <dgm:cxn modelId="{5C1C55D6-F64E-417B-8106-5C8E1E45CBB1}" srcId="{C6400AB2-688E-483D-9951-697187C91FE3}" destId="{1D613418-2604-4D6C-89A5-4795E772735A}" srcOrd="1" destOrd="0" parTransId="{C6A8DEC1-745D-4361-B48D-FD18D018D962}" sibTransId="{82EF88EA-A4D7-4067-A2C8-E7281E05AAF3}"/>
    <dgm:cxn modelId="{12582BDF-C22F-40ED-81B6-E574FEF49254}" srcId="{C6400AB2-688E-483D-9951-697187C91FE3}" destId="{B5E51796-44C1-41AC-82BA-10D60E0C015E}" srcOrd="2" destOrd="0" parTransId="{A8831A7D-61E6-4768-803C-F3317F160B2F}" sibTransId="{202ED1F3-0F82-49D4-A7E9-4C14F6B43917}"/>
    <dgm:cxn modelId="{C1C3FB1D-E4B6-4AAB-81CD-E83257BECF5E}" type="presParOf" srcId="{2CF74689-FFDE-45B7-9DF8-6D268AB1E98C}" destId="{23AA5FA9-C9E8-46E2-B1BB-A6FAC25D161A}" srcOrd="0" destOrd="0" presId="urn:microsoft.com/office/officeart/2005/8/layout/vList2"/>
    <dgm:cxn modelId="{4B19DDBF-63C2-424C-8703-81B34F1425FD}" type="presParOf" srcId="{2CF74689-FFDE-45B7-9DF8-6D268AB1E98C}" destId="{0106431E-9942-4174-874A-7F1212913C54}" srcOrd="1" destOrd="0" presId="urn:microsoft.com/office/officeart/2005/8/layout/vList2"/>
    <dgm:cxn modelId="{1B21B487-29BF-4498-92EF-B9B7C8BF1165}" type="presParOf" srcId="{2CF74689-FFDE-45B7-9DF8-6D268AB1E98C}" destId="{29F4742A-F0EF-4CE3-A297-911B20477675}" srcOrd="2" destOrd="0" presId="urn:microsoft.com/office/officeart/2005/8/layout/vList2"/>
    <dgm:cxn modelId="{ECF67063-A92D-47DD-8060-C87972B0D49C}" type="presParOf" srcId="{2CF74689-FFDE-45B7-9DF8-6D268AB1E98C}" destId="{AFBD0B6A-CFE6-4E73-8DBF-8620C851A884}" srcOrd="3" destOrd="0" presId="urn:microsoft.com/office/officeart/2005/8/layout/vList2"/>
    <dgm:cxn modelId="{C5C627E5-284A-4306-A703-9CC95ABA47A2}" type="presParOf" srcId="{2CF74689-FFDE-45B7-9DF8-6D268AB1E98C}" destId="{04C3199A-CEA7-4DBD-968E-D25E498BF7D6}" srcOrd="4" destOrd="0" presId="urn:microsoft.com/office/officeart/2005/8/layout/vList2"/>
    <dgm:cxn modelId="{271BEB4C-1A28-430E-8ABD-EB980085C327}" type="presParOf" srcId="{2CF74689-FFDE-45B7-9DF8-6D268AB1E98C}" destId="{909885D9-0A69-4947-8813-789B5D7F375F}" srcOrd="5" destOrd="0" presId="urn:microsoft.com/office/officeart/2005/8/layout/vList2"/>
    <dgm:cxn modelId="{711BD850-3130-4267-959D-8E06C47EE08F}" type="presParOf" srcId="{2CF74689-FFDE-45B7-9DF8-6D268AB1E98C}" destId="{2F1190D7-4FB5-48B3-860B-BCACBE9E497E}" srcOrd="6" destOrd="0" presId="urn:microsoft.com/office/officeart/2005/8/layout/vList2"/>
    <dgm:cxn modelId="{E2084210-BB94-4807-9C01-8903C3755A3A}" type="presParOf" srcId="{2CF74689-FFDE-45B7-9DF8-6D268AB1E98C}" destId="{6CF32561-4542-4765-9960-94C6C1816057}" srcOrd="7" destOrd="0" presId="urn:microsoft.com/office/officeart/2005/8/layout/vList2"/>
    <dgm:cxn modelId="{86C4B8A5-F815-42E3-9FA7-266CF07CE532}" type="presParOf" srcId="{2CF74689-FFDE-45B7-9DF8-6D268AB1E98C}" destId="{C4585C2A-83E9-4AB5-8CAA-2224EA31CC5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D3158A-CD30-4F26-8217-A2F84FAC768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B45B450-F52A-4721-9D28-19500A904DD4}">
      <dgm:prSet/>
      <dgm:spPr/>
      <dgm:t>
        <a:bodyPr/>
        <a:lstStyle/>
        <a:p>
          <a:r>
            <a:rPr lang="en-US"/>
            <a:t>Trusted &amp; Publicly Available	</a:t>
          </a:r>
        </a:p>
      </dgm:t>
    </dgm:pt>
    <dgm:pt modelId="{9E49CFD5-938C-4B9B-926A-E4B3A7E4B383}" type="parTrans" cxnId="{1D59BB49-95A5-4BD9-B2ED-7887EFB2C2C2}">
      <dgm:prSet/>
      <dgm:spPr/>
      <dgm:t>
        <a:bodyPr/>
        <a:lstStyle/>
        <a:p>
          <a:endParaRPr lang="en-US"/>
        </a:p>
      </dgm:t>
    </dgm:pt>
    <dgm:pt modelId="{BB911123-AF6D-4594-8426-802D21C1485A}" type="sibTrans" cxnId="{1D59BB49-95A5-4BD9-B2ED-7887EFB2C2C2}">
      <dgm:prSet/>
      <dgm:spPr/>
      <dgm:t>
        <a:bodyPr/>
        <a:lstStyle/>
        <a:p>
          <a:endParaRPr lang="en-US"/>
        </a:p>
      </dgm:t>
    </dgm:pt>
    <dgm:pt modelId="{1970CA40-1740-46F2-B251-DFB3BB3DC641}">
      <dgm:prSet/>
      <dgm:spPr/>
      <dgm:t>
        <a:bodyPr/>
        <a:lstStyle/>
        <a:p>
          <a:r>
            <a:rPr lang="en-US"/>
            <a:t>Align directly with the research objective</a:t>
          </a:r>
        </a:p>
      </dgm:t>
    </dgm:pt>
    <dgm:pt modelId="{EB2568B6-3CD9-401D-8716-96ED9D8EF215}" type="parTrans" cxnId="{1E143C6D-FA27-4572-9B18-F4E00BB5A725}">
      <dgm:prSet/>
      <dgm:spPr/>
      <dgm:t>
        <a:bodyPr/>
        <a:lstStyle/>
        <a:p>
          <a:endParaRPr lang="en-US"/>
        </a:p>
      </dgm:t>
    </dgm:pt>
    <dgm:pt modelId="{A66DBB14-B052-43E7-8C11-65C23166BFF7}" type="sibTrans" cxnId="{1E143C6D-FA27-4572-9B18-F4E00BB5A725}">
      <dgm:prSet/>
      <dgm:spPr/>
      <dgm:t>
        <a:bodyPr/>
        <a:lstStyle/>
        <a:p>
          <a:endParaRPr lang="en-US"/>
        </a:p>
      </dgm:t>
    </dgm:pt>
    <dgm:pt modelId="{EBCDF0FE-D6E6-4E4D-9618-0B290494520F}">
      <dgm:prSet/>
      <dgm:spPr/>
      <dgm:t>
        <a:bodyPr/>
        <a:lstStyle/>
        <a:p>
          <a:r>
            <a:rPr lang="en-US"/>
            <a:t>Reflective of Hospital Outcomes</a:t>
          </a:r>
        </a:p>
      </dgm:t>
    </dgm:pt>
    <dgm:pt modelId="{959222BD-90C5-461C-8F3F-8952313917E1}" type="parTrans" cxnId="{27BCC9A4-2178-42BB-A79C-32AE04BC3E98}">
      <dgm:prSet/>
      <dgm:spPr/>
      <dgm:t>
        <a:bodyPr/>
        <a:lstStyle/>
        <a:p>
          <a:endParaRPr lang="en-US"/>
        </a:p>
      </dgm:t>
    </dgm:pt>
    <dgm:pt modelId="{8973673A-9549-4837-B7DE-E1B88EC656AB}" type="sibTrans" cxnId="{27BCC9A4-2178-42BB-A79C-32AE04BC3E98}">
      <dgm:prSet/>
      <dgm:spPr/>
      <dgm:t>
        <a:bodyPr/>
        <a:lstStyle/>
        <a:p>
          <a:endParaRPr lang="en-US"/>
        </a:p>
      </dgm:t>
    </dgm:pt>
    <dgm:pt modelId="{DE95A208-48A8-46B1-AAD8-6FFBA94DC3BE}">
      <dgm:prSet/>
      <dgm:spPr/>
      <dgm:t>
        <a:bodyPr/>
        <a:lstStyle/>
        <a:p>
          <a:r>
            <a:rPr lang="en-US"/>
            <a:t>Reflective of Community Context</a:t>
          </a:r>
        </a:p>
      </dgm:t>
    </dgm:pt>
    <dgm:pt modelId="{FD609DB1-1E95-4F5D-A2F4-76C3B3A9EFD2}" type="parTrans" cxnId="{680C66D1-3E6A-4A05-8EFE-A0B498150E5F}">
      <dgm:prSet/>
      <dgm:spPr/>
      <dgm:t>
        <a:bodyPr/>
        <a:lstStyle/>
        <a:p>
          <a:endParaRPr lang="en-US"/>
        </a:p>
      </dgm:t>
    </dgm:pt>
    <dgm:pt modelId="{793A08D3-D894-42CE-A83C-B5AFDBE694E4}" type="sibTrans" cxnId="{680C66D1-3E6A-4A05-8EFE-A0B498150E5F}">
      <dgm:prSet/>
      <dgm:spPr/>
      <dgm:t>
        <a:bodyPr/>
        <a:lstStyle/>
        <a:p>
          <a:endParaRPr lang="en-US"/>
        </a:p>
      </dgm:t>
    </dgm:pt>
    <dgm:pt modelId="{9E988741-745C-418D-8287-E61EA0203228}" type="pres">
      <dgm:prSet presAssocID="{BED3158A-CD30-4F26-8217-A2F84FAC7685}" presName="root" presStyleCnt="0">
        <dgm:presLayoutVars>
          <dgm:dir/>
          <dgm:resizeHandles val="exact"/>
        </dgm:presLayoutVars>
      </dgm:prSet>
      <dgm:spPr/>
    </dgm:pt>
    <dgm:pt modelId="{47E6C579-19E5-4131-89D3-8FF20286C3A1}" type="pres">
      <dgm:prSet presAssocID="{BB45B450-F52A-4721-9D28-19500A904DD4}" presName="compNode" presStyleCnt="0"/>
      <dgm:spPr/>
    </dgm:pt>
    <dgm:pt modelId="{F2ABDAD0-3248-4C16-B385-B7E741175E71}" type="pres">
      <dgm:prSet presAssocID="{BB45B450-F52A-4721-9D28-19500A904D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B736C247-0B7E-4350-BD04-656A8C47A65B}" type="pres">
      <dgm:prSet presAssocID="{BB45B450-F52A-4721-9D28-19500A904DD4}" presName="spaceRect" presStyleCnt="0"/>
      <dgm:spPr/>
    </dgm:pt>
    <dgm:pt modelId="{784E9FEA-8CDB-4BF8-B33C-DA9E086E7442}" type="pres">
      <dgm:prSet presAssocID="{BB45B450-F52A-4721-9D28-19500A904DD4}" presName="textRect" presStyleLbl="revTx" presStyleIdx="0" presStyleCnt="4">
        <dgm:presLayoutVars>
          <dgm:chMax val="1"/>
          <dgm:chPref val="1"/>
        </dgm:presLayoutVars>
      </dgm:prSet>
      <dgm:spPr/>
    </dgm:pt>
    <dgm:pt modelId="{51B4AE94-66D3-41EA-BC43-6F4E48187307}" type="pres">
      <dgm:prSet presAssocID="{BB911123-AF6D-4594-8426-802D21C1485A}" presName="sibTrans" presStyleCnt="0"/>
      <dgm:spPr/>
    </dgm:pt>
    <dgm:pt modelId="{DB2C40B5-FA6C-415D-8F90-2D50F714CACD}" type="pres">
      <dgm:prSet presAssocID="{1970CA40-1740-46F2-B251-DFB3BB3DC641}" presName="compNode" presStyleCnt="0"/>
      <dgm:spPr/>
    </dgm:pt>
    <dgm:pt modelId="{AED1EBD1-0766-44D1-A5B0-421D7D20E240}" type="pres">
      <dgm:prSet presAssocID="{1970CA40-1740-46F2-B251-DFB3BB3DC64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unications"/>
        </a:ext>
      </dgm:extLst>
    </dgm:pt>
    <dgm:pt modelId="{8A8A8C1B-B1D1-4EC7-8E10-B3565DB6C920}" type="pres">
      <dgm:prSet presAssocID="{1970CA40-1740-46F2-B251-DFB3BB3DC641}" presName="spaceRect" presStyleCnt="0"/>
      <dgm:spPr/>
    </dgm:pt>
    <dgm:pt modelId="{D99E5C9D-60AB-4E63-8A47-362AF06C41C6}" type="pres">
      <dgm:prSet presAssocID="{1970CA40-1740-46F2-B251-DFB3BB3DC641}" presName="textRect" presStyleLbl="revTx" presStyleIdx="1" presStyleCnt="4">
        <dgm:presLayoutVars>
          <dgm:chMax val="1"/>
          <dgm:chPref val="1"/>
        </dgm:presLayoutVars>
      </dgm:prSet>
      <dgm:spPr/>
    </dgm:pt>
    <dgm:pt modelId="{AC9992E4-D230-4852-9673-F8190AFC52B4}" type="pres">
      <dgm:prSet presAssocID="{A66DBB14-B052-43E7-8C11-65C23166BFF7}" presName="sibTrans" presStyleCnt="0"/>
      <dgm:spPr/>
    </dgm:pt>
    <dgm:pt modelId="{C4F62F84-032E-4477-925B-1763FCD75758}" type="pres">
      <dgm:prSet presAssocID="{EBCDF0FE-D6E6-4E4D-9618-0B290494520F}" presName="compNode" presStyleCnt="0"/>
      <dgm:spPr/>
    </dgm:pt>
    <dgm:pt modelId="{0795ADB6-0C1A-4F4B-9C26-0AE30A1FD54F}" type="pres">
      <dgm:prSet presAssocID="{EBCDF0FE-D6E6-4E4D-9618-0B290494520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 First Aid"/>
        </a:ext>
      </dgm:extLst>
    </dgm:pt>
    <dgm:pt modelId="{1A94688B-51E8-46AF-9968-6840DC20163F}" type="pres">
      <dgm:prSet presAssocID="{EBCDF0FE-D6E6-4E4D-9618-0B290494520F}" presName="spaceRect" presStyleCnt="0"/>
      <dgm:spPr/>
    </dgm:pt>
    <dgm:pt modelId="{A9A8CE45-AEBE-4F08-96B3-C21FB9333AE6}" type="pres">
      <dgm:prSet presAssocID="{EBCDF0FE-D6E6-4E4D-9618-0B290494520F}" presName="textRect" presStyleLbl="revTx" presStyleIdx="2" presStyleCnt="4">
        <dgm:presLayoutVars>
          <dgm:chMax val="1"/>
          <dgm:chPref val="1"/>
        </dgm:presLayoutVars>
      </dgm:prSet>
      <dgm:spPr/>
    </dgm:pt>
    <dgm:pt modelId="{EC29673E-3094-4709-8C3B-3DF141AFA655}" type="pres">
      <dgm:prSet presAssocID="{8973673A-9549-4837-B7DE-E1B88EC656AB}" presName="sibTrans" presStyleCnt="0"/>
      <dgm:spPr/>
    </dgm:pt>
    <dgm:pt modelId="{B81698EB-036E-4EF1-B1D3-E2BC87BCB976}" type="pres">
      <dgm:prSet presAssocID="{DE95A208-48A8-46B1-AAD8-6FFBA94DC3BE}" presName="compNode" presStyleCnt="0"/>
      <dgm:spPr/>
    </dgm:pt>
    <dgm:pt modelId="{0E7149DB-22F8-4FD5-B544-323499D6D2FA}" type="pres">
      <dgm:prSet presAssocID="{DE95A208-48A8-46B1-AAD8-6FFBA94DC3B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ign"/>
        </a:ext>
      </dgm:extLst>
    </dgm:pt>
    <dgm:pt modelId="{A60DE727-44F9-4A58-A348-7845A62B1D4E}" type="pres">
      <dgm:prSet presAssocID="{DE95A208-48A8-46B1-AAD8-6FFBA94DC3BE}" presName="spaceRect" presStyleCnt="0"/>
      <dgm:spPr/>
    </dgm:pt>
    <dgm:pt modelId="{6667E7F3-3ACB-4E24-8963-658BAFBDB36C}" type="pres">
      <dgm:prSet presAssocID="{DE95A208-48A8-46B1-AAD8-6FFBA94DC3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8BE9508-C480-4AD6-B951-76BF02DBFD94}" type="presOf" srcId="{BB45B450-F52A-4721-9D28-19500A904DD4}" destId="{784E9FEA-8CDB-4BF8-B33C-DA9E086E7442}" srcOrd="0" destOrd="0" presId="urn:microsoft.com/office/officeart/2018/2/layout/IconLabelList"/>
    <dgm:cxn modelId="{9AA7E327-3BB4-4BC7-90A3-24675712EFD8}" type="presOf" srcId="{DE95A208-48A8-46B1-AAD8-6FFBA94DC3BE}" destId="{6667E7F3-3ACB-4E24-8963-658BAFBDB36C}" srcOrd="0" destOrd="0" presId="urn:microsoft.com/office/officeart/2018/2/layout/IconLabelList"/>
    <dgm:cxn modelId="{1D59BB49-95A5-4BD9-B2ED-7887EFB2C2C2}" srcId="{BED3158A-CD30-4F26-8217-A2F84FAC7685}" destId="{BB45B450-F52A-4721-9D28-19500A904DD4}" srcOrd="0" destOrd="0" parTransId="{9E49CFD5-938C-4B9B-926A-E4B3A7E4B383}" sibTransId="{BB911123-AF6D-4594-8426-802D21C1485A}"/>
    <dgm:cxn modelId="{1E143C6D-FA27-4572-9B18-F4E00BB5A725}" srcId="{BED3158A-CD30-4F26-8217-A2F84FAC7685}" destId="{1970CA40-1740-46F2-B251-DFB3BB3DC641}" srcOrd="1" destOrd="0" parTransId="{EB2568B6-3CD9-401D-8716-96ED9D8EF215}" sibTransId="{A66DBB14-B052-43E7-8C11-65C23166BFF7}"/>
    <dgm:cxn modelId="{672B794F-976A-4408-A030-9208A2FED6CE}" type="presOf" srcId="{1970CA40-1740-46F2-B251-DFB3BB3DC641}" destId="{D99E5C9D-60AB-4E63-8A47-362AF06C41C6}" srcOrd="0" destOrd="0" presId="urn:microsoft.com/office/officeart/2018/2/layout/IconLabelList"/>
    <dgm:cxn modelId="{9F8C7653-37F2-4997-BB26-C098AC8CDA5B}" type="presOf" srcId="{BED3158A-CD30-4F26-8217-A2F84FAC7685}" destId="{9E988741-745C-418D-8287-E61EA0203228}" srcOrd="0" destOrd="0" presId="urn:microsoft.com/office/officeart/2018/2/layout/IconLabelList"/>
    <dgm:cxn modelId="{27BCC9A4-2178-42BB-A79C-32AE04BC3E98}" srcId="{BED3158A-CD30-4F26-8217-A2F84FAC7685}" destId="{EBCDF0FE-D6E6-4E4D-9618-0B290494520F}" srcOrd="2" destOrd="0" parTransId="{959222BD-90C5-461C-8F3F-8952313917E1}" sibTransId="{8973673A-9549-4837-B7DE-E1B88EC656AB}"/>
    <dgm:cxn modelId="{922B19BF-CCF6-4936-9E44-B4D4B74A4315}" type="presOf" srcId="{EBCDF0FE-D6E6-4E4D-9618-0B290494520F}" destId="{A9A8CE45-AEBE-4F08-96B3-C21FB9333AE6}" srcOrd="0" destOrd="0" presId="urn:microsoft.com/office/officeart/2018/2/layout/IconLabelList"/>
    <dgm:cxn modelId="{680C66D1-3E6A-4A05-8EFE-A0B498150E5F}" srcId="{BED3158A-CD30-4F26-8217-A2F84FAC7685}" destId="{DE95A208-48A8-46B1-AAD8-6FFBA94DC3BE}" srcOrd="3" destOrd="0" parTransId="{FD609DB1-1E95-4F5D-A2F4-76C3B3A9EFD2}" sibTransId="{793A08D3-D894-42CE-A83C-B5AFDBE694E4}"/>
    <dgm:cxn modelId="{60F69977-8A82-46BD-9258-0F6B4E17A3A5}" type="presParOf" srcId="{9E988741-745C-418D-8287-E61EA0203228}" destId="{47E6C579-19E5-4131-89D3-8FF20286C3A1}" srcOrd="0" destOrd="0" presId="urn:microsoft.com/office/officeart/2018/2/layout/IconLabelList"/>
    <dgm:cxn modelId="{409DF5AA-F2F4-4F13-AEC7-3E3285433747}" type="presParOf" srcId="{47E6C579-19E5-4131-89D3-8FF20286C3A1}" destId="{F2ABDAD0-3248-4C16-B385-B7E741175E71}" srcOrd="0" destOrd="0" presId="urn:microsoft.com/office/officeart/2018/2/layout/IconLabelList"/>
    <dgm:cxn modelId="{22625A1A-BCC5-4EB6-B1BE-10037703B6FE}" type="presParOf" srcId="{47E6C579-19E5-4131-89D3-8FF20286C3A1}" destId="{B736C247-0B7E-4350-BD04-656A8C47A65B}" srcOrd="1" destOrd="0" presId="urn:microsoft.com/office/officeart/2018/2/layout/IconLabelList"/>
    <dgm:cxn modelId="{4C640080-750F-4795-A43E-C0C2065C131B}" type="presParOf" srcId="{47E6C579-19E5-4131-89D3-8FF20286C3A1}" destId="{784E9FEA-8CDB-4BF8-B33C-DA9E086E7442}" srcOrd="2" destOrd="0" presId="urn:microsoft.com/office/officeart/2018/2/layout/IconLabelList"/>
    <dgm:cxn modelId="{358AE0C6-8312-473F-B974-F84EB612AC43}" type="presParOf" srcId="{9E988741-745C-418D-8287-E61EA0203228}" destId="{51B4AE94-66D3-41EA-BC43-6F4E48187307}" srcOrd="1" destOrd="0" presId="urn:microsoft.com/office/officeart/2018/2/layout/IconLabelList"/>
    <dgm:cxn modelId="{222778DE-DB2E-4CB5-AF99-93F6AEB84662}" type="presParOf" srcId="{9E988741-745C-418D-8287-E61EA0203228}" destId="{DB2C40B5-FA6C-415D-8F90-2D50F714CACD}" srcOrd="2" destOrd="0" presId="urn:microsoft.com/office/officeart/2018/2/layout/IconLabelList"/>
    <dgm:cxn modelId="{B9EC39F3-B64D-4AF4-8B16-9DD339656A2C}" type="presParOf" srcId="{DB2C40B5-FA6C-415D-8F90-2D50F714CACD}" destId="{AED1EBD1-0766-44D1-A5B0-421D7D20E240}" srcOrd="0" destOrd="0" presId="urn:microsoft.com/office/officeart/2018/2/layout/IconLabelList"/>
    <dgm:cxn modelId="{B20FB5F9-06C4-4F40-8BEE-4DC661C3BB7B}" type="presParOf" srcId="{DB2C40B5-FA6C-415D-8F90-2D50F714CACD}" destId="{8A8A8C1B-B1D1-4EC7-8E10-B3565DB6C920}" srcOrd="1" destOrd="0" presId="urn:microsoft.com/office/officeart/2018/2/layout/IconLabelList"/>
    <dgm:cxn modelId="{EACF035B-E671-48FC-BFD8-BBAC695E92A5}" type="presParOf" srcId="{DB2C40B5-FA6C-415D-8F90-2D50F714CACD}" destId="{D99E5C9D-60AB-4E63-8A47-362AF06C41C6}" srcOrd="2" destOrd="0" presId="urn:microsoft.com/office/officeart/2018/2/layout/IconLabelList"/>
    <dgm:cxn modelId="{3F8E750D-A194-47BE-9AC2-686F898D9692}" type="presParOf" srcId="{9E988741-745C-418D-8287-E61EA0203228}" destId="{AC9992E4-D230-4852-9673-F8190AFC52B4}" srcOrd="3" destOrd="0" presId="urn:microsoft.com/office/officeart/2018/2/layout/IconLabelList"/>
    <dgm:cxn modelId="{9323BADE-3B3D-4E99-B959-489B165CA3FD}" type="presParOf" srcId="{9E988741-745C-418D-8287-E61EA0203228}" destId="{C4F62F84-032E-4477-925B-1763FCD75758}" srcOrd="4" destOrd="0" presId="urn:microsoft.com/office/officeart/2018/2/layout/IconLabelList"/>
    <dgm:cxn modelId="{D1B7906A-73B5-4C22-B2C2-C9F6DB0EAD11}" type="presParOf" srcId="{C4F62F84-032E-4477-925B-1763FCD75758}" destId="{0795ADB6-0C1A-4F4B-9C26-0AE30A1FD54F}" srcOrd="0" destOrd="0" presId="urn:microsoft.com/office/officeart/2018/2/layout/IconLabelList"/>
    <dgm:cxn modelId="{D77984DB-EECA-4933-B428-AC0783479D70}" type="presParOf" srcId="{C4F62F84-032E-4477-925B-1763FCD75758}" destId="{1A94688B-51E8-46AF-9968-6840DC20163F}" srcOrd="1" destOrd="0" presId="urn:microsoft.com/office/officeart/2018/2/layout/IconLabelList"/>
    <dgm:cxn modelId="{5A7EA330-65A7-4319-ABAC-90C4A9056E36}" type="presParOf" srcId="{C4F62F84-032E-4477-925B-1763FCD75758}" destId="{A9A8CE45-AEBE-4F08-96B3-C21FB9333AE6}" srcOrd="2" destOrd="0" presId="urn:microsoft.com/office/officeart/2018/2/layout/IconLabelList"/>
    <dgm:cxn modelId="{07D8B7E6-BB22-4C79-A2FB-E67892911441}" type="presParOf" srcId="{9E988741-745C-418D-8287-E61EA0203228}" destId="{EC29673E-3094-4709-8C3B-3DF141AFA655}" srcOrd="5" destOrd="0" presId="urn:microsoft.com/office/officeart/2018/2/layout/IconLabelList"/>
    <dgm:cxn modelId="{0F51BE14-DC9F-48D6-81A3-6BFC98FDFF80}" type="presParOf" srcId="{9E988741-745C-418D-8287-E61EA0203228}" destId="{B81698EB-036E-4EF1-B1D3-E2BC87BCB976}" srcOrd="6" destOrd="0" presId="urn:microsoft.com/office/officeart/2018/2/layout/IconLabelList"/>
    <dgm:cxn modelId="{47916D94-83BD-4EFC-B473-AC2C0479ED52}" type="presParOf" srcId="{B81698EB-036E-4EF1-B1D3-E2BC87BCB976}" destId="{0E7149DB-22F8-4FD5-B544-323499D6D2FA}" srcOrd="0" destOrd="0" presId="urn:microsoft.com/office/officeart/2018/2/layout/IconLabelList"/>
    <dgm:cxn modelId="{4EAAE14E-60EF-4680-8F9F-FBB272FAA095}" type="presParOf" srcId="{B81698EB-036E-4EF1-B1D3-E2BC87BCB976}" destId="{A60DE727-44F9-4A58-A348-7845A62B1D4E}" srcOrd="1" destOrd="0" presId="urn:microsoft.com/office/officeart/2018/2/layout/IconLabelList"/>
    <dgm:cxn modelId="{682CE6A0-F3C2-45EF-9AAC-370AA3AA339E}" type="presParOf" srcId="{B81698EB-036E-4EF1-B1D3-E2BC87BCB976}" destId="{6667E7F3-3ACB-4E24-8963-658BAFBDB36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5B5408-D055-4B1F-AC4E-A97EF786AAC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7619FD-7DEC-4689-BA09-E2A2CB2D655C}">
      <dgm:prSet/>
      <dgm:spPr/>
      <dgm:t>
        <a:bodyPr/>
        <a:lstStyle/>
        <a:p>
          <a:r>
            <a:rPr lang="en-US"/>
            <a:t>Key Takeaways</a:t>
          </a:r>
        </a:p>
      </dgm:t>
    </dgm:pt>
    <dgm:pt modelId="{D8983E82-4E1E-430B-ACC9-3C9BEBE4DCAC}" type="parTrans" cxnId="{F1073998-A707-498C-9E29-760A3DA964DA}">
      <dgm:prSet/>
      <dgm:spPr/>
      <dgm:t>
        <a:bodyPr/>
        <a:lstStyle/>
        <a:p>
          <a:endParaRPr lang="en-US"/>
        </a:p>
      </dgm:t>
    </dgm:pt>
    <dgm:pt modelId="{299903E4-3485-4E3F-8EC0-1C7B65D12C13}" type="sibTrans" cxnId="{F1073998-A707-498C-9E29-760A3DA964DA}">
      <dgm:prSet/>
      <dgm:spPr/>
      <dgm:t>
        <a:bodyPr/>
        <a:lstStyle/>
        <a:p>
          <a:endParaRPr lang="en-US"/>
        </a:p>
      </dgm:t>
    </dgm:pt>
    <dgm:pt modelId="{56EB42E3-711D-4932-AC80-B397217E60E5}">
      <dgm:prSet/>
      <dgm:spPr/>
      <dgm:t>
        <a:bodyPr/>
        <a:lstStyle/>
        <a:p>
          <a:r>
            <a:rPr lang="en-US"/>
            <a:t>Study Limitations</a:t>
          </a:r>
        </a:p>
      </dgm:t>
    </dgm:pt>
    <dgm:pt modelId="{6C009AE9-42B1-4267-9C68-356638506A86}" type="parTrans" cxnId="{491C5AD4-0E81-45C8-857E-762B3DC03C42}">
      <dgm:prSet/>
      <dgm:spPr/>
      <dgm:t>
        <a:bodyPr/>
        <a:lstStyle/>
        <a:p>
          <a:endParaRPr lang="en-US"/>
        </a:p>
      </dgm:t>
    </dgm:pt>
    <dgm:pt modelId="{940C9E8A-B5B4-48F4-98BD-E11E3D4AE561}" type="sibTrans" cxnId="{491C5AD4-0E81-45C8-857E-762B3DC03C42}">
      <dgm:prSet/>
      <dgm:spPr/>
      <dgm:t>
        <a:bodyPr/>
        <a:lstStyle/>
        <a:p>
          <a:endParaRPr lang="en-US"/>
        </a:p>
      </dgm:t>
    </dgm:pt>
    <dgm:pt modelId="{307F2AC0-CF29-4D55-9382-5243E4D360AC}">
      <dgm:prSet/>
      <dgm:spPr/>
      <dgm:t>
        <a:bodyPr/>
        <a:lstStyle/>
        <a:p>
          <a:r>
            <a:rPr lang="en-US"/>
            <a:t>Final Thoughts</a:t>
          </a:r>
        </a:p>
      </dgm:t>
    </dgm:pt>
    <dgm:pt modelId="{BEECFE1E-CEC8-45FF-894E-148EAC68F1BC}" type="parTrans" cxnId="{B4209EA9-129A-4944-A54C-BC379064FD37}">
      <dgm:prSet/>
      <dgm:spPr/>
      <dgm:t>
        <a:bodyPr/>
        <a:lstStyle/>
        <a:p>
          <a:endParaRPr lang="en-US"/>
        </a:p>
      </dgm:t>
    </dgm:pt>
    <dgm:pt modelId="{F8041F5F-1FB8-4D5B-B818-01251639B324}" type="sibTrans" cxnId="{B4209EA9-129A-4944-A54C-BC379064FD37}">
      <dgm:prSet/>
      <dgm:spPr/>
      <dgm:t>
        <a:bodyPr/>
        <a:lstStyle/>
        <a:p>
          <a:endParaRPr lang="en-US"/>
        </a:p>
      </dgm:t>
    </dgm:pt>
    <dgm:pt modelId="{5B23FCC3-6829-45EA-A013-31841F11ED88}" type="pres">
      <dgm:prSet presAssocID="{685B5408-D055-4B1F-AC4E-A97EF786AAC9}" presName="root" presStyleCnt="0">
        <dgm:presLayoutVars>
          <dgm:dir/>
          <dgm:resizeHandles val="exact"/>
        </dgm:presLayoutVars>
      </dgm:prSet>
      <dgm:spPr/>
    </dgm:pt>
    <dgm:pt modelId="{066EB81B-54CF-4139-922A-39B16DCEF58B}" type="pres">
      <dgm:prSet presAssocID="{B77619FD-7DEC-4689-BA09-E2A2CB2D655C}" presName="compNode" presStyleCnt="0"/>
      <dgm:spPr/>
    </dgm:pt>
    <dgm:pt modelId="{D6377DA6-F4E3-466A-9681-1B63DC030C3C}" type="pres">
      <dgm:prSet presAssocID="{B77619FD-7DEC-4689-BA09-E2A2CB2D655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A7FD203-8607-427B-B454-AE3D69A22121}" type="pres">
      <dgm:prSet presAssocID="{B77619FD-7DEC-4689-BA09-E2A2CB2D655C}" presName="spaceRect" presStyleCnt="0"/>
      <dgm:spPr/>
    </dgm:pt>
    <dgm:pt modelId="{599DE45F-FEFB-4AEA-AA72-AA3E66E7652C}" type="pres">
      <dgm:prSet presAssocID="{B77619FD-7DEC-4689-BA09-E2A2CB2D655C}" presName="textRect" presStyleLbl="revTx" presStyleIdx="0" presStyleCnt="3">
        <dgm:presLayoutVars>
          <dgm:chMax val="1"/>
          <dgm:chPref val="1"/>
        </dgm:presLayoutVars>
      </dgm:prSet>
      <dgm:spPr/>
    </dgm:pt>
    <dgm:pt modelId="{41DC73B6-183F-4F38-9666-CC573465F3E7}" type="pres">
      <dgm:prSet presAssocID="{299903E4-3485-4E3F-8EC0-1C7B65D12C13}" presName="sibTrans" presStyleCnt="0"/>
      <dgm:spPr/>
    </dgm:pt>
    <dgm:pt modelId="{A17C2330-429D-4657-9FD1-8B09578EB6AA}" type="pres">
      <dgm:prSet presAssocID="{56EB42E3-711D-4932-AC80-B397217E60E5}" presName="compNode" presStyleCnt="0"/>
      <dgm:spPr/>
    </dgm:pt>
    <dgm:pt modelId="{63DBAE76-A440-4E91-8880-975D5EF1FD0C}" type="pres">
      <dgm:prSet presAssocID="{56EB42E3-711D-4932-AC80-B397217E60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73EFB113-AF73-44CA-9628-E379A560A010}" type="pres">
      <dgm:prSet presAssocID="{56EB42E3-711D-4932-AC80-B397217E60E5}" presName="spaceRect" presStyleCnt="0"/>
      <dgm:spPr/>
    </dgm:pt>
    <dgm:pt modelId="{0CD93AF2-B7F6-47E1-BAED-CF2239B3E4E4}" type="pres">
      <dgm:prSet presAssocID="{56EB42E3-711D-4932-AC80-B397217E60E5}" presName="textRect" presStyleLbl="revTx" presStyleIdx="1" presStyleCnt="3">
        <dgm:presLayoutVars>
          <dgm:chMax val="1"/>
          <dgm:chPref val="1"/>
        </dgm:presLayoutVars>
      </dgm:prSet>
      <dgm:spPr/>
    </dgm:pt>
    <dgm:pt modelId="{D25A6A54-B54F-434A-9C05-EA67CD618028}" type="pres">
      <dgm:prSet presAssocID="{940C9E8A-B5B4-48F4-98BD-E11E3D4AE561}" presName="sibTrans" presStyleCnt="0"/>
      <dgm:spPr/>
    </dgm:pt>
    <dgm:pt modelId="{166B286A-EE76-4F28-BC77-E74909F0AB2B}" type="pres">
      <dgm:prSet presAssocID="{307F2AC0-CF29-4D55-9382-5243E4D360AC}" presName="compNode" presStyleCnt="0"/>
      <dgm:spPr/>
    </dgm:pt>
    <dgm:pt modelId="{58195EAE-283F-420C-BE3C-FC9D62B43A9B}" type="pres">
      <dgm:prSet presAssocID="{307F2AC0-CF29-4D55-9382-5243E4D360A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D4D6025C-C152-4D8F-98F9-9E529E63A452}" type="pres">
      <dgm:prSet presAssocID="{307F2AC0-CF29-4D55-9382-5243E4D360AC}" presName="spaceRect" presStyleCnt="0"/>
      <dgm:spPr/>
    </dgm:pt>
    <dgm:pt modelId="{50365132-DFE5-4908-AF7A-7BA987ED30F3}" type="pres">
      <dgm:prSet presAssocID="{307F2AC0-CF29-4D55-9382-5243E4D360A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E771963-F0B1-48FC-8281-79FF93319568}" type="presOf" srcId="{B77619FD-7DEC-4689-BA09-E2A2CB2D655C}" destId="{599DE45F-FEFB-4AEA-AA72-AA3E66E7652C}" srcOrd="0" destOrd="0" presId="urn:microsoft.com/office/officeart/2018/2/layout/IconLabelList"/>
    <dgm:cxn modelId="{5EBDF18F-5C7B-41E2-896C-143668A35C94}" type="presOf" srcId="{56EB42E3-711D-4932-AC80-B397217E60E5}" destId="{0CD93AF2-B7F6-47E1-BAED-CF2239B3E4E4}" srcOrd="0" destOrd="0" presId="urn:microsoft.com/office/officeart/2018/2/layout/IconLabelList"/>
    <dgm:cxn modelId="{F1073998-A707-498C-9E29-760A3DA964DA}" srcId="{685B5408-D055-4B1F-AC4E-A97EF786AAC9}" destId="{B77619FD-7DEC-4689-BA09-E2A2CB2D655C}" srcOrd="0" destOrd="0" parTransId="{D8983E82-4E1E-430B-ACC9-3C9BEBE4DCAC}" sibTransId="{299903E4-3485-4E3F-8EC0-1C7B65D12C13}"/>
    <dgm:cxn modelId="{B4209EA9-129A-4944-A54C-BC379064FD37}" srcId="{685B5408-D055-4B1F-AC4E-A97EF786AAC9}" destId="{307F2AC0-CF29-4D55-9382-5243E4D360AC}" srcOrd="2" destOrd="0" parTransId="{BEECFE1E-CEC8-45FF-894E-148EAC68F1BC}" sibTransId="{F8041F5F-1FB8-4D5B-B818-01251639B324}"/>
    <dgm:cxn modelId="{505389B6-1BE3-4D29-BDC0-B555A2DE93CF}" type="presOf" srcId="{307F2AC0-CF29-4D55-9382-5243E4D360AC}" destId="{50365132-DFE5-4908-AF7A-7BA987ED30F3}" srcOrd="0" destOrd="0" presId="urn:microsoft.com/office/officeart/2018/2/layout/IconLabelList"/>
    <dgm:cxn modelId="{491C5AD4-0E81-45C8-857E-762B3DC03C42}" srcId="{685B5408-D055-4B1F-AC4E-A97EF786AAC9}" destId="{56EB42E3-711D-4932-AC80-B397217E60E5}" srcOrd="1" destOrd="0" parTransId="{6C009AE9-42B1-4267-9C68-356638506A86}" sibTransId="{940C9E8A-B5B4-48F4-98BD-E11E3D4AE561}"/>
    <dgm:cxn modelId="{AA6E48FF-C7C9-47B7-8533-C695B8ECEA7B}" type="presOf" srcId="{685B5408-D055-4B1F-AC4E-A97EF786AAC9}" destId="{5B23FCC3-6829-45EA-A013-31841F11ED88}" srcOrd="0" destOrd="0" presId="urn:microsoft.com/office/officeart/2018/2/layout/IconLabelList"/>
    <dgm:cxn modelId="{95C4A9AF-59EA-4AC2-99BC-85304FB69912}" type="presParOf" srcId="{5B23FCC3-6829-45EA-A013-31841F11ED88}" destId="{066EB81B-54CF-4139-922A-39B16DCEF58B}" srcOrd="0" destOrd="0" presId="urn:microsoft.com/office/officeart/2018/2/layout/IconLabelList"/>
    <dgm:cxn modelId="{F4A933E3-D603-4548-B1E3-0DCA7F11E5B7}" type="presParOf" srcId="{066EB81B-54CF-4139-922A-39B16DCEF58B}" destId="{D6377DA6-F4E3-466A-9681-1B63DC030C3C}" srcOrd="0" destOrd="0" presId="urn:microsoft.com/office/officeart/2018/2/layout/IconLabelList"/>
    <dgm:cxn modelId="{367890C1-0A2D-4C64-8F59-0661DC1D7C4C}" type="presParOf" srcId="{066EB81B-54CF-4139-922A-39B16DCEF58B}" destId="{EA7FD203-8607-427B-B454-AE3D69A22121}" srcOrd="1" destOrd="0" presId="urn:microsoft.com/office/officeart/2018/2/layout/IconLabelList"/>
    <dgm:cxn modelId="{8CB6C034-E188-4A74-A8DE-9ED8DC2CD902}" type="presParOf" srcId="{066EB81B-54CF-4139-922A-39B16DCEF58B}" destId="{599DE45F-FEFB-4AEA-AA72-AA3E66E7652C}" srcOrd="2" destOrd="0" presId="urn:microsoft.com/office/officeart/2018/2/layout/IconLabelList"/>
    <dgm:cxn modelId="{CA47BBDB-7617-4CAB-BFD5-EEA76DC7A854}" type="presParOf" srcId="{5B23FCC3-6829-45EA-A013-31841F11ED88}" destId="{41DC73B6-183F-4F38-9666-CC573465F3E7}" srcOrd="1" destOrd="0" presId="urn:microsoft.com/office/officeart/2018/2/layout/IconLabelList"/>
    <dgm:cxn modelId="{FFCFA4ED-F80B-4588-B36D-599788A2B066}" type="presParOf" srcId="{5B23FCC3-6829-45EA-A013-31841F11ED88}" destId="{A17C2330-429D-4657-9FD1-8B09578EB6AA}" srcOrd="2" destOrd="0" presId="urn:microsoft.com/office/officeart/2018/2/layout/IconLabelList"/>
    <dgm:cxn modelId="{E5CE6EE9-D45A-4611-9B73-A224690DD69C}" type="presParOf" srcId="{A17C2330-429D-4657-9FD1-8B09578EB6AA}" destId="{63DBAE76-A440-4E91-8880-975D5EF1FD0C}" srcOrd="0" destOrd="0" presId="urn:microsoft.com/office/officeart/2018/2/layout/IconLabelList"/>
    <dgm:cxn modelId="{06F6BF17-B417-4314-A356-EDFC279DA93F}" type="presParOf" srcId="{A17C2330-429D-4657-9FD1-8B09578EB6AA}" destId="{73EFB113-AF73-44CA-9628-E379A560A010}" srcOrd="1" destOrd="0" presId="urn:microsoft.com/office/officeart/2018/2/layout/IconLabelList"/>
    <dgm:cxn modelId="{B31DCF2E-7E02-4217-B92F-3C01F1D4D661}" type="presParOf" srcId="{A17C2330-429D-4657-9FD1-8B09578EB6AA}" destId="{0CD93AF2-B7F6-47E1-BAED-CF2239B3E4E4}" srcOrd="2" destOrd="0" presId="urn:microsoft.com/office/officeart/2018/2/layout/IconLabelList"/>
    <dgm:cxn modelId="{63FD8AE1-3035-47A6-8A7B-1516CDA1B179}" type="presParOf" srcId="{5B23FCC3-6829-45EA-A013-31841F11ED88}" destId="{D25A6A54-B54F-434A-9C05-EA67CD618028}" srcOrd="3" destOrd="0" presId="urn:microsoft.com/office/officeart/2018/2/layout/IconLabelList"/>
    <dgm:cxn modelId="{C588699F-0B3A-4545-814D-FE981855F5DE}" type="presParOf" srcId="{5B23FCC3-6829-45EA-A013-31841F11ED88}" destId="{166B286A-EE76-4F28-BC77-E74909F0AB2B}" srcOrd="4" destOrd="0" presId="urn:microsoft.com/office/officeart/2018/2/layout/IconLabelList"/>
    <dgm:cxn modelId="{B0A100BC-1019-42D1-8E90-15F00F639972}" type="presParOf" srcId="{166B286A-EE76-4F28-BC77-E74909F0AB2B}" destId="{58195EAE-283F-420C-BE3C-FC9D62B43A9B}" srcOrd="0" destOrd="0" presId="urn:microsoft.com/office/officeart/2018/2/layout/IconLabelList"/>
    <dgm:cxn modelId="{99EFF845-6FC0-45BF-9DDF-B84AF2E5136B}" type="presParOf" srcId="{166B286A-EE76-4F28-BC77-E74909F0AB2B}" destId="{D4D6025C-C152-4D8F-98F9-9E529E63A452}" srcOrd="1" destOrd="0" presId="urn:microsoft.com/office/officeart/2018/2/layout/IconLabelList"/>
    <dgm:cxn modelId="{D9322F38-2D0E-46DB-8FBF-0DE8C72ADEA8}" type="presParOf" srcId="{166B286A-EE76-4F28-BC77-E74909F0AB2B}" destId="{50365132-DFE5-4908-AF7A-7BA987ED30F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A5FA9-C9E8-46E2-B1BB-A6FAC25D161A}">
      <dsp:nvSpPr>
        <dsp:cNvPr id="0" name=""/>
        <dsp:cNvSpPr/>
      </dsp:nvSpPr>
      <dsp:spPr>
        <a:xfrm>
          <a:off x="0" y="18664"/>
          <a:ext cx="6403994" cy="9547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Socioeconomic Status and Health Outcomes</a:t>
          </a:r>
        </a:p>
      </dsp:txBody>
      <dsp:txXfrm>
        <a:off x="46606" y="65270"/>
        <a:ext cx="6310782" cy="861507"/>
      </dsp:txXfrm>
    </dsp:sp>
    <dsp:sp modelId="{29F4742A-F0EF-4CE3-A297-911B20477675}">
      <dsp:nvSpPr>
        <dsp:cNvPr id="0" name=""/>
        <dsp:cNvSpPr/>
      </dsp:nvSpPr>
      <dsp:spPr>
        <a:xfrm>
          <a:off x="0" y="1042504"/>
          <a:ext cx="6403994" cy="954719"/>
        </a:xfrm>
        <a:prstGeom prst="roundRect">
          <a:avLst/>
        </a:prstGeom>
        <a:gradFill rotWithShape="0">
          <a:gsLst>
            <a:gs pos="0">
              <a:schemeClr val="accent5">
                <a:hueOff val="581886"/>
                <a:satOff val="1939"/>
                <a:lumOff val="220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581886"/>
                <a:satOff val="1939"/>
                <a:lumOff val="220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Hospital Quality and Resource Disparity</a:t>
          </a:r>
        </a:p>
      </dsp:txBody>
      <dsp:txXfrm>
        <a:off x="46606" y="1089110"/>
        <a:ext cx="6310782" cy="861507"/>
      </dsp:txXfrm>
    </dsp:sp>
    <dsp:sp modelId="{04C3199A-CEA7-4DBD-968E-D25E498BF7D6}">
      <dsp:nvSpPr>
        <dsp:cNvPr id="0" name=""/>
        <dsp:cNvSpPr/>
      </dsp:nvSpPr>
      <dsp:spPr>
        <a:xfrm>
          <a:off x="0" y="2066344"/>
          <a:ext cx="6403994" cy="954719"/>
        </a:xfrm>
        <a:prstGeom prst="roundRect">
          <a:avLst/>
        </a:prstGeom>
        <a:gradFill rotWithShape="0">
          <a:gsLst>
            <a:gs pos="0">
              <a:schemeClr val="accent5">
                <a:hueOff val="1163773"/>
                <a:satOff val="3877"/>
                <a:lumOff val="441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1163773"/>
                <a:satOff val="3877"/>
                <a:lumOff val="441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Measuring Deprivation Accurately</a:t>
          </a:r>
        </a:p>
      </dsp:txBody>
      <dsp:txXfrm>
        <a:off x="46606" y="2112950"/>
        <a:ext cx="6310782" cy="861507"/>
      </dsp:txXfrm>
    </dsp:sp>
    <dsp:sp modelId="{2F1190D7-4FB5-48B3-860B-BCACBE9E497E}">
      <dsp:nvSpPr>
        <dsp:cNvPr id="0" name=""/>
        <dsp:cNvSpPr/>
      </dsp:nvSpPr>
      <dsp:spPr>
        <a:xfrm>
          <a:off x="0" y="3090184"/>
          <a:ext cx="6403994" cy="954719"/>
        </a:xfrm>
        <a:prstGeom prst="roundRect">
          <a:avLst/>
        </a:prstGeom>
        <a:gradFill rotWithShape="0">
          <a:gsLst>
            <a:gs pos="0">
              <a:schemeClr val="accent5">
                <a:hueOff val="1745659"/>
                <a:satOff val="5816"/>
                <a:lumOff val="6617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1745659"/>
                <a:satOff val="5816"/>
                <a:lumOff val="6617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Geographic Income Disparities</a:t>
          </a:r>
        </a:p>
      </dsp:txBody>
      <dsp:txXfrm>
        <a:off x="46606" y="3136790"/>
        <a:ext cx="6310782" cy="861507"/>
      </dsp:txXfrm>
    </dsp:sp>
    <dsp:sp modelId="{C4585C2A-83E9-4AB5-8CAA-2224EA31CC51}">
      <dsp:nvSpPr>
        <dsp:cNvPr id="0" name=""/>
        <dsp:cNvSpPr/>
      </dsp:nvSpPr>
      <dsp:spPr>
        <a:xfrm>
          <a:off x="0" y="4114024"/>
          <a:ext cx="6403994" cy="954719"/>
        </a:xfrm>
        <a:prstGeom prst="roundRect">
          <a:avLst/>
        </a:prstGeom>
        <a:gradFill rotWithShape="0">
          <a:gsLst>
            <a:gs pos="0">
              <a:schemeClr val="accent5">
                <a:hueOff val="2327545"/>
                <a:satOff val="7755"/>
                <a:lumOff val="8823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2327545"/>
                <a:satOff val="7755"/>
                <a:lumOff val="8823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Why PSI-90 Matters</a:t>
          </a:r>
        </a:p>
      </dsp:txBody>
      <dsp:txXfrm>
        <a:off x="46606" y="4160630"/>
        <a:ext cx="6310782" cy="861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BDAD0-3248-4C16-B385-B7E741175E71}">
      <dsp:nvSpPr>
        <dsp:cNvPr id="0" name=""/>
        <dsp:cNvSpPr/>
      </dsp:nvSpPr>
      <dsp:spPr>
        <a:xfrm>
          <a:off x="712197" y="715776"/>
          <a:ext cx="1063698" cy="10636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4E9FEA-8CDB-4BF8-B33C-DA9E086E7442}">
      <dsp:nvSpPr>
        <dsp:cNvPr id="0" name=""/>
        <dsp:cNvSpPr/>
      </dsp:nvSpPr>
      <dsp:spPr>
        <a:xfrm>
          <a:off x="62159" y="2094285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Trusted &amp; Publicly Available	</a:t>
          </a:r>
        </a:p>
      </dsp:txBody>
      <dsp:txXfrm>
        <a:off x="62159" y="2094285"/>
        <a:ext cx="2363775" cy="720000"/>
      </dsp:txXfrm>
    </dsp:sp>
    <dsp:sp modelId="{AED1EBD1-0766-44D1-A5B0-421D7D20E240}">
      <dsp:nvSpPr>
        <dsp:cNvPr id="0" name=""/>
        <dsp:cNvSpPr/>
      </dsp:nvSpPr>
      <dsp:spPr>
        <a:xfrm>
          <a:off x="3489632" y="715776"/>
          <a:ext cx="1063698" cy="10636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9E5C9D-60AB-4E63-8A47-362AF06C41C6}">
      <dsp:nvSpPr>
        <dsp:cNvPr id="0" name=""/>
        <dsp:cNvSpPr/>
      </dsp:nvSpPr>
      <dsp:spPr>
        <a:xfrm>
          <a:off x="2839594" y="2094285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Align directly with the research objective</a:t>
          </a:r>
        </a:p>
      </dsp:txBody>
      <dsp:txXfrm>
        <a:off x="2839594" y="2094285"/>
        <a:ext cx="2363775" cy="720000"/>
      </dsp:txXfrm>
    </dsp:sp>
    <dsp:sp modelId="{0795ADB6-0C1A-4F4B-9C26-0AE30A1FD54F}">
      <dsp:nvSpPr>
        <dsp:cNvPr id="0" name=""/>
        <dsp:cNvSpPr/>
      </dsp:nvSpPr>
      <dsp:spPr>
        <a:xfrm>
          <a:off x="6267068" y="715776"/>
          <a:ext cx="1063698" cy="10636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8CE45-AEBE-4F08-96B3-C21FB9333AE6}">
      <dsp:nvSpPr>
        <dsp:cNvPr id="0" name=""/>
        <dsp:cNvSpPr/>
      </dsp:nvSpPr>
      <dsp:spPr>
        <a:xfrm>
          <a:off x="5617030" y="2094285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Reflective of Hospital Outcomes</a:t>
          </a:r>
        </a:p>
      </dsp:txBody>
      <dsp:txXfrm>
        <a:off x="5617030" y="2094285"/>
        <a:ext cx="2363775" cy="720000"/>
      </dsp:txXfrm>
    </dsp:sp>
    <dsp:sp modelId="{0E7149DB-22F8-4FD5-B544-323499D6D2FA}">
      <dsp:nvSpPr>
        <dsp:cNvPr id="0" name=""/>
        <dsp:cNvSpPr/>
      </dsp:nvSpPr>
      <dsp:spPr>
        <a:xfrm>
          <a:off x="9044504" y="715776"/>
          <a:ext cx="1063698" cy="10636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7E7F3-3ACB-4E24-8963-658BAFBDB36C}">
      <dsp:nvSpPr>
        <dsp:cNvPr id="0" name=""/>
        <dsp:cNvSpPr/>
      </dsp:nvSpPr>
      <dsp:spPr>
        <a:xfrm>
          <a:off x="8394465" y="2094285"/>
          <a:ext cx="2363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Reflective of Community Context</a:t>
          </a:r>
        </a:p>
      </dsp:txBody>
      <dsp:txXfrm>
        <a:off x="8394465" y="2094285"/>
        <a:ext cx="236377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77DA6-F4E3-466A-9681-1B63DC030C3C}">
      <dsp:nvSpPr>
        <dsp:cNvPr id="0" name=""/>
        <dsp:cNvSpPr/>
      </dsp:nvSpPr>
      <dsp:spPr>
        <a:xfrm>
          <a:off x="916987" y="491891"/>
          <a:ext cx="1444246" cy="14442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DE45F-FEFB-4AEA-AA72-AA3E66E7652C}">
      <dsp:nvSpPr>
        <dsp:cNvPr id="0" name=""/>
        <dsp:cNvSpPr/>
      </dsp:nvSpPr>
      <dsp:spPr>
        <a:xfrm>
          <a:off x="34392" y="2318170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Key Takeaways</a:t>
          </a:r>
        </a:p>
      </dsp:txBody>
      <dsp:txXfrm>
        <a:off x="34392" y="2318170"/>
        <a:ext cx="3209437" cy="720000"/>
      </dsp:txXfrm>
    </dsp:sp>
    <dsp:sp modelId="{63DBAE76-A440-4E91-8880-975D5EF1FD0C}">
      <dsp:nvSpPr>
        <dsp:cNvPr id="0" name=""/>
        <dsp:cNvSpPr/>
      </dsp:nvSpPr>
      <dsp:spPr>
        <a:xfrm>
          <a:off x="4688076" y="491891"/>
          <a:ext cx="1444246" cy="14442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93AF2-B7F6-47E1-BAED-CF2239B3E4E4}">
      <dsp:nvSpPr>
        <dsp:cNvPr id="0" name=""/>
        <dsp:cNvSpPr/>
      </dsp:nvSpPr>
      <dsp:spPr>
        <a:xfrm>
          <a:off x="3805481" y="2318170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Study Limitations</a:t>
          </a:r>
        </a:p>
      </dsp:txBody>
      <dsp:txXfrm>
        <a:off x="3805481" y="2318170"/>
        <a:ext cx="3209437" cy="720000"/>
      </dsp:txXfrm>
    </dsp:sp>
    <dsp:sp modelId="{58195EAE-283F-420C-BE3C-FC9D62B43A9B}">
      <dsp:nvSpPr>
        <dsp:cNvPr id="0" name=""/>
        <dsp:cNvSpPr/>
      </dsp:nvSpPr>
      <dsp:spPr>
        <a:xfrm>
          <a:off x="8459165" y="491891"/>
          <a:ext cx="1444246" cy="14442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65132-DFE5-4908-AF7A-7BA987ED30F3}">
      <dsp:nvSpPr>
        <dsp:cNvPr id="0" name=""/>
        <dsp:cNvSpPr/>
      </dsp:nvSpPr>
      <dsp:spPr>
        <a:xfrm>
          <a:off x="7576570" y="2318170"/>
          <a:ext cx="32094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Final Thoughts</a:t>
          </a:r>
        </a:p>
      </dsp:txBody>
      <dsp:txXfrm>
        <a:off x="7576570" y="2318170"/>
        <a:ext cx="320943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CC060-355A-4D1B-989F-F1F10EC5AD26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20847-2CB4-412A-8B76-A83700D6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06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01/jamanetworkopen.2022.53620" TargetMode="External"/><Relationship Id="rId13" Type="http://schemas.openxmlformats.org/officeDocument/2006/relationships/hyperlink" Target="https://doi.org/10.2196/30619" TargetMode="External"/><Relationship Id="rId3" Type="http://schemas.openxmlformats.org/officeDocument/2006/relationships/hyperlink" Target="https://nam.edu/wp-content/uploads/2016/09/Addressing-Social-Determinants-of-Health-and-Health-Disparities.pdf" TargetMode="External"/><Relationship Id="rId7" Type="http://schemas.openxmlformats.org/officeDocument/2006/relationships/hyperlink" Target="https://data.cms.gov/provider-data/dataset/muwa-iene" TargetMode="External"/><Relationship Id="rId12" Type="http://schemas.openxmlformats.org/officeDocument/2006/relationships/hyperlink" Target="https://p4qm.org/measures/0531" TargetMode="External"/><Relationship Id="rId2" Type="http://schemas.openxmlformats.org/officeDocument/2006/relationships/slide" Target="../slides/slide11.xml"/><Relationship Id="rId16" Type="http://schemas.openxmlformats.org/officeDocument/2006/relationships/hyperlink" Target="https://www.who.int/teams/social-determinants-of-health/equity-and-health/world-report-on-social-determinants-of-health-equity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cms.gov/priorities/innovation/files/fact-sheet/bpciadvanced-fs-psi90.pdf" TargetMode="External"/><Relationship Id="rId11" Type="http://schemas.openxmlformats.org/officeDocument/2006/relationships/hyperlink" Target="https://doi.org/10.48550/arXiv.2506.08131" TargetMode="External"/><Relationship Id="rId5" Type="http://schemas.openxmlformats.org/officeDocument/2006/relationships/hyperlink" Target="https://doi.org/10.1146/annurev-publhealth-031210-101218" TargetMode="External"/><Relationship Id="rId15" Type="http://schemas.openxmlformats.org/officeDocument/2006/relationships/hyperlink" Target="https://data.census.gov/table/ACSDT5Y2023.B19013?q=B19013+ZIP+Code+Tabulation+Area" TargetMode="External"/><Relationship Id="rId10" Type="http://schemas.openxmlformats.org/officeDocument/2006/relationships/hyperlink" Target="https://doi.org/10.1056/NEJMp1802313" TargetMode="External"/><Relationship Id="rId4" Type="http://schemas.openxmlformats.org/officeDocument/2006/relationships/hyperlink" Target="https://doi.org/10.1186/s12939-021-01615-y" TargetMode="External"/><Relationship Id="rId9" Type="http://schemas.openxmlformats.org/officeDocument/2006/relationships/hyperlink" Target="https://doi.org/10.1097/PTS.0b013e3182948a69" TargetMode="External"/><Relationship Id="rId14" Type="http://schemas.openxmlformats.org/officeDocument/2006/relationships/hyperlink" Target="https://doi.org/10.1093/intqhc/mzab046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20847-2CB4-412A-8B76-A83700D699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14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A statistically significant inverse relationship exists between median income and patient safety incidents (PSI-90).</a:t>
            </a:r>
          </a:p>
          <a:p>
            <a:r>
              <a:rPr lang="en-US" b="0" dirty="0"/>
              <a:t>Patients in lower-income ZIP codes are more likely to experience preventable hospital safety events.</a:t>
            </a:r>
          </a:p>
          <a:p>
            <a:r>
              <a:rPr lang="en-US" b="0" dirty="0"/>
              <a:t>Low R² value (0.0198) underscores that income alone is not a strong predictor, but an important contributing factor.</a:t>
            </a:r>
          </a:p>
          <a:p>
            <a:r>
              <a:rPr lang="en-US" b="0" dirty="0"/>
              <a:t>Highlights the structural inequalities embedded in the U.S. healthcare system.</a:t>
            </a:r>
          </a:p>
          <a:p>
            <a:endParaRPr lang="en-US" b="0" dirty="0"/>
          </a:p>
          <a:p>
            <a:r>
              <a:rPr lang="en-US" b="0" dirty="0"/>
              <a:t>Limited variables (e.g., hospital-level and demographic factors not included).</a:t>
            </a:r>
          </a:p>
          <a:p>
            <a:r>
              <a:rPr lang="en-US" b="0" dirty="0"/>
              <a:t>Truncated income data may reduce precision.</a:t>
            </a:r>
          </a:p>
          <a:p>
            <a:r>
              <a:rPr lang="en-US" b="0" dirty="0"/>
              <a:t>Reinforces the need for multifactorial models in health equity research.</a:t>
            </a:r>
          </a:p>
          <a:p>
            <a:endParaRPr lang="en-US" b="0" dirty="0"/>
          </a:p>
          <a:p>
            <a:r>
              <a:rPr lang="en-US" b="0" dirty="0"/>
              <a:t>Healthcare organizations should include socioeconomic data in quality improvement and risk adjustment.</a:t>
            </a:r>
          </a:p>
          <a:p>
            <a:r>
              <a:rPr lang="en-US" b="0" dirty="0"/>
              <a:t>Future research should incorporate variables like hospital staffing, demographics, and access to care.</a:t>
            </a:r>
          </a:p>
          <a:p>
            <a:r>
              <a:rPr lang="en-US" b="0" dirty="0"/>
              <a:t>Policy efforts should target resource allocation for hospitals in economically disadvantaged areas.</a:t>
            </a:r>
          </a:p>
          <a:p>
            <a:r>
              <a:rPr lang="en-US" b="0" dirty="0"/>
              <a:t>Public health IT should develop predictive tools using income and social risk data to flag high-risk communities.</a:t>
            </a:r>
          </a:p>
          <a:p>
            <a:endParaRPr lang="en-US" b="0" dirty="0"/>
          </a:p>
          <a:p>
            <a:r>
              <a:rPr lang="en-US" b="0" dirty="0"/>
              <a:t>Advancing health equity requires both data-driven insights and system-level interventions that account for the social determinants of safety and care quality.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20847-2CB4-412A-8B76-A83700D699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88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References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Adler, N. E., Cutler, D. M., Fielding, J. E., Galea, S.,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Glymour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M. M., Koh, H. K., &amp; Satcher, D. (2016). Addressing social determinants of health and health disparities: A vital direction for health and health care.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 Perspectives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Retrieved from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https://nam.edu/wp-content/uploads/2016/09/Addressing-Social-Determinants-of-Health-and-Health-Disparities.pdf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Ahmed, S., Chase, L. E.,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Wagnild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J., Akhter, N., Sturridge, S., Clarke, A., Chowdhary, P., Mukami, D., Kasim, A., &amp; Hampshire, K. (2022). Community Health Workers and health equity in low- and middle-income countries: Systematic review and Recommendations for policy and practice.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International Journal for Equity in Health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(1).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https://doi.org/10.1186/s12939-021-01615-y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Braveman, P., Egerter, S., &amp; Williams, D. R. (2010). The social determinants of health: Coming of age. Annual Review of Public Health, 32, 381–398.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https://doi.org/10.1146/annurev-publhealth-031210-101218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Centers for Medicare &amp; Medicaid Services (CMS). (2019).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CMS Patient Safety Indicators PSI 90 Fact Sheet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https://www.cms.gov/priorities/innovation/files/fact-sheet/bpciadvanced-fs-psi90.pdf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Centers for Medicare &amp; Medicaid Services (CMS). (2025).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CMS Medicare PSI-90 and component measures - six-digit estimate dataset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/>
              </a:rPr>
              <a:t>https://data.cms.gov/provider-data/dataset/muwa-iene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Diaz, A., Lindau, S. T., Obeng-Gyasi, S., Dimick, J. B., Scott, J. W., &amp; Ibrahim, A. M. (2023). Association of Hospital Quality and neighborhood deprivation with mortality after inpatient surgery among Medicare beneficiaries.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JAMA Network Open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(1).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https://doi.org/10.1001/jamanetworkopen.2022.53620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James, J. T. (2013). A new, evidence-based estimate of patient harms associated with hospital care.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Journal of Patient Safety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9(3), 122–128.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/>
              </a:rPr>
              <a:t>https://doi.org/10.1097/PTS.0b013e3182948a69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Kind, A. J. H., &amp; Buckingham, W. R. (2018). Making neighborhood-disadvantage metrics accessible - The Neighborhood Atlas. New England Journal of Medicine, 378(26), 2456–2458.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https://doi.org/10.1056/NEJMp1802313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Morid, M. A., Tillman, R. E., &amp; Halperin, E. (2025). Balanced Area Deprivation Index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bADI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Enhancing social determinants of health indices to strengthen their association with healthcare clinical outcomes, utilization and costs.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ArXiv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https://doi.org/10.48550/arXiv.2506.08131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PQM. (2024).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Patient safety indicator (PSI) 90: Patient safety and adverse events composite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Patient Safety Indicator (PSI) 90: Patient Safety and Adverse Events Composite | Partnership for Quality Measurement.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2"/>
              </a:rPr>
              <a:t>https://p4qm.org/measures/0531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Rundle, A. G., Bader, M. D., &amp; Mooney, S. J. (2022). The disclosure of personally identifiable information in studies of neighborhood contexts and patient outcomes.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Journal of Medical Internet Research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(3).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3"/>
              </a:rPr>
              <a:t>https://doi.org/10.2196/30619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Serou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N., Sahota, L. M., Husband, A. K., Forrest, S. P., Slight, R. D., &amp; Slight, S. P. (2021). Learning from safety incidents in high-reliability organizations: A systematic review of learning tools that could be adapted and used in healthcare.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International Journal for Quality in Health Care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(1).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4"/>
              </a:rPr>
              <a:t>https://doi.org/10.1093/intqhc/mzab046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Ruohoniemi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M., &amp; Phillips, V. (2022). Choosing a Topic and Formulating Research Questions.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Julie A. Hunt, Sarah Baillie, Megan Thompson, Mirja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Ruohoniemi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Victoria Phillips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U.S Census Bureau (2023).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Median Household Income in the Past 12 Months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https://data.census.gov/table/ACSDT5Y2023.B19013?q=B19013+ZIP+Code+Tabulation+Area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World Health Organization (WHO). (2025). World report on social determinants of health equity. </a:t>
            </a:r>
            <a:r>
              <a:rPr lang="en-US" sz="120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6"/>
              </a:rPr>
              <a:t>https://www.who.int/teams/social-determinants-of-health/equity-and-health/world-report-on-social-determinants-of-health-equity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20847-2CB4-412A-8B76-A83700D699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62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Objective: Investigates whether communities with lower median household incomes experience higher rates of preventable patient safety incidents, using the PSI-90 composite score.</a:t>
            </a:r>
          </a:p>
          <a:p>
            <a:r>
              <a:rPr lang="en-US" b="0" dirty="0"/>
              <a:t>Data Sources: Combines CMS hospital safety data with U.S. Census income data, joined by ZIP code for geographic alignment.</a:t>
            </a:r>
          </a:p>
          <a:p>
            <a:r>
              <a:rPr lang="en-US" b="0" dirty="0"/>
              <a:t>Methodology: Uses Python for data preparation and integration; statistical analysis and regression modeling conducted in SAS Studio to explore income safety outcome correlations.</a:t>
            </a:r>
          </a:p>
          <a:p>
            <a:r>
              <a:rPr lang="en-US" b="0" dirty="0"/>
              <a:t>Impact: Aims to reveal income-related disparities in patient safety and support evidence-based healthcare policy improvements for underserved communities.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20847-2CB4-412A-8B76-A83700D699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2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Health inequity persists in the U.S., disproportionately affecting low-income populations with reduced access to quality care and worse health outcomes.</a:t>
            </a:r>
          </a:p>
          <a:p>
            <a:r>
              <a:rPr lang="en-US" b="0" dirty="0"/>
              <a:t>Health equity: Defined as the absence of disparities in health across social, economic, and demographic groups (Ahmed et al., 2022).</a:t>
            </a:r>
          </a:p>
          <a:p>
            <a:endParaRPr lang="en-US" b="0" dirty="0"/>
          </a:p>
          <a:p>
            <a:r>
              <a:rPr lang="en-US" b="0" dirty="0"/>
              <a:t>Initial observations suggest a correlation between median household income by ZIP code and the frequency of patient safety incidents reported by CMS.</a:t>
            </a:r>
          </a:p>
          <a:p>
            <a:r>
              <a:rPr lang="en-US" b="0" dirty="0"/>
              <a:t>The study explores whether lower-income communities are at greater risk for adverse healthcare events.</a:t>
            </a:r>
          </a:p>
          <a:p>
            <a:endParaRPr lang="en-US" b="0" dirty="0"/>
          </a:p>
          <a:p>
            <a:r>
              <a:rPr lang="en-US" b="0" dirty="0"/>
              <a:t>Are lower-income areas more likely to have higher rates of patient safety incidents?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20847-2CB4-412A-8B76-A83700D699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00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Lower income and education levels strongly predict poor outcomes: higher hospital readmissions, chronic illness, and mortality (Braveman et al., 2010).</a:t>
            </a:r>
          </a:p>
          <a:p>
            <a:r>
              <a:rPr lang="en-US" dirty="0"/>
              <a:t>Barriers to preventative and high-quality care in low-income communities lead to increased patient safety risks.</a:t>
            </a:r>
          </a:p>
          <a:p>
            <a:r>
              <a:rPr lang="en-US" dirty="0"/>
              <a:t>Long-term economic hardship contributes to systemic healthcare disadvantages.</a:t>
            </a:r>
          </a:p>
          <a:p>
            <a:endParaRPr lang="en-US" dirty="0"/>
          </a:p>
          <a:p>
            <a:r>
              <a:rPr lang="en-US" dirty="0"/>
              <a:t>Understaffed and under-resourced hospitals are more prone to safety incidents such as infections and surgical complications (Adler et al., 2016).</a:t>
            </a:r>
          </a:p>
          <a:p>
            <a:r>
              <a:rPr lang="en-US" dirty="0"/>
              <a:t>Medicare data shows higher 30-day mortality for patients from deprived neighborhoods treated at low-rated hospitals (Diaz et al., 2023).</a:t>
            </a:r>
          </a:p>
          <a:p>
            <a:r>
              <a:rPr lang="en-US" dirty="0"/>
              <a:t>Community SES and hospital quality </a:t>
            </a:r>
            <a:r>
              <a:rPr lang="en-US" b="0" dirty="0"/>
              <a:t>combine</a:t>
            </a:r>
            <a:r>
              <a:rPr lang="en-US" dirty="0"/>
              <a:t> to impact patient outcomes.</a:t>
            </a:r>
          </a:p>
          <a:p>
            <a:endParaRPr lang="en-US" dirty="0"/>
          </a:p>
          <a:p>
            <a:r>
              <a:rPr lang="en-US" b="0" dirty="0"/>
              <a:t>The Balanced Area Deprivation Index (</a:t>
            </a:r>
            <a:r>
              <a:rPr lang="en-US" b="0" dirty="0" err="1"/>
              <a:t>bADI</a:t>
            </a:r>
            <a:r>
              <a:rPr lang="en-US" b="0" dirty="0"/>
              <a:t>) </a:t>
            </a:r>
            <a:r>
              <a:rPr lang="en-US" dirty="0"/>
              <a:t>improves on traditional socioeconomic indices by refining metrics to better predict adverse outcomes (Morid et al., 2025).</a:t>
            </a:r>
          </a:p>
          <a:p>
            <a:r>
              <a:rPr lang="en-US" dirty="0" err="1"/>
              <a:t>bADI</a:t>
            </a:r>
            <a:r>
              <a:rPr lang="en-US" dirty="0"/>
              <a:t> shows stronger correlations with Medicare patient risks than previous tools.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0" dirty="0"/>
              <a:t>Area Deprivation Index (ADI) </a:t>
            </a:r>
            <a:r>
              <a:rPr lang="en-US" dirty="0"/>
              <a:t>links ZIP code level SES to higher hospital readmissions and adverse events (Kind &amp; Buckingham, 2018).</a:t>
            </a:r>
          </a:p>
          <a:p>
            <a:r>
              <a:rPr lang="en-US" dirty="0"/>
              <a:t>Mapping PSI-90 data with ADI/income data highlights areas of geographic health risk.</a:t>
            </a:r>
          </a:p>
          <a:p>
            <a:endParaRPr lang="en-US" dirty="0"/>
          </a:p>
          <a:p>
            <a:r>
              <a:rPr lang="en-US" dirty="0"/>
              <a:t>PSI-90 is a key national benchmark for hospital safety performance (PQM, 2024).</a:t>
            </a:r>
          </a:p>
          <a:p>
            <a:r>
              <a:rPr lang="en-US" dirty="0"/>
              <a:t>Publicly reported, linked to Medicare reimbursement, and includes location data.</a:t>
            </a:r>
          </a:p>
          <a:p>
            <a:r>
              <a:rPr lang="en-US" dirty="0"/>
              <a:t>Studies show income disparities persist in PSI-90 scores </a:t>
            </a:r>
            <a:r>
              <a:rPr lang="en-US" b="0" dirty="0"/>
              <a:t>even after adjusting for hospital-level variables </a:t>
            </a:r>
            <a:r>
              <a:rPr lang="en-US" dirty="0"/>
              <a:t>(James, 2013).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20847-2CB4-412A-8B76-A83700D699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86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PSI-90 is a composite indicator of preventable adverse events in U.S. hospitals (e.g., pressure ulcers, post-op infections).</a:t>
            </a:r>
          </a:p>
          <a:p>
            <a:r>
              <a:rPr lang="en-US" b="0" dirty="0"/>
              <a:t>Derived from publicly available CMS Medicare data, it captures hospital level safety performance (CMS, 2019).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20847-2CB4-412A-8B76-A83700D699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95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Provides median household income by ZIP code.</a:t>
            </a:r>
          </a:p>
          <a:p>
            <a:r>
              <a:rPr lang="en-US" b="0" dirty="0"/>
              <a:t>Offers essential context for assessing socioeconomic status at a local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20847-2CB4-412A-8B76-A83700D699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42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Both are trusted, publicly available sources with consistent geographic identifiers.</a:t>
            </a:r>
          </a:p>
          <a:p>
            <a:r>
              <a:rPr lang="en-US" b="0" dirty="0"/>
              <a:t>Align directly with the research objective:</a:t>
            </a:r>
          </a:p>
          <a:p>
            <a:r>
              <a:rPr lang="en-US" b="0" dirty="0"/>
              <a:t>Explore the relationship between income level and patient safety incident rates.</a:t>
            </a:r>
          </a:p>
          <a:p>
            <a:r>
              <a:rPr lang="en-US" b="0" dirty="0"/>
              <a:t>CMS data reflects hospital outcomes, while Census data reflects community context enabling correlation analysis by location.</a:t>
            </a:r>
          </a:p>
          <a:p>
            <a:r>
              <a:rPr lang="en-US" dirty="0"/>
              <a:t>Combining PSI-90 with median income data allows for a location-based analysis of how socioeconomic disparities may impact patient safety outcomes.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20847-2CB4-412A-8B76-A83700D699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66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Descriptive statistics to explore distributions of PSI-90 scores and median income.</a:t>
            </a:r>
          </a:p>
          <a:p>
            <a:r>
              <a:rPr lang="en-US" b="0" dirty="0"/>
              <a:t>Linear regression to model the relationship between:</a:t>
            </a:r>
          </a:p>
          <a:p>
            <a:r>
              <a:rPr lang="en-US" b="0" dirty="0"/>
              <a:t>Independent Variable: Median Household Income</a:t>
            </a:r>
          </a:p>
          <a:p>
            <a:r>
              <a:rPr lang="en-US" b="0" dirty="0"/>
              <a:t>Dependent Variable: PSI-90 Composite Score</a:t>
            </a:r>
          </a:p>
          <a:p>
            <a:r>
              <a:rPr lang="en-US" b="0" dirty="0"/>
              <a:t>Assumptions tested to ensure model reliability included Linearity, Normality of residuals, and Independence of residuals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20847-2CB4-412A-8B76-A83700D699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0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Statistically significant negative relationship between:</a:t>
            </a:r>
          </a:p>
          <a:p>
            <a:r>
              <a:rPr lang="en-US" b="0" dirty="0"/>
              <a:t>Median income (ZIP code) and</a:t>
            </a:r>
          </a:p>
          <a:p>
            <a:r>
              <a:rPr lang="en-US" b="0" dirty="0"/>
              <a:t>Patient safety incident rates (PSI-90)</a:t>
            </a:r>
          </a:p>
          <a:p>
            <a:r>
              <a:rPr lang="en-US" b="0" dirty="0"/>
              <a:t>p-value &lt; 0.0001 → Strong evidence of a relationship</a:t>
            </a:r>
          </a:p>
          <a:p>
            <a:endParaRPr lang="en-US" b="0" dirty="0"/>
          </a:p>
          <a:p>
            <a:r>
              <a:rPr lang="en-US" b="0" dirty="0"/>
              <a:t>R² = 0.0198</a:t>
            </a:r>
            <a:br>
              <a:rPr lang="en-US" b="0" dirty="0"/>
            </a:br>
            <a:r>
              <a:rPr lang="en-US" b="0" dirty="0"/>
              <a:t>→ Median income explains less than 2% of variation in PSI-90 scores</a:t>
            </a:r>
            <a:br>
              <a:rPr lang="en-US" b="0" dirty="0"/>
            </a:br>
            <a:r>
              <a:rPr lang="en-US" b="0" dirty="0"/>
              <a:t>→ Low explanatory power limits practical use as a standalone predictor</a:t>
            </a:r>
          </a:p>
          <a:p>
            <a:endParaRPr lang="en-US" b="0" dirty="0"/>
          </a:p>
          <a:p>
            <a:r>
              <a:rPr lang="en-US" dirty="0"/>
              <a:t>Higher-income communities are </a:t>
            </a:r>
            <a:r>
              <a:rPr lang="en-US" b="1" dirty="0"/>
              <a:t>less likely</a:t>
            </a:r>
            <a:r>
              <a:rPr lang="en-US" dirty="0"/>
              <a:t> to experience adverse patient safety events.</a:t>
            </a:r>
          </a:p>
          <a:p>
            <a:r>
              <a:rPr lang="en-US" dirty="0"/>
              <a:t>Despite significance, income alone is </a:t>
            </a:r>
            <a:r>
              <a:rPr lang="en-US" b="1" dirty="0"/>
              <a:t>not sufficient</a:t>
            </a:r>
            <a:r>
              <a:rPr lang="en-US" dirty="0"/>
              <a:t> to explain differences in safety outcomes.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20847-2CB4-412A-8B76-A83700D699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98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37BF16A-D1B0-4962-99B2-005F2B98089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B22A47B-22EA-4A1A-9465-0075F64D6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03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F16A-D1B0-4962-99B2-005F2B98089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A47B-22EA-4A1A-9465-0075F64D6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3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7BF16A-D1B0-4962-99B2-005F2B98089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B22A47B-22EA-4A1A-9465-0075F64D6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22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7BF16A-D1B0-4962-99B2-005F2B98089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B22A47B-22EA-4A1A-9465-0075F64D6E7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8562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7BF16A-D1B0-4962-99B2-005F2B98089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B22A47B-22EA-4A1A-9465-0075F64D6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833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F16A-D1B0-4962-99B2-005F2B98089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A47B-22EA-4A1A-9465-0075F64D6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40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F16A-D1B0-4962-99B2-005F2B98089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A47B-22EA-4A1A-9465-0075F64D6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38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F16A-D1B0-4962-99B2-005F2B98089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A47B-22EA-4A1A-9465-0075F64D6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2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7BF16A-D1B0-4962-99B2-005F2B98089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B22A47B-22EA-4A1A-9465-0075F64D6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7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F16A-D1B0-4962-99B2-005F2B98089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A47B-22EA-4A1A-9465-0075F64D6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9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37BF16A-D1B0-4962-99B2-005F2B98089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B22A47B-22EA-4A1A-9465-0075F64D6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8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F16A-D1B0-4962-99B2-005F2B98089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A47B-22EA-4A1A-9465-0075F64D6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3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F16A-D1B0-4962-99B2-005F2B98089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A47B-22EA-4A1A-9465-0075F64D6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2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F16A-D1B0-4962-99B2-005F2B98089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A47B-22EA-4A1A-9465-0075F64D6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7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F16A-D1B0-4962-99B2-005F2B98089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A47B-22EA-4A1A-9465-0075F64D6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4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F16A-D1B0-4962-99B2-005F2B98089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A47B-22EA-4A1A-9465-0075F64D6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2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BF16A-D1B0-4962-99B2-005F2B98089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2A47B-22EA-4A1A-9465-0075F64D6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1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BF16A-D1B0-4962-99B2-005F2B98089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A47B-22EA-4A1A-9465-0075F64D6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45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934B872D-6FE9-472A-9E92-342E41DA7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8DEBA6-2ED2-4FED-8AAB-2F855348D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2162F0F-A9B7-409A-AD12-ADD441861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7" r="55278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EB6C7F-E6BE-2A11-D915-3D9A37EB9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804334"/>
            <a:ext cx="3471333" cy="524933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br>
              <a:rPr lang="en-US" sz="4000" b="0" i="0">
                <a:solidFill>
                  <a:srgbClr val="FFFFFF"/>
                </a:solidFill>
                <a:effectLst/>
              </a:rPr>
            </a:br>
            <a:r>
              <a:rPr lang="en-US" sz="4000" b="0" i="0">
                <a:solidFill>
                  <a:srgbClr val="FFFFFF"/>
                </a:solidFill>
                <a:effectLst/>
              </a:rPr>
              <a:t>Patient Safety Incidents Related to Income</a:t>
            </a:r>
            <a:br>
              <a:rPr lang="en-US" sz="4000" b="0" i="0">
                <a:solidFill>
                  <a:srgbClr val="FFFFFF"/>
                </a:solidFill>
                <a:effectLst/>
              </a:rPr>
            </a:br>
            <a:endParaRPr lang="en-US" sz="4000" b="0" i="0">
              <a:solidFill>
                <a:srgbClr val="FFFFFF"/>
              </a:solidFill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4AE78-0B33-87CC-D711-6E36A47E9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4722" y="804334"/>
            <a:ext cx="6271477" cy="52493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Corey Shields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Colorado State University Global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MIS581: Capstone – Business Intelligence and Data Analytics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Dr. Steve Chung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July 6, 2025</a:t>
            </a:r>
          </a:p>
        </p:txBody>
      </p:sp>
    </p:spTree>
    <p:extLst>
      <p:ext uri="{BB962C8B-B14F-4D97-AF65-F5344CB8AC3E}">
        <p14:creationId xmlns:p14="http://schemas.microsoft.com/office/powerpoint/2010/main" val="309066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215A-D96E-6C8C-E27B-74E3D020B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588128-4D00-2DF6-5DF6-41B65677A3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942043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3120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4B2DFC-806C-556F-84B9-9071780D3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6028" y="965200"/>
            <a:ext cx="6170943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02848-05F3-F6B3-94D1-EE45AFC1F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965200"/>
            <a:ext cx="3367361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000"/>
              <a:t>See notes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48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844E-92EA-E726-E06D-448BDCE7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0E963-BB4C-C871-7DC2-79D467CD3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Our goals</a:t>
            </a:r>
          </a:p>
          <a:p>
            <a:r>
              <a:rPr lang="en-US" dirty="0"/>
              <a:t>Data Sources</a:t>
            </a:r>
          </a:p>
          <a:p>
            <a:pPr lvl="1"/>
            <a:r>
              <a:rPr lang="en-US" dirty="0"/>
              <a:t>Where are we getting our data</a:t>
            </a:r>
          </a:p>
          <a:p>
            <a:r>
              <a:rPr lang="en-US" dirty="0"/>
              <a:t>Methodology</a:t>
            </a:r>
          </a:p>
          <a:p>
            <a:pPr lvl="1"/>
            <a:r>
              <a:rPr lang="en-US" dirty="0"/>
              <a:t>How are we handling the data to provide actionable insight</a:t>
            </a:r>
          </a:p>
          <a:p>
            <a:r>
              <a:rPr lang="en-US" dirty="0"/>
              <a:t>Impact</a:t>
            </a:r>
          </a:p>
          <a:p>
            <a:pPr lvl="1"/>
            <a:r>
              <a:rPr lang="en-US" dirty="0"/>
              <a:t>What can be expected from the analysis</a:t>
            </a:r>
          </a:p>
        </p:txBody>
      </p:sp>
    </p:spTree>
    <p:extLst>
      <p:ext uri="{BB962C8B-B14F-4D97-AF65-F5344CB8AC3E}">
        <p14:creationId xmlns:p14="http://schemas.microsoft.com/office/powerpoint/2010/main" val="205814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7BC3F-A758-B578-CD1B-D3EBF51FB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 and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31E79-571B-1C66-006A-E6880D882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lower income mean more patient safety incidents</a:t>
            </a:r>
          </a:p>
          <a:p>
            <a:r>
              <a:rPr lang="en-US" b="1" dirty="0"/>
              <a:t>H₀ (Null)</a:t>
            </a:r>
            <a:r>
              <a:rPr lang="en-US" dirty="0"/>
              <a:t>: No statistically significant relationship exists between median income by ZIP code and patient safety incident rates.</a:t>
            </a:r>
          </a:p>
          <a:p>
            <a:r>
              <a:rPr lang="en-US" b="1" dirty="0"/>
              <a:t>H₁ (Alternative)</a:t>
            </a:r>
            <a:r>
              <a:rPr lang="en-US" dirty="0"/>
              <a:t>: A statistically significant relationship exists between median income by ZIP code and patient safety incident rates.</a:t>
            </a:r>
          </a:p>
        </p:txBody>
      </p:sp>
    </p:spTree>
    <p:extLst>
      <p:ext uri="{BB962C8B-B14F-4D97-AF65-F5344CB8AC3E}">
        <p14:creationId xmlns:p14="http://schemas.microsoft.com/office/powerpoint/2010/main" val="317409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D872A6-F923-E8E3-70A4-4025F0C05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/>
              <a:t>Literature Review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3600CA-E3BE-4193-F0B4-96817DADEB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459356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4770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F81BC5-A4D2-F3E4-DD0A-9BFAEABD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77194"/>
            <a:ext cx="10820400" cy="909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/>
              <a:t>Dataset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1BC4-E983-EB07-9165-31B1E511F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89732"/>
            <a:ext cx="10820400" cy="6029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/>
              <a:t>CMS Patient Safety Data (PSI-90)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0AE57C-30AD-4D4E-9855-B5FBEAD66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1">
            <a:extLst>
              <a:ext uri="{FF2B5EF4-FFF2-40B4-BE49-F238E27FC236}">
                <a16:creationId xmlns:a16="http://schemas.microsoft.com/office/drawing/2014/main" id="{4165830E-6E42-EFCA-1A97-D4995F005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768626" y="3469206"/>
            <a:ext cx="10650126" cy="255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0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2646FD-9A17-BF10-89E2-833719165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9887EAB-3030-5A7C-152C-A448B2246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D37531-6229-BC2D-4F5F-A8C89BB4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36E6F6-AE9F-2D73-CA7A-C9B1421A1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77194"/>
            <a:ext cx="10820400" cy="909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dirty="0"/>
              <a:t>Dataset Variables </a:t>
            </a:r>
            <a:r>
              <a:rPr lang="en-US" sz="2400" dirty="0"/>
              <a:t>(continued)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A807F-A4D6-5A24-5F08-E1917BB61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89732"/>
            <a:ext cx="10820400" cy="6029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dirty="0"/>
              <a:t>Census Bureau Income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890137-1116-B546-725E-7230C2C39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360126"/>
            <a:ext cx="12192000" cy="249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2">
            <a:extLst>
              <a:ext uri="{FF2B5EF4-FFF2-40B4-BE49-F238E27FC236}">
                <a16:creationId xmlns:a16="http://schemas.microsoft.com/office/drawing/2014/main" id="{E3F5BCDE-3BFC-605E-F317-9517D3A77A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937264" y="2750542"/>
            <a:ext cx="10317471" cy="171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60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8979-4491-D6C8-55FA-1AB5A1712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Why use this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323B45-B320-955C-EFEA-2B88F71025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6328843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6830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4DDC32-EF11-BA06-1D49-7A287B3C0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Findings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84CF0-160C-D907-5A87-511128593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Analytical Approach</a:t>
            </a:r>
          </a:p>
          <a:p>
            <a:r>
              <a:rPr lang="en-US" sz="1600">
                <a:solidFill>
                  <a:schemeClr val="bg1"/>
                </a:solidFill>
              </a:rPr>
              <a:t>Model Validation</a:t>
            </a:r>
          </a:p>
          <a:p>
            <a:r>
              <a:rPr lang="en-US" sz="1600">
                <a:solidFill>
                  <a:schemeClr val="bg1"/>
                </a:solidFill>
              </a:rPr>
              <a:t>Visualizations</a:t>
            </a:r>
          </a:p>
        </p:txBody>
      </p:sp>
      <p:pic>
        <p:nvPicPr>
          <p:cNvPr id="4" name="Image5" descr="A graph with blue dots&#10;&#10;AI-generated content may be incorrect.">
            <a:extLst>
              <a:ext uri="{FF2B5EF4-FFF2-40B4-BE49-F238E27FC236}">
                <a16:creationId xmlns:a16="http://schemas.microsoft.com/office/drawing/2014/main" id="{B719B671-A73F-2C74-73C9-3075E53C282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6"/>
          <a:stretch>
            <a:fillRect/>
          </a:stretch>
        </p:blipFill>
        <p:spPr bwMode="auto">
          <a:xfrm>
            <a:off x="5279475" y="1064229"/>
            <a:ext cx="6269058" cy="472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37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7C6C-180A-4EC7-4B95-BE482A55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00863" y="487647"/>
            <a:ext cx="8610600" cy="1293028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pic>
        <p:nvPicPr>
          <p:cNvPr id="4" name="Image3">
            <a:extLst>
              <a:ext uri="{FF2B5EF4-FFF2-40B4-BE49-F238E27FC236}">
                <a16:creationId xmlns:a16="http://schemas.microsoft.com/office/drawing/2014/main" id="{2B1C7AF4-B0F9-D626-18B0-41C9A2281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292115" y="1907001"/>
            <a:ext cx="5412040" cy="4073669"/>
          </a:xfrm>
          <a:prstGeom prst="rect">
            <a:avLst/>
          </a:prstGeom>
        </p:spPr>
      </p:pic>
      <p:pic>
        <p:nvPicPr>
          <p:cNvPr id="5" name="Image4">
            <a:extLst>
              <a:ext uri="{FF2B5EF4-FFF2-40B4-BE49-F238E27FC236}">
                <a16:creationId xmlns:a16="http://schemas.microsoft.com/office/drawing/2014/main" id="{EA29320F-CDA6-97E2-40ED-E4931F559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869459" y="436639"/>
            <a:ext cx="5636741" cy="594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0851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31</TotalTime>
  <Words>1897</Words>
  <Application>Microsoft Office PowerPoint</Application>
  <PresentationFormat>Widescreen</PresentationFormat>
  <Paragraphs>134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Century Gothic</vt:lpstr>
      <vt:lpstr>Vapor Trail</vt:lpstr>
      <vt:lpstr> Patient Safety Incidents Related to Income </vt:lpstr>
      <vt:lpstr>Overview</vt:lpstr>
      <vt:lpstr>Research questions and hypotheses</vt:lpstr>
      <vt:lpstr>Literature Review</vt:lpstr>
      <vt:lpstr>Dataset Variables</vt:lpstr>
      <vt:lpstr>Dataset Variables (continued)</vt:lpstr>
      <vt:lpstr>Why use this data</vt:lpstr>
      <vt:lpstr>Findings</vt:lpstr>
      <vt:lpstr>Regression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Corey Shields</dc:creator>
  <cp:lastModifiedBy>Corey Shields</cp:lastModifiedBy>
  <cp:revision>1</cp:revision>
  <dcterms:created xsi:type="dcterms:W3CDTF">2025-07-07T00:45:11Z</dcterms:created>
  <dcterms:modified xsi:type="dcterms:W3CDTF">2025-07-07T01:41:44Z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c76ce46-357f-46de-88d6-77b9bbb83c46_Enabled">
    <vt:lpwstr>true</vt:lpwstr>
  </property>
  <property fmtid="{D5CDD505-2E9C-101B-9397-08002B2CF9AE}" pid="3" name="MSIP_Label_3c76ce46-357f-46de-88d6-77b9bbb83c46_SetDate">
    <vt:lpwstr>2025-07-07T01:09:58Z</vt:lpwstr>
  </property>
  <property fmtid="{D5CDD505-2E9C-101B-9397-08002B2CF9AE}" pid="4" name="MSIP_Label_3c76ce46-357f-46de-88d6-77b9bbb83c46_Method">
    <vt:lpwstr>Privileged</vt:lpwstr>
  </property>
  <property fmtid="{D5CDD505-2E9C-101B-9397-08002B2CF9AE}" pid="5" name="MSIP_Label_3c76ce46-357f-46de-88d6-77b9bbb83c46_Name">
    <vt:lpwstr>Public</vt:lpwstr>
  </property>
  <property fmtid="{D5CDD505-2E9C-101B-9397-08002B2CF9AE}" pid="6" name="MSIP_Label_3c76ce46-357f-46de-88d6-77b9bbb83c46_SiteId">
    <vt:lpwstr>4e2c6054-71cb-48f1-bd6c-3a9705aca71b</vt:lpwstr>
  </property>
  <property fmtid="{D5CDD505-2E9C-101B-9397-08002B2CF9AE}" pid="7" name="MSIP_Label_3c76ce46-357f-46de-88d6-77b9bbb83c46_ActionId">
    <vt:lpwstr>0527463b-dcbc-4444-9143-f1136eb15c34</vt:lpwstr>
  </property>
  <property fmtid="{D5CDD505-2E9C-101B-9397-08002B2CF9AE}" pid="8" name="MSIP_Label_3c76ce46-357f-46de-88d6-77b9bbb83c46_ContentBits">
    <vt:lpwstr>0</vt:lpwstr>
  </property>
  <property fmtid="{D5CDD505-2E9C-101B-9397-08002B2CF9AE}" pid="9" name="MSIP_Label_3c76ce46-357f-46de-88d6-77b9bbb83c46_Tag">
    <vt:lpwstr>10, 0, 1, 1</vt:lpwstr>
  </property>
</Properties>
</file>