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26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D5DBC6-2B27-8A45-A562-FAE2236573A4}"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238297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D5DBC6-2B27-8A45-A562-FAE2236573A4}"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110475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D5DBC6-2B27-8A45-A562-FAE2236573A4}"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331896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D5DBC6-2B27-8A45-A562-FAE2236573A4}"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265579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D5DBC6-2B27-8A45-A562-FAE2236573A4}"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90968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D5DBC6-2B27-8A45-A562-FAE2236573A4}"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270541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D5DBC6-2B27-8A45-A562-FAE2236573A4}"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111619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D5DBC6-2B27-8A45-A562-FAE2236573A4}"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357932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5DBC6-2B27-8A45-A562-FAE2236573A4}"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311102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D5DBC6-2B27-8A45-A562-FAE2236573A4}"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44064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D5DBC6-2B27-8A45-A562-FAE2236573A4}"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52181-47C7-0947-A28F-A449D75FB0CB}" type="slidenum">
              <a:rPr lang="en-US" smtClean="0"/>
              <a:t>‹#›</a:t>
            </a:fld>
            <a:endParaRPr lang="en-US"/>
          </a:p>
        </p:txBody>
      </p:sp>
    </p:spTree>
    <p:extLst>
      <p:ext uri="{BB962C8B-B14F-4D97-AF65-F5344CB8AC3E}">
        <p14:creationId xmlns:p14="http://schemas.microsoft.com/office/powerpoint/2010/main" val="271923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5DBC6-2B27-8A45-A562-FAE2236573A4}" type="datetimeFigureOut">
              <a:rPr lang="en-US" smtClean="0"/>
              <a:t>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52181-47C7-0947-A28F-A449D75FB0CB}" type="slidenum">
              <a:rPr lang="en-US" smtClean="0"/>
              <a:t>‹#›</a:t>
            </a:fld>
            <a:endParaRPr lang="en-US"/>
          </a:p>
        </p:txBody>
      </p:sp>
    </p:spTree>
    <p:extLst>
      <p:ext uri="{BB962C8B-B14F-4D97-AF65-F5344CB8AC3E}">
        <p14:creationId xmlns:p14="http://schemas.microsoft.com/office/powerpoint/2010/main" val="2061794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ocs.oracle.com/javase/7/docs/api/java/util/concurrent/Semaphore.html#tryAcquire(int)" TargetMode="External"/><Relationship Id="rId7" Type="http://schemas.openxmlformats.org/officeDocument/2006/relationships/hyperlink" Target="http://docs.oracle.com/javase/7/docs/api/java/util/concurrent/Semaphore.html#tryAcquire(long, java.util.concurrent.TimeUnit)" TargetMode="External"/><Relationship Id="rId2" Type="http://schemas.openxmlformats.org/officeDocument/2006/relationships/hyperlink" Target="http://docs.oracle.com/javase/7/docs/api/java/util/concurrent/Semaphore.html#tryAcquire()"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lang/Thread.html#interrupt()" TargetMode="External"/><Relationship Id="rId5" Type="http://schemas.openxmlformats.org/officeDocument/2006/relationships/hyperlink" Target="http://docs.oracle.com/javase/7/docs/api/java/util/concurrent/TimeUnit.html" TargetMode="External"/><Relationship Id="rId4" Type="http://schemas.openxmlformats.org/officeDocument/2006/relationships/hyperlink" Target="http://docs.oracle.com/javase/7/docs/api/java/util/concurrent/Semaphore.html#tryAcquire(int, long, java.util.concurrent.TimeUni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docs.oracle.com/javase/7/docs/api/java/util/concurrent/TimeUnit.html#SECONDS" TargetMode="External"/><Relationship Id="rId3" Type="http://schemas.openxmlformats.org/officeDocument/2006/relationships/hyperlink" Target="http://docs.oracle.com/javase/7/docs/api/java/util/concurrent/TimeUnit.html#HOURS" TargetMode="External"/><Relationship Id="rId7" Type="http://schemas.openxmlformats.org/officeDocument/2006/relationships/hyperlink" Target="http://docs.oracle.com/javase/7/docs/api/java/util/concurrent/TimeUnit.html#NANOSECONDS" TargetMode="External"/><Relationship Id="rId2" Type="http://schemas.openxmlformats.org/officeDocument/2006/relationships/hyperlink" Target="http://docs.oracle.com/javase/7/docs/api/java/util/concurrent/TimeUnit.html#DAYS"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concurrent/TimeUnit.html#MINUTES" TargetMode="External"/><Relationship Id="rId5" Type="http://schemas.openxmlformats.org/officeDocument/2006/relationships/hyperlink" Target="http://docs.oracle.com/javase/7/docs/api/java/util/concurrent/TimeUnit.html#MILLISECONDS" TargetMode="External"/><Relationship Id="rId4" Type="http://schemas.openxmlformats.org/officeDocument/2006/relationships/hyperlink" Target="http://docs.oracle.com/javase/7/docs/api/java/util/concurrent/TimeUnit.html#MICROSECONDS"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java.sun.com/j2se/1.5.0/docs/api/java/util/concurrent/Semaphor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7/docs/api/java/util/concurrent/Semaphore.html#Semaphore(int, boolean)" TargetMode="External"/><Relationship Id="rId2" Type="http://schemas.openxmlformats.org/officeDocument/2006/relationships/hyperlink" Target="http://docs.oracle.com/javase/7/docs/api/java/util/concurrent/Semaphore.html#Semaphore(in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Semaphores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419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Wait-Queue-related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Boolean  </a:t>
            </a:r>
            <a:r>
              <a:rPr lang="en-US" dirty="0" err="1" smtClean="0">
                <a:solidFill>
                  <a:srgbClr val="FF0000"/>
                </a:solidFill>
              </a:rPr>
              <a:t>isFair</a:t>
            </a:r>
            <a:r>
              <a:rPr lang="en-US" dirty="0" smtClean="0">
                <a:solidFill>
                  <a:srgbClr val="FF0000"/>
                </a:solidFill>
              </a:rPr>
              <a:t>( ) </a:t>
            </a:r>
            <a:r>
              <a:rPr lang="en-US" dirty="0" smtClean="0"/>
              <a:t>– true if queue is scheduled First come first served. False otherwise.</a:t>
            </a:r>
          </a:p>
          <a:p>
            <a:r>
              <a:rPr lang="en-US" dirty="0" smtClean="0">
                <a:solidFill>
                  <a:srgbClr val="FF0000"/>
                </a:solidFill>
              </a:rPr>
              <a:t>Boolean </a:t>
            </a:r>
            <a:r>
              <a:rPr lang="en-US" dirty="0" err="1" smtClean="0">
                <a:solidFill>
                  <a:srgbClr val="FF0000"/>
                </a:solidFill>
              </a:rPr>
              <a:t>hasQueuedThreads</a:t>
            </a:r>
            <a:r>
              <a:rPr lang="en-US" dirty="0" smtClean="0">
                <a:solidFill>
                  <a:srgbClr val="FF0000"/>
                </a:solidFill>
              </a:rPr>
              <a:t>( ) </a:t>
            </a:r>
            <a:r>
              <a:rPr lang="en-US" dirty="0" smtClean="0"/>
              <a:t>– returns true if there are any threads blocked waiting to acquire.</a:t>
            </a:r>
          </a:p>
          <a:p>
            <a:r>
              <a:rPr lang="en-US" dirty="0" err="1" smtClean="0">
                <a:solidFill>
                  <a:srgbClr val="FF0000"/>
                </a:solidFill>
              </a:rPr>
              <a:t>Int</a:t>
            </a:r>
            <a:r>
              <a:rPr lang="en-US" dirty="0" smtClean="0">
                <a:solidFill>
                  <a:srgbClr val="FF0000"/>
                </a:solidFill>
              </a:rPr>
              <a:t> </a:t>
            </a:r>
            <a:r>
              <a:rPr lang="en-US" dirty="0" err="1" smtClean="0">
                <a:solidFill>
                  <a:srgbClr val="FF0000"/>
                </a:solidFill>
              </a:rPr>
              <a:t>getQueueLength</a:t>
            </a:r>
            <a:r>
              <a:rPr lang="en-US" dirty="0" smtClean="0">
                <a:solidFill>
                  <a:srgbClr val="FF0000"/>
                </a:solidFill>
              </a:rPr>
              <a:t>( ) </a:t>
            </a:r>
            <a:r>
              <a:rPr lang="en-US" dirty="0" smtClean="0"/>
              <a:t>– returns the number of current threads blocked waiting to acquire a permit. NOTE – may not be right due to timing correct??? Get it? </a:t>
            </a:r>
            <a:endParaRPr lang="en-US" dirty="0"/>
          </a:p>
        </p:txBody>
      </p:sp>
    </p:spTree>
    <p:extLst>
      <p:ext uri="{BB962C8B-B14F-4D97-AF65-F5344CB8AC3E}">
        <p14:creationId xmlns:p14="http://schemas.microsoft.com/office/powerpoint/2010/main" val="173345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tryAcquire</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4 versions (overloaded method)</a:t>
            </a:r>
          </a:p>
          <a:p>
            <a:endParaRPr lang="en-US" dirty="0" smtClean="0"/>
          </a:p>
          <a:p>
            <a:r>
              <a:rPr lang="en-US" dirty="0" err="1" smtClean="0"/>
              <a:t>boolean</a:t>
            </a:r>
            <a:r>
              <a:rPr lang="en-US" dirty="0" smtClean="0"/>
              <a:t> </a:t>
            </a:r>
            <a:r>
              <a:rPr lang="en-US" b="1" dirty="0" smtClean="0">
                <a:hlinkClick r:id="rId2"/>
              </a:rPr>
              <a:t>tryAcquire</a:t>
            </a:r>
            <a:r>
              <a:rPr lang="en-US" dirty="0" smtClean="0"/>
              <a:t>() Acquires a permit from this semaphore, only if one is available at the time of invocation.</a:t>
            </a:r>
          </a:p>
          <a:p>
            <a:r>
              <a:rPr lang="en-US" dirty="0" err="1" smtClean="0"/>
              <a:t>boolean</a:t>
            </a:r>
            <a:r>
              <a:rPr lang="en-US" dirty="0" smtClean="0"/>
              <a:t> </a:t>
            </a:r>
            <a:r>
              <a:rPr lang="en-US" b="1" dirty="0" smtClean="0">
                <a:hlinkClick r:id="rId3"/>
              </a:rPr>
              <a:t>tryAcquire</a:t>
            </a:r>
            <a:r>
              <a:rPr lang="en-US" dirty="0" smtClean="0"/>
              <a:t>(</a:t>
            </a:r>
            <a:r>
              <a:rPr lang="en-US" dirty="0" err="1" smtClean="0"/>
              <a:t>int</a:t>
            </a:r>
            <a:r>
              <a:rPr lang="en-US" dirty="0" smtClean="0"/>
              <a:t> permits) Acquires the given number of permits from this semaphore, only if all are available at the time of invocation.</a:t>
            </a:r>
          </a:p>
          <a:p>
            <a:r>
              <a:rPr lang="en-US" dirty="0" err="1" smtClean="0"/>
              <a:t>boolean</a:t>
            </a:r>
            <a:r>
              <a:rPr lang="en-US" dirty="0" smtClean="0"/>
              <a:t> </a:t>
            </a:r>
            <a:r>
              <a:rPr lang="en-US" b="1" dirty="0" smtClean="0">
                <a:hlinkClick r:id="rId4"/>
              </a:rPr>
              <a:t>tryAcquire</a:t>
            </a:r>
            <a:r>
              <a:rPr lang="en-US" dirty="0" smtClean="0"/>
              <a:t>(</a:t>
            </a:r>
            <a:r>
              <a:rPr lang="en-US" dirty="0" err="1" smtClean="0"/>
              <a:t>int</a:t>
            </a:r>
            <a:r>
              <a:rPr lang="en-US" dirty="0" smtClean="0"/>
              <a:t> permits, long timeout, </a:t>
            </a:r>
            <a:r>
              <a:rPr lang="en-US" dirty="0" smtClean="0">
                <a:hlinkClick r:id="rId5" tooltip="enum in java.util.concurrent"/>
              </a:rPr>
              <a:t>TimeUnit</a:t>
            </a:r>
            <a:r>
              <a:rPr lang="en-US" dirty="0" smtClean="0"/>
              <a:t> unit) Acquires the given number of permits from this semaphore, if all become available within the given waiting time and the current thread has not been </a:t>
            </a:r>
            <a:r>
              <a:rPr lang="en-US" dirty="0" smtClean="0">
                <a:hlinkClick r:id="rId6"/>
              </a:rPr>
              <a:t>interrupted</a:t>
            </a:r>
            <a:r>
              <a:rPr lang="en-US" dirty="0" smtClean="0"/>
              <a:t>.</a:t>
            </a:r>
          </a:p>
          <a:p>
            <a:r>
              <a:rPr lang="en-US" dirty="0" err="1" smtClean="0"/>
              <a:t>boolean</a:t>
            </a:r>
            <a:r>
              <a:rPr lang="en-US" dirty="0" smtClean="0"/>
              <a:t> </a:t>
            </a:r>
            <a:r>
              <a:rPr lang="en-US" b="1" dirty="0" smtClean="0">
                <a:hlinkClick r:id="rId7"/>
              </a:rPr>
              <a:t>tryAcquire</a:t>
            </a:r>
            <a:r>
              <a:rPr lang="en-US" dirty="0" smtClean="0"/>
              <a:t>(long timeout, </a:t>
            </a:r>
            <a:r>
              <a:rPr lang="en-US" dirty="0" smtClean="0">
                <a:hlinkClick r:id="rId5" tooltip="enum in java.util.concurrent"/>
              </a:rPr>
              <a:t>TimeUnit</a:t>
            </a:r>
            <a:r>
              <a:rPr lang="en-US" dirty="0" smtClean="0"/>
              <a:t> unit) Acquires a permit from this semaphore, if one becomes available within the given waiting time and the current thread has not been </a:t>
            </a:r>
            <a:r>
              <a:rPr lang="en-US" dirty="0" smtClean="0">
                <a:hlinkClick r:id="rId6"/>
              </a:rPr>
              <a:t>interrupted</a:t>
            </a:r>
            <a:r>
              <a:rPr lang="en-US" dirty="0" smtClean="0"/>
              <a:t>.</a:t>
            </a:r>
          </a:p>
          <a:p>
            <a:endParaRPr lang="en-US" dirty="0"/>
          </a:p>
        </p:txBody>
      </p:sp>
    </p:spTree>
    <p:extLst>
      <p:ext uri="{BB962C8B-B14F-4D97-AF65-F5344CB8AC3E}">
        <p14:creationId xmlns:p14="http://schemas.microsoft.com/office/powerpoint/2010/main" val="419998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TimeUnit</a:t>
            </a:r>
            <a:endParaRPr lang="en-US" dirty="0"/>
          </a:p>
        </p:txBody>
      </p:sp>
      <p:sp>
        <p:nvSpPr>
          <p:cNvPr id="3" name="Content Placeholder 2"/>
          <p:cNvSpPr>
            <a:spLocks noGrp="1"/>
          </p:cNvSpPr>
          <p:nvPr>
            <p:ph idx="1"/>
          </p:nvPr>
        </p:nvSpPr>
        <p:spPr/>
        <p:txBody>
          <a:bodyPr/>
          <a:lstStyle/>
          <a:p>
            <a:r>
              <a:rPr lang="en-US" b="1" dirty="0" smtClean="0">
                <a:hlinkClick r:id="rId2"/>
              </a:rPr>
              <a:t>DAYS</a:t>
            </a:r>
            <a:r>
              <a:rPr lang="en-US" dirty="0" smtClean="0"/>
              <a:t>  </a:t>
            </a:r>
            <a:r>
              <a:rPr lang="en-US" b="1" dirty="0" smtClean="0">
                <a:hlinkClick r:id="rId3"/>
              </a:rPr>
              <a:t>HOURS</a:t>
            </a:r>
            <a:r>
              <a:rPr lang="en-US" dirty="0" smtClean="0"/>
              <a:t>  </a:t>
            </a:r>
            <a:r>
              <a:rPr lang="en-US" b="1" dirty="0" smtClean="0">
                <a:hlinkClick r:id="rId4"/>
              </a:rPr>
              <a:t>MICROSECONDS</a:t>
            </a:r>
            <a:r>
              <a:rPr lang="en-US" dirty="0" smtClean="0"/>
              <a:t>  </a:t>
            </a:r>
            <a:r>
              <a:rPr lang="en-US" b="1" dirty="0" smtClean="0">
                <a:hlinkClick r:id="rId5"/>
              </a:rPr>
              <a:t>MILLISECONDS</a:t>
            </a:r>
            <a:r>
              <a:rPr lang="en-US" dirty="0" smtClean="0"/>
              <a:t>  </a:t>
            </a:r>
            <a:r>
              <a:rPr lang="en-US" b="1" dirty="0" smtClean="0">
                <a:hlinkClick r:id="rId6"/>
              </a:rPr>
              <a:t>MINUTES</a:t>
            </a:r>
            <a:r>
              <a:rPr lang="en-US" dirty="0" smtClean="0"/>
              <a:t>  </a:t>
            </a:r>
            <a:r>
              <a:rPr lang="en-US" b="1" dirty="0" smtClean="0">
                <a:hlinkClick r:id="rId7"/>
              </a:rPr>
              <a:t>NANOSECONDS</a:t>
            </a:r>
            <a:r>
              <a:rPr lang="en-US" dirty="0" smtClean="0"/>
              <a:t>  </a:t>
            </a:r>
            <a:r>
              <a:rPr lang="en-US" b="1" dirty="0" smtClean="0">
                <a:hlinkClick r:id="rId8"/>
              </a:rPr>
              <a:t>SECONDS</a:t>
            </a:r>
            <a:r>
              <a:rPr lang="en-US" dirty="0" smtClean="0"/>
              <a:t> </a:t>
            </a:r>
          </a:p>
          <a:p>
            <a:r>
              <a:rPr lang="en-US" dirty="0" smtClean="0"/>
              <a:t>Note, you use it as follows:</a:t>
            </a:r>
          </a:p>
          <a:p>
            <a:r>
              <a:rPr lang="en-US" dirty="0" err="1" smtClean="0"/>
              <a:t>TimeUnit.MICROSECONDS</a:t>
            </a:r>
            <a:r>
              <a:rPr lang="en-US" dirty="0" smtClean="0"/>
              <a:t>  or</a:t>
            </a:r>
          </a:p>
          <a:p>
            <a:r>
              <a:rPr lang="en-US" dirty="0" err="1" smtClean="0"/>
              <a:t>TimeUnit.NANOSECONDS</a:t>
            </a:r>
            <a:endParaRPr lang="en-US" dirty="0" smtClean="0"/>
          </a:p>
          <a:p>
            <a:r>
              <a:rPr lang="en-US" dirty="0" smtClean="0"/>
              <a:t>And so on….</a:t>
            </a:r>
            <a:endParaRPr lang="en-US" dirty="0"/>
          </a:p>
        </p:txBody>
      </p:sp>
    </p:spTree>
    <p:extLst>
      <p:ext uri="{BB962C8B-B14F-4D97-AF65-F5344CB8AC3E}">
        <p14:creationId xmlns:p14="http://schemas.microsoft.com/office/powerpoint/2010/main" val="387548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95680" cy="341163"/>
          </a:xfrm>
        </p:spPr>
        <p:txBody>
          <a:bodyPr>
            <a:normAutofit fontScale="90000"/>
          </a:bodyPr>
          <a:lstStyle/>
          <a:p>
            <a:endParaRPr lang="en-US" dirty="0"/>
          </a:p>
        </p:txBody>
      </p:sp>
      <p:sp>
        <p:nvSpPr>
          <p:cNvPr id="3" name="Content Placeholder 2"/>
          <p:cNvSpPr>
            <a:spLocks noGrp="1"/>
          </p:cNvSpPr>
          <p:nvPr>
            <p:ph idx="1"/>
          </p:nvPr>
        </p:nvSpPr>
        <p:spPr>
          <a:xfrm>
            <a:off x="457200" y="481094"/>
            <a:ext cx="8229600" cy="6215739"/>
          </a:xfrm>
        </p:spPr>
        <p:txBody>
          <a:bodyPr>
            <a:normAutofit fontScale="70000" lnSpcReduction="20000"/>
          </a:bodyPr>
          <a:lstStyle/>
          <a:p>
            <a:pPr marL="0" indent="0">
              <a:buNone/>
            </a:pPr>
            <a:r>
              <a:rPr lang="en-US" b="1" dirty="0"/>
              <a:t>import</a:t>
            </a:r>
            <a:r>
              <a:rPr lang="en-US" dirty="0"/>
              <a:t> </a:t>
            </a:r>
            <a:r>
              <a:rPr lang="en-US" dirty="0" err="1"/>
              <a:t>java.util.concurrent.Semaphore</a:t>
            </a:r>
            <a:r>
              <a:rPr lang="en-US" dirty="0"/>
              <a:t>;</a:t>
            </a:r>
            <a:br>
              <a:rPr lang="en-US" dirty="0"/>
            </a:br>
            <a:r>
              <a:rPr lang="en-US" dirty="0"/>
              <a:t/>
            </a:r>
            <a:br>
              <a:rPr lang="en-US" dirty="0"/>
            </a:br>
            <a:r>
              <a:rPr lang="en-US" b="1" dirty="0"/>
              <a:t>public</a:t>
            </a:r>
            <a:r>
              <a:rPr lang="en-US" dirty="0"/>
              <a:t> </a:t>
            </a:r>
            <a:r>
              <a:rPr lang="en-US" b="1" dirty="0"/>
              <a:t>class</a:t>
            </a:r>
            <a:r>
              <a:rPr lang="en-US" dirty="0"/>
              <a:t> </a:t>
            </a:r>
            <a:r>
              <a:rPr lang="en-US" dirty="0" err="1"/>
              <a:t>SemaphoreTest</a:t>
            </a:r>
            <a:r>
              <a:rPr lang="en-US" dirty="0"/>
              <a:t> {</a:t>
            </a:r>
            <a:br>
              <a:rPr lang="en-US" dirty="0"/>
            </a:br>
            <a:r>
              <a:rPr lang="en-US" dirty="0"/>
              <a:t/>
            </a:r>
            <a:br>
              <a:rPr lang="en-US" dirty="0"/>
            </a:br>
            <a:r>
              <a:rPr lang="en-US" dirty="0"/>
              <a:t>    </a:t>
            </a:r>
            <a:r>
              <a:rPr lang="en-US" b="1" dirty="0">
                <a:hlinkClick r:id="rId2"/>
              </a:rPr>
              <a:t>Semaphore</a:t>
            </a:r>
            <a:r>
              <a:rPr lang="en-US" dirty="0"/>
              <a:t> binary = </a:t>
            </a:r>
            <a:r>
              <a:rPr lang="en-US" b="1" dirty="0"/>
              <a:t>new</a:t>
            </a:r>
            <a:r>
              <a:rPr lang="en-US" dirty="0"/>
              <a:t> </a:t>
            </a:r>
            <a:r>
              <a:rPr lang="en-US" b="1" dirty="0"/>
              <a:t>Semaphore</a:t>
            </a:r>
            <a:r>
              <a:rPr lang="en-US" dirty="0"/>
              <a:t>(1);</a:t>
            </a:r>
            <a:br>
              <a:rPr lang="en-US" dirty="0"/>
            </a:br>
            <a:r>
              <a:rPr lang="en-US" dirty="0"/>
              <a:t>  </a:t>
            </a:r>
            <a:br>
              <a:rPr lang="en-US" dirty="0"/>
            </a:br>
            <a:r>
              <a:rPr lang="en-US" dirty="0"/>
              <a:t>    </a:t>
            </a:r>
            <a:r>
              <a:rPr lang="en-US" b="1" dirty="0"/>
              <a:t>public</a:t>
            </a:r>
            <a:r>
              <a:rPr lang="en-US" dirty="0"/>
              <a:t> </a:t>
            </a:r>
            <a:r>
              <a:rPr lang="en-US" b="1" dirty="0"/>
              <a:t>static</a:t>
            </a:r>
            <a:r>
              <a:rPr lang="en-US" dirty="0"/>
              <a:t> </a:t>
            </a:r>
            <a:r>
              <a:rPr lang="en-US" b="1" dirty="0"/>
              <a:t>void</a:t>
            </a:r>
            <a:r>
              <a:rPr lang="en-US" dirty="0"/>
              <a:t> main(</a:t>
            </a:r>
            <a:r>
              <a:rPr lang="en-US" b="1" dirty="0"/>
              <a:t>String</a:t>
            </a:r>
            <a:r>
              <a:rPr lang="en-US" dirty="0"/>
              <a:t> </a:t>
            </a:r>
            <a:r>
              <a:rPr lang="en-US" dirty="0" err="1"/>
              <a:t>args</a:t>
            </a:r>
            <a:r>
              <a:rPr lang="en-US" dirty="0"/>
              <a:t>[]) {</a:t>
            </a:r>
            <a:br>
              <a:rPr lang="en-US" dirty="0"/>
            </a:br>
            <a:r>
              <a:rPr lang="en-US" dirty="0"/>
              <a:t>        </a:t>
            </a:r>
            <a:r>
              <a:rPr lang="en-US" b="1" dirty="0"/>
              <a:t>final</a:t>
            </a:r>
            <a:r>
              <a:rPr lang="en-US" dirty="0"/>
              <a:t> </a:t>
            </a:r>
            <a:r>
              <a:rPr lang="en-US" dirty="0" err="1"/>
              <a:t>SemaphoreTest</a:t>
            </a:r>
            <a:r>
              <a:rPr lang="en-US" dirty="0"/>
              <a:t> test = </a:t>
            </a:r>
            <a:r>
              <a:rPr lang="en-US" b="1" dirty="0"/>
              <a:t>new</a:t>
            </a:r>
            <a:r>
              <a:rPr lang="en-US" dirty="0"/>
              <a:t> </a:t>
            </a:r>
            <a:r>
              <a:rPr lang="en-US" dirty="0" err="1"/>
              <a:t>SemaphoreTest</a:t>
            </a:r>
            <a:r>
              <a:rPr lang="en-US" dirty="0"/>
              <a:t>();</a:t>
            </a:r>
            <a:br>
              <a:rPr lang="en-US" dirty="0"/>
            </a:br>
            <a:r>
              <a:rPr lang="en-US" dirty="0"/>
              <a:t>        </a:t>
            </a:r>
            <a:r>
              <a:rPr lang="en-US" b="1" dirty="0"/>
              <a:t>new</a:t>
            </a:r>
            <a:r>
              <a:rPr lang="en-US" dirty="0"/>
              <a:t> </a:t>
            </a:r>
            <a:r>
              <a:rPr lang="en-US" b="1" dirty="0"/>
              <a:t>Thread</a:t>
            </a:r>
            <a:r>
              <a:rPr lang="en-US" dirty="0"/>
              <a:t>(){</a:t>
            </a:r>
            <a:br>
              <a:rPr lang="en-US" dirty="0"/>
            </a:br>
            <a:r>
              <a:rPr lang="en-US" dirty="0"/>
              <a:t>            @</a:t>
            </a:r>
            <a:r>
              <a:rPr lang="en-US" b="1" dirty="0"/>
              <a:t>Override</a:t>
            </a:r>
            <a:r>
              <a:rPr lang="en-US" dirty="0"/>
              <a:t/>
            </a:r>
            <a:br>
              <a:rPr lang="en-US" dirty="0"/>
            </a:br>
            <a:r>
              <a:rPr lang="en-US" dirty="0"/>
              <a:t>            </a:t>
            </a:r>
            <a:r>
              <a:rPr lang="en-US" b="1" dirty="0"/>
              <a:t>public</a:t>
            </a:r>
            <a:r>
              <a:rPr lang="en-US" dirty="0"/>
              <a:t> </a:t>
            </a:r>
            <a:r>
              <a:rPr lang="en-US" b="1" dirty="0"/>
              <a:t>void</a:t>
            </a:r>
            <a:r>
              <a:rPr lang="en-US" dirty="0"/>
              <a:t> run(){</a:t>
            </a:r>
            <a:br>
              <a:rPr lang="en-US" dirty="0"/>
            </a:br>
            <a:r>
              <a:rPr lang="en-US" dirty="0"/>
              <a:t>              </a:t>
            </a:r>
            <a:r>
              <a:rPr lang="en-US" dirty="0" err="1"/>
              <a:t>test.mutualExclusion</a:t>
            </a:r>
            <a:r>
              <a:rPr lang="en-US" dirty="0"/>
              <a:t>(); </a:t>
            </a:r>
            <a:br>
              <a:rPr lang="en-US" dirty="0"/>
            </a:br>
            <a:r>
              <a:rPr lang="en-US" dirty="0"/>
              <a:t>            }</a:t>
            </a:r>
            <a:br>
              <a:rPr lang="en-US" dirty="0"/>
            </a:br>
            <a:r>
              <a:rPr lang="en-US" dirty="0"/>
              <a:t>        }.start();</a:t>
            </a:r>
            <a:br>
              <a:rPr lang="en-US" dirty="0"/>
            </a:br>
            <a:endParaRPr lang="en-US" dirty="0" smtClean="0"/>
          </a:p>
          <a:p>
            <a:pPr marL="0" indent="0">
              <a:buNone/>
            </a:pPr>
            <a:r>
              <a:rPr lang="en-US" b="1" dirty="0" smtClean="0"/>
              <a:t>    new</a:t>
            </a:r>
            <a:r>
              <a:rPr lang="en-US" dirty="0" smtClean="0"/>
              <a:t> </a:t>
            </a:r>
            <a:r>
              <a:rPr lang="en-US" b="1" dirty="0"/>
              <a:t>Thread</a:t>
            </a:r>
            <a:r>
              <a:rPr lang="en-US" dirty="0"/>
              <a:t>(){</a:t>
            </a:r>
            <a:br>
              <a:rPr lang="en-US" dirty="0"/>
            </a:br>
            <a:r>
              <a:rPr lang="en-US" dirty="0"/>
              <a:t>            @</a:t>
            </a:r>
            <a:r>
              <a:rPr lang="en-US" b="1" dirty="0"/>
              <a:t>Override</a:t>
            </a:r>
            <a:r>
              <a:rPr lang="en-US" dirty="0"/>
              <a:t/>
            </a:r>
            <a:br>
              <a:rPr lang="en-US" dirty="0"/>
            </a:br>
            <a:r>
              <a:rPr lang="en-US" dirty="0"/>
              <a:t>            </a:t>
            </a:r>
            <a:r>
              <a:rPr lang="en-US" b="1" dirty="0"/>
              <a:t>public</a:t>
            </a:r>
            <a:r>
              <a:rPr lang="en-US" dirty="0"/>
              <a:t> </a:t>
            </a:r>
            <a:r>
              <a:rPr lang="en-US" b="1" dirty="0"/>
              <a:t>void</a:t>
            </a:r>
            <a:r>
              <a:rPr lang="en-US" dirty="0"/>
              <a:t> run(){</a:t>
            </a:r>
            <a:br>
              <a:rPr lang="en-US" dirty="0"/>
            </a:br>
            <a:r>
              <a:rPr lang="en-US" dirty="0"/>
              <a:t>              </a:t>
            </a:r>
            <a:r>
              <a:rPr lang="en-US" dirty="0" err="1"/>
              <a:t>test.mutualExclusion</a:t>
            </a:r>
            <a:r>
              <a:rPr lang="en-US" dirty="0"/>
              <a:t>(); </a:t>
            </a:r>
            <a:br>
              <a:rPr lang="en-US" dirty="0"/>
            </a:br>
            <a:r>
              <a:rPr lang="en-US" dirty="0"/>
              <a:t>            }</a:t>
            </a:r>
            <a:br>
              <a:rPr lang="en-US" dirty="0"/>
            </a:br>
            <a:r>
              <a:rPr lang="en-US" dirty="0"/>
              <a:t>        }.start();</a:t>
            </a:r>
            <a:br>
              <a:rPr lang="en-US" dirty="0"/>
            </a:br>
            <a:r>
              <a:rPr lang="en-US" dirty="0" smtClean="0"/>
              <a:t> } // end main()</a:t>
            </a:r>
            <a:endParaRPr lang="en-US" dirty="0"/>
          </a:p>
        </p:txBody>
      </p:sp>
    </p:spTree>
    <p:extLst>
      <p:ext uri="{BB962C8B-B14F-4D97-AF65-F5344CB8AC3E}">
        <p14:creationId xmlns:p14="http://schemas.microsoft.com/office/powerpoint/2010/main" val="140652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53902" cy="45719"/>
          </a:xfrm>
        </p:spPr>
        <p:txBody>
          <a:bodyPr>
            <a:normAutofit fontScale="90000"/>
          </a:bodyPr>
          <a:lstStyle/>
          <a:p>
            <a:endParaRPr lang="en-US" dirty="0"/>
          </a:p>
        </p:txBody>
      </p:sp>
      <p:sp>
        <p:nvSpPr>
          <p:cNvPr id="3" name="Content Placeholder 2"/>
          <p:cNvSpPr>
            <a:spLocks noGrp="1"/>
          </p:cNvSpPr>
          <p:nvPr>
            <p:ph idx="1"/>
          </p:nvPr>
        </p:nvSpPr>
        <p:spPr>
          <a:xfrm>
            <a:off x="457200" y="320357"/>
            <a:ext cx="8229600" cy="6376475"/>
          </a:xfrm>
        </p:spPr>
        <p:txBody>
          <a:bodyPr>
            <a:normAutofit fontScale="85000" lnSpcReduction="20000"/>
          </a:bodyPr>
          <a:lstStyle/>
          <a:p>
            <a:pPr marL="0" indent="0">
              <a:buNone/>
            </a:pPr>
            <a:r>
              <a:rPr lang="en-US" dirty="0"/>
              <a:t>    </a:t>
            </a:r>
            <a:r>
              <a:rPr lang="en-US" b="1" dirty="0"/>
              <a:t>private</a:t>
            </a:r>
            <a:r>
              <a:rPr lang="en-US" dirty="0"/>
              <a:t> </a:t>
            </a:r>
            <a:r>
              <a:rPr lang="en-US" b="1" dirty="0"/>
              <a:t>void</a:t>
            </a:r>
            <a:r>
              <a:rPr lang="en-US" dirty="0"/>
              <a:t> </a:t>
            </a:r>
            <a:r>
              <a:rPr lang="en-US" dirty="0" err="1"/>
              <a:t>mutualExclusion</a:t>
            </a:r>
            <a:r>
              <a:rPr lang="en-US" dirty="0"/>
              <a:t>() {</a:t>
            </a:r>
            <a:br>
              <a:rPr lang="en-US" dirty="0"/>
            </a:br>
            <a:r>
              <a:rPr lang="en-US" dirty="0"/>
              <a:t>        </a:t>
            </a:r>
            <a:r>
              <a:rPr lang="en-US" b="1" dirty="0"/>
              <a:t>try</a:t>
            </a:r>
            <a:r>
              <a:rPr lang="en-US" dirty="0"/>
              <a:t> {</a:t>
            </a:r>
            <a:br>
              <a:rPr lang="en-US" dirty="0"/>
            </a:br>
            <a:r>
              <a:rPr lang="en-US" dirty="0"/>
              <a:t>            </a:t>
            </a:r>
            <a:r>
              <a:rPr lang="en-US" dirty="0" err="1"/>
              <a:t>binary.acquire</a:t>
            </a:r>
            <a:r>
              <a:rPr lang="en-US" dirty="0"/>
              <a:t>();</a:t>
            </a:r>
            <a:br>
              <a:rPr lang="en-US" dirty="0"/>
            </a:br>
            <a:r>
              <a:rPr lang="en-US" dirty="0"/>
              <a:t/>
            </a:r>
            <a:br>
              <a:rPr lang="en-US" dirty="0"/>
            </a:br>
            <a:r>
              <a:rPr lang="en-US" dirty="0"/>
              <a:t>            </a:t>
            </a:r>
            <a:r>
              <a:rPr lang="en-US" i="1" dirty="0"/>
              <a:t>//mutual exclusive region</a:t>
            </a:r>
            <a:r>
              <a:rPr lang="en-US" dirty="0"/>
              <a:t/>
            </a:r>
            <a:br>
              <a:rPr lang="en-US" dirty="0"/>
            </a:br>
            <a:r>
              <a:rPr lang="en-US" dirty="0"/>
              <a:t>            </a:t>
            </a:r>
            <a:r>
              <a:rPr lang="en-US" b="1" dirty="0" err="1"/>
              <a:t>System</a:t>
            </a:r>
            <a:r>
              <a:rPr lang="en-US" dirty="0" err="1"/>
              <a:t>.out.println</a:t>
            </a:r>
            <a:r>
              <a:rPr lang="en-US" dirty="0"/>
              <a:t>(</a:t>
            </a:r>
            <a:r>
              <a:rPr lang="en-US" b="1" dirty="0" err="1"/>
              <a:t>Thread</a:t>
            </a:r>
            <a:r>
              <a:rPr lang="en-US" dirty="0" err="1"/>
              <a:t>.currentThread</a:t>
            </a:r>
            <a:r>
              <a:rPr lang="en-US" dirty="0"/>
              <a:t>().</a:t>
            </a:r>
            <a:r>
              <a:rPr lang="en-US" dirty="0" err="1"/>
              <a:t>getName</a:t>
            </a:r>
            <a:r>
              <a:rPr lang="en-US" dirty="0"/>
              <a:t>() + " inside mutual exclusive region");</a:t>
            </a:r>
            <a:br>
              <a:rPr lang="en-US" dirty="0"/>
            </a:br>
            <a:r>
              <a:rPr lang="en-US" dirty="0"/>
              <a:t>            </a:t>
            </a:r>
            <a:r>
              <a:rPr lang="en-US" b="1" dirty="0" err="1"/>
              <a:t>Thread</a:t>
            </a:r>
            <a:r>
              <a:rPr lang="en-US" dirty="0" err="1"/>
              <a:t>.sleep</a:t>
            </a:r>
            <a:r>
              <a:rPr lang="en-US" dirty="0"/>
              <a:t>(1000);</a:t>
            </a:r>
            <a:br>
              <a:rPr lang="en-US" dirty="0"/>
            </a:br>
            <a:r>
              <a:rPr lang="en-US" dirty="0"/>
              <a:t/>
            </a:r>
            <a:br>
              <a:rPr lang="en-US" dirty="0"/>
            </a:br>
            <a:r>
              <a:rPr lang="en-US" dirty="0"/>
              <a:t>        } </a:t>
            </a:r>
            <a:r>
              <a:rPr lang="en-US" b="1" dirty="0"/>
              <a:t>catch</a:t>
            </a:r>
            <a:r>
              <a:rPr lang="en-US" dirty="0"/>
              <a:t> (</a:t>
            </a:r>
            <a:r>
              <a:rPr lang="en-US" b="1" dirty="0" err="1"/>
              <a:t>InterruptedException</a:t>
            </a:r>
            <a:r>
              <a:rPr lang="en-US" dirty="0"/>
              <a:t> i.e.) {</a:t>
            </a:r>
            <a:br>
              <a:rPr lang="en-US" dirty="0"/>
            </a:br>
            <a:r>
              <a:rPr lang="en-US" dirty="0"/>
              <a:t>            </a:t>
            </a:r>
            <a:r>
              <a:rPr lang="en-US" dirty="0" err="1"/>
              <a:t>ie.printStackTrace</a:t>
            </a:r>
            <a:r>
              <a:rPr lang="en-US" dirty="0"/>
              <a:t>();</a:t>
            </a:r>
            <a:br>
              <a:rPr lang="en-US" dirty="0"/>
            </a:br>
            <a:r>
              <a:rPr lang="en-US" dirty="0"/>
              <a:t>        } </a:t>
            </a:r>
            <a:r>
              <a:rPr lang="en-US" b="1" dirty="0"/>
              <a:t>finally</a:t>
            </a:r>
            <a:r>
              <a:rPr lang="en-US" dirty="0"/>
              <a:t> {</a:t>
            </a:r>
            <a:br>
              <a:rPr lang="en-US" dirty="0"/>
            </a:br>
            <a:r>
              <a:rPr lang="en-US" dirty="0"/>
              <a:t>            </a:t>
            </a:r>
            <a:r>
              <a:rPr lang="en-US" dirty="0" err="1"/>
              <a:t>binary.release</a:t>
            </a:r>
            <a:r>
              <a:rPr lang="en-US" dirty="0"/>
              <a:t>();</a:t>
            </a:r>
            <a:br>
              <a:rPr lang="en-US" dirty="0"/>
            </a:br>
            <a:r>
              <a:rPr lang="en-US" dirty="0"/>
              <a:t>            </a:t>
            </a:r>
            <a:r>
              <a:rPr lang="en-US" b="1" dirty="0" err="1"/>
              <a:t>System</a:t>
            </a:r>
            <a:r>
              <a:rPr lang="en-US" dirty="0" err="1"/>
              <a:t>.out.println</a:t>
            </a:r>
            <a:r>
              <a:rPr lang="en-US" dirty="0"/>
              <a:t>(</a:t>
            </a:r>
            <a:r>
              <a:rPr lang="en-US" b="1" dirty="0" err="1"/>
              <a:t>Thread</a:t>
            </a:r>
            <a:r>
              <a:rPr lang="en-US" dirty="0" err="1"/>
              <a:t>.currentThread</a:t>
            </a:r>
            <a:r>
              <a:rPr lang="en-US" dirty="0"/>
              <a:t>().</a:t>
            </a:r>
            <a:r>
              <a:rPr lang="en-US" dirty="0" err="1"/>
              <a:t>getName</a:t>
            </a:r>
            <a:r>
              <a:rPr lang="en-US" dirty="0"/>
              <a:t>() + " outside of mutual exclusive region");</a:t>
            </a:r>
            <a:br>
              <a:rPr lang="en-US" dirty="0"/>
            </a:br>
            <a:r>
              <a:rPr lang="en-US" dirty="0"/>
              <a:t>        }</a:t>
            </a:r>
            <a:br>
              <a:rPr lang="en-US" dirty="0"/>
            </a:br>
            <a:r>
              <a:rPr lang="en-US" dirty="0"/>
              <a:t>    } </a:t>
            </a:r>
            <a:br>
              <a:rPr lang="en-US" dirty="0"/>
            </a:br>
            <a:r>
              <a:rPr lang="en-US" dirty="0" smtClean="0"/>
              <a:t> // end </a:t>
            </a:r>
            <a:r>
              <a:rPr lang="en-US" dirty="0" err="1" smtClean="0"/>
              <a:t>mutualExclusion</a:t>
            </a:r>
            <a:r>
              <a:rPr lang="en-US" dirty="0" smtClean="0"/>
              <a:t>( )</a:t>
            </a:r>
            <a:r>
              <a:rPr lang="en-US" dirty="0"/>
              <a:t>  </a:t>
            </a:r>
            <a:br>
              <a:rPr lang="en-US" dirty="0"/>
            </a:br>
            <a:r>
              <a:rPr lang="en-US" dirty="0" smtClean="0"/>
              <a:t>} // end class </a:t>
            </a:r>
            <a:r>
              <a:rPr lang="en-US" dirty="0" err="1" smtClean="0"/>
              <a:t>SemaphoreTest</a:t>
            </a:r>
            <a:endParaRPr lang="en-US" dirty="0"/>
          </a:p>
        </p:txBody>
      </p:sp>
    </p:spTree>
    <p:extLst>
      <p:ext uri="{BB962C8B-B14F-4D97-AF65-F5344CB8AC3E}">
        <p14:creationId xmlns:p14="http://schemas.microsoft.com/office/powerpoint/2010/main" val="36801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Liveness</a:t>
            </a:r>
            <a:endParaRPr lang="en-US" dirty="0"/>
          </a:p>
        </p:txBody>
      </p:sp>
      <p:sp>
        <p:nvSpPr>
          <p:cNvPr id="3" name="Content Placeholder 2"/>
          <p:cNvSpPr>
            <a:spLocks noGrp="1"/>
          </p:cNvSpPr>
          <p:nvPr>
            <p:ph idx="1"/>
          </p:nvPr>
        </p:nvSpPr>
        <p:spPr/>
        <p:txBody>
          <a:bodyPr/>
          <a:lstStyle/>
          <a:p>
            <a:r>
              <a:rPr lang="en-US" dirty="0" err="1" smtClean="0">
                <a:solidFill>
                  <a:srgbClr val="FF0000"/>
                </a:solidFill>
              </a:rPr>
              <a:t>Liveness</a:t>
            </a:r>
            <a:r>
              <a:rPr lang="en-US" dirty="0" smtClean="0">
                <a:solidFill>
                  <a:srgbClr val="FF0000"/>
                </a:solidFill>
              </a:rPr>
              <a:t> </a:t>
            </a:r>
            <a:r>
              <a:rPr lang="en-US" dirty="0" smtClean="0"/>
              <a:t>is a concurrent application/thread’s ability to execute in a timely manner. </a:t>
            </a:r>
          </a:p>
          <a:p>
            <a:r>
              <a:rPr lang="en-US" dirty="0" smtClean="0"/>
              <a:t>3 types of </a:t>
            </a:r>
            <a:r>
              <a:rPr lang="en-US" dirty="0" err="1" smtClean="0"/>
              <a:t>liveness</a:t>
            </a:r>
            <a:r>
              <a:rPr lang="en-US" dirty="0" smtClean="0"/>
              <a:t> problems can exist</a:t>
            </a:r>
          </a:p>
          <a:p>
            <a:pPr lvl="1"/>
            <a:r>
              <a:rPr lang="en-US" dirty="0" smtClean="0"/>
              <a:t>Deadlock</a:t>
            </a:r>
          </a:p>
          <a:p>
            <a:pPr lvl="1"/>
            <a:r>
              <a:rPr lang="en-US" dirty="0" smtClean="0"/>
              <a:t>Starvation</a:t>
            </a:r>
          </a:p>
          <a:p>
            <a:pPr lvl="1"/>
            <a:r>
              <a:rPr lang="en-US" dirty="0" err="1" smtClean="0"/>
              <a:t>Livelock</a:t>
            </a:r>
            <a:endParaRPr lang="en-US" dirty="0" smtClean="0"/>
          </a:p>
          <a:p>
            <a:pPr lvl="1"/>
            <a:endParaRPr lang="en-US" dirty="0"/>
          </a:p>
        </p:txBody>
      </p:sp>
    </p:spTree>
    <p:extLst>
      <p:ext uri="{BB962C8B-B14F-4D97-AF65-F5344CB8AC3E}">
        <p14:creationId xmlns:p14="http://schemas.microsoft.com/office/powerpoint/2010/main" val="47316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Consider the following situation with two threads that share a critical section of code and thus require mutual exclusion.</a:t>
            </a:r>
          </a:p>
          <a:p>
            <a:endParaRPr lang="en-US" dirty="0" smtClean="0"/>
          </a:p>
          <a:p>
            <a:r>
              <a:rPr lang="en-US" dirty="0" smtClean="0">
                <a:solidFill>
                  <a:srgbClr val="FF0000"/>
                </a:solidFill>
              </a:rPr>
              <a:t>Semaphore S1 = 1, S2 = 1; </a:t>
            </a:r>
            <a:r>
              <a:rPr lang="en-US" sz="2800" dirty="0" smtClean="0"/>
              <a:t>// shared by A and B</a:t>
            </a:r>
            <a:endParaRPr lang="en-US" sz="2800" dirty="0"/>
          </a:p>
          <a:p>
            <a:r>
              <a:rPr lang="en-US" dirty="0" smtClean="0"/>
              <a:t>         </a:t>
            </a:r>
            <a:r>
              <a:rPr lang="en-US" u="sng" dirty="0" smtClean="0"/>
              <a:t>Thread A</a:t>
            </a:r>
            <a:r>
              <a:rPr lang="en-US" dirty="0" smtClean="0"/>
              <a:t>							</a:t>
            </a:r>
            <a:r>
              <a:rPr lang="en-US" u="sng" dirty="0" smtClean="0"/>
              <a:t>Thread B</a:t>
            </a:r>
          </a:p>
          <a:p>
            <a:pPr marL="457200" lvl="1" indent="0">
              <a:buNone/>
            </a:pPr>
            <a:r>
              <a:rPr lang="en-US" sz="3300" dirty="0" smtClean="0">
                <a:solidFill>
                  <a:srgbClr val="FF0000"/>
                </a:solidFill>
              </a:rPr>
              <a:t>      S1.acquire();						S2.acquire()</a:t>
            </a:r>
          </a:p>
          <a:p>
            <a:pPr marL="457200" lvl="1" indent="0">
              <a:buNone/>
            </a:pPr>
            <a:r>
              <a:rPr lang="en-US" sz="3300" dirty="0">
                <a:solidFill>
                  <a:srgbClr val="FF0000"/>
                </a:solidFill>
              </a:rPr>
              <a:t>	</a:t>
            </a:r>
            <a:r>
              <a:rPr lang="en-US" sz="3300" dirty="0" smtClean="0">
                <a:solidFill>
                  <a:srgbClr val="FF0000"/>
                </a:solidFill>
              </a:rPr>
              <a:t>S2.acquire();							S1.acquire()</a:t>
            </a:r>
          </a:p>
          <a:p>
            <a:pPr marL="457200" lvl="1" indent="0">
              <a:buNone/>
            </a:pPr>
            <a:r>
              <a:rPr lang="en-US" sz="3300" dirty="0">
                <a:solidFill>
                  <a:srgbClr val="FF0000"/>
                </a:solidFill>
              </a:rPr>
              <a:t>	</a:t>
            </a:r>
            <a:r>
              <a:rPr lang="en-US" sz="3300" dirty="0" smtClean="0">
                <a:solidFill>
                  <a:srgbClr val="FF0000"/>
                </a:solidFill>
              </a:rPr>
              <a:t>Critical Section						Critical Section</a:t>
            </a:r>
          </a:p>
          <a:p>
            <a:pPr marL="457200" lvl="1" indent="0">
              <a:buNone/>
            </a:pPr>
            <a:r>
              <a:rPr lang="en-US" sz="3300" dirty="0">
                <a:solidFill>
                  <a:srgbClr val="FF0000"/>
                </a:solidFill>
              </a:rPr>
              <a:t>	</a:t>
            </a:r>
            <a:r>
              <a:rPr lang="en-US" sz="3300" dirty="0" smtClean="0">
                <a:solidFill>
                  <a:srgbClr val="FF0000"/>
                </a:solidFill>
              </a:rPr>
              <a:t>S2.release();							S1.release();</a:t>
            </a:r>
          </a:p>
          <a:p>
            <a:pPr marL="457200" lvl="1" indent="0">
              <a:buNone/>
            </a:pPr>
            <a:r>
              <a:rPr lang="en-US" sz="3300" dirty="0">
                <a:solidFill>
                  <a:srgbClr val="FF0000"/>
                </a:solidFill>
              </a:rPr>
              <a:t>	</a:t>
            </a:r>
            <a:r>
              <a:rPr lang="en-US" sz="3300" dirty="0" smtClean="0">
                <a:solidFill>
                  <a:srgbClr val="FF0000"/>
                </a:solidFill>
              </a:rPr>
              <a:t>S1.release();							S2.release();</a:t>
            </a:r>
            <a:endParaRPr lang="en-US" sz="3300" dirty="0">
              <a:solidFill>
                <a:srgbClr val="FF0000"/>
              </a:solidFill>
            </a:endParaRPr>
          </a:p>
        </p:txBody>
      </p:sp>
    </p:spTree>
    <p:extLst>
      <p:ext uri="{BB962C8B-B14F-4D97-AF65-F5344CB8AC3E}">
        <p14:creationId xmlns:p14="http://schemas.microsoft.com/office/powerpoint/2010/main" val="328702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83818"/>
            <a:ext cx="8229600" cy="4525963"/>
          </a:xfrm>
        </p:spPr>
        <p:txBody>
          <a:bodyPr>
            <a:normAutofit fontScale="85000" lnSpcReduction="20000"/>
          </a:bodyPr>
          <a:lstStyle/>
          <a:p>
            <a:r>
              <a:rPr lang="en-US" dirty="0" smtClean="0"/>
              <a:t> Close examination of the code shows that the following scenario is possible.</a:t>
            </a:r>
          </a:p>
          <a:p>
            <a:r>
              <a:rPr lang="en-US" dirty="0" smtClean="0"/>
              <a:t>Thread A acquires Semaphore S1, Thread B acquires Semaphore S2.</a:t>
            </a:r>
          </a:p>
          <a:p>
            <a:r>
              <a:rPr lang="en-US" dirty="0" smtClean="0"/>
              <a:t>Next, A attempts to acquire S2 while B tries to acquire S1.</a:t>
            </a:r>
          </a:p>
          <a:p>
            <a:r>
              <a:rPr lang="en-US" dirty="0" smtClean="0"/>
              <a:t>What happens?  They both block.</a:t>
            </a:r>
          </a:p>
          <a:p>
            <a:r>
              <a:rPr lang="en-US" dirty="0" smtClean="0"/>
              <a:t>For how long? For ever, assuming there were no timeouts provided for the acquire. </a:t>
            </a:r>
          </a:p>
          <a:p>
            <a:r>
              <a:rPr lang="en-US" dirty="0" smtClean="0"/>
              <a:t>This situation, where one or more Threads are waiting for an event that can never occur is known as </a:t>
            </a:r>
            <a:r>
              <a:rPr lang="en-US" dirty="0" smtClean="0">
                <a:solidFill>
                  <a:srgbClr val="FF0000"/>
                </a:solidFill>
              </a:rPr>
              <a:t>DEADLOCK</a:t>
            </a:r>
            <a:r>
              <a:rPr lang="en-US" dirty="0" smtClean="0"/>
              <a:t>. </a:t>
            </a:r>
            <a:endParaRPr lang="en-US" dirty="0"/>
          </a:p>
        </p:txBody>
      </p:sp>
    </p:spTree>
    <p:extLst>
      <p:ext uri="{BB962C8B-B14F-4D97-AF65-F5344CB8AC3E}">
        <p14:creationId xmlns:p14="http://schemas.microsoft.com/office/powerpoint/2010/main" val="166709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second potential problem of concurrent solutions. It is easy to confuse starvation with deadlock but they are not truly the same.</a:t>
            </a:r>
          </a:p>
          <a:p>
            <a:r>
              <a:rPr lang="en-US" dirty="0" smtClean="0">
                <a:solidFill>
                  <a:srgbClr val="FF0000"/>
                </a:solidFill>
              </a:rPr>
              <a:t>Starvation</a:t>
            </a:r>
            <a:r>
              <a:rPr lang="en-US" dirty="0" smtClean="0"/>
              <a:t> is when one Thread is indefinitely blocked from progressing but in theory may eventually be allowed to proceed. </a:t>
            </a:r>
          </a:p>
          <a:p>
            <a:r>
              <a:rPr lang="en-US" dirty="0" smtClean="0"/>
              <a:t>That is, a </a:t>
            </a:r>
            <a:r>
              <a:rPr lang="en-US" dirty="0" err="1" smtClean="0"/>
              <a:t>scenarion</a:t>
            </a:r>
            <a:r>
              <a:rPr lang="en-US" dirty="0" smtClean="0"/>
              <a:t> exists by which the Thread MAY eventually be allowed to proceed in its execution but the event is either unlikely or could become unlikely to occur.</a:t>
            </a:r>
          </a:p>
          <a:p>
            <a:r>
              <a:rPr lang="en-US" dirty="0" smtClean="0"/>
              <a:t>The next slide provides a simple example of potential starvation….</a:t>
            </a:r>
          </a:p>
          <a:p>
            <a:endParaRPr lang="en-US" dirty="0"/>
          </a:p>
        </p:txBody>
      </p:sp>
    </p:spTree>
    <p:extLst>
      <p:ext uri="{BB962C8B-B14F-4D97-AF65-F5344CB8AC3E}">
        <p14:creationId xmlns:p14="http://schemas.microsoft.com/office/powerpoint/2010/main" val="1093267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Starvation Example Threads A and 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public  </a:t>
            </a:r>
            <a:r>
              <a:rPr lang="en-US" dirty="0" err="1" smtClean="0">
                <a:solidFill>
                  <a:srgbClr val="FF0000"/>
                </a:solidFill>
              </a:rPr>
              <a:t>boolean</a:t>
            </a:r>
            <a:r>
              <a:rPr lang="en-US" dirty="0" smtClean="0">
                <a:solidFill>
                  <a:srgbClr val="FF0000"/>
                </a:solidFill>
              </a:rPr>
              <a:t> lock = false;</a:t>
            </a:r>
            <a:r>
              <a:rPr lang="en-US" dirty="0" smtClean="0"/>
              <a:t> </a:t>
            </a:r>
            <a:r>
              <a:rPr lang="en-US" sz="2800" dirty="0" smtClean="0"/>
              <a:t>// shared by A and B  </a:t>
            </a:r>
          </a:p>
          <a:p>
            <a:r>
              <a:rPr lang="en-US" u="sng" dirty="0" smtClean="0"/>
              <a:t>Thread X (A and B both execute this)</a:t>
            </a:r>
          </a:p>
          <a:p>
            <a:pPr marL="0" indent="0">
              <a:buNone/>
            </a:pPr>
            <a:r>
              <a:rPr lang="en-US" dirty="0"/>
              <a:t> </a:t>
            </a:r>
            <a:r>
              <a:rPr lang="en-US" dirty="0" smtClean="0"/>
              <a:t>  </a:t>
            </a:r>
            <a:r>
              <a:rPr lang="en-US" dirty="0" smtClean="0">
                <a:solidFill>
                  <a:srgbClr val="FF0000"/>
                </a:solidFill>
              </a:rPr>
              <a:t>do { </a:t>
            </a:r>
          </a:p>
          <a:p>
            <a:pPr marL="457200" lvl="1" indent="0">
              <a:buNone/>
            </a:pPr>
            <a:r>
              <a:rPr lang="en-US" dirty="0" smtClean="0">
                <a:solidFill>
                  <a:srgbClr val="FF0000"/>
                </a:solidFill>
              </a:rPr>
              <a:t> while ( </a:t>
            </a:r>
            <a:r>
              <a:rPr lang="en-US" dirty="0" err="1" smtClean="0">
                <a:solidFill>
                  <a:srgbClr val="FF0000"/>
                </a:solidFill>
              </a:rPr>
              <a:t>TestandSet</a:t>
            </a:r>
            <a:r>
              <a:rPr lang="en-US" dirty="0" smtClean="0">
                <a:solidFill>
                  <a:srgbClr val="FF0000"/>
                </a:solidFill>
              </a:rPr>
              <a:t>(lock) )  //</a:t>
            </a:r>
            <a:r>
              <a:rPr lang="en-US" dirty="0" err="1" smtClean="0">
                <a:solidFill>
                  <a:srgbClr val="FF0000"/>
                </a:solidFill>
              </a:rPr>
              <a:t>testandset</a:t>
            </a:r>
            <a:r>
              <a:rPr lang="en-US" dirty="0" smtClean="0">
                <a:solidFill>
                  <a:srgbClr val="FF0000"/>
                </a:solidFill>
              </a:rPr>
              <a:t> is ATOMIC</a:t>
            </a:r>
          </a:p>
          <a:p>
            <a:pPr marL="457200" lvl="1" indent="0">
              <a:buNone/>
            </a:pPr>
            <a:r>
              <a:rPr lang="en-US" dirty="0">
                <a:solidFill>
                  <a:srgbClr val="FF0000"/>
                </a:solidFill>
              </a:rPr>
              <a:t> </a:t>
            </a:r>
            <a:r>
              <a:rPr lang="en-US" dirty="0" smtClean="0">
                <a:solidFill>
                  <a:srgbClr val="FF0000"/>
                </a:solidFill>
              </a:rPr>
              <a:t>       ;   // null statement – busy loop</a:t>
            </a:r>
          </a:p>
          <a:p>
            <a:pPr marL="457200" lvl="1" indent="0">
              <a:buNone/>
            </a:pPr>
            <a:r>
              <a:rPr lang="en-US" dirty="0">
                <a:solidFill>
                  <a:srgbClr val="FF0000"/>
                </a:solidFill>
              </a:rPr>
              <a:t> </a:t>
            </a:r>
            <a:endParaRPr lang="en-US" dirty="0" smtClean="0">
              <a:solidFill>
                <a:srgbClr val="FF0000"/>
              </a:solidFill>
            </a:endParaRPr>
          </a:p>
          <a:p>
            <a:pPr marL="457200" lvl="1" indent="0">
              <a:buNone/>
            </a:pPr>
            <a:r>
              <a:rPr lang="en-US" dirty="0" smtClean="0">
                <a:solidFill>
                  <a:srgbClr val="FF0000"/>
                </a:solidFill>
              </a:rPr>
              <a:t> critical section</a:t>
            </a:r>
          </a:p>
          <a:p>
            <a:pPr marL="457200" lvl="1" indent="0">
              <a:buNone/>
            </a:pPr>
            <a:r>
              <a:rPr lang="en-US" dirty="0">
                <a:solidFill>
                  <a:srgbClr val="FF0000"/>
                </a:solidFill>
              </a:rPr>
              <a:t> </a:t>
            </a:r>
            <a:r>
              <a:rPr lang="en-US" dirty="0" smtClean="0">
                <a:solidFill>
                  <a:srgbClr val="FF0000"/>
                </a:solidFill>
              </a:rPr>
              <a:t>lock = false</a:t>
            </a:r>
          </a:p>
          <a:p>
            <a:pPr marL="457200" lvl="1" indent="0">
              <a:buNone/>
            </a:pPr>
            <a:r>
              <a:rPr lang="en-US" sz="3200" dirty="0" smtClean="0">
                <a:solidFill>
                  <a:srgbClr val="FF0000"/>
                </a:solidFill>
              </a:rPr>
              <a:t>} while ( true );</a:t>
            </a:r>
          </a:p>
        </p:txBody>
      </p:sp>
    </p:spTree>
    <p:extLst>
      <p:ext uri="{BB962C8B-B14F-4D97-AF65-F5344CB8AC3E}">
        <p14:creationId xmlns:p14="http://schemas.microsoft.com/office/powerpoint/2010/main" val="230785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Class in Java</a:t>
            </a:r>
            <a:endParaRPr lang="en-US" dirty="0"/>
          </a:p>
        </p:txBody>
      </p:sp>
      <p:sp>
        <p:nvSpPr>
          <p:cNvPr id="3" name="Content Placeholder 2"/>
          <p:cNvSpPr>
            <a:spLocks noGrp="1"/>
          </p:cNvSpPr>
          <p:nvPr>
            <p:ph idx="1"/>
          </p:nvPr>
        </p:nvSpPr>
        <p:spPr/>
        <p:txBody>
          <a:bodyPr/>
          <a:lstStyle/>
          <a:p>
            <a:r>
              <a:rPr lang="en-US" dirty="0" smtClean="0"/>
              <a:t>In the </a:t>
            </a:r>
            <a:r>
              <a:rPr lang="en-US" dirty="0" err="1" smtClean="0">
                <a:solidFill>
                  <a:srgbClr val="FF0000"/>
                </a:solidFill>
              </a:rPr>
              <a:t>java.util.concurrent</a:t>
            </a:r>
            <a:r>
              <a:rPr lang="en-US" dirty="0" smtClean="0"/>
              <a:t> package of Java, there is a </a:t>
            </a:r>
            <a:r>
              <a:rPr lang="en-US" dirty="0" smtClean="0">
                <a:solidFill>
                  <a:srgbClr val="FF0000"/>
                </a:solidFill>
              </a:rPr>
              <a:t>Semaphore</a:t>
            </a:r>
            <a:r>
              <a:rPr lang="en-US" dirty="0" smtClean="0"/>
              <a:t> class.</a:t>
            </a:r>
          </a:p>
          <a:p>
            <a:r>
              <a:rPr lang="en-US" dirty="0" smtClean="0"/>
              <a:t>Instead of signal()/wait() or V()/P(), it uses the methods  </a:t>
            </a:r>
            <a:r>
              <a:rPr lang="en-US" dirty="0" smtClean="0">
                <a:solidFill>
                  <a:srgbClr val="FF0000"/>
                </a:solidFill>
              </a:rPr>
              <a:t>acquire</a:t>
            </a:r>
            <a:r>
              <a:rPr lang="en-US" dirty="0" smtClean="0"/>
              <a:t>( )  and </a:t>
            </a:r>
            <a:r>
              <a:rPr lang="en-US" dirty="0" smtClean="0">
                <a:solidFill>
                  <a:srgbClr val="FF0000"/>
                </a:solidFill>
              </a:rPr>
              <a:t>release</a:t>
            </a:r>
            <a:r>
              <a:rPr lang="en-US" dirty="0" smtClean="0"/>
              <a:t>( ). </a:t>
            </a:r>
          </a:p>
          <a:p>
            <a:r>
              <a:rPr lang="en-US" dirty="0" smtClean="0"/>
              <a:t>MUST import </a:t>
            </a:r>
            <a:r>
              <a:rPr lang="en-US" dirty="0" err="1" smtClean="0"/>
              <a:t>java.util.concurrent.Semaphore</a:t>
            </a:r>
            <a:endParaRPr lang="en-US" dirty="0"/>
          </a:p>
        </p:txBody>
      </p:sp>
    </p:spTree>
    <p:extLst>
      <p:ext uri="{BB962C8B-B14F-4D97-AF65-F5344CB8AC3E}">
        <p14:creationId xmlns:p14="http://schemas.microsoft.com/office/powerpoint/2010/main" val="3518452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 example explained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err="1" smtClean="0"/>
              <a:t>TestandSet</a:t>
            </a:r>
            <a:r>
              <a:rPr lang="en-US" dirty="0" smtClean="0"/>
              <a:t> instruction is atomic and does guarantee that with a shared CPU only one of the two Threads will find the lock set to false. The other will find it true.</a:t>
            </a:r>
          </a:p>
          <a:p>
            <a:r>
              <a:rPr lang="en-US" dirty="0" smtClean="0"/>
              <a:t>The problem is, when a thread finishes its critical section it could, in theory immediately set the lock to false and return to the top of the loop where it again finds it false and sets it to true an re-enters its critical section. </a:t>
            </a:r>
          </a:p>
          <a:p>
            <a:r>
              <a:rPr lang="en-US" dirty="0" smtClean="0"/>
              <a:t>This scenario COULD play out over and over thus locking out the other thread for an indeterminate amount of time. </a:t>
            </a:r>
            <a:endParaRPr lang="en-US" dirty="0"/>
          </a:p>
        </p:txBody>
      </p:sp>
    </p:spTree>
    <p:extLst>
      <p:ext uri="{BB962C8B-B14F-4D97-AF65-F5344CB8AC3E}">
        <p14:creationId xmlns:p14="http://schemas.microsoft.com/office/powerpoint/2010/main" val="1716541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Another more common variation of starvation is when one Thread blocks others from proceeding while it say accesses a synchronized method but said method takes a great deal of time to execute and thus all others who need to access the resource (perhaps through other methods) must wait a disproportional amount of time.</a:t>
            </a:r>
          </a:p>
          <a:p>
            <a:r>
              <a:rPr lang="en-US" dirty="0" smtClean="0"/>
              <a:t>Starvation is an issue of </a:t>
            </a:r>
            <a:r>
              <a:rPr lang="en-US" dirty="0" smtClean="0">
                <a:solidFill>
                  <a:srgbClr val="FF0000"/>
                </a:solidFill>
              </a:rPr>
              <a:t>FAIRNESS</a:t>
            </a:r>
            <a:r>
              <a:rPr lang="en-US" dirty="0" smtClean="0"/>
              <a:t>.</a:t>
            </a:r>
            <a:endParaRPr lang="en-US" dirty="0"/>
          </a:p>
        </p:txBody>
      </p:sp>
    </p:spTree>
    <p:extLst>
      <p:ext uri="{BB962C8B-B14F-4D97-AF65-F5344CB8AC3E}">
        <p14:creationId xmlns:p14="http://schemas.microsoft.com/office/powerpoint/2010/main" val="285691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Livelock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Consider two very polite people walking towards each other down a narrow corridor.</a:t>
            </a:r>
          </a:p>
          <a:p>
            <a:r>
              <a:rPr lang="en-US" dirty="0" smtClean="0"/>
              <a:t>When they meet, each moves to one side to let the other pass. Unfortunately, they are now once again blocking each other and so they each move to the other side of the hallway…..</a:t>
            </a:r>
          </a:p>
          <a:p>
            <a:r>
              <a:rPr lang="en-US" dirty="0" smtClean="0"/>
              <a:t>This is </a:t>
            </a:r>
            <a:r>
              <a:rPr lang="en-US" dirty="0" err="1" smtClean="0"/>
              <a:t>livelock</a:t>
            </a:r>
            <a:r>
              <a:rPr lang="en-US" dirty="0" smtClean="0"/>
              <a:t>. Neither are actually blocked waiting for an event they are simply endlessly performing a polite shift to the side…. BUT they are, in a sense, active….</a:t>
            </a:r>
            <a:endParaRPr lang="en-US" dirty="0"/>
          </a:p>
        </p:txBody>
      </p:sp>
    </p:spTree>
    <p:extLst>
      <p:ext uri="{BB962C8B-B14F-4D97-AF65-F5344CB8AC3E}">
        <p14:creationId xmlns:p14="http://schemas.microsoft.com/office/powerpoint/2010/main" val="1298848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Example of </a:t>
            </a:r>
            <a:r>
              <a:rPr lang="en-US" dirty="0" err="1" smtClean="0"/>
              <a:t>Livelock</a:t>
            </a:r>
            <a:endParaRPr lang="en-US" dirty="0"/>
          </a:p>
        </p:txBody>
      </p:sp>
      <p:sp>
        <p:nvSpPr>
          <p:cNvPr id="3" name="Content Placeholder 2"/>
          <p:cNvSpPr>
            <a:spLocks noGrp="1"/>
          </p:cNvSpPr>
          <p:nvPr>
            <p:ph idx="1"/>
          </p:nvPr>
        </p:nvSpPr>
        <p:spPr/>
        <p:txBody>
          <a:bodyPr/>
          <a:lstStyle/>
          <a:p>
            <a:r>
              <a:rPr lang="en-US" dirty="0" smtClean="0"/>
              <a:t>This is a tougher one to find examples of but I think I can present a common concurrency problem that can exhibit the nature of the problem.</a:t>
            </a:r>
          </a:p>
          <a:p>
            <a:r>
              <a:rPr lang="en-US" dirty="0" smtClean="0"/>
              <a:t>The infamous Dining Philosopher’s problem…</a:t>
            </a:r>
            <a:endParaRPr lang="en-US" dirty="0"/>
          </a:p>
        </p:txBody>
      </p:sp>
    </p:spTree>
    <p:extLst>
      <p:ext uri="{BB962C8B-B14F-4D97-AF65-F5344CB8AC3E}">
        <p14:creationId xmlns:p14="http://schemas.microsoft.com/office/powerpoint/2010/main" val="4071625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atin typeface="Arial" charset="0"/>
              </a:rPr>
              <a:t>Dining Philosophers</a:t>
            </a:r>
          </a:p>
        </p:txBody>
      </p:sp>
      <p:sp>
        <p:nvSpPr>
          <p:cNvPr id="70659" name="Rectangle 3"/>
          <p:cNvSpPr>
            <a:spLocks noGrp="1" noChangeArrowheads="1"/>
          </p:cNvSpPr>
          <p:nvPr>
            <p:ph type="body" idx="1"/>
          </p:nvPr>
        </p:nvSpPr>
        <p:spPr/>
        <p:txBody>
          <a:bodyPr/>
          <a:lstStyle/>
          <a:p>
            <a:pPr eaLnBrk="1" hangingPunct="1">
              <a:lnSpc>
                <a:spcPct val="80000"/>
              </a:lnSpc>
            </a:pPr>
            <a:r>
              <a:rPr lang="en-US" sz="2800" dirty="0">
                <a:latin typeface="Arial" charset="0"/>
              </a:rPr>
              <a:t>N (let</a:t>
            </a:r>
            <a:r>
              <a:rPr lang="ja-JP" altLang="en-US" sz="2800" dirty="0">
                <a:latin typeface="Arial" charset="0"/>
              </a:rPr>
              <a:t>’</a:t>
            </a:r>
            <a:r>
              <a:rPr lang="en-US" sz="2800" dirty="0">
                <a:latin typeface="Arial" charset="0"/>
              </a:rPr>
              <a:t>s say 5) </a:t>
            </a:r>
            <a:r>
              <a:rPr lang="en-US" sz="2800" dirty="0" smtClean="0">
                <a:latin typeface="Arial" charset="0"/>
              </a:rPr>
              <a:t>philosophers </a:t>
            </a:r>
            <a:r>
              <a:rPr lang="en-US" sz="2800" dirty="0">
                <a:latin typeface="Arial" charset="0"/>
              </a:rPr>
              <a:t>spend their lives in a room with a dining table.</a:t>
            </a:r>
          </a:p>
          <a:p>
            <a:pPr eaLnBrk="1" hangingPunct="1">
              <a:lnSpc>
                <a:spcPct val="80000"/>
              </a:lnSpc>
            </a:pPr>
            <a:r>
              <a:rPr lang="en-US" sz="2800" dirty="0">
                <a:latin typeface="Arial" charset="0"/>
              </a:rPr>
              <a:t>Forever, these philosophers cycle between eating and thinking… eating… thinking… eating…etc.</a:t>
            </a:r>
          </a:p>
          <a:p>
            <a:pPr eaLnBrk="1" hangingPunct="1">
              <a:lnSpc>
                <a:spcPct val="80000"/>
              </a:lnSpc>
            </a:pPr>
            <a:r>
              <a:rPr lang="en-US" sz="2800" dirty="0">
                <a:latin typeface="Arial" charset="0"/>
              </a:rPr>
              <a:t>Around the table are 5 seats for them and in the middle of the table is a big-ass bowl of rice. </a:t>
            </a:r>
          </a:p>
          <a:p>
            <a:pPr eaLnBrk="1" hangingPunct="1">
              <a:lnSpc>
                <a:spcPct val="80000"/>
              </a:lnSpc>
            </a:pPr>
            <a:r>
              <a:rPr lang="en-US" sz="2800" dirty="0">
                <a:latin typeface="Arial" charset="0"/>
              </a:rPr>
              <a:t>To the left and right of each chair sits a single chopstick. In order to eat, a philosopher must have the chopstick to their left AND the chopstick to their right. </a:t>
            </a:r>
          </a:p>
        </p:txBody>
      </p:sp>
    </p:spTree>
    <p:extLst>
      <p:ext uri="{BB962C8B-B14F-4D97-AF65-F5344CB8AC3E}">
        <p14:creationId xmlns:p14="http://schemas.microsoft.com/office/powerpoint/2010/main" val="2971767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atin typeface="Arial" charset="0"/>
              </a:rPr>
              <a:t>Dining Philosophers</a:t>
            </a:r>
          </a:p>
        </p:txBody>
      </p:sp>
      <p:sp>
        <p:nvSpPr>
          <p:cNvPr id="71683" name="Rectangle 3"/>
          <p:cNvSpPr>
            <a:spLocks noGrp="1" noChangeArrowheads="1"/>
          </p:cNvSpPr>
          <p:nvPr>
            <p:ph type="body" idx="1"/>
          </p:nvPr>
        </p:nvSpPr>
        <p:spPr>
          <a:xfrm>
            <a:off x="457200" y="1600200"/>
            <a:ext cx="8229600" cy="5038902"/>
          </a:xfrm>
        </p:spPr>
        <p:txBody>
          <a:bodyPr/>
          <a:lstStyle/>
          <a:p>
            <a:pPr eaLnBrk="1" hangingPunct="1"/>
            <a:r>
              <a:rPr lang="en-US" dirty="0">
                <a:latin typeface="Arial" charset="0"/>
              </a:rPr>
              <a:t>The task is to code a philosopher process that will ensure that no two philosophers use the same chopstick at the same time and allows all of the philosophers to not </a:t>
            </a:r>
            <a:r>
              <a:rPr lang="en-US" dirty="0" smtClean="0">
                <a:latin typeface="Arial" charset="0"/>
              </a:rPr>
              <a:t>deadlock or </a:t>
            </a:r>
            <a:r>
              <a:rPr lang="en-US" dirty="0" err="1" smtClean="0">
                <a:latin typeface="Arial" charset="0"/>
              </a:rPr>
              <a:t>livelock</a:t>
            </a:r>
            <a:r>
              <a:rPr lang="en-US" dirty="0" smtClean="0">
                <a:latin typeface="Arial" charset="0"/>
              </a:rPr>
              <a:t>.</a:t>
            </a:r>
            <a:endParaRPr lang="en-US" dirty="0">
              <a:latin typeface="Arial" charset="0"/>
            </a:endParaRPr>
          </a:p>
          <a:p>
            <a:pPr eaLnBrk="1" hangingPunct="1">
              <a:buFontTx/>
              <a:buNone/>
            </a:pPr>
            <a:endParaRPr lang="en-US" dirty="0">
              <a:latin typeface="Arial" charset="0"/>
            </a:endParaRPr>
          </a:p>
        </p:txBody>
      </p:sp>
      <p:pic>
        <p:nvPicPr>
          <p:cNvPr id="3" name="Picture 2"/>
          <p:cNvPicPr>
            <a:picLocks noChangeAspect="1"/>
          </p:cNvPicPr>
          <p:nvPr/>
        </p:nvPicPr>
        <p:blipFill>
          <a:blip r:embed="rId2"/>
          <a:stretch>
            <a:fillRect/>
          </a:stretch>
        </p:blipFill>
        <p:spPr>
          <a:xfrm>
            <a:off x="4975848" y="3787447"/>
            <a:ext cx="2778033" cy="2648391"/>
          </a:xfrm>
          <a:prstGeom prst="ellipse">
            <a:avLst/>
          </a:prstGeom>
        </p:spPr>
      </p:pic>
    </p:spTree>
    <p:extLst>
      <p:ext uri="{BB962C8B-B14F-4D97-AF65-F5344CB8AC3E}">
        <p14:creationId xmlns:p14="http://schemas.microsoft.com/office/powerpoint/2010/main" val="425542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Dining Philosopher’s Problem</a:t>
            </a:r>
            <a:endParaRPr lang="en-US" dirty="0"/>
          </a:p>
        </p:txBody>
      </p:sp>
      <p:sp>
        <p:nvSpPr>
          <p:cNvPr id="3" name="Content Placeholder 2"/>
          <p:cNvSpPr>
            <a:spLocks noGrp="1"/>
          </p:cNvSpPr>
          <p:nvPr>
            <p:ph idx="1"/>
          </p:nvPr>
        </p:nvSpPr>
        <p:spPr/>
        <p:txBody>
          <a:bodyPr>
            <a:normAutofit fontScale="92500"/>
          </a:bodyPr>
          <a:lstStyle/>
          <a:p>
            <a:r>
              <a:rPr lang="en-US" dirty="0" smtClean="0"/>
              <a:t>The Philosophers are your Threads.  They cycle between Critical (Eating Rice with 2 chopsticks) and Non-Critical sections (thinking).</a:t>
            </a:r>
          </a:p>
          <a:p>
            <a:r>
              <a:rPr lang="en-US" dirty="0" smtClean="0"/>
              <a:t>The shared resources that are at the root of our synchronization problem are the Chopsticks. </a:t>
            </a:r>
          </a:p>
          <a:p>
            <a:r>
              <a:rPr lang="en-US" dirty="0" smtClean="0"/>
              <a:t>The chopsticks are arranged so that any one of them is shared between two consecutive Threads (philosophers).</a:t>
            </a:r>
          </a:p>
          <a:p>
            <a:r>
              <a:rPr lang="en-US" dirty="0" smtClean="0"/>
              <a:t>Let’s try to solve it….</a:t>
            </a:r>
            <a:endParaRPr lang="en-US" dirty="0"/>
          </a:p>
        </p:txBody>
      </p:sp>
    </p:spTree>
    <p:extLst>
      <p:ext uri="{BB962C8B-B14F-4D97-AF65-F5344CB8AC3E}">
        <p14:creationId xmlns:p14="http://schemas.microsoft.com/office/powerpoint/2010/main" val="202071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Attempt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Our first attempt will be to simply have each philosopher do the same thing. When they are hungry, they sit down, grab the chopstick on their right, grab the chopstick on their left, and then eat.</a:t>
            </a:r>
          </a:p>
          <a:p>
            <a:r>
              <a:rPr lang="en-US" dirty="0" smtClean="0"/>
              <a:t>When finished eating, they put down their right chopstick, put down their left and then start their thinking cycle.</a:t>
            </a:r>
          </a:p>
          <a:p>
            <a:r>
              <a:rPr lang="en-US" dirty="0" smtClean="0"/>
              <a:t>The next slide shows a pseudo-code Semaphore solution.</a:t>
            </a:r>
            <a:endParaRPr lang="en-US" dirty="0"/>
          </a:p>
        </p:txBody>
      </p:sp>
    </p:spTree>
    <p:extLst>
      <p:ext uri="{BB962C8B-B14F-4D97-AF65-F5344CB8AC3E}">
        <p14:creationId xmlns:p14="http://schemas.microsoft.com/office/powerpoint/2010/main" val="277887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r>
              <a:rPr lang="en-US" dirty="0">
                <a:latin typeface="Arial" charset="0"/>
              </a:rPr>
              <a:t>Dining Philosophers… </a:t>
            </a:r>
            <a:r>
              <a:rPr lang="en-US" dirty="0" smtClean="0">
                <a:latin typeface="Arial" charset="0"/>
              </a:rPr>
              <a:t>oops – bad solution</a:t>
            </a:r>
            <a:endParaRPr lang="en-US" dirty="0">
              <a:latin typeface="Arial" charset="0"/>
            </a:endParaRPr>
          </a:p>
        </p:txBody>
      </p:sp>
      <p:sp>
        <p:nvSpPr>
          <p:cNvPr id="72707" name="Rectangle 3"/>
          <p:cNvSpPr>
            <a:spLocks noGrp="1" noChangeArrowheads="1"/>
          </p:cNvSpPr>
          <p:nvPr>
            <p:ph type="body" idx="1"/>
          </p:nvPr>
        </p:nvSpPr>
        <p:spPr/>
        <p:txBody>
          <a:bodyPr>
            <a:normAutofit lnSpcReduction="10000"/>
          </a:bodyPr>
          <a:lstStyle/>
          <a:p>
            <a:pPr eaLnBrk="1" hangingPunct="1">
              <a:lnSpc>
                <a:spcPct val="90000"/>
              </a:lnSpc>
              <a:buFontTx/>
              <a:buNone/>
            </a:pPr>
            <a:r>
              <a:rPr lang="en-US" sz="2800" dirty="0">
                <a:solidFill>
                  <a:srgbClr val="FF0000"/>
                </a:solidFill>
                <a:latin typeface="Arial" charset="0"/>
              </a:rPr>
              <a:t>p</a:t>
            </a:r>
            <a:r>
              <a:rPr lang="en-US" sz="2800" dirty="0" smtClean="0">
                <a:solidFill>
                  <a:srgbClr val="FF0000"/>
                </a:solidFill>
                <a:latin typeface="Arial" charset="0"/>
              </a:rPr>
              <a:t>ublic Semaphore [ ]  chopsticks = {1,1,1,1,1};</a:t>
            </a:r>
            <a:endParaRPr lang="en-US" sz="2800" dirty="0">
              <a:solidFill>
                <a:srgbClr val="FF0000"/>
              </a:solidFill>
              <a:latin typeface="Arial" charset="0"/>
            </a:endParaRPr>
          </a:p>
          <a:p>
            <a:pPr eaLnBrk="1" hangingPunct="1">
              <a:lnSpc>
                <a:spcPct val="90000"/>
              </a:lnSpc>
              <a:buFontTx/>
              <a:buNone/>
            </a:pPr>
            <a:r>
              <a:rPr lang="en-US" sz="2800" u="sng" dirty="0" smtClean="0">
                <a:latin typeface="Arial" charset="0"/>
              </a:rPr>
              <a:t>Philosopher </a:t>
            </a:r>
            <a:r>
              <a:rPr lang="en-US" sz="2800" u="sng" dirty="0" err="1" smtClean="0">
                <a:latin typeface="Arial" charset="0"/>
              </a:rPr>
              <a:t>i</a:t>
            </a:r>
            <a:r>
              <a:rPr lang="en-US" sz="2800" u="sng" dirty="0" smtClean="0">
                <a:latin typeface="Arial" charset="0"/>
              </a:rPr>
              <a:t> performs:</a:t>
            </a:r>
          </a:p>
          <a:p>
            <a:pPr eaLnBrk="1" hangingPunct="1">
              <a:lnSpc>
                <a:spcPct val="90000"/>
              </a:lnSpc>
              <a:buFontTx/>
              <a:buNone/>
            </a:pPr>
            <a:r>
              <a:rPr lang="en-US" sz="2800" dirty="0">
                <a:solidFill>
                  <a:srgbClr val="000000"/>
                </a:solidFill>
                <a:latin typeface="Arial" charset="0"/>
              </a:rPr>
              <a:t>d</a:t>
            </a:r>
            <a:r>
              <a:rPr lang="en-US" sz="2800" dirty="0" smtClean="0">
                <a:solidFill>
                  <a:srgbClr val="000000"/>
                </a:solidFill>
                <a:latin typeface="Arial" charset="0"/>
              </a:rPr>
              <a:t>o </a:t>
            </a:r>
            <a:r>
              <a:rPr lang="en-US" sz="2800" dirty="0">
                <a:solidFill>
                  <a:srgbClr val="000000"/>
                </a:solidFill>
                <a:latin typeface="Arial" charset="0"/>
              </a:rPr>
              <a:t>{</a:t>
            </a:r>
          </a:p>
          <a:p>
            <a:pPr eaLnBrk="1" hangingPunct="1">
              <a:lnSpc>
                <a:spcPct val="90000"/>
              </a:lnSpc>
              <a:buFontTx/>
              <a:buNone/>
            </a:pPr>
            <a:r>
              <a:rPr lang="en-US" sz="2800" dirty="0" smtClean="0">
                <a:solidFill>
                  <a:srgbClr val="FF0000"/>
                </a:solidFill>
                <a:latin typeface="Arial" charset="0"/>
              </a:rPr>
              <a:t>  chopsticks</a:t>
            </a:r>
            <a:r>
              <a:rPr lang="en-US" sz="2800" dirty="0">
                <a:solidFill>
                  <a:srgbClr val="FF0000"/>
                </a:solidFill>
                <a:latin typeface="Arial" charset="0"/>
              </a:rPr>
              <a:t>[</a:t>
            </a:r>
            <a:r>
              <a:rPr lang="en-US" sz="2800" dirty="0" err="1">
                <a:solidFill>
                  <a:srgbClr val="FF0000"/>
                </a:solidFill>
                <a:latin typeface="Arial" charset="0"/>
              </a:rPr>
              <a:t>i</a:t>
            </a:r>
            <a:r>
              <a:rPr lang="en-US" sz="2800" dirty="0" smtClean="0">
                <a:solidFill>
                  <a:srgbClr val="FF0000"/>
                </a:solidFill>
                <a:latin typeface="Arial" charset="0"/>
              </a:rPr>
              <a:t>].acquire()</a:t>
            </a:r>
            <a:r>
              <a:rPr lang="en-US" sz="2800" dirty="0" smtClean="0">
                <a:latin typeface="Arial" charset="0"/>
              </a:rPr>
              <a:t>;          //grab right chopstick</a:t>
            </a:r>
            <a:endParaRPr lang="en-US" sz="2800" dirty="0">
              <a:latin typeface="Arial" charset="0"/>
            </a:endParaRPr>
          </a:p>
          <a:p>
            <a:pPr eaLnBrk="1" hangingPunct="1">
              <a:lnSpc>
                <a:spcPct val="90000"/>
              </a:lnSpc>
              <a:buFontTx/>
              <a:buNone/>
            </a:pPr>
            <a:r>
              <a:rPr lang="en-US" sz="2800" dirty="0" smtClean="0">
                <a:solidFill>
                  <a:srgbClr val="FF0000"/>
                </a:solidFill>
                <a:latin typeface="Arial" charset="0"/>
              </a:rPr>
              <a:t>  chopsticks</a:t>
            </a:r>
            <a:r>
              <a:rPr lang="en-US" sz="2800" dirty="0">
                <a:solidFill>
                  <a:srgbClr val="FF0000"/>
                </a:solidFill>
                <a:latin typeface="Arial" charset="0"/>
              </a:rPr>
              <a:t>[ (i+1)%5</a:t>
            </a:r>
            <a:r>
              <a:rPr lang="en-US" sz="2800" dirty="0" smtClean="0">
                <a:solidFill>
                  <a:srgbClr val="FF0000"/>
                </a:solidFill>
                <a:latin typeface="Arial" charset="0"/>
              </a:rPr>
              <a:t>].acquire() ;  </a:t>
            </a:r>
            <a:r>
              <a:rPr lang="en-US" sz="2800" dirty="0" smtClean="0">
                <a:latin typeface="Arial" charset="0"/>
              </a:rPr>
              <a:t>// grab left</a:t>
            </a:r>
            <a:endParaRPr lang="en-US" sz="2800" dirty="0">
              <a:latin typeface="Arial" charset="0"/>
            </a:endParaRPr>
          </a:p>
          <a:p>
            <a:pPr eaLnBrk="1" hangingPunct="1">
              <a:lnSpc>
                <a:spcPct val="90000"/>
              </a:lnSpc>
              <a:buFontTx/>
              <a:buNone/>
            </a:pPr>
            <a:r>
              <a:rPr lang="en-US" sz="2800" dirty="0" smtClean="0">
                <a:latin typeface="Arial" charset="0"/>
              </a:rPr>
              <a:t>  /</a:t>
            </a:r>
            <a:r>
              <a:rPr lang="en-US" sz="2800" dirty="0">
                <a:latin typeface="Arial" charset="0"/>
              </a:rPr>
              <a:t>/ </a:t>
            </a:r>
            <a:r>
              <a:rPr lang="en-US" sz="2800" dirty="0" smtClean="0">
                <a:latin typeface="Arial" charset="0"/>
              </a:rPr>
              <a:t>Critical section </a:t>
            </a:r>
            <a:r>
              <a:rPr lang="en-US" sz="2800" dirty="0">
                <a:latin typeface="Arial" charset="0"/>
              </a:rPr>
              <a:t>eating….</a:t>
            </a:r>
          </a:p>
          <a:p>
            <a:pPr eaLnBrk="1" hangingPunct="1">
              <a:lnSpc>
                <a:spcPct val="90000"/>
              </a:lnSpc>
              <a:buFontTx/>
              <a:buNone/>
            </a:pPr>
            <a:r>
              <a:rPr lang="en-US" sz="2800" dirty="0" smtClean="0">
                <a:solidFill>
                  <a:srgbClr val="FF0000"/>
                </a:solidFill>
                <a:latin typeface="Arial" charset="0"/>
              </a:rPr>
              <a:t>  chopsticks</a:t>
            </a:r>
            <a:r>
              <a:rPr lang="en-US" sz="2800" dirty="0">
                <a:solidFill>
                  <a:srgbClr val="FF0000"/>
                </a:solidFill>
                <a:latin typeface="Arial" charset="0"/>
              </a:rPr>
              <a:t>[</a:t>
            </a:r>
            <a:r>
              <a:rPr lang="en-US" sz="2800" dirty="0" err="1">
                <a:solidFill>
                  <a:srgbClr val="FF0000"/>
                </a:solidFill>
                <a:latin typeface="Arial" charset="0"/>
              </a:rPr>
              <a:t>i</a:t>
            </a:r>
            <a:r>
              <a:rPr lang="en-US" sz="2800" dirty="0" smtClean="0">
                <a:solidFill>
                  <a:srgbClr val="FF0000"/>
                </a:solidFill>
                <a:latin typeface="Arial" charset="0"/>
              </a:rPr>
              <a:t>].release();  </a:t>
            </a:r>
            <a:r>
              <a:rPr lang="en-US" sz="2800" dirty="0" smtClean="0">
                <a:latin typeface="Arial" charset="0"/>
              </a:rPr>
              <a:t>//release right </a:t>
            </a:r>
            <a:endParaRPr lang="en-US" sz="2800" dirty="0">
              <a:latin typeface="Arial" charset="0"/>
            </a:endParaRPr>
          </a:p>
          <a:p>
            <a:pPr eaLnBrk="1" hangingPunct="1">
              <a:lnSpc>
                <a:spcPct val="90000"/>
              </a:lnSpc>
              <a:buFontTx/>
              <a:buNone/>
            </a:pPr>
            <a:r>
              <a:rPr lang="en-US" sz="2800" dirty="0" smtClean="0">
                <a:solidFill>
                  <a:srgbClr val="FF0000"/>
                </a:solidFill>
                <a:latin typeface="Arial" charset="0"/>
              </a:rPr>
              <a:t>  chopsticks</a:t>
            </a:r>
            <a:r>
              <a:rPr lang="en-US" sz="2800" dirty="0">
                <a:solidFill>
                  <a:srgbClr val="FF0000"/>
                </a:solidFill>
                <a:latin typeface="Arial" charset="0"/>
              </a:rPr>
              <a:t>[ (i+1)%5</a:t>
            </a:r>
            <a:r>
              <a:rPr lang="en-US" sz="2800" dirty="0" smtClean="0">
                <a:solidFill>
                  <a:srgbClr val="FF0000"/>
                </a:solidFill>
                <a:latin typeface="Arial" charset="0"/>
              </a:rPr>
              <a:t>].release();  </a:t>
            </a:r>
            <a:r>
              <a:rPr lang="en-US" sz="2800" dirty="0" smtClean="0">
                <a:latin typeface="Arial" charset="0"/>
              </a:rPr>
              <a:t>// release left</a:t>
            </a:r>
            <a:endParaRPr lang="en-US" sz="2800" dirty="0">
              <a:latin typeface="Arial" charset="0"/>
            </a:endParaRPr>
          </a:p>
          <a:p>
            <a:pPr eaLnBrk="1" hangingPunct="1">
              <a:lnSpc>
                <a:spcPct val="90000"/>
              </a:lnSpc>
              <a:buFontTx/>
              <a:buNone/>
            </a:pPr>
            <a:r>
              <a:rPr lang="en-US" sz="2800" dirty="0" smtClean="0">
                <a:solidFill>
                  <a:srgbClr val="000000"/>
                </a:solidFill>
                <a:latin typeface="Arial" charset="0"/>
              </a:rPr>
              <a:t>  /</a:t>
            </a:r>
            <a:r>
              <a:rPr lang="en-US" sz="2800" dirty="0">
                <a:solidFill>
                  <a:srgbClr val="000000"/>
                </a:solidFill>
                <a:latin typeface="Arial" charset="0"/>
              </a:rPr>
              <a:t>/think non-CS</a:t>
            </a:r>
          </a:p>
          <a:p>
            <a:pPr eaLnBrk="1" hangingPunct="1">
              <a:lnSpc>
                <a:spcPct val="90000"/>
              </a:lnSpc>
              <a:buFontTx/>
              <a:buNone/>
            </a:pPr>
            <a:r>
              <a:rPr lang="en-US" sz="2800" dirty="0">
                <a:solidFill>
                  <a:srgbClr val="000000"/>
                </a:solidFill>
                <a:latin typeface="Arial" charset="0"/>
              </a:rPr>
              <a:t>} while </a:t>
            </a:r>
            <a:r>
              <a:rPr lang="en-US" sz="2800" dirty="0" smtClean="0">
                <a:solidFill>
                  <a:srgbClr val="000000"/>
                </a:solidFill>
                <a:latin typeface="Arial" charset="0"/>
              </a:rPr>
              <a:t>(true)</a:t>
            </a:r>
            <a:r>
              <a:rPr lang="en-US" sz="2800" dirty="0">
                <a:solidFill>
                  <a:srgbClr val="000000"/>
                </a:solidFill>
                <a:latin typeface="Arial" charset="0"/>
              </a:rPr>
              <a:t>;</a:t>
            </a:r>
          </a:p>
          <a:p>
            <a:pPr eaLnBrk="1" hangingPunct="1">
              <a:lnSpc>
                <a:spcPct val="90000"/>
              </a:lnSpc>
              <a:buFontTx/>
              <a:buNone/>
            </a:pPr>
            <a:endParaRPr lang="en-US" sz="2800" dirty="0">
              <a:latin typeface="Arial" charset="0"/>
            </a:endParaRPr>
          </a:p>
        </p:txBody>
      </p:sp>
    </p:spTree>
    <p:extLst>
      <p:ext uri="{BB962C8B-B14F-4D97-AF65-F5344CB8AC3E}">
        <p14:creationId xmlns:p14="http://schemas.microsoft.com/office/powerpoint/2010/main" val="1132226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atin typeface="Arial" charset="0"/>
              </a:rPr>
              <a:t>Dining Philosophers</a:t>
            </a:r>
          </a:p>
        </p:txBody>
      </p:sp>
      <p:sp>
        <p:nvSpPr>
          <p:cNvPr id="73731" name="Rectangle 3"/>
          <p:cNvSpPr>
            <a:spLocks noGrp="1" noChangeArrowheads="1"/>
          </p:cNvSpPr>
          <p:nvPr>
            <p:ph type="body" idx="1"/>
          </p:nvPr>
        </p:nvSpPr>
        <p:spPr/>
        <p:txBody>
          <a:bodyPr>
            <a:normAutofit fontScale="70000" lnSpcReduction="20000"/>
          </a:bodyPr>
          <a:lstStyle/>
          <a:p>
            <a:pPr eaLnBrk="1" hangingPunct="1">
              <a:lnSpc>
                <a:spcPct val="90000"/>
              </a:lnSpc>
            </a:pPr>
            <a:r>
              <a:rPr lang="en-US" dirty="0">
                <a:latin typeface="Arial" charset="0"/>
              </a:rPr>
              <a:t>So did it work</a:t>
            </a:r>
            <a:r>
              <a:rPr lang="en-US" dirty="0" smtClean="0">
                <a:latin typeface="Arial" charset="0"/>
              </a:rPr>
              <a:t>? Check the 3 properties we want for our solutions to the critical section problem.</a:t>
            </a:r>
            <a:endParaRPr lang="en-US" dirty="0">
              <a:latin typeface="Arial" charset="0"/>
            </a:endParaRPr>
          </a:p>
          <a:p>
            <a:pPr eaLnBrk="1" hangingPunct="1">
              <a:lnSpc>
                <a:spcPct val="90000"/>
              </a:lnSpc>
            </a:pPr>
            <a:r>
              <a:rPr lang="en-US" dirty="0">
                <a:solidFill>
                  <a:srgbClr val="FF0000"/>
                </a:solidFill>
                <a:latin typeface="Arial" charset="0"/>
              </a:rPr>
              <a:t>Mutual Exclusion </a:t>
            </a:r>
            <a:r>
              <a:rPr lang="en-US" dirty="0">
                <a:latin typeface="Arial" charset="0"/>
              </a:rPr>
              <a:t>is OK…</a:t>
            </a:r>
            <a:r>
              <a:rPr lang="en-US" dirty="0" smtClean="0">
                <a:latin typeface="Arial" charset="0"/>
              </a:rPr>
              <a:t>. There is no way two philosophers can be eating at the same time since they can’t both be using the same chopstick.</a:t>
            </a:r>
            <a:endParaRPr lang="en-US" dirty="0">
              <a:latin typeface="Arial" charset="0"/>
            </a:endParaRPr>
          </a:p>
          <a:p>
            <a:pPr eaLnBrk="1" hangingPunct="1">
              <a:lnSpc>
                <a:spcPct val="90000"/>
              </a:lnSpc>
            </a:pPr>
            <a:r>
              <a:rPr lang="en-US" dirty="0">
                <a:latin typeface="Arial" charset="0"/>
              </a:rPr>
              <a:t>What about </a:t>
            </a:r>
            <a:r>
              <a:rPr lang="en-US" dirty="0" smtClean="0">
                <a:solidFill>
                  <a:srgbClr val="FF0000"/>
                </a:solidFill>
                <a:latin typeface="Arial" charset="0"/>
              </a:rPr>
              <a:t>Progress</a:t>
            </a:r>
            <a:r>
              <a:rPr lang="en-US" dirty="0">
                <a:latin typeface="Arial" charset="0"/>
              </a:rPr>
              <a:t>?  - </a:t>
            </a:r>
            <a:r>
              <a:rPr lang="en-US" dirty="0" smtClean="0">
                <a:latin typeface="Arial" charset="0"/>
              </a:rPr>
              <a:t>Yes. If any philosopher wishes to eat and none of the others do then they will be allowed to eat.</a:t>
            </a:r>
            <a:endParaRPr lang="en-US" dirty="0">
              <a:latin typeface="Arial" charset="0"/>
            </a:endParaRPr>
          </a:p>
          <a:p>
            <a:pPr eaLnBrk="1" hangingPunct="1">
              <a:lnSpc>
                <a:spcPct val="90000"/>
              </a:lnSpc>
            </a:pPr>
            <a:r>
              <a:rPr lang="en-US" dirty="0">
                <a:solidFill>
                  <a:srgbClr val="FF0000"/>
                </a:solidFill>
                <a:latin typeface="Arial" charset="0"/>
              </a:rPr>
              <a:t>Bounded Waiting?</a:t>
            </a:r>
            <a:r>
              <a:rPr lang="en-US" dirty="0">
                <a:latin typeface="Arial" charset="0"/>
              </a:rPr>
              <a:t>..... </a:t>
            </a:r>
            <a:r>
              <a:rPr lang="en-US" dirty="0" smtClean="0">
                <a:latin typeface="Arial" charset="0"/>
              </a:rPr>
              <a:t>Probably, as long as we implement </a:t>
            </a:r>
            <a:r>
              <a:rPr lang="en-US" dirty="0">
                <a:latin typeface="Arial" charset="0"/>
              </a:rPr>
              <a:t>with a FIFO queue</a:t>
            </a:r>
            <a:r>
              <a:rPr lang="en-US" dirty="0" smtClean="0">
                <a:latin typeface="Arial" charset="0"/>
              </a:rPr>
              <a:t>. That is, if one philosopher is waiting for a chopstick that another one is using then when it is put down they get it before the other is allowed to pick it back up.</a:t>
            </a:r>
            <a:endParaRPr lang="en-US" dirty="0">
              <a:latin typeface="Arial" charset="0"/>
            </a:endParaRPr>
          </a:p>
          <a:p>
            <a:pPr eaLnBrk="1" hangingPunct="1">
              <a:lnSpc>
                <a:spcPct val="90000"/>
              </a:lnSpc>
            </a:pPr>
            <a:r>
              <a:rPr lang="en-US" dirty="0">
                <a:latin typeface="Arial" charset="0"/>
              </a:rPr>
              <a:t>So it is good right??? </a:t>
            </a:r>
            <a:r>
              <a:rPr lang="en-US" dirty="0" smtClean="0">
                <a:latin typeface="Arial" charset="0"/>
              </a:rPr>
              <a:t>We have our solution! </a:t>
            </a:r>
            <a:r>
              <a:rPr lang="en-US" u="sng" dirty="0" smtClean="0">
                <a:solidFill>
                  <a:srgbClr val="FF0000"/>
                </a:solidFill>
                <a:latin typeface="Arial" charset="0"/>
              </a:rPr>
              <a:t>WRONG</a:t>
            </a:r>
            <a:endParaRPr lang="en-US" u="sng" dirty="0">
              <a:solidFill>
                <a:srgbClr val="FF0000"/>
              </a:solidFill>
              <a:latin typeface="Arial" charset="0"/>
            </a:endParaRPr>
          </a:p>
          <a:p>
            <a:pPr eaLnBrk="1" hangingPunct="1">
              <a:lnSpc>
                <a:spcPct val="90000"/>
              </a:lnSpc>
            </a:pPr>
            <a:r>
              <a:rPr lang="en-US" u="sng" dirty="0">
                <a:solidFill>
                  <a:srgbClr val="FF0000"/>
                </a:solidFill>
                <a:latin typeface="Arial" charset="0"/>
              </a:rPr>
              <a:t>DEADLOCK</a:t>
            </a:r>
            <a:r>
              <a:rPr lang="en-US" dirty="0">
                <a:latin typeface="Arial" charset="0"/>
              </a:rPr>
              <a:t> is possible if all </a:t>
            </a:r>
            <a:r>
              <a:rPr lang="en-US" dirty="0" smtClean="0">
                <a:latin typeface="Arial" charset="0"/>
              </a:rPr>
              <a:t>of them grab </a:t>
            </a:r>
            <a:r>
              <a:rPr lang="en-US" dirty="0">
                <a:latin typeface="Arial" charset="0"/>
              </a:rPr>
              <a:t>say their </a:t>
            </a:r>
            <a:r>
              <a:rPr lang="en-US" dirty="0" smtClean="0">
                <a:latin typeface="Arial" charset="0"/>
              </a:rPr>
              <a:t>right chopstick </a:t>
            </a:r>
            <a:r>
              <a:rPr lang="en-US" dirty="0">
                <a:latin typeface="Arial" charset="0"/>
              </a:rPr>
              <a:t>and oops… no </a:t>
            </a:r>
            <a:r>
              <a:rPr lang="en-US" dirty="0" smtClean="0">
                <a:latin typeface="Arial" charset="0"/>
              </a:rPr>
              <a:t>left chopstick </a:t>
            </a:r>
            <a:r>
              <a:rPr lang="en-US" dirty="0">
                <a:latin typeface="Arial" charset="0"/>
              </a:rPr>
              <a:t>is there for any of them…</a:t>
            </a:r>
            <a:r>
              <a:rPr lang="en-US" dirty="0" smtClean="0">
                <a:latin typeface="Arial" charset="0"/>
              </a:rPr>
              <a:t>. Because each left chopstick is another’s right chopstick….. Now they all starve.</a:t>
            </a:r>
            <a:endParaRPr lang="en-US" dirty="0">
              <a:latin typeface="Arial" charset="0"/>
            </a:endParaRPr>
          </a:p>
        </p:txBody>
      </p:sp>
    </p:spTree>
    <p:extLst>
      <p:ext uri="{BB962C8B-B14F-4D97-AF65-F5344CB8AC3E}">
        <p14:creationId xmlns:p14="http://schemas.microsoft.com/office/powerpoint/2010/main" val="184360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Constructor</a:t>
            </a:r>
            <a:endParaRPr lang="en-US" dirty="0"/>
          </a:p>
        </p:txBody>
      </p:sp>
      <p:sp>
        <p:nvSpPr>
          <p:cNvPr id="3" name="Content Placeholder 2"/>
          <p:cNvSpPr>
            <a:spLocks noGrp="1"/>
          </p:cNvSpPr>
          <p:nvPr>
            <p:ph idx="1"/>
          </p:nvPr>
        </p:nvSpPr>
        <p:spPr/>
        <p:txBody>
          <a:bodyPr/>
          <a:lstStyle/>
          <a:p>
            <a:r>
              <a:rPr lang="en-US" b="1" dirty="0" smtClean="0">
                <a:hlinkClick r:id="rId2"/>
              </a:rPr>
              <a:t>Semaphore</a:t>
            </a:r>
            <a:r>
              <a:rPr lang="en-US" dirty="0" smtClean="0"/>
              <a:t>(</a:t>
            </a:r>
            <a:r>
              <a:rPr lang="en-US" dirty="0" err="1" smtClean="0"/>
              <a:t>int</a:t>
            </a:r>
            <a:r>
              <a:rPr lang="en-US" dirty="0" smtClean="0"/>
              <a:t> permits) Creates a Semaphore with the given number of permits and </a:t>
            </a:r>
            <a:r>
              <a:rPr lang="en-US" b="1" i="1" u="sng" dirty="0" err="1" smtClean="0">
                <a:solidFill>
                  <a:srgbClr val="FF0000"/>
                </a:solidFill>
              </a:rPr>
              <a:t>nonfair</a:t>
            </a:r>
            <a:r>
              <a:rPr lang="en-US" dirty="0" smtClean="0">
                <a:solidFill>
                  <a:srgbClr val="FF0000"/>
                </a:solidFill>
              </a:rPr>
              <a:t> </a:t>
            </a:r>
            <a:r>
              <a:rPr lang="en-US" dirty="0" smtClean="0"/>
              <a:t>fairness setting.</a:t>
            </a:r>
          </a:p>
          <a:p>
            <a:r>
              <a:rPr lang="en-US" b="1" dirty="0" smtClean="0">
                <a:hlinkClick r:id="rId3"/>
              </a:rPr>
              <a:t>Semaphore</a:t>
            </a:r>
            <a:r>
              <a:rPr lang="en-US" dirty="0" smtClean="0"/>
              <a:t>(</a:t>
            </a:r>
            <a:r>
              <a:rPr lang="en-US" dirty="0" err="1" smtClean="0"/>
              <a:t>int</a:t>
            </a:r>
            <a:r>
              <a:rPr lang="en-US" dirty="0" smtClean="0"/>
              <a:t> permits, </a:t>
            </a:r>
            <a:r>
              <a:rPr lang="en-US" dirty="0" err="1" smtClean="0"/>
              <a:t>boolean</a:t>
            </a:r>
            <a:r>
              <a:rPr lang="en-US" dirty="0" smtClean="0"/>
              <a:t> fair) Creates a Semaphore with the given number of permits and the given </a:t>
            </a:r>
            <a:r>
              <a:rPr lang="en-US" dirty="0" smtClean="0">
                <a:solidFill>
                  <a:srgbClr val="FF0000"/>
                </a:solidFill>
              </a:rPr>
              <a:t>fairness</a:t>
            </a:r>
            <a:r>
              <a:rPr lang="en-US" dirty="0" smtClean="0"/>
              <a:t> setting. True for fair false otherwise.</a:t>
            </a:r>
          </a:p>
          <a:p>
            <a:endParaRPr lang="en-US" dirty="0"/>
          </a:p>
        </p:txBody>
      </p:sp>
    </p:spTree>
    <p:extLst>
      <p:ext uri="{BB962C8B-B14F-4D97-AF65-F5344CB8AC3E}">
        <p14:creationId xmlns:p14="http://schemas.microsoft.com/office/powerpoint/2010/main" val="1958135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make them polite Philosophers</a:t>
            </a:r>
            <a:endParaRPr lang="en-US" dirty="0"/>
          </a:p>
        </p:txBody>
      </p:sp>
      <p:sp>
        <p:nvSpPr>
          <p:cNvPr id="3" name="Content Placeholder 2"/>
          <p:cNvSpPr>
            <a:spLocks noGrp="1"/>
          </p:cNvSpPr>
          <p:nvPr>
            <p:ph idx="1"/>
          </p:nvPr>
        </p:nvSpPr>
        <p:spPr/>
        <p:txBody>
          <a:bodyPr/>
          <a:lstStyle/>
          <a:p>
            <a:r>
              <a:rPr lang="en-US" dirty="0" smtClean="0"/>
              <a:t>Let’s try a variation of our philosopher solution. </a:t>
            </a:r>
          </a:p>
          <a:p>
            <a:r>
              <a:rPr lang="en-US" dirty="0" smtClean="0"/>
              <a:t>This time, This time, after picking up their right chopstick, they will first look to see if their left chopstick is in use. If so, then they will put their right chopstick down and try again… that way the philosopher on their right might be able to proceed….</a:t>
            </a:r>
            <a:endParaRPr lang="en-US" dirty="0"/>
          </a:p>
        </p:txBody>
      </p:sp>
    </p:spTree>
    <p:extLst>
      <p:ext uri="{BB962C8B-B14F-4D97-AF65-F5344CB8AC3E}">
        <p14:creationId xmlns:p14="http://schemas.microsoft.com/office/powerpoint/2010/main" val="440823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#2 - </a:t>
            </a:r>
            <a:r>
              <a:rPr lang="en-US" dirty="0" err="1" smtClean="0"/>
              <a:t>livelock</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buNone/>
            </a:pPr>
            <a:r>
              <a:rPr lang="en-US" dirty="0" smtClean="0">
                <a:solidFill>
                  <a:srgbClr val="FF0000"/>
                </a:solidFill>
                <a:latin typeface="Arial" charset="0"/>
              </a:rPr>
              <a:t>public Semaphore [ ]  chopsticks = {1,1,1,1,1};</a:t>
            </a:r>
          </a:p>
          <a:p>
            <a:pPr>
              <a:lnSpc>
                <a:spcPct val="90000"/>
              </a:lnSpc>
              <a:buNone/>
            </a:pPr>
            <a:r>
              <a:rPr lang="en-US" u="sng" dirty="0" smtClean="0">
                <a:latin typeface="Arial" charset="0"/>
              </a:rPr>
              <a:t>Philosopher </a:t>
            </a:r>
            <a:r>
              <a:rPr lang="en-US" u="sng" dirty="0" err="1" smtClean="0">
                <a:latin typeface="Arial" charset="0"/>
              </a:rPr>
              <a:t>i</a:t>
            </a:r>
            <a:r>
              <a:rPr lang="en-US" u="sng" dirty="0" smtClean="0">
                <a:latin typeface="Arial" charset="0"/>
              </a:rPr>
              <a:t> performs:</a:t>
            </a:r>
          </a:p>
          <a:p>
            <a:pPr>
              <a:lnSpc>
                <a:spcPct val="90000"/>
              </a:lnSpc>
              <a:buNone/>
            </a:pPr>
            <a:r>
              <a:rPr lang="en-US" dirty="0" smtClean="0">
                <a:solidFill>
                  <a:srgbClr val="000000"/>
                </a:solidFill>
                <a:latin typeface="Arial" charset="0"/>
              </a:rPr>
              <a:t>do {</a:t>
            </a:r>
          </a:p>
          <a:p>
            <a:pPr>
              <a:lnSpc>
                <a:spcPct val="90000"/>
              </a:lnSpc>
              <a:buNone/>
            </a:pPr>
            <a:r>
              <a:rPr lang="en-US" dirty="0" smtClean="0">
                <a:solidFill>
                  <a:srgbClr val="FF0000"/>
                </a:solidFill>
                <a:latin typeface="Arial" charset="0"/>
              </a:rPr>
              <a:t>  chopsticks[</a:t>
            </a:r>
            <a:r>
              <a:rPr lang="en-US" dirty="0" err="1" smtClean="0">
                <a:solidFill>
                  <a:srgbClr val="FF0000"/>
                </a:solidFill>
                <a:latin typeface="Arial" charset="0"/>
              </a:rPr>
              <a:t>i</a:t>
            </a:r>
            <a:r>
              <a:rPr lang="en-US" dirty="0" smtClean="0">
                <a:solidFill>
                  <a:srgbClr val="FF0000"/>
                </a:solidFill>
                <a:latin typeface="Arial" charset="0"/>
              </a:rPr>
              <a:t>].acquire()</a:t>
            </a:r>
            <a:r>
              <a:rPr lang="en-US" dirty="0" smtClean="0">
                <a:latin typeface="Arial" charset="0"/>
              </a:rPr>
              <a:t>;    //grab right chopstick</a:t>
            </a:r>
          </a:p>
          <a:p>
            <a:pPr>
              <a:lnSpc>
                <a:spcPct val="90000"/>
              </a:lnSpc>
              <a:buNone/>
            </a:pPr>
            <a:r>
              <a:rPr lang="en-US" dirty="0" smtClean="0">
                <a:solidFill>
                  <a:srgbClr val="FF0000"/>
                </a:solidFill>
                <a:latin typeface="Arial" charset="0"/>
              </a:rPr>
              <a:t>  if ( chopstick[(i+1)%5].</a:t>
            </a:r>
            <a:r>
              <a:rPr lang="en-US" dirty="0" err="1" smtClean="0">
                <a:solidFill>
                  <a:srgbClr val="FF0000"/>
                </a:solidFill>
                <a:latin typeface="Arial" charset="0"/>
              </a:rPr>
              <a:t>availablePermits</a:t>
            </a:r>
            <a:r>
              <a:rPr lang="en-US" dirty="0" smtClean="0">
                <a:solidFill>
                  <a:srgbClr val="FF0000"/>
                </a:solidFill>
                <a:latin typeface="Arial" charset="0"/>
              </a:rPr>
              <a:t>() &gt; 0) {</a:t>
            </a:r>
          </a:p>
          <a:p>
            <a:pPr>
              <a:lnSpc>
                <a:spcPct val="90000"/>
              </a:lnSpc>
              <a:buNone/>
            </a:pPr>
            <a:r>
              <a:rPr lang="en-US" dirty="0">
                <a:solidFill>
                  <a:srgbClr val="FF0000"/>
                </a:solidFill>
                <a:latin typeface="Arial" charset="0"/>
              </a:rPr>
              <a:t> </a:t>
            </a:r>
            <a:r>
              <a:rPr lang="en-US" dirty="0" smtClean="0">
                <a:solidFill>
                  <a:srgbClr val="FF0000"/>
                </a:solidFill>
                <a:latin typeface="Arial" charset="0"/>
              </a:rPr>
              <a:t>    chopsticks[ (i+1)%5].acquire() ;  </a:t>
            </a:r>
            <a:r>
              <a:rPr lang="en-US" dirty="0" smtClean="0">
                <a:latin typeface="Arial" charset="0"/>
              </a:rPr>
              <a:t>// grab left</a:t>
            </a:r>
          </a:p>
          <a:p>
            <a:pPr>
              <a:lnSpc>
                <a:spcPct val="90000"/>
              </a:lnSpc>
              <a:buNone/>
            </a:pPr>
            <a:r>
              <a:rPr lang="en-US" dirty="0" smtClean="0">
                <a:latin typeface="Arial" charset="0"/>
              </a:rPr>
              <a:t>     // Critical section eating….</a:t>
            </a:r>
          </a:p>
          <a:p>
            <a:pPr>
              <a:lnSpc>
                <a:spcPct val="90000"/>
              </a:lnSpc>
              <a:buNone/>
            </a:pPr>
            <a:r>
              <a:rPr lang="en-US" dirty="0" smtClean="0">
                <a:solidFill>
                  <a:srgbClr val="FF0000"/>
                </a:solidFill>
                <a:latin typeface="Arial" charset="0"/>
              </a:rPr>
              <a:t>     chopsticks[</a:t>
            </a:r>
            <a:r>
              <a:rPr lang="en-US" dirty="0" err="1" smtClean="0">
                <a:solidFill>
                  <a:srgbClr val="FF0000"/>
                </a:solidFill>
                <a:latin typeface="Arial" charset="0"/>
              </a:rPr>
              <a:t>i</a:t>
            </a:r>
            <a:r>
              <a:rPr lang="en-US" dirty="0" smtClean="0">
                <a:solidFill>
                  <a:srgbClr val="FF0000"/>
                </a:solidFill>
                <a:latin typeface="Arial" charset="0"/>
              </a:rPr>
              <a:t>].release();  </a:t>
            </a:r>
            <a:r>
              <a:rPr lang="en-US" dirty="0" smtClean="0">
                <a:latin typeface="Arial" charset="0"/>
              </a:rPr>
              <a:t>//release right </a:t>
            </a:r>
          </a:p>
          <a:p>
            <a:pPr>
              <a:lnSpc>
                <a:spcPct val="90000"/>
              </a:lnSpc>
              <a:buNone/>
            </a:pPr>
            <a:r>
              <a:rPr lang="en-US" dirty="0" smtClean="0">
                <a:solidFill>
                  <a:srgbClr val="FF0000"/>
                </a:solidFill>
                <a:latin typeface="Arial" charset="0"/>
              </a:rPr>
              <a:t>     chopsticks[ (i+1)%5].release();  </a:t>
            </a:r>
            <a:r>
              <a:rPr lang="en-US" dirty="0" smtClean="0">
                <a:latin typeface="Arial" charset="0"/>
              </a:rPr>
              <a:t>// release left</a:t>
            </a:r>
          </a:p>
          <a:p>
            <a:pPr>
              <a:lnSpc>
                <a:spcPct val="90000"/>
              </a:lnSpc>
              <a:buNone/>
            </a:pPr>
            <a:r>
              <a:rPr lang="en-US" dirty="0" smtClean="0">
                <a:solidFill>
                  <a:srgbClr val="000000"/>
                </a:solidFill>
                <a:latin typeface="Arial" charset="0"/>
              </a:rPr>
              <a:t>     //think non-CS</a:t>
            </a:r>
            <a:endParaRPr lang="en-US" dirty="0" smtClean="0">
              <a:latin typeface="Arial" charset="0"/>
            </a:endParaRPr>
          </a:p>
          <a:p>
            <a:pPr>
              <a:lnSpc>
                <a:spcPct val="90000"/>
              </a:lnSpc>
              <a:buNone/>
            </a:pPr>
            <a:r>
              <a:rPr lang="en-US" dirty="0" smtClean="0">
                <a:latin typeface="Arial" charset="0"/>
              </a:rPr>
              <a:t>   </a:t>
            </a:r>
            <a:r>
              <a:rPr lang="en-US" dirty="0" smtClean="0">
                <a:solidFill>
                  <a:srgbClr val="FF0000"/>
                </a:solidFill>
                <a:latin typeface="Arial" charset="0"/>
              </a:rPr>
              <a:t> }  </a:t>
            </a:r>
            <a:r>
              <a:rPr lang="en-US" dirty="0" smtClean="0">
                <a:latin typeface="Arial" charset="0"/>
              </a:rPr>
              <a:t>// end if</a:t>
            </a:r>
          </a:p>
          <a:p>
            <a:pPr>
              <a:lnSpc>
                <a:spcPct val="90000"/>
              </a:lnSpc>
              <a:buNone/>
            </a:pPr>
            <a:r>
              <a:rPr lang="en-US" dirty="0">
                <a:latin typeface="Arial" charset="0"/>
              </a:rPr>
              <a:t> </a:t>
            </a:r>
            <a:r>
              <a:rPr lang="en-US" dirty="0" smtClean="0">
                <a:latin typeface="Arial" charset="0"/>
              </a:rPr>
              <a:t> </a:t>
            </a:r>
            <a:r>
              <a:rPr lang="en-US" dirty="0" smtClean="0">
                <a:solidFill>
                  <a:srgbClr val="FF0000"/>
                </a:solidFill>
                <a:latin typeface="Arial" charset="0"/>
              </a:rPr>
              <a:t>else  chopstick[</a:t>
            </a:r>
            <a:r>
              <a:rPr lang="en-US" dirty="0" err="1" smtClean="0">
                <a:solidFill>
                  <a:srgbClr val="FF0000"/>
                </a:solidFill>
                <a:latin typeface="Arial" charset="0"/>
              </a:rPr>
              <a:t>i</a:t>
            </a:r>
            <a:r>
              <a:rPr lang="en-US" dirty="0" smtClean="0">
                <a:solidFill>
                  <a:srgbClr val="FF0000"/>
                </a:solidFill>
                <a:latin typeface="Arial" charset="0"/>
              </a:rPr>
              <a:t>].release( );  </a:t>
            </a:r>
            <a:r>
              <a:rPr lang="en-US" dirty="0" smtClean="0">
                <a:latin typeface="Arial" charset="0"/>
              </a:rPr>
              <a:t>// put down right</a:t>
            </a:r>
          </a:p>
          <a:p>
            <a:pPr>
              <a:lnSpc>
                <a:spcPct val="90000"/>
              </a:lnSpc>
              <a:buNone/>
            </a:pPr>
            <a:r>
              <a:rPr lang="en-US" dirty="0" smtClean="0">
                <a:solidFill>
                  <a:srgbClr val="000000"/>
                </a:solidFill>
                <a:latin typeface="Arial" charset="0"/>
              </a:rPr>
              <a:t>} while (true);</a:t>
            </a:r>
          </a:p>
          <a:p>
            <a:pPr marL="0" indent="0">
              <a:buNone/>
            </a:pPr>
            <a:endParaRPr lang="en-US" dirty="0"/>
          </a:p>
        </p:txBody>
      </p:sp>
    </p:spTree>
    <p:extLst>
      <p:ext uri="{BB962C8B-B14F-4D97-AF65-F5344CB8AC3E}">
        <p14:creationId xmlns:p14="http://schemas.microsoft.com/office/powerpoint/2010/main" val="2381832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it work?</a:t>
            </a:r>
            <a:endParaRPr lang="en-US" dirty="0"/>
          </a:p>
        </p:txBody>
      </p:sp>
      <p:sp>
        <p:nvSpPr>
          <p:cNvPr id="3" name="Content Placeholder 2"/>
          <p:cNvSpPr>
            <a:spLocks noGrp="1"/>
          </p:cNvSpPr>
          <p:nvPr>
            <p:ph idx="1"/>
          </p:nvPr>
        </p:nvSpPr>
        <p:spPr/>
        <p:txBody>
          <a:bodyPr>
            <a:normAutofit fontScale="92500"/>
          </a:bodyPr>
          <a:lstStyle/>
          <a:p>
            <a:r>
              <a:rPr lang="en-US" dirty="0" smtClean="0"/>
              <a:t>Well, we did eliminate the particular deadlock problem that we had before but consider if once again all of the philosophers sit down, grab their right chopstick and then check their left. </a:t>
            </a:r>
          </a:p>
          <a:p>
            <a:r>
              <a:rPr lang="en-US" dirty="0" smtClean="0"/>
              <a:t>They will all see that the left is now unavailable and will release their right.</a:t>
            </a:r>
          </a:p>
          <a:p>
            <a:r>
              <a:rPr lang="en-US" dirty="0" smtClean="0"/>
              <a:t>Then they will, possibly return to the top of the loop, grab their right at the same time and repeat this possibly indefinitely.</a:t>
            </a:r>
            <a:endParaRPr lang="en-US" dirty="0"/>
          </a:p>
        </p:txBody>
      </p:sp>
    </p:spTree>
    <p:extLst>
      <p:ext uri="{BB962C8B-B14F-4D97-AF65-F5344CB8AC3E}">
        <p14:creationId xmlns:p14="http://schemas.microsoft.com/office/powerpoint/2010/main" val="1600614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other problem with attempt #2</a:t>
            </a:r>
            <a:endParaRPr lang="en-US" dirty="0"/>
          </a:p>
        </p:txBody>
      </p:sp>
      <p:sp>
        <p:nvSpPr>
          <p:cNvPr id="3" name="Content Placeholder 2"/>
          <p:cNvSpPr>
            <a:spLocks noGrp="1"/>
          </p:cNvSpPr>
          <p:nvPr>
            <p:ph idx="1"/>
          </p:nvPr>
        </p:nvSpPr>
        <p:spPr>
          <a:xfrm>
            <a:off x="211644" y="1600200"/>
            <a:ext cx="8475156" cy="4525963"/>
          </a:xfrm>
        </p:spPr>
        <p:txBody>
          <a:bodyPr>
            <a:normAutofit fontScale="77500" lnSpcReduction="20000"/>
          </a:bodyPr>
          <a:lstStyle/>
          <a:p>
            <a:r>
              <a:rPr lang="en-US" dirty="0" smtClean="0"/>
              <a:t>There is one other problem with the code in the previous proposed solution. </a:t>
            </a:r>
          </a:p>
          <a:p>
            <a:r>
              <a:rPr lang="en-US" dirty="0" smtClean="0"/>
              <a:t>Consider the following code:</a:t>
            </a:r>
          </a:p>
          <a:p>
            <a:pPr marL="0" indent="0">
              <a:buNone/>
            </a:pPr>
            <a:endParaRPr lang="en-US" dirty="0" smtClean="0"/>
          </a:p>
          <a:p>
            <a:pPr>
              <a:lnSpc>
                <a:spcPct val="90000"/>
              </a:lnSpc>
              <a:buNone/>
            </a:pPr>
            <a:r>
              <a:rPr lang="en-US" dirty="0" smtClean="0">
                <a:solidFill>
                  <a:srgbClr val="FF0000"/>
                </a:solidFill>
                <a:latin typeface="Arial" charset="0"/>
              </a:rPr>
              <a:t>if ( chopstick[(i+1)%5].</a:t>
            </a:r>
            <a:r>
              <a:rPr lang="en-US" dirty="0" err="1" smtClean="0">
                <a:solidFill>
                  <a:srgbClr val="FF0000"/>
                </a:solidFill>
                <a:latin typeface="Arial" charset="0"/>
              </a:rPr>
              <a:t>availablePermits</a:t>
            </a:r>
            <a:r>
              <a:rPr lang="en-US" dirty="0" smtClean="0">
                <a:solidFill>
                  <a:srgbClr val="FF0000"/>
                </a:solidFill>
                <a:latin typeface="Arial" charset="0"/>
              </a:rPr>
              <a:t>() &gt; 0) {</a:t>
            </a:r>
          </a:p>
          <a:p>
            <a:pPr>
              <a:lnSpc>
                <a:spcPct val="90000"/>
              </a:lnSpc>
              <a:buNone/>
            </a:pPr>
            <a:r>
              <a:rPr lang="en-US" dirty="0" smtClean="0">
                <a:solidFill>
                  <a:srgbClr val="FF0000"/>
                </a:solidFill>
                <a:latin typeface="Arial" charset="0"/>
              </a:rPr>
              <a:t>     chopsticks[ (i+1)%5].acquire() ;</a:t>
            </a:r>
          </a:p>
          <a:p>
            <a:pPr>
              <a:lnSpc>
                <a:spcPct val="90000"/>
              </a:lnSpc>
              <a:buNone/>
            </a:pPr>
            <a:r>
              <a:rPr lang="en-US" dirty="0">
                <a:solidFill>
                  <a:srgbClr val="FF0000"/>
                </a:solidFill>
                <a:latin typeface="Arial" charset="0"/>
              </a:rPr>
              <a:t> </a:t>
            </a:r>
            <a:r>
              <a:rPr lang="en-US" dirty="0" smtClean="0">
                <a:solidFill>
                  <a:srgbClr val="FF0000"/>
                </a:solidFill>
                <a:latin typeface="Arial" charset="0"/>
              </a:rPr>
              <a:t>     …</a:t>
            </a:r>
          </a:p>
          <a:p>
            <a:pPr>
              <a:lnSpc>
                <a:spcPct val="90000"/>
              </a:lnSpc>
              <a:buNone/>
            </a:pPr>
            <a:r>
              <a:rPr lang="en-US" dirty="0" smtClean="0">
                <a:solidFill>
                  <a:srgbClr val="FF0000"/>
                </a:solidFill>
                <a:latin typeface="Arial" charset="0"/>
              </a:rPr>
              <a:t>Note that AFTER the number of permits is checked, it may change!!! That is, a philosopher may see her left chopstick available but before they execute an acquire on it, the philosopher on their left picked it up… so it will block on the left anyway!!!! And thus we could actually have deadlock here as well…. This one is even worse!!!</a:t>
            </a:r>
            <a:endParaRPr lang="en-US" dirty="0"/>
          </a:p>
        </p:txBody>
      </p:sp>
    </p:spTree>
    <p:extLst>
      <p:ext uri="{BB962C8B-B14F-4D97-AF65-F5344CB8AC3E}">
        <p14:creationId xmlns:p14="http://schemas.microsoft.com/office/powerpoint/2010/main" val="3942429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Why not use Java’s Semaphore correctly – </a:t>
            </a:r>
            <a:r>
              <a:rPr lang="en-US" dirty="0" err="1" smtClean="0"/>
              <a:t>tryAcquire</a:t>
            </a:r>
            <a:r>
              <a:rPr lang="en-US" dirty="0" smtClean="0"/>
              <a:t>( ) &lt;- atomic </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buNone/>
            </a:pPr>
            <a:r>
              <a:rPr lang="en-US" dirty="0" smtClean="0">
                <a:solidFill>
                  <a:srgbClr val="FF0000"/>
                </a:solidFill>
                <a:latin typeface="Arial" charset="0"/>
              </a:rPr>
              <a:t>public Semaphore [ ]  chopsticks = {1,1,1,1,1};</a:t>
            </a:r>
          </a:p>
          <a:p>
            <a:pPr>
              <a:lnSpc>
                <a:spcPct val="90000"/>
              </a:lnSpc>
              <a:buNone/>
            </a:pPr>
            <a:r>
              <a:rPr lang="en-US" u="sng" dirty="0" smtClean="0">
                <a:latin typeface="Arial" charset="0"/>
              </a:rPr>
              <a:t>Philosopher </a:t>
            </a:r>
            <a:r>
              <a:rPr lang="en-US" u="sng" dirty="0" err="1" smtClean="0">
                <a:latin typeface="Arial" charset="0"/>
              </a:rPr>
              <a:t>i</a:t>
            </a:r>
            <a:r>
              <a:rPr lang="en-US" u="sng" dirty="0" smtClean="0">
                <a:latin typeface="Arial" charset="0"/>
              </a:rPr>
              <a:t> performs:</a:t>
            </a:r>
          </a:p>
          <a:p>
            <a:pPr>
              <a:lnSpc>
                <a:spcPct val="90000"/>
              </a:lnSpc>
              <a:buNone/>
            </a:pPr>
            <a:r>
              <a:rPr lang="en-US" dirty="0" smtClean="0">
                <a:solidFill>
                  <a:srgbClr val="000000"/>
                </a:solidFill>
                <a:latin typeface="Arial" charset="0"/>
              </a:rPr>
              <a:t>do {</a:t>
            </a:r>
          </a:p>
          <a:p>
            <a:pPr>
              <a:lnSpc>
                <a:spcPct val="90000"/>
              </a:lnSpc>
              <a:buNone/>
            </a:pPr>
            <a:r>
              <a:rPr lang="en-US" dirty="0" smtClean="0">
                <a:solidFill>
                  <a:srgbClr val="FF0000"/>
                </a:solidFill>
                <a:latin typeface="Arial" charset="0"/>
              </a:rPr>
              <a:t>  chopsticks[</a:t>
            </a:r>
            <a:r>
              <a:rPr lang="en-US" dirty="0" err="1" smtClean="0">
                <a:solidFill>
                  <a:srgbClr val="FF0000"/>
                </a:solidFill>
                <a:latin typeface="Arial" charset="0"/>
              </a:rPr>
              <a:t>i</a:t>
            </a:r>
            <a:r>
              <a:rPr lang="en-US" dirty="0" smtClean="0">
                <a:solidFill>
                  <a:srgbClr val="FF0000"/>
                </a:solidFill>
                <a:latin typeface="Arial" charset="0"/>
              </a:rPr>
              <a:t>].acquire()</a:t>
            </a:r>
            <a:r>
              <a:rPr lang="en-US" dirty="0" smtClean="0">
                <a:latin typeface="Arial" charset="0"/>
              </a:rPr>
              <a:t>;    //grab right chopstick</a:t>
            </a:r>
          </a:p>
          <a:p>
            <a:pPr>
              <a:lnSpc>
                <a:spcPct val="90000"/>
              </a:lnSpc>
              <a:buNone/>
            </a:pPr>
            <a:r>
              <a:rPr lang="en-US" dirty="0" smtClean="0">
                <a:solidFill>
                  <a:srgbClr val="FF0000"/>
                </a:solidFill>
                <a:latin typeface="Arial" charset="0"/>
              </a:rPr>
              <a:t>  if ( chopstick[(i+1)%5]</a:t>
            </a:r>
            <a:r>
              <a:rPr lang="en-US" u="sng" dirty="0" smtClean="0">
                <a:solidFill>
                  <a:srgbClr val="3366FF"/>
                </a:solidFill>
                <a:latin typeface="Arial" charset="0"/>
              </a:rPr>
              <a:t>.</a:t>
            </a:r>
            <a:r>
              <a:rPr lang="en-US" u="sng" dirty="0" err="1" smtClean="0">
                <a:solidFill>
                  <a:srgbClr val="3366FF"/>
                </a:solidFill>
                <a:latin typeface="Arial" charset="0"/>
              </a:rPr>
              <a:t>tryAcquire</a:t>
            </a:r>
            <a:r>
              <a:rPr lang="en-US" u="sng" dirty="0" smtClean="0">
                <a:solidFill>
                  <a:srgbClr val="3366FF"/>
                </a:solidFill>
                <a:latin typeface="Arial" charset="0"/>
              </a:rPr>
              <a:t>() </a:t>
            </a:r>
            <a:r>
              <a:rPr lang="en-US" dirty="0" smtClean="0">
                <a:solidFill>
                  <a:srgbClr val="FF0000"/>
                </a:solidFill>
                <a:latin typeface="Arial" charset="0"/>
              </a:rPr>
              <a:t>) {</a:t>
            </a:r>
          </a:p>
          <a:p>
            <a:pPr>
              <a:lnSpc>
                <a:spcPct val="90000"/>
              </a:lnSpc>
              <a:buNone/>
            </a:pPr>
            <a:r>
              <a:rPr lang="en-US" dirty="0" smtClean="0">
                <a:latin typeface="Arial" charset="0"/>
              </a:rPr>
              <a:t>     // Critical section eating….</a:t>
            </a:r>
          </a:p>
          <a:p>
            <a:pPr>
              <a:lnSpc>
                <a:spcPct val="90000"/>
              </a:lnSpc>
              <a:buNone/>
            </a:pPr>
            <a:r>
              <a:rPr lang="en-US" dirty="0" smtClean="0">
                <a:solidFill>
                  <a:srgbClr val="FF0000"/>
                </a:solidFill>
                <a:latin typeface="Arial" charset="0"/>
              </a:rPr>
              <a:t>     chopsticks[</a:t>
            </a:r>
            <a:r>
              <a:rPr lang="en-US" dirty="0" err="1" smtClean="0">
                <a:solidFill>
                  <a:srgbClr val="FF0000"/>
                </a:solidFill>
                <a:latin typeface="Arial" charset="0"/>
              </a:rPr>
              <a:t>i</a:t>
            </a:r>
            <a:r>
              <a:rPr lang="en-US" dirty="0" smtClean="0">
                <a:solidFill>
                  <a:srgbClr val="FF0000"/>
                </a:solidFill>
                <a:latin typeface="Arial" charset="0"/>
              </a:rPr>
              <a:t>].release();  </a:t>
            </a:r>
            <a:r>
              <a:rPr lang="en-US" dirty="0" smtClean="0">
                <a:latin typeface="Arial" charset="0"/>
              </a:rPr>
              <a:t>//release right </a:t>
            </a:r>
          </a:p>
          <a:p>
            <a:pPr>
              <a:lnSpc>
                <a:spcPct val="90000"/>
              </a:lnSpc>
              <a:buNone/>
            </a:pPr>
            <a:r>
              <a:rPr lang="en-US" dirty="0" smtClean="0">
                <a:solidFill>
                  <a:srgbClr val="FF0000"/>
                </a:solidFill>
                <a:latin typeface="Arial" charset="0"/>
              </a:rPr>
              <a:t>     chopsticks[ (i+1)%5].release();  </a:t>
            </a:r>
            <a:r>
              <a:rPr lang="en-US" dirty="0" smtClean="0">
                <a:latin typeface="Arial" charset="0"/>
              </a:rPr>
              <a:t>// release left</a:t>
            </a:r>
          </a:p>
          <a:p>
            <a:pPr>
              <a:lnSpc>
                <a:spcPct val="90000"/>
              </a:lnSpc>
              <a:buNone/>
            </a:pPr>
            <a:r>
              <a:rPr lang="en-US" dirty="0" smtClean="0">
                <a:solidFill>
                  <a:srgbClr val="000000"/>
                </a:solidFill>
                <a:latin typeface="Arial" charset="0"/>
              </a:rPr>
              <a:t>     //think non-CS</a:t>
            </a:r>
            <a:endParaRPr lang="en-US" dirty="0" smtClean="0">
              <a:latin typeface="Arial" charset="0"/>
            </a:endParaRPr>
          </a:p>
          <a:p>
            <a:pPr>
              <a:lnSpc>
                <a:spcPct val="90000"/>
              </a:lnSpc>
              <a:buNone/>
            </a:pPr>
            <a:r>
              <a:rPr lang="en-US" dirty="0" smtClean="0">
                <a:latin typeface="Arial" charset="0"/>
              </a:rPr>
              <a:t>   </a:t>
            </a:r>
            <a:r>
              <a:rPr lang="en-US" dirty="0" smtClean="0">
                <a:solidFill>
                  <a:srgbClr val="FF0000"/>
                </a:solidFill>
                <a:latin typeface="Arial" charset="0"/>
              </a:rPr>
              <a:t> }  </a:t>
            </a:r>
            <a:r>
              <a:rPr lang="en-US" dirty="0" smtClean="0">
                <a:latin typeface="Arial" charset="0"/>
              </a:rPr>
              <a:t>// end if</a:t>
            </a:r>
          </a:p>
          <a:p>
            <a:pPr>
              <a:lnSpc>
                <a:spcPct val="90000"/>
              </a:lnSpc>
              <a:buNone/>
            </a:pPr>
            <a:r>
              <a:rPr lang="en-US" dirty="0" smtClean="0">
                <a:latin typeface="Arial" charset="0"/>
              </a:rPr>
              <a:t>  </a:t>
            </a:r>
            <a:r>
              <a:rPr lang="en-US" dirty="0" smtClean="0">
                <a:solidFill>
                  <a:srgbClr val="FF0000"/>
                </a:solidFill>
                <a:latin typeface="Arial" charset="0"/>
              </a:rPr>
              <a:t>else  chopstick[</a:t>
            </a:r>
            <a:r>
              <a:rPr lang="en-US" dirty="0" err="1" smtClean="0">
                <a:solidFill>
                  <a:srgbClr val="FF0000"/>
                </a:solidFill>
                <a:latin typeface="Arial" charset="0"/>
              </a:rPr>
              <a:t>i</a:t>
            </a:r>
            <a:r>
              <a:rPr lang="en-US" dirty="0" smtClean="0">
                <a:solidFill>
                  <a:srgbClr val="FF0000"/>
                </a:solidFill>
                <a:latin typeface="Arial" charset="0"/>
              </a:rPr>
              <a:t>].release( );  </a:t>
            </a:r>
            <a:r>
              <a:rPr lang="en-US" dirty="0" smtClean="0">
                <a:latin typeface="Arial" charset="0"/>
              </a:rPr>
              <a:t>// put down right</a:t>
            </a:r>
          </a:p>
          <a:p>
            <a:pPr>
              <a:lnSpc>
                <a:spcPct val="90000"/>
              </a:lnSpc>
              <a:buNone/>
            </a:pPr>
            <a:r>
              <a:rPr lang="en-US" dirty="0" smtClean="0">
                <a:solidFill>
                  <a:srgbClr val="000000"/>
                </a:solidFill>
                <a:latin typeface="Arial" charset="0"/>
              </a:rPr>
              <a:t>} while (true);</a:t>
            </a:r>
          </a:p>
          <a:p>
            <a:pPr marL="0" indent="0">
              <a:buNone/>
            </a:pPr>
            <a:endParaRPr lang="en-US" dirty="0"/>
          </a:p>
        </p:txBody>
      </p:sp>
    </p:spTree>
    <p:extLst>
      <p:ext uri="{BB962C8B-B14F-4D97-AF65-F5344CB8AC3E}">
        <p14:creationId xmlns:p14="http://schemas.microsoft.com/office/powerpoint/2010/main" val="544533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a:t>
            </a:r>
            <a:endParaRPr lang="en-US" dirty="0"/>
          </a:p>
        </p:txBody>
      </p:sp>
      <p:sp>
        <p:nvSpPr>
          <p:cNvPr id="3" name="Content Placeholder 2"/>
          <p:cNvSpPr>
            <a:spLocks noGrp="1"/>
          </p:cNvSpPr>
          <p:nvPr>
            <p:ph idx="1"/>
          </p:nvPr>
        </p:nvSpPr>
        <p:spPr/>
        <p:txBody>
          <a:bodyPr/>
          <a:lstStyle/>
          <a:p>
            <a:r>
              <a:rPr lang="en-US" dirty="0" smtClean="0"/>
              <a:t>Yes, the deadlock we saw due to the time delay of testing to see if left chopstick is in use and then actually acquiring it is now gone.</a:t>
            </a:r>
          </a:p>
          <a:p>
            <a:r>
              <a:rPr lang="en-US" dirty="0" smtClean="0"/>
              <a:t>However, the same </a:t>
            </a:r>
            <a:r>
              <a:rPr lang="en-US" dirty="0" err="1" smtClean="0"/>
              <a:t>Livelock</a:t>
            </a:r>
            <a:r>
              <a:rPr lang="en-US" dirty="0" smtClean="0"/>
              <a:t> scenario exists.</a:t>
            </a:r>
          </a:p>
          <a:p>
            <a:r>
              <a:rPr lang="en-US" dirty="0" smtClean="0"/>
              <a:t>They can continue to each pick up their right chopstick and then put it down over and over and over again….</a:t>
            </a:r>
            <a:endParaRPr lang="en-US" dirty="0"/>
          </a:p>
        </p:txBody>
      </p:sp>
    </p:spTree>
    <p:extLst>
      <p:ext uri="{BB962C8B-B14F-4D97-AF65-F5344CB8AC3E}">
        <p14:creationId xmlns:p14="http://schemas.microsoft.com/office/powerpoint/2010/main" val="15233243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atin typeface="Arial" charset="0"/>
              </a:rPr>
              <a:t>How to fix it?</a:t>
            </a:r>
          </a:p>
        </p:txBody>
      </p:sp>
      <p:sp>
        <p:nvSpPr>
          <p:cNvPr id="74755" name="Rectangle 3"/>
          <p:cNvSpPr>
            <a:spLocks noGrp="1" noChangeArrowheads="1"/>
          </p:cNvSpPr>
          <p:nvPr>
            <p:ph type="body" idx="1"/>
          </p:nvPr>
        </p:nvSpPr>
        <p:spPr/>
        <p:txBody>
          <a:bodyPr/>
          <a:lstStyle/>
          <a:p>
            <a:pPr eaLnBrk="1" hangingPunct="1">
              <a:lnSpc>
                <a:spcPct val="90000"/>
              </a:lnSpc>
            </a:pPr>
            <a:r>
              <a:rPr lang="en-US" sz="2800" dirty="0">
                <a:latin typeface="Arial" charset="0"/>
              </a:rPr>
              <a:t>A few possible </a:t>
            </a:r>
            <a:r>
              <a:rPr lang="en-US" sz="2800" dirty="0" smtClean="0">
                <a:latin typeface="Arial" charset="0"/>
              </a:rPr>
              <a:t>solutions</a:t>
            </a:r>
          </a:p>
          <a:p>
            <a:pPr eaLnBrk="1" hangingPunct="1">
              <a:lnSpc>
                <a:spcPct val="90000"/>
              </a:lnSpc>
            </a:pPr>
            <a:r>
              <a:rPr lang="en-US" sz="2800" dirty="0" smtClean="0">
                <a:latin typeface="Arial" charset="0"/>
              </a:rPr>
              <a:t>First, we can try to have them only able to grab both and not one at a time. How? See next slide.</a:t>
            </a:r>
            <a:endParaRPr lang="en-US" sz="2800" dirty="0">
              <a:latin typeface="Arial" charset="0"/>
            </a:endParaRPr>
          </a:p>
          <a:p>
            <a:pPr eaLnBrk="1" hangingPunct="1">
              <a:lnSpc>
                <a:spcPct val="90000"/>
              </a:lnSpc>
            </a:pPr>
            <a:r>
              <a:rPr lang="en-US" sz="2800" dirty="0" smtClean="0">
                <a:latin typeface="Arial" charset="0"/>
              </a:rPr>
              <a:t>Second solution – </a:t>
            </a:r>
            <a:r>
              <a:rPr lang="en-US" sz="2800" dirty="0">
                <a:latin typeface="Arial" charset="0"/>
              </a:rPr>
              <a:t>only let 4 philosophers sit at a time. That way at least one is always going to find both chopsticks…</a:t>
            </a:r>
          </a:p>
          <a:p>
            <a:pPr eaLnBrk="1" hangingPunct="1">
              <a:lnSpc>
                <a:spcPct val="90000"/>
              </a:lnSpc>
            </a:pPr>
            <a:r>
              <a:rPr lang="en-US" sz="2800" dirty="0" smtClean="0">
                <a:latin typeface="Arial" charset="0"/>
              </a:rPr>
              <a:t>A </a:t>
            </a:r>
            <a:r>
              <a:rPr lang="en-US" sz="2800" dirty="0">
                <a:latin typeface="Arial" charset="0"/>
              </a:rPr>
              <a:t>better solution is simply to have one philosopher go </a:t>
            </a:r>
            <a:r>
              <a:rPr lang="ja-JP" altLang="en-US" sz="2800" dirty="0">
                <a:latin typeface="Arial" charset="0"/>
              </a:rPr>
              <a:t>“</a:t>
            </a:r>
            <a:r>
              <a:rPr lang="en-US" sz="2800" dirty="0">
                <a:latin typeface="Arial" charset="0"/>
              </a:rPr>
              <a:t>out of order</a:t>
            </a:r>
            <a:r>
              <a:rPr lang="ja-JP" altLang="en-US" sz="2800" dirty="0">
                <a:latin typeface="Arial" charset="0"/>
              </a:rPr>
              <a:t>”</a:t>
            </a:r>
            <a:r>
              <a:rPr lang="en-US" sz="2800" dirty="0">
                <a:latin typeface="Arial" charset="0"/>
              </a:rPr>
              <a:t> and grab </a:t>
            </a:r>
            <a:r>
              <a:rPr lang="en-US" sz="2800" dirty="0" smtClean="0">
                <a:latin typeface="Arial" charset="0"/>
              </a:rPr>
              <a:t>left first </a:t>
            </a:r>
            <a:r>
              <a:rPr lang="en-US" sz="2800" dirty="0">
                <a:latin typeface="Arial" charset="0"/>
              </a:rPr>
              <a:t>then the </a:t>
            </a:r>
            <a:r>
              <a:rPr lang="en-US" sz="2800" dirty="0" smtClean="0">
                <a:latin typeface="Arial" charset="0"/>
              </a:rPr>
              <a:t>right…</a:t>
            </a:r>
            <a:r>
              <a:rPr lang="en-US" sz="2800" dirty="0">
                <a:latin typeface="Arial" charset="0"/>
              </a:rPr>
              <a:t>. Tricky eh?</a:t>
            </a:r>
          </a:p>
        </p:txBody>
      </p:sp>
    </p:spTree>
    <p:extLst>
      <p:ext uri="{BB962C8B-B14F-4D97-AF65-F5344CB8AC3E}">
        <p14:creationId xmlns:p14="http://schemas.microsoft.com/office/powerpoint/2010/main" val="54613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dissolve">
                                      <p:cBhvr>
                                        <p:cTn id="7" dur="500"/>
                                        <p:tgtEl>
                                          <p:spTgt spid="747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4755">
                                            <p:txEl>
                                              <p:pRg st="2" end="2"/>
                                            </p:txEl>
                                          </p:spTgt>
                                        </p:tgtEl>
                                        <p:attrNameLst>
                                          <p:attrName>style.visibility</p:attrName>
                                        </p:attrNameLst>
                                      </p:cBhvr>
                                      <p:to>
                                        <p:strVal val="visible"/>
                                      </p:to>
                                    </p:set>
                                    <p:animEffect transition="in" filter="dissolve">
                                      <p:cBhvr>
                                        <p:cTn id="12" dur="500"/>
                                        <p:tgtEl>
                                          <p:spTgt spid="747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4755">
                                            <p:txEl>
                                              <p:pRg st="3" end="3"/>
                                            </p:txEl>
                                          </p:spTgt>
                                        </p:tgtEl>
                                        <p:attrNameLst>
                                          <p:attrName>style.visibility</p:attrName>
                                        </p:attrNameLst>
                                      </p:cBhvr>
                                      <p:to>
                                        <p:strVal val="visible"/>
                                      </p:to>
                                    </p:set>
                                    <p:animEffect transition="in" filter="dissolve">
                                      <p:cBhvr>
                                        <p:cTn id="17" dur="500"/>
                                        <p:tgtEl>
                                          <p:spTgt spid="74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how do we ensure both are available?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Obviously, checking to see if there are </a:t>
            </a:r>
            <a:r>
              <a:rPr lang="en-US" dirty="0" err="1" smtClean="0"/>
              <a:t>avialablePermits</a:t>
            </a:r>
            <a:r>
              <a:rPr lang="en-US" dirty="0" smtClean="0"/>
              <a:t>( ) will not work because any available Permits may disappear before we acquire them.</a:t>
            </a:r>
          </a:p>
          <a:p>
            <a:r>
              <a:rPr lang="en-US" dirty="0" smtClean="0"/>
              <a:t>BUT, what if we make all philosophers check on available permits INSIDE a shared critical section that ALL of them share??!!</a:t>
            </a:r>
          </a:p>
          <a:p>
            <a:r>
              <a:rPr lang="en-US" dirty="0" smtClean="0"/>
              <a:t>That is, in order for any philosopher to check to see if both are available, it must be the ONLY one checking. See next slide.</a:t>
            </a:r>
            <a:endParaRPr lang="en-US" dirty="0"/>
          </a:p>
        </p:txBody>
      </p:sp>
    </p:spTree>
    <p:extLst>
      <p:ext uri="{BB962C8B-B14F-4D97-AF65-F5344CB8AC3E}">
        <p14:creationId xmlns:p14="http://schemas.microsoft.com/office/powerpoint/2010/main" val="4287491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635046"/>
            <a:ext cx="8229600" cy="6042544"/>
          </a:xfrm>
        </p:spPr>
        <p:txBody>
          <a:bodyPr>
            <a:normAutofit fontScale="77500" lnSpcReduction="20000"/>
          </a:bodyPr>
          <a:lstStyle/>
          <a:p>
            <a:pPr marL="0" indent="0">
              <a:buNone/>
            </a:pPr>
            <a:r>
              <a:rPr lang="en-US" sz="3300" dirty="0">
                <a:solidFill>
                  <a:srgbClr val="3366FF"/>
                </a:solidFill>
              </a:rPr>
              <a:t>p</a:t>
            </a:r>
            <a:r>
              <a:rPr lang="en-US" sz="3300" dirty="0" smtClean="0">
                <a:solidFill>
                  <a:srgbClr val="3366FF"/>
                </a:solidFill>
              </a:rPr>
              <a:t>ublic Semaphore </a:t>
            </a:r>
            <a:r>
              <a:rPr lang="en-US" sz="3300" dirty="0" err="1" smtClean="0">
                <a:solidFill>
                  <a:srgbClr val="3366FF"/>
                </a:solidFill>
              </a:rPr>
              <a:t>checkBoth</a:t>
            </a:r>
            <a:r>
              <a:rPr lang="en-US" sz="3300" dirty="0" smtClean="0">
                <a:solidFill>
                  <a:srgbClr val="3366FF"/>
                </a:solidFill>
              </a:rPr>
              <a:t> = new Semaphore(1);</a:t>
            </a:r>
          </a:p>
          <a:p>
            <a:pPr>
              <a:lnSpc>
                <a:spcPct val="90000"/>
              </a:lnSpc>
              <a:buNone/>
            </a:pPr>
            <a:r>
              <a:rPr lang="en-US" dirty="0" smtClean="0">
                <a:solidFill>
                  <a:srgbClr val="FF0000"/>
                </a:solidFill>
                <a:latin typeface="Arial" charset="0"/>
              </a:rPr>
              <a:t>public Semaphore [ ]  chopsticks = {1,1,1,1,1};</a:t>
            </a:r>
          </a:p>
          <a:p>
            <a:pPr>
              <a:lnSpc>
                <a:spcPct val="90000"/>
              </a:lnSpc>
              <a:buNone/>
            </a:pPr>
            <a:r>
              <a:rPr lang="en-US" u="sng" dirty="0" smtClean="0">
                <a:latin typeface="Arial" charset="0"/>
              </a:rPr>
              <a:t>Philosopher </a:t>
            </a:r>
            <a:r>
              <a:rPr lang="en-US" u="sng" dirty="0" err="1" smtClean="0">
                <a:latin typeface="Arial" charset="0"/>
              </a:rPr>
              <a:t>i</a:t>
            </a:r>
            <a:r>
              <a:rPr lang="en-US" u="sng" dirty="0" smtClean="0">
                <a:latin typeface="Arial" charset="0"/>
              </a:rPr>
              <a:t> performs:</a:t>
            </a:r>
          </a:p>
          <a:p>
            <a:pPr>
              <a:lnSpc>
                <a:spcPct val="90000"/>
              </a:lnSpc>
              <a:buNone/>
            </a:pPr>
            <a:r>
              <a:rPr lang="en-US" dirty="0" smtClean="0">
                <a:solidFill>
                  <a:srgbClr val="000000"/>
                </a:solidFill>
                <a:latin typeface="Arial" charset="0"/>
              </a:rPr>
              <a:t>do {</a:t>
            </a:r>
          </a:p>
          <a:p>
            <a:pPr>
              <a:lnSpc>
                <a:spcPct val="90000"/>
              </a:lnSpc>
              <a:buNone/>
            </a:pPr>
            <a:r>
              <a:rPr lang="en-US" dirty="0">
                <a:solidFill>
                  <a:srgbClr val="000000"/>
                </a:solidFill>
                <a:latin typeface="Arial" charset="0"/>
              </a:rPr>
              <a:t> </a:t>
            </a:r>
            <a:r>
              <a:rPr lang="en-US" dirty="0" smtClean="0">
                <a:solidFill>
                  <a:srgbClr val="000000"/>
                </a:solidFill>
                <a:latin typeface="Arial" charset="0"/>
              </a:rPr>
              <a:t> </a:t>
            </a:r>
            <a:r>
              <a:rPr lang="en-US" dirty="0" err="1" smtClean="0">
                <a:solidFill>
                  <a:srgbClr val="000000"/>
                </a:solidFill>
                <a:latin typeface="Arial" charset="0"/>
              </a:rPr>
              <a:t>checkBoth.acquire</a:t>
            </a:r>
            <a:r>
              <a:rPr lang="en-US" dirty="0" smtClean="0">
                <a:solidFill>
                  <a:srgbClr val="000000"/>
                </a:solidFill>
                <a:latin typeface="Arial" charset="0"/>
              </a:rPr>
              <a:t>( );</a:t>
            </a:r>
          </a:p>
          <a:p>
            <a:pPr>
              <a:lnSpc>
                <a:spcPct val="90000"/>
              </a:lnSpc>
              <a:buNone/>
            </a:pPr>
            <a:r>
              <a:rPr lang="en-US" dirty="0" smtClean="0">
                <a:solidFill>
                  <a:srgbClr val="FF0000"/>
                </a:solidFill>
                <a:latin typeface="Arial" charset="0"/>
              </a:rPr>
              <a:t>  if ( </a:t>
            </a:r>
            <a:r>
              <a:rPr lang="en-US" dirty="0" smtClean="0">
                <a:solidFill>
                  <a:srgbClr val="3366FF"/>
                </a:solidFill>
                <a:latin typeface="Arial" charset="0"/>
              </a:rPr>
              <a:t>chopstick[(i+1)%5].</a:t>
            </a:r>
            <a:r>
              <a:rPr lang="en-US" dirty="0" err="1" smtClean="0">
                <a:solidFill>
                  <a:srgbClr val="3366FF"/>
                </a:solidFill>
                <a:latin typeface="Arial" charset="0"/>
              </a:rPr>
              <a:t>availablePermits</a:t>
            </a:r>
            <a:r>
              <a:rPr lang="en-US" dirty="0" smtClean="0">
                <a:solidFill>
                  <a:srgbClr val="3366FF"/>
                </a:solidFill>
                <a:latin typeface="Arial" charset="0"/>
              </a:rPr>
              <a:t>() &gt; 0  &amp;&amp; </a:t>
            </a:r>
          </a:p>
          <a:p>
            <a:pPr>
              <a:lnSpc>
                <a:spcPct val="90000"/>
              </a:lnSpc>
              <a:buNone/>
            </a:pPr>
            <a:r>
              <a:rPr lang="en-US" dirty="0">
                <a:solidFill>
                  <a:srgbClr val="3366FF"/>
                </a:solidFill>
                <a:latin typeface="Arial" charset="0"/>
              </a:rPr>
              <a:t> </a:t>
            </a:r>
            <a:r>
              <a:rPr lang="en-US" dirty="0" smtClean="0">
                <a:solidFill>
                  <a:srgbClr val="3366FF"/>
                </a:solidFill>
                <a:latin typeface="Arial" charset="0"/>
              </a:rPr>
              <a:t>      chopstick[</a:t>
            </a:r>
            <a:r>
              <a:rPr lang="en-US" dirty="0" err="1" smtClean="0">
                <a:solidFill>
                  <a:srgbClr val="3366FF"/>
                </a:solidFill>
                <a:latin typeface="Arial" charset="0"/>
              </a:rPr>
              <a:t>i</a:t>
            </a:r>
            <a:r>
              <a:rPr lang="en-US" dirty="0" smtClean="0">
                <a:solidFill>
                  <a:srgbClr val="3366FF"/>
                </a:solidFill>
                <a:latin typeface="Arial" charset="0"/>
              </a:rPr>
              <a:t>].</a:t>
            </a:r>
            <a:r>
              <a:rPr lang="en-US" dirty="0" err="1" smtClean="0">
                <a:solidFill>
                  <a:srgbClr val="3366FF"/>
                </a:solidFill>
                <a:latin typeface="Arial" charset="0"/>
              </a:rPr>
              <a:t>availablePermits</a:t>
            </a:r>
            <a:r>
              <a:rPr lang="en-US" dirty="0" smtClean="0">
                <a:solidFill>
                  <a:srgbClr val="3366FF"/>
                </a:solidFill>
                <a:latin typeface="Arial" charset="0"/>
              </a:rPr>
              <a:t>( ) &gt; 0 </a:t>
            </a:r>
            <a:r>
              <a:rPr lang="en-US" dirty="0" smtClean="0">
                <a:solidFill>
                  <a:srgbClr val="FF0000"/>
                </a:solidFill>
                <a:latin typeface="Arial" charset="0"/>
              </a:rPr>
              <a:t>) {</a:t>
            </a:r>
          </a:p>
          <a:p>
            <a:pPr>
              <a:lnSpc>
                <a:spcPct val="90000"/>
              </a:lnSpc>
              <a:buNone/>
            </a:pPr>
            <a:r>
              <a:rPr lang="en-US" dirty="0">
                <a:solidFill>
                  <a:srgbClr val="FF0000"/>
                </a:solidFill>
                <a:latin typeface="Arial" charset="0"/>
              </a:rPr>
              <a:t> </a:t>
            </a:r>
            <a:r>
              <a:rPr lang="en-US" dirty="0" smtClean="0">
                <a:solidFill>
                  <a:srgbClr val="FF0000"/>
                </a:solidFill>
                <a:latin typeface="Arial" charset="0"/>
              </a:rPr>
              <a:t>    chopstick[</a:t>
            </a:r>
            <a:r>
              <a:rPr lang="en-US" dirty="0" err="1" smtClean="0">
                <a:solidFill>
                  <a:srgbClr val="FF0000"/>
                </a:solidFill>
                <a:latin typeface="Arial" charset="0"/>
              </a:rPr>
              <a:t>i</a:t>
            </a:r>
            <a:r>
              <a:rPr lang="en-US" dirty="0" smtClean="0">
                <a:solidFill>
                  <a:srgbClr val="FF0000"/>
                </a:solidFill>
                <a:latin typeface="Arial" charset="0"/>
              </a:rPr>
              <a:t>].acquire();  </a:t>
            </a:r>
            <a:r>
              <a:rPr lang="en-US" dirty="0" smtClean="0">
                <a:latin typeface="Arial" charset="0"/>
              </a:rPr>
              <a:t>// grab right</a:t>
            </a:r>
          </a:p>
          <a:p>
            <a:pPr>
              <a:lnSpc>
                <a:spcPct val="90000"/>
              </a:lnSpc>
              <a:buNone/>
            </a:pPr>
            <a:r>
              <a:rPr lang="en-US" dirty="0" smtClean="0">
                <a:solidFill>
                  <a:srgbClr val="FF0000"/>
                </a:solidFill>
                <a:latin typeface="Arial" charset="0"/>
              </a:rPr>
              <a:t>     chopsticks[ (i+1)%5].acquire() ;  </a:t>
            </a:r>
            <a:r>
              <a:rPr lang="en-US" dirty="0" smtClean="0">
                <a:latin typeface="Arial" charset="0"/>
              </a:rPr>
              <a:t>// grab left</a:t>
            </a:r>
          </a:p>
          <a:p>
            <a:pPr>
              <a:lnSpc>
                <a:spcPct val="90000"/>
              </a:lnSpc>
              <a:buNone/>
            </a:pPr>
            <a:r>
              <a:rPr lang="en-US" dirty="0">
                <a:latin typeface="Arial" charset="0"/>
              </a:rPr>
              <a:t> </a:t>
            </a:r>
            <a:r>
              <a:rPr lang="en-US" dirty="0" smtClean="0">
                <a:latin typeface="Arial" charset="0"/>
              </a:rPr>
              <a:t>    </a:t>
            </a:r>
            <a:r>
              <a:rPr lang="en-US" dirty="0" err="1" smtClean="0">
                <a:solidFill>
                  <a:srgbClr val="3366FF"/>
                </a:solidFill>
                <a:latin typeface="Arial" charset="0"/>
              </a:rPr>
              <a:t>checkBoth.release</a:t>
            </a:r>
            <a:r>
              <a:rPr lang="en-US" dirty="0" smtClean="0">
                <a:solidFill>
                  <a:srgbClr val="3366FF"/>
                </a:solidFill>
                <a:latin typeface="Arial" charset="0"/>
              </a:rPr>
              <a:t>( );    </a:t>
            </a:r>
            <a:r>
              <a:rPr lang="en-US" dirty="0" smtClean="0">
                <a:latin typeface="Arial" charset="0"/>
              </a:rPr>
              <a:t>// release mutual exclusion</a:t>
            </a:r>
            <a:endParaRPr lang="en-US" dirty="0" smtClean="0">
              <a:solidFill>
                <a:srgbClr val="FF0000"/>
              </a:solidFill>
              <a:latin typeface="Arial" charset="0"/>
            </a:endParaRPr>
          </a:p>
          <a:p>
            <a:pPr>
              <a:lnSpc>
                <a:spcPct val="90000"/>
              </a:lnSpc>
              <a:buNone/>
            </a:pPr>
            <a:r>
              <a:rPr lang="en-US" dirty="0" smtClean="0">
                <a:latin typeface="Arial" charset="0"/>
              </a:rPr>
              <a:t>     // Critical section eating….</a:t>
            </a:r>
          </a:p>
          <a:p>
            <a:pPr>
              <a:lnSpc>
                <a:spcPct val="90000"/>
              </a:lnSpc>
              <a:buNone/>
            </a:pPr>
            <a:r>
              <a:rPr lang="en-US" dirty="0" smtClean="0">
                <a:solidFill>
                  <a:srgbClr val="FF0000"/>
                </a:solidFill>
                <a:latin typeface="Arial" charset="0"/>
              </a:rPr>
              <a:t>     chopsticks[</a:t>
            </a:r>
            <a:r>
              <a:rPr lang="en-US" dirty="0" err="1" smtClean="0">
                <a:solidFill>
                  <a:srgbClr val="FF0000"/>
                </a:solidFill>
                <a:latin typeface="Arial" charset="0"/>
              </a:rPr>
              <a:t>i</a:t>
            </a:r>
            <a:r>
              <a:rPr lang="en-US" dirty="0" smtClean="0">
                <a:solidFill>
                  <a:srgbClr val="FF0000"/>
                </a:solidFill>
                <a:latin typeface="Arial" charset="0"/>
              </a:rPr>
              <a:t>].release();  </a:t>
            </a:r>
            <a:r>
              <a:rPr lang="en-US" dirty="0" smtClean="0">
                <a:latin typeface="Arial" charset="0"/>
              </a:rPr>
              <a:t>//release right </a:t>
            </a:r>
          </a:p>
          <a:p>
            <a:pPr>
              <a:lnSpc>
                <a:spcPct val="90000"/>
              </a:lnSpc>
              <a:buNone/>
            </a:pPr>
            <a:r>
              <a:rPr lang="en-US" dirty="0" smtClean="0">
                <a:solidFill>
                  <a:srgbClr val="FF0000"/>
                </a:solidFill>
                <a:latin typeface="Arial" charset="0"/>
              </a:rPr>
              <a:t>     chopsticks[ (i+1)%5].release();  </a:t>
            </a:r>
            <a:r>
              <a:rPr lang="en-US" dirty="0" smtClean="0">
                <a:latin typeface="Arial" charset="0"/>
              </a:rPr>
              <a:t>// release left</a:t>
            </a:r>
          </a:p>
          <a:p>
            <a:pPr>
              <a:lnSpc>
                <a:spcPct val="90000"/>
              </a:lnSpc>
              <a:buNone/>
            </a:pPr>
            <a:r>
              <a:rPr lang="en-US" dirty="0" smtClean="0">
                <a:solidFill>
                  <a:srgbClr val="000000"/>
                </a:solidFill>
                <a:latin typeface="Arial" charset="0"/>
              </a:rPr>
              <a:t>     //think non-CS</a:t>
            </a:r>
            <a:endParaRPr lang="en-US" dirty="0" smtClean="0">
              <a:latin typeface="Arial" charset="0"/>
            </a:endParaRPr>
          </a:p>
          <a:p>
            <a:pPr>
              <a:lnSpc>
                <a:spcPct val="90000"/>
              </a:lnSpc>
              <a:buNone/>
            </a:pPr>
            <a:r>
              <a:rPr lang="en-US" dirty="0" smtClean="0">
                <a:latin typeface="Arial" charset="0"/>
              </a:rPr>
              <a:t>   </a:t>
            </a:r>
            <a:r>
              <a:rPr lang="en-US" dirty="0" smtClean="0">
                <a:solidFill>
                  <a:srgbClr val="FF0000"/>
                </a:solidFill>
                <a:latin typeface="Arial" charset="0"/>
              </a:rPr>
              <a:t> }  </a:t>
            </a:r>
            <a:r>
              <a:rPr lang="en-US" dirty="0" smtClean="0">
                <a:latin typeface="Arial" charset="0"/>
              </a:rPr>
              <a:t>// end if</a:t>
            </a:r>
          </a:p>
          <a:p>
            <a:pPr>
              <a:lnSpc>
                <a:spcPct val="90000"/>
              </a:lnSpc>
              <a:buNone/>
            </a:pPr>
            <a:r>
              <a:rPr lang="en-US" dirty="0" smtClean="0">
                <a:latin typeface="Arial" charset="0"/>
              </a:rPr>
              <a:t>  </a:t>
            </a:r>
            <a:r>
              <a:rPr lang="en-US" dirty="0" smtClean="0">
                <a:solidFill>
                  <a:srgbClr val="FF0000"/>
                </a:solidFill>
                <a:latin typeface="Arial" charset="0"/>
              </a:rPr>
              <a:t>else  </a:t>
            </a:r>
            <a:r>
              <a:rPr lang="en-US" dirty="0" err="1" smtClean="0">
                <a:solidFill>
                  <a:srgbClr val="3366FF"/>
                </a:solidFill>
                <a:latin typeface="Arial" charset="0"/>
              </a:rPr>
              <a:t>checkBoth.release</a:t>
            </a:r>
            <a:r>
              <a:rPr lang="en-US" dirty="0" smtClean="0">
                <a:solidFill>
                  <a:srgbClr val="3366FF"/>
                </a:solidFill>
                <a:latin typeface="Arial" charset="0"/>
              </a:rPr>
              <a:t>( );  </a:t>
            </a:r>
            <a:r>
              <a:rPr lang="en-US" dirty="0" smtClean="0">
                <a:latin typeface="Arial" charset="0"/>
              </a:rPr>
              <a:t>// release mutual exclusion</a:t>
            </a:r>
          </a:p>
          <a:p>
            <a:pPr>
              <a:lnSpc>
                <a:spcPct val="90000"/>
              </a:lnSpc>
              <a:buNone/>
            </a:pPr>
            <a:r>
              <a:rPr lang="en-US" dirty="0" smtClean="0">
                <a:solidFill>
                  <a:srgbClr val="000000"/>
                </a:solidFill>
                <a:latin typeface="Arial" charset="0"/>
              </a:rPr>
              <a:t>} while (true);</a:t>
            </a:r>
          </a:p>
          <a:p>
            <a:pPr marL="0" indent="0">
              <a:buNone/>
            </a:pPr>
            <a:endParaRPr lang="en-US" dirty="0"/>
          </a:p>
        </p:txBody>
      </p:sp>
    </p:spTree>
    <p:extLst>
      <p:ext uri="{BB962C8B-B14F-4D97-AF65-F5344CB8AC3E}">
        <p14:creationId xmlns:p14="http://schemas.microsoft.com/office/powerpoint/2010/main" val="24510051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previous solution requires that both chopsticks be available and that both be acquired before anyone else can even check to see if </a:t>
            </a:r>
            <a:r>
              <a:rPr lang="en-US" dirty="0" smtClean="0"/>
              <a:t>theirs </a:t>
            </a:r>
            <a:r>
              <a:rPr lang="en-US" dirty="0" smtClean="0"/>
              <a:t>are available.</a:t>
            </a:r>
          </a:p>
          <a:p>
            <a:r>
              <a:rPr lang="en-US" dirty="0" smtClean="0"/>
              <a:t>But it really is NOT a particularly great solution.</a:t>
            </a:r>
          </a:p>
          <a:p>
            <a:r>
              <a:rPr lang="en-US" dirty="0" smtClean="0"/>
              <a:t>Philosophers can now be blocked even though both of their chopsticks are available while another is checking his/hers. </a:t>
            </a:r>
          </a:p>
          <a:p>
            <a:r>
              <a:rPr lang="en-US" dirty="0" smtClean="0"/>
              <a:t>WE have solved the problem but it is now very sequential in its approach…. Not nearly as much concurrency taking place.</a:t>
            </a:r>
            <a:endParaRPr lang="en-US" dirty="0"/>
          </a:p>
        </p:txBody>
      </p:sp>
    </p:spTree>
    <p:extLst>
      <p:ext uri="{BB962C8B-B14F-4D97-AF65-F5344CB8AC3E}">
        <p14:creationId xmlns:p14="http://schemas.microsoft.com/office/powerpoint/2010/main" val="157928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Sample</a:t>
            </a:r>
            <a:endParaRPr lang="en-US" dirty="0"/>
          </a:p>
        </p:txBody>
      </p:sp>
      <p:sp>
        <p:nvSpPr>
          <p:cNvPr id="3" name="Content Placeholder 2"/>
          <p:cNvSpPr>
            <a:spLocks noGrp="1"/>
          </p:cNvSpPr>
          <p:nvPr>
            <p:ph idx="1"/>
          </p:nvPr>
        </p:nvSpPr>
        <p:spPr/>
        <p:txBody>
          <a:bodyPr/>
          <a:lstStyle/>
          <a:p>
            <a:pPr marL="0" indent="0">
              <a:buNone/>
            </a:pPr>
            <a:r>
              <a:rPr lang="en-US" dirty="0" smtClean="0"/>
              <a:t>Semaphore </a:t>
            </a:r>
            <a:r>
              <a:rPr lang="en-US" dirty="0" err="1" smtClean="0"/>
              <a:t>mutex</a:t>
            </a:r>
            <a:r>
              <a:rPr lang="en-US" dirty="0" smtClean="0"/>
              <a:t> = new Semaphore(1,true);</a:t>
            </a:r>
          </a:p>
          <a:p>
            <a:pPr marL="0" indent="0">
              <a:buNone/>
            </a:pPr>
            <a:endParaRPr lang="en-US" dirty="0"/>
          </a:p>
          <a:p>
            <a:pPr marL="0" indent="0">
              <a:buNone/>
            </a:pPr>
            <a:r>
              <a:rPr lang="en-US" b="1" u="sng" dirty="0" smtClean="0"/>
              <a:t>Thread #1</a:t>
            </a:r>
            <a:r>
              <a:rPr lang="en-US" dirty="0" smtClean="0"/>
              <a:t>							</a:t>
            </a:r>
            <a:r>
              <a:rPr lang="en-US" b="1" u="sng" dirty="0" smtClean="0"/>
              <a:t>Thread #2</a:t>
            </a:r>
          </a:p>
          <a:p>
            <a:pPr marL="0" indent="0">
              <a:buNone/>
            </a:pPr>
            <a:r>
              <a:rPr lang="en-US" dirty="0" err="1"/>
              <a:t>m</a:t>
            </a:r>
            <a:r>
              <a:rPr lang="en-US" dirty="0" err="1" smtClean="0"/>
              <a:t>utex.acquire</a:t>
            </a:r>
            <a:r>
              <a:rPr lang="en-US" dirty="0" smtClean="0"/>
              <a:t>( );				</a:t>
            </a:r>
            <a:r>
              <a:rPr lang="en-US" dirty="0" err="1" smtClean="0"/>
              <a:t>mutex.acquire</a:t>
            </a:r>
            <a:r>
              <a:rPr lang="en-US" dirty="0" smtClean="0"/>
              <a:t>( );</a:t>
            </a:r>
          </a:p>
          <a:p>
            <a:pPr marL="0" indent="0">
              <a:buNone/>
            </a:pPr>
            <a:r>
              <a:rPr lang="en-US" dirty="0" smtClean="0"/>
              <a:t>// critical section				// critical section</a:t>
            </a:r>
          </a:p>
          <a:p>
            <a:pPr marL="0" indent="0">
              <a:buNone/>
            </a:pPr>
            <a:r>
              <a:rPr lang="en-US" dirty="0" err="1"/>
              <a:t>m</a:t>
            </a:r>
            <a:r>
              <a:rPr lang="en-US" dirty="0" err="1" smtClean="0"/>
              <a:t>utex.release</a:t>
            </a:r>
            <a:r>
              <a:rPr lang="en-US" dirty="0" smtClean="0"/>
              <a:t>( );				</a:t>
            </a:r>
            <a:r>
              <a:rPr lang="en-US" dirty="0" err="1" smtClean="0"/>
              <a:t>mutext.release</a:t>
            </a:r>
            <a:r>
              <a:rPr lang="en-US" dirty="0" smtClean="0"/>
              <a:t>( );</a:t>
            </a:r>
            <a:endParaRPr lang="en-US" dirty="0"/>
          </a:p>
        </p:txBody>
      </p:sp>
    </p:spTree>
    <p:extLst>
      <p:ext uri="{BB962C8B-B14F-4D97-AF65-F5344CB8AC3E}">
        <p14:creationId xmlns:p14="http://schemas.microsoft.com/office/powerpoint/2010/main" val="123147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Semaphore</a:t>
            </a:r>
            <a:endParaRPr lang="en-US" dirty="0"/>
          </a:p>
        </p:txBody>
      </p:sp>
      <p:sp>
        <p:nvSpPr>
          <p:cNvPr id="3" name="Content Placeholder 2"/>
          <p:cNvSpPr>
            <a:spLocks noGrp="1"/>
          </p:cNvSpPr>
          <p:nvPr>
            <p:ph idx="1"/>
          </p:nvPr>
        </p:nvSpPr>
        <p:spPr/>
        <p:txBody>
          <a:bodyPr/>
          <a:lstStyle/>
          <a:p>
            <a:r>
              <a:rPr lang="en-US" dirty="0" smtClean="0"/>
              <a:t>So the Java version of a semaphore is a “counting” semaphore in that the number of “permits” it provides can be greater than 1.</a:t>
            </a:r>
          </a:p>
          <a:p>
            <a:r>
              <a:rPr lang="en-US" dirty="0" smtClean="0"/>
              <a:t>Obviously, by setting the number of permits to 1 in the constructor, we can implement a Binary semaphore.</a:t>
            </a:r>
            <a:endParaRPr lang="en-US" dirty="0"/>
          </a:p>
        </p:txBody>
      </p:sp>
    </p:spTree>
    <p:extLst>
      <p:ext uri="{BB962C8B-B14F-4D97-AF65-F5344CB8AC3E}">
        <p14:creationId xmlns:p14="http://schemas.microsoft.com/office/powerpoint/2010/main" val="81240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Acquire( ) </a:t>
            </a:r>
            <a:endParaRPr lang="en-US" dirty="0"/>
          </a:p>
        </p:txBody>
      </p:sp>
      <p:sp>
        <p:nvSpPr>
          <p:cNvPr id="3" name="Content Placeholder 2"/>
          <p:cNvSpPr>
            <a:spLocks noGrp="1"/>
          </p:cNvSpPr>
          <p:nvPr>
            <p:ph idx="1"/>
          </p:nvPr>
        </p:nvSpPr>
        <p:spPr/>
        <p:txBody>
          <a:bodyPr/>
          <a:lstStyle/>
          <a:p>
            <a:r>
              <a:rPr lang="en-US" dirty="0" smtClean="0"/>
              <a:t>The acquire( ) method has is overloaded with two versions.</a:t>
            </a:r>
          </a:p>
          <a:p>
            <a:r>
              <a:rPr lang="en-US" dirty="0"/>
              <a:t> </a:t>
            </a:r>
            <a:r>
              <a:rPr lang="en-US" dirty="0" smtClean="0">
                <a:solidFill>
                  <a:srgbClr val="FF0000"/>
                </a:solidFill>
              </a:rPr>
              <a:t>acquire( ) </a:t>
            </a:r>
            <a:r>
              <a:rPr lang="en-US" dirty="0" smtClean="0"/>
              <a:t>– attempts to acquire a permit and will block until one is released or until interrupted.</a:t>
            </a:r>
          </a:p>
          <a:p>
            <a:r>
              <a:rPr lang="en-US" dirty="0"/>
              <a:t> </a:t>
            </a:r>
            <a:r>
              <a:rPr lang="en-US" dirty="0" smtClean="0">
                <a:solidFill>
                  <a:srgbClr val="FF0000"/>
                </a:solidFill>
              </a:rPr>
              <a:t>acquire( </a:t>
            </a:r>
            <a:r>
              <a:rPr lang="en-US" dirty="0" err="1" smtClean="0">
                <a:solidFill>
                  <a:srgbClr val="FF0000"/>
                </a:solidFill>
              </a:rPr>
              <a:t>int</a:t>
            </a:r>
            <a:r>
              <a:rPr lang="en-US" dirty="0" smtClean="0">
                <a:solidFill>
                  <a:srgbClr val="FF0000"/>
                </a:solidFill>
              </a:rPr>
              <a:t> </a:t>
            </a:r>
            <a:r>
              <a:rPr lang="en-US" dirty="0" err="1" smtClean="0">
                <a:solidFill>
                  <a:srgbClr val="FF0000"/>
                </a:solidFill>
              </a:rPr>
              <a:t>num</a:t>
            </a:r>
            <a:r>
              <a:rPr lang="en-US" dirty="0" smtClean="0">
                <a:solidFill>
                  <a:srgbClr val="FF0000"/>
                </a:solidFill>
              </a:rPr>
              <a:t> ) </a:t>
            </a:r>
            <a:r>
              <a:rPr lang="en-US" dirty="0" smtClean="0"/>
              <a:t>– attempts to acquire </a:t>
            </a:r>
            <a:r>
              <a:rPr lang="en-US" dirty="0" err="1" smtClean="0"/>
              <a:t>num</a:t>
            </a:r>
            <a:r>
              <a:rPr lang="en-US" dirty="0" smtClean="0"/>
              <a:t> permits. It will block until </a:t>
            </a:r>
            <a:r>
              <a:rPr lang="en-US" dirty="0" err="1" smtClean="0"/>
              <a:t>num</a:t>
            </a:r>
            <a:r>
              <a:rPr lang="en-US" dirty="0" smtClean="0"/>
              <a:t> permits are available or until it is interrupted.</a:t>
            </a:r>
            <a:endParaRPr lang="en-US" dirty="0"/>
          </a:p>
        </p:txBody>
      </p:sp>
    </p:spTree>
    <p:extLst>
      <p:ext uri="{BB962C8B-B14F-4D97-AF65-F5344CB8AC3E}">
        <p14:creationId xmlns:p14="http://schemas.microsoft.com/office/powerpoint/2010/main" val="90522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AcquireUniterruptibly</a:t>
            </a:r>
            <a:endParaRPr lang="en-US" dirty="0"/>
          </a:p>
        </p:txBody>
      </p:sp>
      <p:sp>
        <p:nvSpPr>
          <p:cNvPr id="3" name="Content Placeholder 2"/>
          <p:cNvSpPr>
            <a:spLocks noGrp="1"/>
          </p:cNvSpPr>
          <p:nvPr>
            <p:ph idx="1"/>
          </p:nvPr>
        </p:nvSpPr>
        <p:spPr/>
        <p:txBody>
          <a:bodyPr/>
          <a:lstStyle/>
          <a:p>
            <a:r>
              <a:rPr lang="en-US" dirty="0" smtClean="0"/>
              <a:t>Again two versions that acquire permit(s) but are non-</a:t>
            </a:r>
            <a:r>
              <a:rPr lang="en-US" dirty="0" err="1" smtClean="0"/>
              <a:t>interruptable</a:t>
            </a:r>
            <a:r>
              <a:rPr lang="en-US" dirty="0" smtClean="0"/>
              <a:t>. </a:t>
            </a:r>
            <a:endParaRPr lang="en-US" dirty="0"/>
          </a:p>
        </p:txBody>
      </p:sp>
    </p:spTree>
    <p:extLst>
      <p:ext uri="{BB962C8B-B14F-4D97-AF65-F5344CB8AC3E}">
        <p14:creationId xmlns:p14="http://schemas.microsoft.com/office/powerpoint/2010/main" val="312113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a:t>
            </a:r>
            <a:endParaRPr lang="en-US" dirty="0"/>
          </a:p>
        </p:txBody>
      </p:sp>
      <p:sp>
        <p:nvSpPr>
          <p:cNvPr id="3" name="Content Placeholder 2"/>
          <p:cNvSpPr>
            <a:spLocks noGrp="1"/>
          </p:cNvSpPr>
          <p:nvPr>
            <p:ph idx="1"/>
          </p:nvPr>
        </p:nvSpPr>
        <p:spPr/>
        <p:txBody>
          <a:bodyPr/>
          <a:lstStyle/>
          <a:p>
            <a:r>
              <a:rPr lang="en-US" dirty="0" smtClean="0">
                <a:solidFill>
                  <a:srgbClr val="FF0000"/>
                </a:solidFill>
              </a:rPr>
              <a:t>Void release( ) </a:t>
            </a:r>
            <a:r>
              <a:rPr lang="en-US" dirty="0" smtClean="0"/>
              <a:t>– releases a single permit to the Semaphore.</a:t>
            </a:r>
          </a:p>
          <a:p>
            <a:r>
              <a:rPr lang="en-US" dirty="0" smtClean="0">
                <a:solidFill>
                  <a:srgbClr val="FF0000"/>
                </a:solidFill>
              </a:rPr>
              <a:t>Void release( </a:t>
            </a:r>
            <a:r>
              <a:rPr lang="en-US" dirty="0" err="1" smtClean="0">
                <a:solidFill>
                  <a:srgbClr val="FF0000"/>
                </a:solidFill>
              </a:rPr>
              <a:t>int</a:t>
            </a:r>
            <a:r>
              <a:rPr lang="en-US" dirty="0" smtClean="0">
                <a:solidFill>
                  <a:srgbClr val="FF0000"/>
                </a:solidFill>
              </a:rPr>
              <a:t> </a:t>
            </a:r>
            <a:r>
              <a:rPr lang="en-US" dirty="0" err="1" smtClean="0">
                <a:solidFill>
                  <a:srgbClr val="FF0000"/>
                </a:solidFill>
              </a:rPr>
              <a:t>permitamt</a:t>
            </a:r>
            <a:r>
              <a:rPr lang="en-US" dirty="0" smtClean="0">
                <a:solidFill>
                  <a:srgbClr val="FF0000"/>
                </a:solidFill>
              </a:rPr>
              <a:t> ) </a:t>
            </a:r>
            <a:r>
              <a:rPr lang="en-US" dirty="0" smtClean="0"/>
              <a:t>– releases the indicated amount of permits to the Semaphore.</a:t>
            </a:r>
            <a:endParaRPr lang="en-US" dirty="0"/>
          </a:p>
        </p:txBody>
      </p:sp>
    </p:spTree>
    <p:extLst>
      <p:ext uri="{BB962C8B-B14F-4D97-AF65-F5344CB8AC3E}">
        <p14:creationId xmlns:p14="http://schemas.microsoft.com/office/powerpoint/2010/main" val="378058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availablePermits</a:t>
            </a:r>
            <a:r>
              <a:rPr lang="en-US" dirty="0" smtClean="0"/>
              <a:t>( ) and </a:t>
            </a:r>
            <a:r>
              <a:rPr lang="en-US" dirty="0" err="1" smtClean="0"/>
              <a:t>reducePermits</a:t>
            </a:r>
            <a:r>
              <a:rPr lang="en-US" dirty="0" smtClean="0"/>
              <a:t>( )</a:t>
            </a:r>
            <a:endParaRPr lang="en-US" dirty="0"/>
          </a:p>
        </p:txBody>
      </p:sp>
      <p:sp>
        <p:nvSpPr>
          <p:cNvPr id="3" name="Content Placeholder 2"/>
          <p:cNvSpPr>
            <a:spLocks noGrp="1"/>
          </p:cNvSpPr>
          <p:nvPr>
            <p:ph idx="1"/>
          </p:nvPr>
        </p:nvSpPr>
        <p:spPr/>
        <p:txBody>
          <a:bodyPr/>
          <a:lstStyle/>
          <a:p>
            <a:r>
              <a:rPr lang="en-US" dirty="0" err="1" smtClean="0">
                <a:solidFill>
                  <a:srgbClr val="FF0000"/>
                </a:solidFill>
              </a:rPr>
              <a:t>Int</a:t>
            </a:r>
            <a:r>
              <a:rPr lang="en-US" dirty="0" smtClean="0">
                <a:solidFill>
                  <a:srgbClr val="FF0000"/>
                </a:solidFill>
              </a:rPr>
              <a:t> </a:t>
            </a:r>
            <a:r>
              <a:rPr lang="en-US" dirty="0" err="1" smtClean="0">
                <a:solidFill>
                  <a:srgbClr val="FF0000"/>
                </a:solidFill>
              </a:rPr>
              <a:t>availablePermits</a:t>
            </a:r>
            <a:r>
              <a:rPr lang="en-US" dirty="0" smtClean="0">
                <a:solidFill>
                  <a:srgbClr val="FF0000"/>
                </a:solidFill>
              </a:rPr>
              <a:t>( ) </a:t>
            </a:r>
            <a:r>
              <a:rPr lang="en-US" dirty="0" smtClean="0"/>
              <a:t>– returns the number of permits available from the Semaphore. </a:t>
            </a:r>
          </a:p>
          <a:p>
            <a:endParaRPr lang="en-US" dirty="0"/>
          </a:p>
          <a:p>
            <a:r>
              <a:rPr lang="en-US" dirty="0" smtClean="0">
                <a:solidFill>
                  <a:srgbClr val="FF0000"/>
                </a:solidFill>
              </a:rPr>
              <a:t>Void </a:t>
            </a:r>
            <a:r>
              <a:rPr lang="en-US" dirty="0" err="1" smtClean="0">
                <a:solidFill>
                  <a:srgbClr val="FF0000"/>
                </a:solidFill>
              </a:rPr>
              <a:t>reducePermits</a:t>
            </a:r>
            <a:r>
              <a:rPr lang="en-US" dirty="0" smtClean="0">
                <a:solidFill>
                  <a:srgbClr val="FF0000"/>
                </a:solidFill>
              </a:rPr>
              <a:t>( </a:t>
            </a:r>
            <a:r>
              <a:rPr lang="en-US" dirty="0" err="1" smtClean="0">
                <a:solidFill>
                  <a:srgbClr val="FF0000"/>
                </a:solidFill>
              </a:rPr>
              <a:t>int</a:t>
            </a:r>
            <a:r>
              <a:rPr lang="en-US" dirty="0" smtClean="0">
                <a:solidFill>
                  <a:srgbClr val="FF0000"/>
                </a:solidFill>
              </a:rPr>
              <a:t> amount ) </a:t>
            </a:r>
            <a:r>
              <a:rPr lang="en-US" dirty="0" smtClean="0"/>
              <a:t>– reduces the number of available permits by the indicated amount. </a:t>
            </a:r>
            <a:endParaRPr lang="en-US" dirty="0"/>
          </a:p>
        </p:txBody>
      </p:sp>
    </p:spTree>
    <p:extLst>
      <p:ext uri="{BB962C8B-B14F-4D97-AF65-F5344CB8AC3E}">
        <p14:creationId xmlns:p14="http://schemas.microsoft.com/office/powerpoint/2010/main" val="515618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TotalTime>
  <Words>2421</Words>
  <Application>Microsoft Office PowerPoint</Application>
  <PresentationFormat>On-screen Show (4:3)</PresentationFormat>
  <Paragraphs>213</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ＭＳ Ｐゴシック</vt:lpstr>
      <vt:lpstr>Arial</vt:lpstr>
      <vt:lpstr>Calibri</vt:lpstr>
      <vt:lpstr>Office Theme</vt:lpstr>
      <vt:lpstr>JAVA Semaphores</vt:lpstr>
      <vt:lpstr>Semaphore Class in Java</vt:lpstr>
      <vt:lpstr>Semaphore Constructor</vt:lpstr>
      <vt:lpstr>Simple Sample</vt:lpstr>
      <vt:lpstr>Java Semaphore</vt:lpstr>
      <vt:lpstr>Acquire( ) </vt:lpstr>
      <vt:lpstr>AcquireUniterruptibly</vt:lpstr>
      <vt:lpstr>Release( )</vt:lpstr>
      <vt:lpstr>availablePermits( ) and reducePermits( )</vt:lpstr>
      <vt:lpstr>Wait-Queue-related methods</vt:lpstr>
      <vt:lpstr>tryAcquire( )</vt:lpstr>
      <vt:lpstr>TimeUnit</vt:lpstr>
      <vt:lpstr>PowerPoint Presentation</vt:lpstr>
      <vt:lpstr>PowerPoint Presentation</vt:lpstr>
      <vt:lpstr>Liveness</vt:lpstr>
      <vt:lpstr>Deadlock</vt:lpstr>
      <vt:lpstr>PowerPoint Presentation</vt:lpstr>
      <vt:lpstr>Starvation</vt:lpstr>
      <vt:lpstr>Starvation Example Threads A and B</vt:lpstr>
      <vt:lpstr>Starvation example explained</vt:lpstr>
      <vt:lpstr>Starvation continued</vt:lpstr>
      <vt:lpstr>Livelock</vt:lpstr>
      <vt:lpstr>Java Example of Livelock</vt:lpstr>
      <vt:lpstr>Dining Philosophers</vt:lpstr>
      <vt:lpstr>Dining Philosophers</vt:lpstr>
      <vt:lpstr>Understanding the Dining Philosopher’s Problem</vt:lpstr>
      <vt:lpstr>First Attempt</vt:lpstr>
      <vt:lpstr>Dining Philosophers… oops – bad solution</vt:lpstr>
      <vt:lpstr>Dining Philosophers</vt:lpstr>
      <vt:lpstr>Let’s make them polite Philosophers</vt:lpstr>
      <vt:lpstr>Attempt #2 - livelock</vt:lpstr>
      <vt:lpstr>Did it work?</vt:lpstr>
      <vt:lpstr>One other problem with attempt #2</vt:lpstr>
      <vt:lpstr>Why not use Java’s Semaphore correctly – tryAcquire( ) &lt;- atomic </vt:lpstr>
      <vt:lpstr>Better???</vt:lpstr>
      <vt:lpstr>How to fix it?</vt:lpstr>
      <vt:lpstr>So how do we ensure both are available?</vt:lpstr>
      <vt:lpstr>PowerPoint Presentation</vt:lpstr>
      <vt:lpstr>Previous solution</vt:lpstr>
    </vt:vector>
  </TitlesOfParts>
  <Company>NKU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Semaphores</dc:title>
  <dc:creator>COI</dc:creator>
  <cp:lastModifiedBy>Gary Newell</cp:lastModifiedBy>
  <cp:revision>3</cp:revision>
  <dcterms:created xsi:type="dcterms:W3CDTF">2016-03-29T18:17:23Z</dcterms:created>
  <dcterms:modified xsi:type="dcterms:W3CDTF">2017-02-09T19:38:22Z</dcterms:modified>
</cp:coreProperties>
</file>