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6002-2508-4D0B-8008-5D76FE51A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F46F2-7799-46D1-A56D-FAF3ED175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D456C-96BA-4838-8926-1D7379AA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5488-B920-4917-B549-EEC75193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5F065-0AB6-4DE3-AB78-0E84D9AA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50C8-0306-4CE3-BCE2-AC634471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CB284-077D-4BA9-BCA2-A8C7F6624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E2B98-9F22-4DC2-9667-E814476B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925C-4B1B-4C18-A55C-2F5F5E6C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5837-D461-49D1-95A3-263E5D6A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5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B0CF7-AE87-4DD6-B8A7-3AACEED7F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71EA1-836C-4A31-A1B7-E6DB3D26F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C83A-41B5-4CE9-806E-1CCBCA05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11B60-924B-4A45-9762-25A890A2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01EF-4F8B-47CE-8169-CF839365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DEB3-E22C-4BD6-AA83-19D33E69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EDA4-E056-493C-A69F-7895AB31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CE0D-3A1B-4B74-9288-694FB143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C68E5-64F3-499B-9357-C38EA645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2BB98-DE8F-4DC8-8970-AFA1A893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4698-E2A7-48C2-8165-E348C125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21F17-F7DB-44F2-97E5-6B3F02E9B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873CC-217A-49C5-A866-081F2333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36169-D8AD-4122-B570-447AAC77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46A4-77D2-4EDA-8118-1DA7326B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3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61CD-8451-416C-8C95-CA132D39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74A4F-FABF-4839-ADF4-2D8218EB5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A077D-B664-417D-AEE1-1F4999C1F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64F5D-19D2-4F52-BE56-FE0E512C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D2115-D20E-4A44-BF8F-8985A2CF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656F7-301F-4FDF-8B17-061736AC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6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3A81-4771-42A4-B933-D1B05E69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D515C-D1AE-464E-A5A7-BBCCBB546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95445-246D-4BAB-8364-5DC0EC8C5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8D12E-14AC-40B1-AB43-27DC63183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5B47E-DEAD-41D3-9463-BAC98264D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D549E-B6A6-4576-9BF9-812437CC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520FB-D848-4A3E-8776-98779ACD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E3DF5-B159-46A1-A10C-FE9F63B4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7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6DDF-10D2-41EB-BB35-785B329C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F5933-3181-4FD3-9BBE-70395A79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04E19-BF65-4421-B512-1F191CD1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D025C-05A1-4B93-B622-C84F256C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4BDDB-520B-4E80-BC7B-AF25ECA5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6E254-A072-4400-A5FC-AC81A7B3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40F06-D08E-4A51-B246-38163E62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7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05B6-2C94-493F-85D6-3B148147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F31F-8AEC-4DFA-9256-2FB99C523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C177F-E933-4DA0-AC7A-29B69FEE0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24FDD-4445-4792-B8B7-0318849D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A9C21-5525-462F-B94D-FF607AD3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CB76F-6F82-4780-ADD0-08F233D1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6378-40C2-4016-A00D-505A699A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8FD81-1050-4C50-920C-87BC5366D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3BA58-F585-4F28-8CC7-EE24AA3EC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42DFB-7F93-428E-BFBA-B0FB4C99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AD7CE-F6F4-45A0-A160-C8FD394D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D7A42-4F1A-4FAC-AB2A-1A6800D9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F5246-EB74-4438-AEC6-F8CC562A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E0C7C-1CCD-458D-93F5-85C38034E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2165-638C-43C8-9327-2464219A8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D2D3-C15B-4332-819D-E2F7B903523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6BD5E-609B-40C5-9B71-333586305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871B1-33CF-4373-9751-AB6F936FB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2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svg"/><Relationship Id="rId21" Type="http://schemas.openxmlformats.org/officeDocument/2006/relationships/image" Target="../media/image23.sv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svg"/><Relationship Id="rId50" Type="http://schemas.openxmlformats.org/officeDocument/2006/relationships/image" Target="../media/image52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sv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3.svg"/><Relationship Id="rId44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43" Type="http://schemas.openxmlformats.org/officeDocument/2006/relationships/image" Target="../media/image45.sv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sv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image" Target="../media/image22.png"/><Relationship Id="rId41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svg"/><Relationship Id="rId21" Type="http://schemas.openxmlformats.org/officeDocument/2006/relationships/image" Target="../media/image23.sv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sv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3.svg"/><Relationship Id="rId44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43" Type="http://schemas.openxmlformats.org/officeDocument/2006/relationships/image" Target="../media/image45.sv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sv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image" Target="../media/image22.png"/><Relationship Id="rId41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svg"/><Relationship Id="rId21" Type="http://schemas.openxmlformats.org/officeDocument/2006/relationships/image" Target="../media/image23.sv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sv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3.svg"/><Relationship Id="rId44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43" Type="http://schemas.openxmlformats.org/officeDocument/2006/relationships/image" Target="../media/image45.sv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sv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image" Target="../media/image22.png"/><Relationship Id="rId41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C47A7-5255-4EAF-8A6D-1148645842BA}"/>
              </a:ext>
            </a:extLst>
          </p:cNvPr>
          <p:cNvSpPr txBox="1"/>
          <p:nvPr/>
        </p:nvSpPr>
        <p:spPr>
          <a:xfrm>
            <a:off x="1317668" y="1455727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3495C-A339-4322-8E0B-71EA45022FDD}"/>
              </a:ext>
            </a:extLst>
          </p:cNvPr>
          <p:cNvSpPr txBox="1"/>
          <p:nvPr/>
        </p:nvSpPr>
        <p:spPr>
          <a:xfrm>
            <a:off x="1316841" y="2390447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68699-2020-4814-8387-7B8DFAC4E20C}"/>
              </a:ext>
            </a:extLst>
          </p:cNvPr>
          <p:cNvSpPr txBox="1"/>
          <p:nvPr/>
        </p:nvSpPr>
        <p:spPr>
          <a:xfrm>
            <a:off x="1316841" y="3325167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agg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5D4500E-EE83-4595-96AB-9BCA3C6DCCE8}"/>
              </a:ext>
            </a:extLst>
          </p:cNvPr>
          <p:cNvGrpSpPr/>
          <p:nvPr/>
        </p:nvGrpSpPr>
        <p:grpSpPr>
          <a:xfrm>
            <a:off x="1818126" y="1148178"/>
            <a:ext cx="5466080" cy="2804160"/>
            <a:chOff x="1859280" y="1219200"/>
            <a:chExt cx="5466080" cy="28041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50B655A-364E-409E-8909-D15B17DFCC0B}"/>
                </a:ext>
              </a:extLst>
            </p:cNvPr>
            <p:cNvGrpSpPr/>
            <p:nvPr/>
          </p:nvGrpSpPr>
          <p:grpSpPr>
            <a:xfrm>
              <a:off x="1859280" y="1219200"/>
              <a:ext cx="5466080" cy="934720"/>
              <a:chOff x="1859280" y="1219200"/>
              <a:chExt cx="5466080" cy="93472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3ED003-EFA5-4686-BC32-14BCBE375F76}"/>
                  </a:ext>
                </a:extLst>
              </p:cNvPr>
              <p:cNvSpPr/>
              <p:nvPr/>
            </p:nvSpPr>
            <p:spPr>
              <a:xfrm>
                <a:off x="1859280" y="1219200"/>
                <a:ext cx="5466080" cy="934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D345F02-FDA5-4415-9EC5-4B968F7603F8}"/>
                  </a:ext>
                </a:extLst>
              </p:cNvPr>
              <p:cNvCxnSpPr>
                <a:cxnSpLocks/>
                <a:stCxn id="7" idx="0"/>
                <a:endCxn id="7" idx="2"/>
              </p:cNvCxnSpPr>
              <p:nvPr/>
            </p:nvCxnSpPr>
            <p:spPr>
              <a:xfrm>
                <a:off x="4592320" y="1219200"/>
                <a:ext cx="0" cy="9347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ADAB3A-30B9-4280-8B42-7E1B4293FCA5}"/>
                </a:ext>
              </a:extLst>
            </p:cNvPr>
            <p:cNvGrpSpPr/>
            <p:nvPr/>
          </p:nvGrpSpPr>
          <p:grpSpPr>
            <a:xfrm>
              <a:off x="1859280" y="2153920"/>
              <a:ext cx="5466080" cy="934720"/>
              <a:chOff x="1859280" y="1219200"/>
              <a:chExt cx="5466080" cy="93472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FED6E9-CB21-4F7F-9A53-0359741B7C28}"/>
                  </a:ext>
                </a:extLst>
              </p:cNvPr>
              <p:cNvSpPr/>
              <p:nvPr/>
            </p:nvSpPr>
            <p:spPr>
              <a:xfrm>
                <a:off x="1859280" y="1219200"/>
                <a:ext cx="5466080" cy="934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01C6963-3652-4C8E-8E11-C2BB0184B789}"/>
                  </a:ext>
                </a:extLst>
              </p:cNvPr>
              <p:cNvCxnSpPr>
                <a:cxnSpLocks/>
                <a:stCxn id="13" idx="0"/>
                <a:endCxn id="13" idx="2"/>
              </p:cNvCxnSpPr>
              <p:nvPr/>
            </p:nvCxnSpPr>
            <p:spPr>
              <a:xfrm>
                <a:off x="4592320" y="1219200"/>
                <a:ext cx="0" cy="9347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0E19EB1-F4E4-4133-A3CB-A4AF16F3D4AD}"/>
                </a:ext>
              </a:extLst>
            </p:cNvPr>
            <p:cNvGrpSpPr/>
            <p:nvPr/>
          </p:nvGrpSpPr>
          <p:grpSpPr>
            <a:xfrm>
              <a:off x="1859280" y="3088640"/>
              <a:ext cx="5466080" cy="934720"/>
              <a:chOff x="1859280" y="1219200"/>
              <a:chExt cx="5466080" cy="93472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AA0B18-6BF3-403A-949D-2DB51EF1D2D1}"/>
                  </a:ext>
                </a:extLst>
              </p:cNvPr>
              <p:cNvSpPr/>
              <p:nvPr/>
            </p:nvSpPr>
            <p:spPr>
              <a:xfrm>
                <a:off x="1859280" y="1219200"/>
                <a:ext cx="5466080" cy="934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6F634CE-A14A-4E84-AC78-70FE599B5D22}"/>
                  </a:ext>
                </a:extLst>
              </p:cNvPr>
              <p:cNvCxnSpPr>
                <a:cxnSpLocks/>
                <a:stCxn id="16" idx="0"/>
                <a:endCxn id="16" idx="2"/>
              </p:cNvCxnSpPr>
              <p:nvPr/>
            </p:nvCxnSpPr>
            <p:spPr>
              <a:xfrm>
                <a:off x="4592320" y="1219200"/>
                <a:ext cx="0" cy="9347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A0CB01A-C4AE-467D-8560-DBBC0270FF95}"/>
              </a:ext>
            </a:extLst>
          </p:cNvPr>
          <p:cNvSpPr txBox="1"/>
          <p:nvPr/>
        </p:nvSpPr>
        <p:spPr>
          <a:xfrm>
            <a:off x="2614738" y="75753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0FE323-C570-4697-9015-DEADD52613D4}"/>
              </a:ext>
            </a:extLst>
          </p:cNvPr>
          <p:cNvSpPr txBox="1"/>
          <p:nvPr/>
        </p:nvSpPr>
        <p:spPr>
          <a:xfrm>
            <a:off x="5138233" y="757535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Hypothesis of finding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5929AD-1F4C-4B12-AB70-F0919C413018}"/>
              </a:ext>
            </a:extLst>
          </p:cNvPr>
          <p:cNvGrpSpPr/>
          <p:nvPr/>
        </p:nvGrpSpPr>
        <p:grpSpPr>
          <a:xfrm>
            <a:off x="10011845" y="1986372"/>
            <a:ext cx="899218" cy="808192"/>
            <a:chOff x="8100365" y="365299"/>
            <a:chExt cx="899218" cy="80819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C77E97B-551F-426E-8B70-EFA9CDDD9CD0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65" y="549965"/>
              <a:ext cx="50167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D4E39F6-2DF7-4036-B315-673284DE3CA3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65" y="826604"/>
              <a:ext cx="501676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34CE84-9967-4B97-BA35-B767737D3D93}"/>
                </a:ext>
              </a:extLst>
            </p:cNvPr>
            <p:cNvSpPr txBox="1"/>
            <p:nvPr/>
          </p:nvSpPr>
          <p:spPr>
            <a:xfrm>
              <a:off x="8591383" y="637534"/>
              <a:ext cx="344966" cy="2769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0C006-4BAA-44DD-8A86-F58ECC8F4444}"/>
                </a:ext>
              </a:extLst>
            </p:cNvPr>
            <p:cNvCxnSpPr>
              <a:cxnSpLocks/>
            </p:cNvCxnSpPr>
            <p:nvPr/>
          </p:nvCxnSpPr>
          <p:spPr>
            <a:xfrm>
              <a:off x="8110619" y="1090686"/>
              <a:ext cx="501676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4DDA9C-64BF-4B67-8D1B-2DB128C9200B}"/>
                </a:ext>
              </a:extLst>
            </p:cNvPr>
            <p:cNvSpPr txBox="1"/>
            <p:nvPr/>
          </p:nvSpPr>
          <p:spPr>
            <a:xfrm>
              <a:off x="8600115" y="896492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Sn</a:t>
              </a:r>
              <a:endParaRPr 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23F37F-0A5F-43C1-A879-CEE5F6447D4C}"/>
                </a:ext>
              </a:extLst>
            </p:cNvPr>
            <p:cNvSpPr txBox="1"/>
            <p:nvPr/>
          </p:nvSpPr>
          <p:spPr>
            <a:xfrm>
              <a:off x="8591383" y="36529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021949-30FB-4C2B-B28B-6B0D4C1A50EC}"/>
              </a:ext>
            </a:extLst>
          </p:cNvPr>
          <p:cNvCxnSpPr>
            <a:cxnSpLocks/>
          </p:cNvCxnSpPr>
          <p:nvPr/>
        </p:nvCxnSpPr>
        <p:spPr>
          <a:xfrm>
            <a:off x="7185526" y="1998048"/>
            <a:ext cx="2341725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33527C-75AD-4772-A5A4-F40FD28957F7}"/>
              </a:ext>
            </a:extLst>
          </p:cNvPr>
          <p:cNvGrpSpPr/>
          <p:nvPr/>
        </p:nvGrpSpPr>
        <p:grpSpPr>
          <a:xfrm>
            <a:off x="9061443" y="3325167"/>
            <a:ext cx="2246029" cy="2091394"/>
            <a:chOff x="7879875" y="3557281"/>
            <a:chExt cx="3152887" cy="245290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C4A045-F055-41AE-BA3D-9D44BA7F79E7}"/>
                </a:ext>
              </a:extLst>
            </p:cNvPr>
            <p:cNvSpPr/>
            <p:nvPr/>
          </p:nvSpPr>
          <p:spPr>
            <a:xfrm>
              <a:off x="8561594" y="4146860"/>
              <a:ext cx="2319801" cy="1080204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906A7D9-8B4A-4867-9F2A-B71E19540149}"/>
                </a:ext>
              </a:extLst>
            </p:cNvPr>
            <p:cNvGrpSpPr/>
            <p:nvPr/>
          </p:nvGrpSpPr>
          <p:grpSpPr>
            <a:xfrm>
              <a:off x="7879875" y="3557281"/>
              <a:ext cx="3152887" cy="2452906"/>
              <a:chOff x="6181044" y="504828"/>
              <a:chExt cx="3152887" cy="245290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7D3CD12-97C2-4291-919F-4AF9E40D5C24}"/>
                  </a:ext>
                </a:extLst>
              </p:cNvPr>
              <p:cNvGrpSpPr/>
              <p:nvPr/>
            </p:nvGrpSpPr>
            <p:grpSpPr>
              <a:xfrm>
                <a:off x="6181044" y="504828"/>
                <a:ext cx="3152887" cy="2125447"/>
                <a:chOff x="6242334" y="721377"/>
                <a:chExt cx="1858031" cy="1450322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B75DB417-A956-4F88-BA50-5DC941737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64796" y="2162551"/>
                  <a:ext cx="15355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0E860E0E-EAF4-4C74-9FD8-558097147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60641" y="721377"/>
                  <a:ext cx="0" cy="145032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50D5F82-6E5E-419D-B032-A1811B70BC05}"/>
                    </a:ext>
                  </a:extLst>
                </p:cNvPr>
                <p:cNvSpPr txBox="1"/>
                <p:nvPr/>
              </p:nvSpPr>
              <p:spPr>
                <a:xfrm rot="16200000">
                  <a:off x="5994349" y="1256250"/>
                  <a:ext cx="772969" cy="276999"/>
                </a:xfrm>
                <a:prstGeom prst="rect">
                  <a:avLst/>
                </a:prstGeom>
                <a:noFill/>
                <a:ln>
                  <a:noFill/>
                  <a:headEnd type="none" w="med" len="med"/>
                  <a:tailEnd type="non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Diversity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EA3F43-F72E-4B55-828B-81D00FA66A2A}"/>
                  </a:ext>
                </a:extLst>
              </p:cNvPr>
              <p:cNvSpPr txBox="1"/>
              <p:nvPr/>
            </p:nvSpPr>
            <p:spPr>
              <a:xfrm>
                <a:off x="7283898" y="2680735"/>
                <a:ext cx="1598515" cy="276999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Modification gradient</a:t>
                </a:r>
              </a:p>
            </p:txBody>
          </p:sp>
        </p:grp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BF0FD8B-2B32-4E39-BB28-778DEBD809D6}"/>
              </a:ext>
            </a:extLst>
          </p:cNvPr>
          <p:cNvSpPr/>
          <p:nvPr/>
        </p:nvSpPr>
        <p:spPr>
          <a:xfrm>
            <a:off x="7124060" y="1254686"/>
            <a:ext cx="2517317" cy="1164240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7F495F-D419-4532-9A1A-A51398B0C640}"/>
              </a:ext>
            </a:extLst>
          </p:cNvPr>
          <p:cNvGrpSpPr/>
          <p:nvPr/>
        </p:nvGrpSpPr>
        <p:grpSpPr>
          <a:xfrm>
            <a:off x="8856196" y="589441"/>
            <a:ext cx="2812973" cy="2282605"/>
            <a:chOff x="3856181" y="3570420"/>
            <a:chExt cx="1199820" cy="119982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DA64148-B6B2-4513-9023-F0801A59F2FC}"/>
                </a:ext>
              </a:extLst>
            </p:cNvPr>
            <p:cNvGrpSpPr/>
            <p:nvPr/>
          </p:nvGrpSpPr>
          <p:grpSpPr>
            <a:xfrm>
              <a:off x="3856181" y="3570420"/>
              <a:ext cx="1199820" cy="1199820"/>
              <a:chOff x="2322719" y="717689"/>
              <a:chExt cx="1199820" cy="119982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7334DFE-58EA-45D9-914E-7A72369069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7483F3F-2EC1-4EF2-B433-76C1D1353FEC}"/>
                  </a:ext>
                </a:extLst>
              </p:cNvPr>
              <p:cNvCxnSpPr>
                <a:cxnSpLocks/>
                <a:stCxn id="43" idx="0"/>
                <a:endCxn id="43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D0C68A4-0A45-4271-B981-CD5CA347CBDD}"/>
                  </a:ext>
                </a:extLst>
              </p:cNvPr>
              <p:cNvCxnSpPr>
                <a:cxnSpLocks/>
                <a:stCxn id="43" idx="1"/>
                <a:endCxn id="43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75A87AC4-62CA-4003-8C5E-73CCA8AF9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4207C413-6AE8-48DC-8900-1BA17A4BF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8AAC2E8E-3EE1-4159-8697-CB87D8948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9679049F-B5FE-44A0-AA1D-48B68B9C8E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2FC0D14-F7E8-4577-B58E-26340CBA8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371" y="1335384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52CFE36A-D75E-4651-84D3-12BBA48BBA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BDD0277E-0C27-4D14-AB36-C734D0DD2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607" y="889089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F8BFBF78-FD4D-48FD-BF1F-4267F18E4E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81622" y="1124491"/>
                <a:ext cx="231759" cy="152816"/>
              </a:xfrm>
              <a:prstGeom prst="rect">
                <a:avLst/>
              </a:prstGeom>
            </p:spPr>
          </p:pic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FDF3614-F3E6-471E-B16B-DFF938807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985" y="3768007"/>
              <a:ext cx="223221" cy="18494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BF56CAE-6E63-4308-966C-A9D221228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602" y="4253020"/>
              <a:ext cx="252182" cy="26885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AAF87E7-7FF5-44FC-AB71-D5E0F5840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95817" y="4254901"/>
              <a:ext cx="231759" cy="15281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E000FC4-5949-4E21-AFAD-FB5CF65E3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79349" y="4254901"/>
              <a:ext cx="231759" cy="152816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B25B134-F184-43E0-AB89-3FF84027E2E0}"/>
              </a:ext>
            </a:extLst>
          </p:cNvPr>
          <p:cNvSpPr txBox="1"/>
          <p:nvPr/>
        </p:nvSpPr>
        <p:spPr>
          <a:xfrm>
            <a:off x="2143760" y="2390447"/>
            <a:ext cx="168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Strong support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D6930E-FCD5-4444-9BF8-FF894689A213}"/>
              </a:ext>
            </a:extLst>
          </p:cNvPr>
          <p:cNvSpPr txBox="1"/>
          <p:nvPr/>
        </p:nvSpPr>
        <p:spPr>
          <a:xfrm>
            <a:off x="2143759" y="3332351"/>
            <a:ext cx="197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Moderate support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AC0A99-26FE-438C-BD5E-205A73FD1542}"/>
              </a:ext>
            </a:extLst>
          </p:cNvPr>
          <p:cNvSpPr txBox="1"/>
          <p:nvPr/>
        </p:nvSpPr>
        <p:spPr>
          <a:xfrm>
            <a:off x="2168063" y="1439430"/>
            <a:ext cx="197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Little support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BC7ACA-AFC6-40AE-A205-FAD8587AF027}"/>
              </a:ext>
            </a:extLst>
          </p:cNvPr>
          <p:cNvSpPr/>
          <p:nvPr/>
        </p:nvSpPr>
        <p:spPr>
          <a:xfrm>
            <a:off x="4580781" y="1168499"/>
            <a:ext cx="2677703" cy="2766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E92286F-76A8-4C3D-BA74-211A33FB367D}"/>
              </a:ext>
            </a:extLst>
          </p:cNvPr>
          <p:cNvGrpSpPr/>
          <p:nvPr/>
        </p:nvGrpSpPr>
        <p:grpSpPr>
          <a:xfrm>
            <a:off x="4575760" y="2263333"/>
            <a:ext cx="2246029" cy="1732923"/>
            <a:chOff x="7879875" y="3977716"/>
            <a:chExt cx="3152887" cy="2032471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51D336E-AF77-4176-9ADB-3E6B281E2015}"/>
                </a:ext>
              </a:extLst>
            </p:cNvPr>
            <p:cNvSpPr/>
            <p:nvPr/>
          </p:nvSpPr>
          <p:spPr>
            <a:xfrm>
              <a:off x="8561594" y="4146860"/>
              <a:ext cx="2319801" cy="1080204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A5E45EB-91C9-4E24-9211-1CFD11A0CADE}"/>
                </a:ext>
              </a:extLst>
            </p:cNvPr>
            <p:cNvGrpSpPr/>
            <p:nvPr/>
          </p:nvGrpSpPr>
          <p:grpSpPr>
            <a:xfrm>
              <a:off x="7879875" y="3977716"/>
              <a:ext cx="3152887" cy="2032471"/>
              <a:chOff x="6181044" y="925263"/>
              <a:chExt cx="3152887" cy="203247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0BA964C-B34D-4540-95C9-3A384C779225}"/>
                  </a:ext>
                </a:extLst>
              </p:cNvPr>
              <p:cNvGrpSpPr/>
              <p:nvPr/>
            </p:nvGrpSpPr>
            <p:grpSpPr>
              <a:xfrm>
                <a:off x="6181044" y="925263"/>
                <a:ext cx="3152887" cy="1705013"/>
                <a:chOff x="6242334" y="1008265"/>
                <a:chExt cx="1858031" cy="1163434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4A84EB6-E324-43F9-A316-C8667A51BC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64796" y="2162551"/>
                  <a:ext cx="15355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694660F2-BBAB-4DD4-A39A-685A1D4572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37608" y="1155797"/>
                  <a:ext cx="23033" cy="101590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7B8F7C0-7A42-4552-8E57-BA9C048F2F72}"/>
                    </a:ext>
                  </a:extLst>
                </p:cNvPr>
                <p:cNvSpPr txBox="1"/>
                <p:nvPr/>
              </p:nvSpPr>
              <p:spPr>
                <a:xfrm rot="16200000">
                  <a:off x="5994349" y="1256250"/>
                  <a:ext cx="772969" cy="276999"/>
                </a:xfrm>
                <a:prstGeom prst="rect">
                  <a:avLst/>
                </a:prstGeom>
                <a:noFill/>
                <a:ln>
                  <a:noFill/>
                  <a:headEnd type="none" w="med" len="med"/>
                  <a:tailEnd type="non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Diversity</a:t>
                  </a:r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77A28A2-3342-49FE-A9E1-E0E69724989B}"/>
                  </a:ext>
                </a:extLst>
              </p:cNvPr>
              <p:cNvSpPr txBox="1"/>
              <p:nvPr/>
            </p:nvSpPr>
            <p:spPr>
              <a:xfrm>
                <a:off x="7283898" y="2680735"/>
                <a:ext cx="1598515" cy="276999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Modification gradient</a:t>
                </a:r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2E435FF7-F5EF-41E5-B76F-800DD0CE5408}"/>
              </a:ext>
            </a:extLst>
          </p:cNvPr>
          <p:cNvSpPr/>
          <p:nvPr/>
        </p:nvSpPr>
        <p:spPr>
          <a:xfrm>
            <a:off x="4982066" y="2600162"/>
            <a:ext cx="596982" cy="91272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A9D683-826C-4067-9DB0-CD8888AEEF7A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4989937" y="1969254"/>
            <a:ext cx="290620" cy="630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CC404B2-11BE-4719-9B14-AB6533FD0727}"/>
              </a:ext>
            </a:extLst>
          </p:cNvPr>
          <p:cNvSpPr txBox="1"/>
          <p:nvPr/>
        </p:nvSpPr>
        <p:spPr>
          <a:xfrm>
            <a:off x="4571682" y="1590174"/>
            <a:ext cx="1699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Homogenous environments</a:t>
            </a:r>
            <a:endParaRPr lang="en-US" sz="105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A67A1B-8B06-45B4-9F58-E02F91F7AB39}"/>
              </a:ext>
            </a:extLst>
          </p:cNvPr>
          <p:cNvSpPr/>
          <p:nvPr/>
        </p:nvSpPr>
        <p:spPr>
          <a:xfrm>
            <a:off x="7577541" y="3512891"/>
            <a:ext cx="2677703" cy="2766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6D8CD64-252A-4CFA-B92E-A1B1F767E89F}"/>
              </a:ext>
            </a:extLst>
          </p:cNvPr>
          <p:cNvGrpSpPr/>
          <p:nvPr/>
        </p:nvGrpSpPr>
        <p:grpSpPr>
          <a:xfrm>
            <a:off x="3110353" y="4935026"/>
            <a:ext cx="2246029" cy="1732923"/>
            <a:chOff x="7879875" y="3977716"/>
            <a:chExt cx="3152887" cy="2032471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3EF7249-6385-4DF4-B0D9-F0346F10B8A2}"/>
                </a:ext>
              </a:extLst>
            </p:cNvPr>
            <p:cNvSpPr/>
            <p:nvPr/>
          </p:nvSpPr>
          <p:spPr>
            <a:xfrm>
              <a:off x="8561594" y="4146860"/>
              <a:ext cx="2319801" cy="1080204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23289AB-23A0-438A-BDAE-9662FD6F1D78}"/>
                </a:ext>
              </a:extLst>
            </p:cNvPr>
            <p:cNvGrpSpPr/>
            <p:nvPr/>
          </p:nvGrpSpPr>
          <p:grpSpPr>
            <a:xfrm>
              <a:off x="7879875" y="3977716"/>
              <a:ext cx="3152887" cy="2032471"/>
              <a:chOff x="6181044" y="925263"/>
              <a:chExt cx="3152887" cy="2032471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9687966-CF4F-47FC-A622-87A5A56D5229}"/>
                  </a:ext>
                </a:extLst>
              </p:cNvPr>
              <p:cNvGrpSpPr/>
              <p:nvPr/>
            </p:nvGrpSpPr>
            <p:grpSpPr>
              <a:xfrm>
                <a:off x="6181044" y="925263"/>
                <a:ext cx="3152887" cy="1705013"/>
                <a:chOff x="6242334" y="1008265"/>
                <a:chExt cx="1858031" cy="1163434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B683EA75-21D4-43CF-969E-3067D48088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64796" y="2162551"/>
                  <a:ext cx="15355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87A7B2E3-84B9-465F-9D39-522FFCDD8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37608" y="1155797"/>
                  <a:ext cx="23033" cy="101590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CBCDFCB-4B54-468A-8441-84C89A7DBECF}"/>
                    </a:ext>
                  </a:extLst>
                </p:cNvPr>
                <p:cNvSpPr txBox="1"/>
                <p:nvPr/>
              </p:nvSpPr>
              <p:spPr>
                <a:xfrm rot="16200000">
                  <a:off x="5994349" y="1256250"/>
                  <a:ext cx="772969" cy="276999"/>
                </a:xfrm>
                <a:prstGeom prst="rect">
                  <a:avLst/>
                </a:prstGeom>
                <a:noFill/>
                <a:ln>
                  <a:noFill/>
                  <a:headEnd type="none" w="med" len="med"/>
                  <a:tailEnd type="non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Diversity</a:t>
                  </a: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24A2BA7-F9C2-43CF-836A-DCC44CACA179}"/>
                  </a:ext>
                </a:extLst>
              </p:cNvPr>
              <p:cNvSpPr txBox="1"/>
              <p:nvPr/>
            </p:nvSpPr>
            <p:spPr>
              <a:xfrm>
                <a:off x="7283898" y="2680735"/>
                <a:ext cx="1598515" cy="276999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Modification gradient</a:t>
                </a:r>
              </a:p>
            </p:txBody>
          </p:sp>
        </p:grp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67C96318-384D-426A-9F7F-8E70640E5B1C}"/>
              </a:ext>
            </a:extLst>
          </p:cNvPr>
          <p:cNvSpPr/>
          <p:nvPr/>
        </p:nvSpPr>
        <p:spPr>
          <a:xfrm>
            <a:off x="3516659" y="5271855"/>
            <a:ext cx="596982" cy="91272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121AE8D-BA0C-4E86-9D71-D89EEBC02165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3524530" y="4640947"/>
            <a:ext cx="290620" cy="630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5BBC30A-9B39-42EC-AF92-D34E271D5E73}"/>
              </a:ext>
            </a:extLst>
          </p:cNvPr>
          <p:cNvSpPr txBox="1"/>
          <p:nvPr/>
        </p:nvSpPr>
        <p:spPr>
          <a:xfrm>
            <a:off x="6714907" y="4848968"/>
            <a:ext cx="1699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Homogenous environments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6848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C4CBABF9-C77A-40E1-B9DF-EB9C8584FD2D}"/>
              </a:ext>
            </a:extLst>
          </p:cNvPr>
          <p:cNvGrpSpPr/>
          <p:nvPr/>
        </p:nvGrpSpPr>
        <p:grpSpPr>
          <a:xfrm>
            <a:off x="1605402" y="5094488"/>
            <a:ext cx="7924148" cy="1259095"/>
            <a:chOff x="-166491" y="1212182"/>
            <a:chExt cx="12479486" cy="142797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617D572-012E-482B-BE80-425F5E33F335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87" name="Graphic 360" descr="City">
                <a:extLst>
                  <a:ext uri="{FF2B5EF4-FFF2-40B4-BE49-F238E27FC236}">
                    <a16:creationId xmlns:a16="http://schemas.microsoft.com/office/drawing/2014/main" id="{96B5B083-F717-40DB-A78C-9C8EB93EE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88" name="Graphic 365" descr="Power Plant with solid fill">
                <a:extLst>
                  <a:ext uri="{FF2B5EF4-FFF2-40B4-BE49-F238E27FC236}">
                    <a16:creationId xmlns:a16="http://schemas.microsoft.com/office/drawing/2014/main" id="{39B99463-B6B8-411C-843D-DCDDC112F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89" name="Graphic 342" descr="Forest scene with solid fill">
                <a:extLst>
                  <a:ext uri="{FF2B5EF4-FFF2-40B4-BE49-F238E27FC236}">
                    <a16:creationId xmlns:a16="http://schemas.microsoft.com/office/drawing/2014/main" id="{3B80E863-23FB-484F-9AB7-E6E36AA17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90" name="Graphic 343" descr="Deciduous tree with solid fill">
                <a:extLst>
                  <a:ext uri="{FF2B5EF4-FFF2-40B4-BE49-F238E27FC236}">
                    <a16:creationId xmlns:a16="http://schemas.microsoft.com/office/drawing/2014/main" id="{827066EE-8D91-4840-93D3-68C844129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91" name="Graphic 344" descr="Fir tree with solid fill">
                <a:extLst>
                  <a:ext uri="{FF2B5EF4-FFF2-40B4-BE49-F238E27FC236}">
                    <a16:creationId xmlns:a16="http://schemas.microsoft.com/office/drawing/2014/main" id="{E9FB603D-8DC1-439A-80A6-878091F67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92" name="Graphic 345" descr="Barn with solid fill">
                <a:extLst>
                  <a:ext uri="{FF2B5EF4-FFF2-40B4-BE49-F238E27FC236}">
                    <a16:creationId xmlns:a16="http://schemas.microsoft.com/office/drawing/2014/main" id="{FD1921FC-8B26-44FB-9932-A1FCF8046B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93" name="Graphic 346" descr="Modern architecture with solid fill">
                <a:extLst>
                  <a:ext uri="{FF2B5EF4-FFF2-40B4-BE49-F238E27FC236}">
                    <a16:creationId xmlns:a16="http://schemas.microsoft.com/office/drawing/2014/main" id="{957BC617-7646-43CE-BB32-9F63D2FD4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94" name="Graphic 347" descr="Schoolhouse with solid fill">
                <a:extLst>
                  <a:ext uri="{FF2B5EF4-FFF2-40B4-BE49-F238E27FC236}">
                    <a16:creationId xmlns:a16="http://schemas.microsoft.com/office/drawing/2014/main" id="{573590DF-4E85-416D-9D50-1660B8C46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95" name="Graphic 348" descr="Building with solid fill">
                <a:extLst>
                  <a:ext uri="{FF2B5EF4-FFF2-40B4-BE49-F238E27FC236}">
                    <a16:creationId xmlns:a16="http://schemas.microsoft.com/office/drawing/2014/main" id="{0594E40A-27DF-45B5-9D90-279AC1BAB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96" name="Graphic 349" descr="Store with solid fill">
                <a:extLst>
                  <a:ext uri="{FF2B5EF4-FFF2-40B4-BE49-F238E27FC236}">
                    <a16:creationId xmlns:a16="http://schemas.microsoft.com/office/drawing/2014/main" id="{AAA529B0-6E39-43E4-81C8-374CB43D8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97" name="Graphic 350" descr="Corn with solid fill">
                <a:extLst>
                  <a:ext uri="{FF2B5EF4-FFF2-40B4-BE49-F238E27FC236}">
                    <a16:creationId xmlns:a16="http://schemas.microsoft.com/office/drawing/2014/main" id="{DCB0486C-3A88-4BB4-9AD2-CF1AC4318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98" name="Graphic 351" descr="Duck with solid fill">
                <a:extLst>
                  <a:ext uri="{FF2B5EF4-FFF2-40B4-BE49-F238E27FC236}">
                    <a16:creationId xmlns:a16="http://schemas.microsoft.com/office/drawing/2014/main" id="{C270D308-6ED7-4A95-BFB5-67963728B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99" name="Graphic 352" descr="Pig with solid fill">
                <a:extLst>
                  <a:ext uri="{FF2B5EF4-FFF2-40B4-BE49-F238E27FC236}">
                    <a16:creationId xmlns:a16="http://schemas.microsoft.com/office/drawing/2014/main" id="{59A29D1F-C5E0-48EA-ABF7-DF4C061AB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100" name="Graphic 353" descr="Cow with solid fill">
                <a:extLst>
                  <a:ext uri="{FF2B5EF4-FFF2-40B4-BE49-F238E27FC236}">
                    <a16:creationId xmlns:a16="http://schemas.microsoft.com/office/drawing/2014/main" id="{672148C9-63D2-4025-9EF9-9FA7AD606F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101" name="Graphic 354" descr="Tractor with solid fill">
                <a:extLst>
                  <a:ext uri="{FF2B5EF4-FFF2-40B4-BE49-F238E27FC236}">
                    <a16:creationId xmlns:a16="http://schemas.microsoft.com/office/drawing/2014/main" id="{C50C1C06-AC91-428F-A35C-5D151AA85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102" name="Graphic 355" descr="Crops with solid fill">
                <a:extLst>
                  <a:ext uri="{FF2B5EF4-FFF2-40B4-BE49-F238E27FC236}">
                    <a16:creationId xmlns:a16="http://schemas.microsoft.com/office/drawing/2014/main" id="{2465B88B-2950-4562-9342-12D833950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103" name="Graphic 356" descr="Silo with solid fill">
                <a:extLst>
                  <a:ext uri="{FF2B5EF4-FFF2-40B4-BE49-F238E27FC236}">
                    <a16:creationId xmlns:a16="http://schemas.microsoft.com/office/drawing/2014/main" id="{3E64F0DC-FF8D-4489-BACC-6F342A4BAE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104" name="Graphic 357" descr="Convertible with solid fill">
                <a:extLst>
                  <a:ext uri="{FF2B5EF4-FFF2-40B4-BE49-F238E27FC236}">
                    <a16:creationId xmlns:a16="http://schemas.microsoft.com/office/drawing/2014/main" id="{55F6D093-2FDE-4579-B814-3D633AC5B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105" name="Graphic 358" descr="Taxi with solid fill">
                <a:extLst>
                  <a:ext uri="{FF2B5EF4-FFF2-40B4-BE49-F238E27FC236}">
                    <a16:creationId xmlns:a16="http://schemas.microsoft.com/office/drawing/2014/main" id="{7D121416-EA54-48E0-BBF1-555F447E9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7811507" y="1666661"/>
                <a:ext cx="404307" cy="404306"/>
              </a:xfrm>
              <a:prstGeom prst="rect">
                <a:avLst/>
              </a:prstGeom>
            </p:spPr>
          </p:pic>
          <p:pic>
            <p:nvPicPr>
              <p:cNvPr id="106" name="Graphic 359" descr="Car with solid fill">
                <a:extLst>
                  <a:ext uri="{FF2B5EF4-FFF2-40B4-BE49-F238E27FC236}">
                    <a16:creationId xmlns:a16="http://schemas.microsoft.com/office/drawing/2014/main" id="{089079EE-8B58-4A6E-96CD-D01758B68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107" name="Graphic 361" descr="Home with solid fill">
                <a:extLst>
                  <a:ext uri="{FF2B5EF4-FFF2-40B4-BE49-F238E27FC236}">
                    <a16:creationId xmlns:a16="http://schemas.microsoft.com/office/drawing/2014/main" id="{C48C98D2-D990-457F-A502-D67EE1EB0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3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108" name="Graphic 362" descr="Deciduous tree with solid fill">
                <a:extLst>
                  <a:ext uri="{FF2B5EF4-FFF2-40B4-BE49-F238E27FC236}">
                    <a16:creationId xmlns:a16="http://schemas.microsoft.com/office/drawing/2014/main" id="{6B29C887-9F8C-417A-A1B4-92C383C81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109" name="Graphic 363" descr="Deciduous tree with solid fill">
                <a:extLst>
                  <a:ext uri="{FF2B5EF4-FFF2-40B4-BE49-F238E27FC236}">
                    <a16:creationId xmlns:a16="http://schemas.microsoft.com/office/drawing/2014/main" id="{C8FA328D-F5E7-4BE1-886F-5FE8C3C26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110" name="Graphic 364" descr="Deciduous tree with solid fill">
                <a:extLst>
                  <a:ext uri="{FF2B5EF4-FFF2-40B4-BE49-F238E27FC236}">
                    <a16:creationId xmlns:a16="http://schemas.microsoft.com/office/drawing/2014/main" id="{067FDC0C-D134-4620-A55F-F7A2AF759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9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86" name="Arrow: Left-Right 85">
              <a:extLst>
                <a:ext uri="{FF2B5EF4-FFF2-40B4-BE49-F238E27FC236}">
                  <a16:creationId xmlns:a16="http://schemas.microsoft.com/office/drawing/2014/main" id="{8F74F82F-DC72-43FA-817A-5821858AF707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75000">
                  <a:srgbClr val="F6951E"/>
                </a:gs>
                <a:gs pos="50000">
                  <a:srgbClr val="C03F4F"/>
                </a:gs>
                <a:gs pos="100000">
                  <a:srgbClr val="FCFB9A"/>
                </a:gs>
                <a:gs pos="25000">
                  <a:srgbClr val="5D1268"/>
                </a:gs>
                <a:gs pos="0">
                  <a:srgbClr val="16071C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C825E55-C179-4EF7-96C5-3551D3EA4947}"/>
              </a:ext>
            </a:extLst>
          </p:cNvPr>
          <p:cNvGrpSpPr/>
          <p:nvPr/>
        </p:nvGrpSpPr>
        <p:grpSpPr>
          <a:xfrm>
            <a:off x="3231345" y="2632366"/>
            <a:ext cx="3501440" cy="2542347"/>
            <a:chOff x="7879875" y="3977716"/>
            <a:chExt cx="3152887" cy="203247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69CC4C5-80CB-4790-AA60-2A195ACC3D60}"/>
                </a:ext>
              </a:extLst>
            </p:cNvPr>
            <p:cNvSpPr/>
            <p:nvPr/>
          </p:nvSpPr>
          <p:spPr>
            <a:xfrm>
              <a:off x="8620839" y="4320109"/>
              <a:ext cx="2319801" cy="802268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50D9DD-4DD7-4432-B37D-09D210E0DBE0}"/>
                </a:ext>
              </a:extLst>
            </p:cNvPr>
            <p:cNvGrpSpPr/>
            <p:nvPr/>
          </p:nvGrpSpPr>
          <p:grpSpPr>
            <a:xfrm>
              <a:off x="7879875" y="3977716"/>
              <a:ext cx="3152887" cy="2032471"/>
              <a:chOff x="6181044" y="925263"/>
              <a:chExt cx="3152887" cy="203247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6015CBE-A00A-42A8-AA46-56B27AFDA840}"/>
                  </a:ext>
                </a:extLst>
              </p:cNvPr>
              <p:cNvGrpSpPr/>
              <p:nvPr/>
            </p:nvGrpSpPr>
            <p:grpSpPr>
              <a:xfrm>
                <a:off x="6181044" y="925263"/>
                <a:ext cx="3152887" cy="1705013"/>
                <a:chOff x="6242334" y="1008265"/>
                <a:chExt cx="1858031" cy="1163434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704F3908-C7DE-4F89-9EDC-458AC0F1D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64796" y="2162551"/>
                  <a:ext cx="15355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289DC8CD-D16E-4A14-8FC6-E550E736B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37608" y="1155797"/>
                  <a:ext cx="23033" cy="101590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8C4DEE6-17D1-4BA3-B797-9759947EB1AD}"/>
                    </a:ext>
                  </a:extLst>
                </p:cNvPr>
                <p:cNvSpPr txBox="1"/>
                <p:nvPr/>
              </p:nvSpPr>
              <p:spPr>
                <a:xfrm rot="16200000">
                  <a:off x="5994349" y="1256250"/>
                  <a:ext cx="772969" cy="276999"/>
                </a:xfrm>
                <a:prstGeom prst="rect">
                  <a:avLst/>
                </a:prstGeom>
                <a:noFill/>
                <a:ln>
                  <a:noFill/>
                  <a:headEnd type="none" w="med" len="med"/>
                  <a:tailEnd type="non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Diversity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118249-4DBC-4879-8D9D-49A855879C4C}"/>
                  </a:ext>
                </a:extLst>
              </p:cNvPr>
              <p:cNvSpPr txBox="1"/>
              <p:nvPr/>
            </p:nvSpPr>
            <p:spPr>
              <a:xfrm>
                <a:off x="7283898" y="2680735"/>
                <a:ext cx="1598515" cy="276999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Modification gradient</a:t>
                </a:r>
              </a:p>
            </p:txBody>
          </p:sp>
        </p:grp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966A51E-658D-458C-8BF8-0178E9E29FFA}"/>
              </a:ext>
            </a:extLst>
          </p:cNvPr>
          <p:cNvSpPr/>
          <p:nvPr/>
        </p:nvSpPr>
        <p:spPr>
          <a:xfrm rot="5400000">
            <a:off x="1994561" y="5213805"/>
            <a:ext cx="930663" cy="13390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D84A19-B085-4975-9E02-CC32590D7B91}"/>
              </a:ext>
            </a:extLst>
          </p:cNvPr>
          <p:cNvGrpSpPr/>
          <p:nvPr/>
        </p:nvGrpSpPr>
        <p:grpSpPr>
          <a:xfrm>
            <a:off x="1741742" y="2067053"/>
            <a:ext cx="4354258" cy="708253"/>
            <a:chOff x="1788160" y="2194560"/>
            <a:chExt cx="4354258" cy="7082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BB2A410-9542-48B5-A045-408E6A01FCD2}"/>
                </a:ext>
              </a:extLst>
            </p:cNvPr>
            <p:cNvGrpSpPr/>
            <p:nvPr/>
          </p:nvGrpSpPr>
          <p:grpSpPr>
            <a:xfrm>
              <a:off x="1906307" y="2394017"/>
              <a:ext cx="4236111" cy="415498"/>
              <a:chOff x="1906307" y="2394017"/>
              <a:chExt cx="4236111" cy="41549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01E2FE-57D8-43BC-A617-4BA0D4E3461E}"/>
                  </a:ext>
                </a:extLst>
              </p:cNvPr>
              <p:cNvSpPr txBox="1"/>
              <p:nvPr/>
            </p:nvSpPr>
            <p:spPr>
              <a:xfrm>
                <a:off x="1906307" y="239401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Homogenous </a:t>
                </a:r>
              </a:p>
              <a:p>
                <a:r>
                  <a:rPr lang="en-AU" sz="1050" dirty="0"/>
                  <a:t>Natural  environments</a:t>
                </a:r>
                <a:endParaRPr lang="en-US" sz="1050" dirty="0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297E2A02-3935-4631-86C4-6402021A00E0}"/>
                  </a:ext>
                </a:extLst>
              </p:cNvPr>
              <p:cNvSpPr/>
              <p:nvPr/>
            </p:nvSpPr>
            <p:spPr>
              <a:xfrm>
                <a:off x="2947760" y="254794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E6C325-C31E-476F-A6D0-71116884D218}"/>
                  </a:ext>
                </a:extLst>
              </p:cNvPr>
              <p:cNvSpPr txBox="1"/>
              <p:nvPr/>
            </p:nvSpPr>
            <p:spPr>
              <a:xfrm>
                <a:off x="3492345" y="2463197"/>
                <a:ext cx="265007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Specialists only</a:t>
                </a:r>
                <a:endParaRPr lang="en-US" sz="105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7B2259-F0EB-4404-8517-5EC6697C168B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B9E632A7-ED30-4969-AA2C-A2428F65D353}"/>
              </a:ext>
            </a:extLst>
          </p:cNvPr>
          <p:cNvSpPr/>
          <p:nvPr/>
        </p:nvSpPr>
        <p:spPr>
          <a:xfrm rot="5400000">
            <a:off x="4859316" y="2216242"/>
            <a:ext cx="930663" cy="133905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1CE4BB-03B2-45DD-9C9F-90F3CEAB8154}"/>
              </a:ext>
            </a:extLst>
          </p:cNvPr>
          <p:cNvGrpSpPr/>
          <p:nvPr/>
        </p:nvGrpSpPr>
        <p:grpSpPr>
          <a:xfrm>
            <a:off x="4054223" y="1112228"/>
            <a:ext cx="4254738" cy="708253"/>
            <a:chOff x="1788160" y="2194560"/>
            <a:chExt cx="4254738" cy="7082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2A41EB-8834-4C9A-BF65-E06580EE040D}"/>
                </a:ext>
              </a:extLst>
            </p:cNvPr>
            <p:cNvGrpSpPr/>
            <p:nvPr/>
          </p:nvGrpSpPr>
          <p:grpSpPr>
            <a:xfrm>
              <a:off x="1906307" y="2373797"/>
              <a:ext cx="4136591" cy="435718"/>
              <a:chOff x="1906307" y="2373797"/>
              <a:chExt cx="4136591" cy="43571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F35547-4EB5-42FD-BC01-C3C55629F86A}"/>
                  </a:ext>
                </a:extLst>
              </p:cNvPr>
              <p:cNvSpPr txBox="1"/>
              <p:nvPr/>
            </p:nvSpPr>
            <p:spPr>
              <a:xfrm>
                <a:off x="1906307" y="239401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Heterogenous </a:t>
                </a:r>
              </a:p>
              <a:p>
                <a:r>
                  <a:rPr lang="en-AU" sz="1050" dirty="0"/>
                  <a:t>environments</a:t>
                </a:r>
                <a:endParaRPr lang="en-US" sz="1050" dirty="0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982AE73B-9261-4CD4-BD79-BB068306DE92}"/>
                  </a:ext>
                </a:extLst>
              </p:cNvPr>
              <p:cNvSpPr/>
              <p:nvPr/>
            </p:nvSpPr>
            <p:spPr>
              <a:xfrm>
                <a:off x="2947760" y="254794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CA94A9-1440-4AC2-BEAA-2E0B574020CA}"/>
                  </a:ext>
                </a:extLst>
              </p:cNvPr>
              <p:cNvSpPr txBox="1"/>
              <p:nvPr/>
            </p:nvSpPr>
            <p:spPr>
              <a:xfrm>
                <a:off x="3392825" y="237379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Specialists and</a:t>
                </a:r>
              </a:p>
              <a:p>
                <a:r>
                  <a:rPr lang="en-AU" sz="1050" dirty="0"/>
                  <a:t> generalists</a:t>
                </a:r>
                <a:endParaRPr lang="en-US" sz="105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672FB6-AE9E-4A67-9CA3-65A9B005121E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FDF42DD9-E856-4B97-A1D7-DDB9A659FABC}"/>
              </a:ext>
            </a:extLst>
          </p:cNvPr>
          <p:cNvSpPr/>
          <p:nvPr/>
        </p:nvSpPr>
        <p:spPr>
          <a:xfrm>
            <a:off x="6078983" y="3013130"/>
            <a:ext cx="930663" cy="13390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8F4F79-0EB7-4BDC-8C68-1473B6D1384D}"/>
              </a:ext>
            </a:extLst>
          </p:cNvPr>
          <p:cNvGrpSpPr/>
          <p:nvPr/>
        </p:nvGrpSpPr>
        <p:grpSpPr>
          <a:xfrm>
            <a:off x="6564684" y="2087692"/>
            <a:ext cx="4254738" cy="708253"/>
            <a:chOff x="1788160" y="2194560"/>
            <a:chExt cx="4254738" cy="70825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C9333FC-ACFA-4D0A-96D4-68CFE89F4EAA}"/>
                </a:ext>
              </a:extLst>
            </p:cNvPr>
            <p:cNvGrpSpPr/>
            <p:nvPr/>
          </p:nvGrpSpPr>
          <p:grpSpPr>
            <a:xfrm>
              <a:off x="1906307" y="2373797"/>
              <a:ext cx="4136591" cy="435718"/>
              <a:chOff x="1906307" y="2373797"/>
              <a:chExt cx="4136591" cy="43571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9F27E5-E360-40F6-A8EA-3B9EC1C2A123}"/>
                  </a:ext>
                </a:extLst>
              </p:cNvPr>
              <p:cNvSpPr txBox="1"/>
              <p:nvPr/>
            </p:nvSpPr>
            <p:spPr>
              <a:xfrm>
                <a:off x="1906307" y="239401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Homogenous urban </a:t>
                </a:r>
              </a:p>
              <a:p>
                <a:r>
                  <a:rPr lang="en-AU" sz="1050" dirty="0"/>
                  <a:t>environments</a:t>
                </a:r>
                <a:endParaRPr lang="en-US" sz="1050" dirty="0"/>
              </a:p>
            </p:txBody>
          </p:sp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02988CE3-0F45-4252-B093-658342AB0511}"/>
                  </a:ext>
                </a:extLst>
              </p:cNvPr>
              <p:cNvSpPr/>
              <p:nvPr/>
            </p:nvSpPr>
            <p:spPr>
              <a:xfrm>
                <a:off x="2947760" y="254794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2F9E43-1831-4CAB-8E5A-38723F6DFE03}"/>
                  </a:ext>
                </a:extLst>
              </p:cNvPr>
              <p:cNvSpPr txBox="1"/>
              <p:nvPr/>
            </p:nvSpPr>
            <p:spPr>
              <a:xfrm>
                <a:off x="3392825" y="237379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Extreme </a:t>
                </a:r>
              </a:p>
              <a:p>
                <a:r>
                  <a:rPr lang="en-AU" sz="1050" dirty="0"/>
                  <a:t>generalists only</a:t>
                </a:r>
                <a:endParaRPr lang="en-US" sz="105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E85762-E20C-4C1B-BC56-B8B046E5D75E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976D6C6-F5DC-40E4-BBFC-68ECFD2B77F6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8626171" y="2949143"/>
            <a:ext cx="2061473" cy="2260716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7A09A170-F278-4ABD-B247-11A7D7BA73B1}"/>
              </a:ext>
            </a:extLst>
          </p:cNvPr>
          <p:cNvSpPr/>
          <p:nvPr/>
        </p:nvSpPr>
        <p:spPr>
          <a:xfrm>
            <a:off x="3983591" y="3431241"/>
            <a:ext cx="930663" cy="13390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A674076-06DD-48E3-A501-1AC3A0CA671F}"/>
              </a:ext>
            </a:extLst>
          </p:cNvPr>
          <p:cNvSpPr/>
          <p:nvPr/>
        </p:nvSpPr>
        <p:spPr>
          <a:xfrm rot="5400000">
            <a:off x="4751499" y="5200076"/>
            <a:ext cx="930663" cy="133905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6DA2951-4D87-43A5-84E2-76AAAA5C5A28}"/>
              </a:ext>
            </a:extLst>
          </p:cNvPr>
          <p:cNvSpPr/>
          <p:nvPr/>
        </p:nvSpPr>
        <p:spPr>
          <a:xfrm rot="5810173">
            <a:off x="8343921" y="5178476"/>
            <a:ext cx="930663" cy="13390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DEF7E54-0B51-456C-AB48-10A11EE9C54F}"/>
              </a:ext>
            </a:extLst>
          </p:cNvPr>
          <p:cNvSpPr/>
          <p:nvPr/>
        </p:nvSpPr>
        <p:spPr>
          <a:xfrm>
            <a:off x="1042416" y="91440"/>
            <a:ext cx="8604504" cy="6693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6BCBF1-36A0-4414-A68F-05593F78FA17}"/>
              </a:ext>
            </a:extLst>
          </p:cNvPr>
          <p:cNvGrpSpPr/>
          <p:nvPr/>
        </p:nvGrpSpPr>
        <p:grpSpPr>
          <a:xfrm>
            <a:off x="1382485" y="3973973"/>
            <a:ext cx="7924148" cy="1259095"/>
            <a:chOff x="1605402" y="5094488"/>
            <a:chExt cx="7924148" cy="125909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4CBABF9-C77A-40E1-B9DF-EB9C8584FD2D}"/>
                </a:ext>
              </a:extLst>
            </p:cNvPr>
            <p:cNvGrpSpPr/>
            <p:nvPr/>
          </p:nvGrpSpPr>
          <p:grpSpPr>
            <a:xfrm>
              <a:off x="1605402" y="5094488"/>
              <a:ext cx="7924148" cy="1259095"/>
              <a:chOff x="-166491" y="1212182"/>
              <a:chExt cx="12479486" cy="142797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617D572-012E-482B-BE80-425F5E33F335}"/>
                  </a:ext>
                </a:extLst>
              </p:cNvPr>
              <p:cNvGrpSpPr/>
              <p:nvPr/>
            </p:nvGrpSpPr>
            <p:grpSpPr>
              <a:xfrm>
                <a:off x="54532" y="1212182"/>
                <a:ext cx="11878811" cy="1043051"/>
                <a:chOff x="54532" y="1212182"/>
                <a:chExt cx="11878811" cy="1043051"/>
              </a:xfrm>
            </p:grpSpPr>
            <p:pic>
              <p:nvPicPr>
                <p:cNvPr id="87" name="Graphic 360" descr="City">
                  <a:extLst>
                    <a:ext uri="{FF2B5EF4-FFF2-40B4-BE49-F238E27FC236}">
                      <a16:creationId xmlns:a16="http://schemas.microsoft.com/office/drawing/2014/main" id="{96B5B083-F717-40DB-A78C-9C8EB93EEB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890292" y="1212182"/>
                  <a:ext cx="1043051" cy="1043051"/>
                </a:xfrm>
                <a:prstGeom prst="rect">
                  <a:avLst/>
                </a:prstGeom>
              </p:spPr>
            </p:pic>
            <p:pic>
              <p:nvPicPr>
                <p:cNvPr id="88" name="Graphic 365" descr="Power Plant with solid fill">
                  <a:extLst>
                    <a:ext uri="{FF2B5EF4-FFF2-40B4-BE49-F238E27FC236}">
                      <a16:creationId xmlns:a16="http://schemas.microsoft.com/office/drawing/2014/main" id="{39B99463-B6B8-411C-843D-DCDDC112F0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51528" y="1427265"/>
                  <a:ext cx="674922" cy="674924"/>
                </a:xfrm>
                <a:prstGeom prst="rect">
                  <a:avLst/>
                </a:prstGeom>
              </p:spPr>
            </p:pic>
            <p:pic>
              <p:nvPicPr>
                <p:cNvPr id="89" name="Graphic 342" descr="Forest scene with solid fill">
                  <a:extLst>
                    <a:ext uri="{FF2B5EF4-FFF2-40B4-BE49-F238E27FC236}">
                      <a16:creationId xmlns:a16="http://schemas.microsoft.com/office/drawing/2014/main" id="{3B80E863-23FB-484F-9AB7-E6E36AA17E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96" y="1297292"/>
                  <a:ext cx="852653" cy="852653"/>
                </a:xfrm>
                <a:prstGeom prst="rect">
                  <a:avLst/>
                </a:prstGeom>
              </p:spPr>
            </p:pic>
            <p:pic>
              <p:nvPicPr>
                <p:cNvPr id="90" name="Graphic 343" descr="Deciduous tree with solid fill">
                  <a:extLst>
                    <a:ext uri="{FF2B5EF4-FFF2-40B4-BE49-F238E27FC236}">
                      <a16:creationId xmlns:a16="http://schemas.microsoft.com/office/drawing/2014/main" id="{827066EE-8D91-4840-93D3-68C8441298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328" y="1544678"/>
                  <a:ext cx="549678" cy="549678"/>
                </a:xfrm>
                <a:prstGeom prst="rect">
                  <a:avLst/>
                </a:prstGeom>
              </p:spPr>
            </p:pic>
            <p:pic>
              <p:nvPicPr>
                <p:cNvPr id="91" name="Graphic 344" descr="Fir tree with solid fill">
                  <a:extLst>
                    <a:ext uri="{FF2B5EF4-FFF2-40B4-BE49-F238E27FC236}">
                      <a16:creationId xmlns:a16="http://schemas.microsoft.com/office/drawing/2014/main" id="{E9FB603D-8DC1-439A-80A6-878091F67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32" y="1358960"/>
                  <a:ext cx="603676" cy="723314"/>
                </a:xfrm>
                <a:prstGeom prst="rect">
                  <a:avLst/>
                </a:prstGeom>
              </p:spPr>
            </p:pic>
            <p:pic>
              <p:nvPicPr>
                <p:cNvPr id="92" name="Graphic 345" descr="Barn with solid fill">
                  <a:extLst>
                    <a:ext uri="{FF2B5EF4-FFF2-40B4-BE49-F238E27FC236}">
                      <a16:creationId xmlns:a16="http://schemas.microsoft.com/office/drawing/2014/main" id="{FD1921FC-8B26-44FB-9932-A1FCF8046B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9262" y="1595515"/>
                  <a:ext cx="513657" cy="513657"/>
                </a:xfrm>
                <a:prstGeom prst="rect">
                  <a:avLst/>
                </a:prstGeom>
              </p:spPr>
            </p:pic>
            <p:pic>
              <p:nvPicPr>
                <p:cNvPr id="93" name="Graphic 346" descr="Modern architecture with solid fill">
                  <a:extLst>
                    <a:ext uri="{FF2B5EF4-FFF2-40B4-BE49-F238E27FC236}">
                      <a16:creationId xmlns:a16="http://schemas.microsoft.com/office/drawing/2014/main" id="{957BC617-7646-43CE-BB32-9F63D2FD42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9135" y="1509693"/>
                  <a:ext cx="642061" cy="642062"/>
                </a:xfrm>
                <a:prstGeom prst="rect">
                  <a:avLst/>
                </a:prstGeom>
              </p:spPr>
            </p:pic>
            <p:pic>
              <p:nvPicPr>
                <p:cNvPr id="94" name="Graphic 347" descr="Schoolhouse with solid fill">
                  <a:extLst>
                    <a:ext uri="{FF2B5EF4-FFF2-40B4-BE49-F238E27FC236}">
                      <a16:creationId xmlns:a16="http://schemas.microsoft.com/office/drawing/2014/main" id="{573590DF-4E85-416D-9D50-1660B8C466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85880" y="1299784"/>
                  <a:ext cx="915834" cy="915834"/>
                </a:xfrm>
                <a:prstGeom prst="rect">
                  <a:avLst/>
                </a:prstGeom>
              </p:spPr>
            </p:pic>
            <p:pic>
              <p:nvPicPr>
                <p:cNvPr id="95" name="Graphic 348" descr="Building with solid fill">
                  <a:extLst>
                    <a:ext uri="{FF2B5EF4-FFF2-40B4-BE49-F238E27FC236}">
                      <a16:creationId xmlns:a16="http://schemas.microsoft.com/office/drawing/2014/main" id="{0594E40A-27DF-45B5-9D90-279AC1BABF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02429" y="1457046"/>
                  <a:ext cx="642060" cy="642060"/>
                </a:xfrm>
                <a:prstGeom prst="rect">
                  <a:avLst/>
                </a:prstGeom>
              </p:spPr>
            </p:pic>
            <p:pic>
              <p:nvPicPr>
                <p:cNvPr id="96" name="Graphic 349" descr="Store with solid fill">
                  <a:extLst>
                    <a:ext uri="{FF2B5EF4-FFF2-40B4-BE49-F238E27FC236}">
                      <a16:creationId xmlns:a16="http://schemas.microsoft.com/office/drawing/2014/main" id="{AAA529B0-6E39-43E4-81C8-374CB43D8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57120" y="1584459"/>
                  <a:ext cx="546104" cy="546104"/>
                </a:xfrm>
                <a:prstGeom prst="rect">
                  <a:avLst/>
                </a:prstGeom>
              </p:spPr>
            </p:pic>
            <p:pic>
              <p:nvPicPr>
                <p:cNvPr id="97" name="Graphic 350" descr="Corn with solid fill">
                  <a:extLst>
                    <a:ext uri="{FF2B5EF4-FFF2-40B4-BE49-F238E27FC236}">
                      <a16:creationId xmlns:a16="http://schemas.microsoft.com/office/drawing/2014/main" id="{DCB0486C-3A88-4BB4-9AD2-CF1AC43183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3071" y="1833788"/>
                  <a:ext cx="225583" cy="225583"/>
                </a:xfrm>
                <a:prstGeom prst="rect">
                  <a:avLst/>
                </a:prstGeom>
              </p:spPr>
            </p:pic>
            <p:pic>
              <p:nvPicPr>
                <p:cNvPr id="98" name="Graphic 351" descr="Duck with solid fill">
                  <a:extLst>
                    <a:ext uri="{FF2B5EF4-FFF2-40B4-BE49-F238E27FC236}">
                      <a16:creationId xmlns:a16="http://schemas.microsoft.com/office/drawing/2014/main" id="{C270D308-6ED7-4A95-BFB5-67963728B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1084" y="1770635"/>
                  <a:ext cx="317806" cy="317806"/>
                </a:xfrm>
                <a:prstGeom prst="rect">
                  <a:avLst/>
                </a:prstGeom>
              </p:spPr>
            </p:pic>
            <p:pic>
              <p:nvPicPr>
                <p:cNvPr id="99" name="Graphic 352" descr="Pig with solid fill">
                  <a:extLst>
                    <a:ext uri="{FF2B5EF4-FFF2-40B4-BE49-F238E27FC236}">
                      <a16:creationId xmlns:a16="http://schemas.microsoft.com/office/drawing/2014/main" id="{59A29D1F-C5E0-48EA-ABF7-DF4C061AB4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6832" y="1734139"/>
                  <a:ext cx="422259" cy="422259"/>
                </a:xfrm>
                <a:prstGeom prst="rect">
                  <a:avLst/>
                </a:prstGeom>
              </p:spPr>
            </p:pic>
            <p:pic>
              <p:nvPicPr>
                <p:cNvPr id="100" name="Graphic 353" descr="Cow with solid fill">
                  <a:extLst>
                    <a:ext uri="{FF2B5EF4-FFF2-40B4-BE49-F238E27FC236}">
                      <a16:creationId xmlns:a16="http://schemas.microsoft.com/office/drawing/2014/main" id="{672148C9-63D2-4025-9EF9-9FA7AD606F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8688" y="1545975"/>
                  <a:ext cx="522524" cy="522524"/>
                </a:xfrm>
                <a:prstGeom prst="rect">
                  <a:avLst/>
                </a:prstGeom>
              </p:spPr>
            </p:pic>
            <p:pic>
              <p:nvPicPr>
                <p:cNvPr id="101" name="Graphic 354" descr="Tractor with solid fill">
                  <a:extLst>
                    <a:ext uri="{FF2B5EF4-FFF2-40B4-BE49-F238E27FC236}">
                      <a16:creationId xmlns:a16="http://schemas.microsoft.com/office/drawing/2014/main" id="{C50C1C06-AC91-428F-A35C-5D151AA859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9169" y="1587108"/>
                  <a:ext cx="594718" cy="594718"/>
                </a:xfrm>
                <a:prstGeom prst="rect">
                  <a:avLst/>
                </a:prstGeom>
              </p:spPr>
            </p:pic>
            <p:pic>
              <p:nvPicPr>
                <p:cNvPr id="102" name="Graphic 355" descr="Crops with solid fill">
                  <a:extLst>
                    <a:ext uri="{FF2B5EF4-FFF2-40B4-BE49-F238E27FC236}">
                      <a16:creationId xmlns:a16="http://schemas.microsoft.com/office/drawing/2014/main" id="{2465B88B-2950-4562-9342-12D8339501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4076" y="1688937"/>
                  <a:ext cx="404101" cy="404101"/>
                </a:xfrm>
                <a:prstGeom prst="rect">
                  <a:avLst/>
                </a:prstGeom>
              </p:spPr>
            </p:pic>
            <p:pic>
              <p:nvPicPr>
                <p:cNvPr id="103" name="Graphic 356" descr="Silo with solid fill">
                  <a:extLst>
                    <a:ext uri="{FF2B5EF4-FFF2-40B4-BE49-F238E27FC236}">
                      <a16:creationId xmlns:a16="http://schemas.microsoft.com/office/drawing/2014/main" id="{3E64F0DC-FF8D-4489-BACC-6F342A4BAE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9303" y="1469544"/>
                  <a:ext cx="621717" cy="621717"/>
                </a:xfrm>
                <a:prstGeom prst="rect">
                  <a:avLst/>
                </a:prstGeom>
              </p:spPr>
            </p:pic>
            <p:pic>
              <p:nvPicPr>
                <p:cNvPr id="104" name="Graphic 357" descr="Convertible with solid fill">
                  <a:extLst>
                    <a:ext uri="{FF2B5EF4-FFF2-40B4-BE49-F238E27FC236}">
                      <a16:creationId xmlns:a16="http://schemas.microsoft.com/office/drawing/2014/main" id="{55F6D093-2FDE-4579-B814-3D633AC5B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87051" y="1568550"/>
                  <a:ext cx="404306" cy="404306"/>
                </a:xfrm>
                <a:prstGeom prst="rect">
                  <a:avLst/>
                </a:prstGeom>
              </p:spPr>
            </p:pic>
            <p:pic>
              <p:nvPicPr>
                <p:cNvPr id="105" name="Graphic 358" descr="Taxi with solid fill">
                  <a:extLst>
                    <a:ext uri="{FF2B5EF4-FFF2-40B4-BE49-F238E27FC236}">
                      <a16:creationId xmlns:a16="http://schemas.microsoft.com/office/drawing/2014/main" id="{7D121416-EA54-48E0-BBF1-555F447E9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11507" y="1666661"/>
                  <a:ext cx="404307" cy="404306"/>
                </a:xfrm>
                <a:prstGeom prst="rect">
                  <a:avLst/>
                </a:prstGeom>
              </p:spPr>
            </p:pic>
            <p:pic>
              <p:nvPicPr>
                <p:cNvPr id="106" name="Graphic 359" descr="Car with solid fill">
                  <a:extLst>
                    <a:ext uri="{FF2B5EF4-FFF2-40B4-BE49-F238E27FC236}">
                      <a16:creationId xmlns:a16="http://schemas.microsoft.com/office/drawing/2014/main" id="{089079EE-8B58-4A6E-96CD-D01758B68F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4800" y="1671010"/>
                  <a:ext cx="523885" cy="523885"/>
                </a:xfrm>
                <a:prstGeom prst="rect">
                  <a:avLst/>
                </a:prstGeom>
              </p:spPr>
            </p:pic>
            <p:pic>
              <p:nvPicPr>
                <p:cNvPr id="107" name="Graphic 361" descr="Home with solid fill">
                  <a:extLst>
                    <a:ext uri="{FF2B5EF4-FFF2-40B4-BE49-F238E27FC236}">
                      <a16:creationId xmlns:a16="http://schemas.microsoft.com/office/drawing/2014/main" id="{C48C98D2-D990-457F-A502-D67EE1EB01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4011" y="1662883"/>
                  <a:ext cx="457360" cy="457360"/>
                </a:xfrm>
                <a:prstGeom prst="rect">
                  <a:avLst/>
                </a:prstGeom>
              </p:spPr>
            </p:pic>
            <p:pic>
              <p:nvPicPr>
                <p:cNvPr id="108" name="Graphic 362" descr="Deciduous tree with solid fill">
                  <a:extLst>
                    <a:ext uri="{FF2B5EF4-FFF2-40B4-BE49-F238E27FC236}">
                      <a16:creationId xmlns:a16="http://schemas.microsoft.com/office/drawing/2014/main" id="{6B29C887-9F8C-417A-A1B4-92C383C81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96060" y="1622100"/>
                  <a:ext cx="451262" cy="451262"/>
                </a:xfrm>
                <a:prstGeom prst="rect">
                  <a:avLst/>
                </a:prstGeom>
              </p:spPr>
            </p:pic>
            <p:pic>
              <p:nvPicPr>
                <p:cNvPr id="109" name="Graphic 363" descr="Deciduous tree with solid fill">
                  <a:extLst>
                    <a:ext uri="{FF2B5EF4-FFF2-40B4-BE49-F238E27FC236}">
                      <a16:creationId xmlns:a16="http://schemas.microsoft.com/office/drawing/2014/main" id="{C8FA328D-F5E7-4BE1-886F-5FE8C3C262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5005" y="1716362"/>
                  <a:ext cx="350401" cy="350401"/>
                </a:xfrm>
                <a:prstGeom prst="rect">
                  <a:avLst/>
                </a:prstGeom>
              </p:spPr>
            </p:pic>
            <p:pic>
              <p:nvPicPr>
                <p:cNvPr id="110" name="Graphic 364" descr="Deciduous tree with solid fill">
                  <a:extLst>
                    <a:ext uri="{FF2B5EF4-FFF2-40B4-BE49-F238E27FC236}">
                      <a16:creationId xmlns:a16="http://schemas.microsoft.com/office/drawing/2014/main" id="{067FDC0C-D134-4620-A55F-F7A2AF7593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1296" y="1805669"/>
                  <a:ext cx="261790" cy="261790"/>
                </a:xfrm>
                <a:prstGeom prst="rect">
                  <a:avLst/>
                </a:prstGeom>
              </p:spPr>
            </p:pic>
          </p:grpSp>
          <p:sp>
            <p:nvSpPr>
              <p:cNvPr id="86" name="Arrow: Left-Right 85">
                <a:extLst>
                  <a:ext uri="{FF2B5EF4-FFF2-40B4-BE49-F238E27FC236}">
                    <a16:creationId xmlns:a16="http://schemas.microsoft.com/office/drawing/2014/main" id="{8F74F82F-DC72-43FA-817A-5821858AF707}"/>
                  </a:ext>
                </a:extLst>
              </p:cNvPr>
              <p:cNvSpPr/>
              <p:nvPr/>
            </p:nvSpPr>
            <p:spPr>
              <a:xfrm>
                <a:off x="-166491" y="1941677"/>
                <a:ext cx="12479486" cy="698480"/>
              </a:xfrm>
              <a:prstGeom prst="leftRightArrow">
                <a:avLst>
                  <a:gd name="adj1" fmla="val 65608"/>
                  <a:gd name="adj2" fmla="val 59965"/>
                </a:avLst>
              </a:prstGeom>
              <a:gradFill flip="none" rotWithShape="1">
                <a:gsLst>
                  <a:gs pos="75000">
                    <a:srgbClr val="F6951E"/>
                  </a:gs>
                  <a:gs pos="50000">
                    <a:srgbClr val="C03F4F"/>
                  </a:gs>
                  <a:gs pos="100000">
                    <a:srgbClr val="FCFB9A"/>
                  </a:gs>
                  <a:gs pos="25000">
                    <a:srgbClr val="5D1268"/>
                  </a:gs>
                  <a:gs pos="0">
                    <a:srgbClr val="16071C"/>
                  </a:gs>
                </a:gsLst>
                <a:lin ang="0" scaled="1"/>
                <a:tileRect/>
              </a:gra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3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66A51E-658D-458C-8BF8-0178E9E29FFA}"/>
                </a:ext>
              </a:extLst>
            </p:cNvPr>
            <p:cNvSpPr/>
            <p:nvPr/>
          </p:nvSpPr>
          <p:spPr>
            <a:xfrm rot="5400000">
              <a:off x="1994561" y="5213805"/>
              <a:ext cx="930663" cy="133905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A674076-06DD-48E3-A501-1AC3A0CA671F}"/>
                </a:ext>
              </a:extLst>
            </p:cNvPr>
            <p:cNvSpPr/>
            <p:nvPr/>
          </p:nvSpPr>
          <p:spPr>
            <a:xfrm rot="5400000">
              <a:off x="4888648" y="5139476"/>
              <a:ext cx="930663" cy="133905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6DA2951-4D87-43A5-84E2-76AAAA5C5A28}"/>
                </a:ext>
              </a:extLst>
            </p:cNvPr>
            <p:cNvSpPr/>
            <p:nvPr/>
          </p:nvSpPr>
          <p:spPr>
            <a:xfrm rot="5400000">
              <a:off x="8343921" y="5178476"/>
              <a:ext cx="930663" cy="13390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D8EDCB-F373-4C7C-9ACB-68BB891EB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95877"/>
              </p:ext>
            </p:extLst>
          </p:nvPr>
        </p:nvGraphicFramePr>
        <p:xfrm>
          <a:off x="2874486" y="5221359"/>
          <a:ext cx="475590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303">
                  <a:extLst>
                    <a:ext uri="{9D8B030D-6E8A-4147-A177-3AD203B41FA5}">
                      <a16:colId xmlns:a16="http://schemas.microsoft.com/office/drawing/2014/main" val="3289445541"/>
                    </a:ext>
                  </a:extLst>
                </a:gridCol>
                <a:gridCol w="1585303">
                  <a:extLst>
                    <a:ext uri="{9D8B030D-6E8A-4147-A177-3AD203B41FA5}">
                      <a16:colId xmlns:a16="http://schemas.microsoft.com/office/drawing/2014/main" val="2031057407"/>
                    </a:ext>
                  </a:extLst>
                </a:gridCol>
                <a:gridCol w="1585303">
                  <a:extLst>
                    <a:ext uri="{9D8B030D-6E8A-4147-A177-3AD203B41FA5}">
                      <a16:colId xmlns:a16="http://schemas.microsoft.com/office/drawing/2014/main" val="15102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Hypothesis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Alpha 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Gamma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59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SAD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Little support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Moderate support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07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Strong support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Strong support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9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aggregation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No support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No support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3748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E3D84A19-B085-4975-9E02-CC32590D7B91}"/>
              </a:ext>
            </a:extLst>
          </p:cNvPr>
          <p:cNvGrpSpPr/>
          <p:nvPr/>
        </p:nvGrpSpPr>
        <p:grpSpPr>
          <a:xfrm>
            <a:off x="1460483" y="1143223"/>
            <a:ext cx="2811555" cy="708253"/>
            <a:chOff x="1788160" y="2194560"/>
            <a:chExt cx="2811555" cy="7082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BB2A410-9542-48B5-A045-408E6A01FCD2}"/>
                </a:ext>
              </a:extLst>
            </p:cNvPr>
            <p:cNvGrpSpPr/>
            <p:nvPr/>
          </p:nvGrpSpPr>
          <p:grpSpPr>
            <a:xfrm>
              <a:off x="1797157" y="2283144"/>
              <a:ext cx="2705382" cy="577081"/>
              <a:chOff x="1797157" y="2283144"/>
              <a:chExt cx="2705382" cy="57708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01E2FE-57D8-43BC-A617-4BA0D4E3461E}"/>
                  </a:ext>
                </a:extLst>
              </p:cNvPr>
              <p:cNvSpPr txBox="1"/>
              <p:nvPr/>
            </p:nvSpPr>
            <p:spPr>
              <a:xfrm>
                <a:off x="1797157" y="2283144"/>
                <a:ext cx="1141606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050" dirty="0"/>
                  <a:t>Homogenous </a:t>
                </a:r>
              </a:p>
              <a:p>
                <a:pPr algn="ctr"/>
                <a:r>
                  <a:rPr lang="en-AU" sz="1050" dirty="0"/>
                  <a:t>Natural  environments</a:t>
                </a:r>
                <a:endParaRPr lang="en-US" sz="1050" dirty="0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297E2A02-3935-4631-86C4-6402021A00E0}"/>
                  </a:ext>
                </a:extLst>
              </p:cNvPr>
              <p:cNvSpPr/>
              <p:nvPr/>
            </p:nvSpPr>
            <p:spPr>
              <a:xfrm>
                <a:off x="2947760" y="254794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E6C325-C31E-476F-A6D0-71116884D218}"/>
                  </a:ext>
                </a:extLst>
              </p:cNvPr>
              <p:cNvSpPr txBox="1"/>
              <p:nvPr/>
            </p:nvSpPr>
            <p:spPr>
              <a:xfrm>
                <a:off x="3475329" y="2443679"/>
                <a:ext cx="102721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Specialists only</a:t>
                </a:r>
                <a:endParaRPr lang="en-US" sz="105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7B2259-F0EB-4404-8517-5EC6697C168B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1CE4BB-03B2-45DD-9C9F-90F3CEAB8154}"/>
              </a:ext>
            </a:extLst>
          </p:cNvPr>
          <p:cNvGrpSpPr/>
          <p:nvPr/>
        </p:nvGrpSpPr>
        <p:grpSpPr>
          <a:xfrm>
            <a:off x="3988222" y="166231"/>
            <a:ext cx="2811555" cy="708253"/>
            <a:chOff x="1788160" y="2194560"/>
            <a:chExt cx="2811555" cy="7082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2A41EB-8834-4C9A-BF65-E06580EE040D}"/>
                </a:ext>
              </a:extLst>
            </p:cNvPr>
            <p:cNvGrpSpPr/>
            <p:nvPr/>
          </p:nvGrpSpPr>
          <p:grpSpPr>
            <a:xfrm>
              <a:off x="1906307" y="2328411"/>
              <a:ext cx="2493594" cy="425967"/>
              <a:chOff x="1906307" y="2328411"/>
              <a:chExt cx="2493594" cy="42596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F35547-4EB5-42FD-BC01-C3C55629F86A}"/>
                  </a:ext>
                </a:extLst>
              </p:cNvPr>
              <p:cNvSpPr txBox="1"/>
              <p:nvPr/>
            </p:nvSpPr>
            <p:spPr>
              <a:xfrm>
                <a:off x="1906307" y="2338880"/>
                <a:ext cx="9650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Heterogenous </a:t>
                </a:r>
              </a:p>
              <a:p>
                <a:r>
                  <a:rPr lang="en-AU" sz="1050" dirty="0"/>
                  <a:t>environments</a:t>
                </a:r>
                <a:endParaRPr lang="en-US" sz="1050" dirty="0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982AE73B-9261-4CD4-BD79-BB068306DE92}"/>
                  </a:ext>
                </a:extLst>
              </p:cNvPr>
              <p:cNvSpPr/>
              <p:nvPr/>
            </p:nvSpPr>
            <p:spPr>
              <a:xfrm>
                <a:off x="2909386" y="248299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CA94A9-1440-4AC2-BEAA-2E0B574020CA}"/>
                  </a:ext>
                </a:extLst>
              </p:cNvPr>
              <p:cNvSpPr txBox="1"/>
              <p:nvPr/>
            </p:nvSpPr>
            <p:spPr>
              <a:xfrm>
                <a:off x="3381795" y="2328411"/>
                <a:ext cx="101810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050" dirty="0"/>
                  <a:t>Specialists and</a:t>
                </a:r>
              </a:p>
              <a:p>
                <a:pPr algn="ctr"/>
                <a:r>
                  <a:rPr lang="en-AU" sz="1050" dirty="0"/>
                  <a:t> generalists</a:t>
                </a:r>
                <a:endParaRPr lang="en-US" sz="105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672FB6-AE9E-4A67-9CA3-65A9B005121E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8F4F79-0EB7-4BDC-8C68-1473B6D1384D}"/>
              </a:ext>
            </a:extLst>
          </p:cNvPr>
          <p:cNvGrpSpPr/>
          <p:nvPr/>
        </p:nvGrpSpPr>
        <p:grpSpPr>
          <a:xfrm>
            <a:off x="6577158" y="1142479"/>
            <a:ext cx="2811555" cy="708253"/>
            <a:chOff x="1788160" y="2194560"/>
            <a:chExt cx="2811555" cy="70825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C9333FC-ACFA-4D0A-96D4-68CFE89F4EAA}"/>
                </a:ext>
              </a:extLst>
            </p:cNvPr>
            <p:cNvGrpSpPr/>
            <p:nvPr/>
          </p:nvGrpSpPr>
          <p:grpSpPr>
            <a:xfrm>
              <a:off x="1923738" y="2256561"/>
              <a:ext cx="2467579" cy="590966"/>
              <a:chOff x="1923738" y="2256561"/>
              <a:chExt cx="2467579" cy="59096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9F27E5-E360-40F6-A8EA-3B9EC1C2A123}"/>
                  </a:ext>
                </a:extLst>
              </p:cNvPr>
              <p:cNvSpPr txBox="1"/>
              <p:nvPr/>
            </p:nvSpPr>
            <p:spPr>
              <a:xfrm>
                <a:off x="1923738" y="2256561"/>
                <a:ext cx="96509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050" dirty="0"/>
                  <a:t>Homogenous urban </a:t>
                </a:r>
              </a:p>
              <a:p>
                <a:pPr algn="ctr"/>
                <a:r>
                  <a:rPr lang="en-AU" sz="1050" dirty="0"/>
                  <a:t>environments</a:t>
                </a:r>
                <a:endParaRPr lang="en-US" sz="1050" dirty="0"/>
              </a:p>
            </p:txBody>
          </p:sp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02988CE3-0F45-4252-B093-658342AB0511}"/>
                  </a:ext>
                </a:extLst>
              </p:cNvPr>
              <p:cNvSpPr/>
              <p:nvPr/>
            </p:nvSpPr>
            <p:spPr>
              <a:xfrm>
                <a:off x="2956475" y="2515351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2F9E43-1831-4CAB-8E5A-38723F6DFE03}"/>
                  </a:ext>
                </a:extLst>
              </p:cNvPr>
              <p:cNvSpPr txBox="1"/>
              <p:nvPr/>
            </p:nvSpPr>
            <p:spPr>
              <a:xfrm>
                <a:off x="3426225" y="2270446"/>
                <a:ext cx="965092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050" dirty="0"/>
                  <a:t>Extreme </a:t>
                </a:r>
              </a:p>
              <a:p>
                <a:pPr algn="ctr"/>
                <a:r>
                  <a:rPr lang="en-AU" sz="1050" dirty="0"/>
                  <a:t>generalists only</a:t>
                </a:r>
                <a:endParaRPr lang="en-US" sz="105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E85762-E20C-4C1B-BC56-B8B046E5D75E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D443A9-52E6-4BF2-BE6F-166362441A4F}"/>
              </a:ext>
            </a:extLst>
          </p:cNvPr>
          <p:cNvGrpSpPr/>
          <p:nvPr/>
        </p:nvGrpSpPr>
        <p:grpSpPr>
          <a:xfrm>
            <a:off x="3271974" y="1780632"/>
            <a:ext cx="3598971" cy="2542347"/>
            <a:chOff x="3149987" y="1687897"/>
            <a:chExt cx="3598971" cy="25423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825E55-C179-4EF7-96C5-3551D3EA4947}"/>
                </a:ext>
              </a:extLst>
            </p:cNvPr>
            <p:cNvGrpSpPr/>
            <p:nvPr/>
          </p:nvGrpSpPr>
          <p:grpSpPr>
            <a:xfrm>
              <a:off x="3149987" y="1687897"/>
              <a:ext cx="3501440" cy="2542347"/>
              <a:chOff x="7879875" y="3977716"/>
              <a:chExt cx="3152887" cy="203247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69CC4C5-80CB-4790-AA60-2A195ACC3D60}"/>
                  </a:ext>
                </a:extLst>
              </p:cNvPr>
              <p:cNvSpPr/>
              <p:nvPr/>
            </p:nvSpPr>
            <p:spPr>
              <a:xfrm>
                <a:off x="8620839" y="4320109"/>
                <a:ext cx="2319801" cy="802268"/>
              </a:xfrm>
              <a:custGeom>
                <a:avLst/>
                <a:gdLst>
                  <a:gd name="connsiteX0" fmla="*/ 0 w 1400785"/>
                  <a:gd name="connsiteY0" fmla="*/ 982850 h 1005435"/>
                  <a:gd name="connsiteX1" fmla="*/ 238125 w 1400785"/>
                  <a:gd name="connsiteY1" fmla="*/ 468500 h 1005435"/>
                  <a:gd name="connsiteX2" fmla="*/ 466725 w 1400785"/>
                  <a:gd name="connsiteY2" fmla="*/ 58925 h 1005435"/>
                  <a:gd name="connsiteX3" fmla="*/ 733425 w 1400785"/>
                  <a:gd name="connsiteY3" fmla="*/ 1775 h 1005435"/>
                  <a:gd name="connsiteX4" fmla="*/ 952500 w 1400785"/>
                  <a:gd name="connsiteY4" fmla="*/ 49400 h 1005435"/>
                  <a:gd name="connsiteX5" fmla="*/ 1152525 w 1400785"/>
                  <a:gd name="connsiteY5" fmla="*/ 344675 h 1005435"/>
                  <a:gd name="connsiteX6" fmla="*/ 1362075 w 1400785"/>
                  <a:gd name="connsiteY6" fmla="*/ 906650 h 1005435"/>
                  <a:gd name="connsiteX7" fmla="*/ 1400175 w 1400785"/>
                  <a:gd name="connsiteY7" fmla="*/ 1001900 h 100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0785" h="1005435">
                    <a:moveTo>
                      <a:pt x="0" y="982850"/>
                    </a:moveTo>
                    <a:cubicBezTo>
                      <a:pt x="80169" y="802668"/>
                      <a:pt x="160338" y="622487"/>
                      <a:pt x="238125" y="468500"/>
                    </a:cubicBezTo>
                    <a:cubicBezTo>
                      <a:pt x="315912" y="314513"/>
                      <a:pt x="384175" y="136712"/>
                      <a:pt x="466725" y="58925"/>
                    </a:cubicBezTo>
                    <a:cubicBezTo>
                      <a:pt x="549275" y="-18863"/>
                      <a:pt x="652463" y="3362"/>
                      <a:pt x="733425" y="1775"/>
                    </a:cubicBezTo>
                    <a:cubicBezTo>
                      <a:pt x="814387" y="188"/>
                      <a:pt x="882650" y="-7750"/>
                      <a:pt x="952500" y="49400"/>
                    </a:cubicBezTo>
                    <a:cubicBezTo>
                      <a:pt x="1022350" y="106550"/>
                      <a:pt x="1084263" y="201800"/>
                      <a:pt x="1152525" y="344675"/>
                    </a:cubicBezTo>
                    <a:cubicBezTo>
                      <a:pt x="1220787" y="487550"/>
                      <a:pt x="1320800" y="797112"/>
                      <a:pt x="1362075" y="906650"/>
                    </a:cubicBezTo>
                    <a:cubicBezTo>
                      <a:pt x="1403350" y="1016188"/>
                      <a:pt x="1401762" y="1009044"/>
                      <a:pt x="1400175" y="10019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E50D9DD-4DD7-4432-B37D-09D210E0DBE0}"/>
                  </a:ext>
                </a:extLst>
              </p:cNvPr>
              <p:cNvGrpSpPr/>
              <p:nvPr/>
            </p:nvGrpSpPr>
            <p:grpSpPr>
              <a:xfrm>
                <a:off x="7879875" y="3977716"/>
                <a:ext cx="3152887" cy="2032471"/>
                <a:chOff x="6181044" y="925263"/>
                <a:chExt cx="3152887" cy="2032471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16015CBE-A00A-42A8-AA46-56B27AFDA840}"/>
                    </a:ext>
                  </a:extLst>
                </p:cNvPr>
                <p:cNvGrpSpPr/>
                <p:nvPr/>
              </p:nvGrpSpPr>
              <p:grpSpPr>
                <a:xfrm>
                  <a:off x="6181044" y="925263"/>
                  <a:ext cx="3152887" cy="1697703"/>
                  <a:chOff x="6242334" y="1008265"/>
                  <a:chExt cx="1858031" cy="1158446"/>
                </a:xfrm>
              </p:grpSpPr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704F3908-C7DE-4F89-9EDC-458AC0F1D3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64796" y="2162551"/>
                    <a:ext cx="153556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289DC8CD-D16E-4A14-8FC6-E550E736B5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556814" y="1162177"/>
                    <a:ext cx="3828" cy="100453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8C4DEE6-17D1-4BA3-B797-9759947EB1A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994349" y="1256250"/>
                    <a:ext cx="772969" cy="276999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Diversity</a:t>
                    </a:r>
                  </a:p>
                </p:txBody>
              </p:sp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D118249-4DBC-4879-8D9D-49A855879C4C}"/>
                    </a:ext>
                  </a:extLst>
                </p:cNvPr>
                <p:cNvSpPr txBox="1"/>
                <p:nvPr/>
              </p:nvSpPr>
              <p:spPr>
                <a:xfrm>
                  <a:off x="7283898" y="2680735"/>
                  <a:ext cx="1598515" cy="276999"/>
                </a:xfrm>
                <a:prstGeom prst="rect">
                  <a:avLst/>
                </a:prstGeom>
                <a:noFill/>
                <a:ln>
                  <a:noFill/>
                  <a:headEnd type="none" w="med" len="med"/>
                  <a:tailEnd type="non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Modification gradient</a:t>
                  </a:r>
                </a:p>
              </p:txBody>
            </p:sp>
          </p:grp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A09A170-F278-4ABD-B247-11A7D7BA73B1}"/>
                </a:ext>
              </a:extLst>
            </p:cNvPr>
            <p:cNvSpPr/>
            <p:nvPr/>
          </p:nvSpPr>
          <p:spPr>
            <a:xfrm>
              <a:off x="3792585" y="2476075"/>
              <a:ext cx="694115" cy="759739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5411870-776C-46FF-9CDC-EB9493EA76BF}"/>
                </a:ext>
              </a:extLst>
            </p:cNvPr>
            <p:cNvSpPr/>
            <p:nvPr/>
          </p:nvSpPr>
          <p:spPr>
            <a:xfrm>
              <a:off x="4923714" y="1788241"/>
              <a:ext cx="694115" cy="759739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6ABCA37-1F1F-44DB-ADE3-C939104A9256}"/>
                </a:ext>
              </a:extLst>
            </p:cNvPr>
            <p:cNvSpPr/>
            <p:nvPr/>
          </p:nvSpPr>
          <p:spPr>
            <a:xfrm>
              <a:off x="6054843" y="2489808"/>
              <a:ext cx="694115" cy="75973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418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494420-DDA0-4E1F-AF48-12F23E6D1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56524"/>
              </p:ext>
            </p:extLst>
          </p:nvPr>
        </p:nvGraphicFramePr>
        <p:xfrm>
          <a:off x="1716246" y="1971040"/>
          <a:ext cx="6777513" cy="2519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9171">
                  <a:extLst>
                    <a:ext uri="{9D8B030D-6E8A-4147-A177-3AD203B41FA5}">
                      <a16:colId xmlns:a16="http://schemas.microsoft.com/office/drawing/2014/main" val="3289445541"/>
                    </a:ext>
                  </a:extLst>
                </a:gridCol>
                <a:gridCol w="2259171">
                  <a:extLst>
                    <a:ext uri="{9D8B030D-6E8A-4147-A177-3AD203B41FA5}">
                      <a16:colId xmlns:a16="http://schemas.microsoft.com/office/drawing/2014/main" val="2031057407"/>
                    </a:ext>
                  </a:extLst>
                </a:gridCol>
                <a:gridCol w="2259171">
                  <a:extLst>
                    <a:ext uri="{9D8B030D-6E8A-4147-A177-3AD203B41FA5}">
                      <a16:colId xmlns:a16="http://schemas.microsoft.com/office/drawing/2014/main" val="151027937"/>
                    </a:ext>
                  </a:extLst>
                </a:gridCol>
              </a:tblGrid>
              <a:tr h="62992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Hypothesis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Alpha 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Gamma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598689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 abundance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Little support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Moderate support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073028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individuals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Strong support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Strong support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95109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Spatial arrangement of conspecific individuals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No support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No support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37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00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494420-DDA0-4E1F-AF48-12F23E6D1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52535"/>
              </p:ext>
            </p:extLst>
          </p:nvPr>
        </p:nvGraphicFramePr>
        <p:xfrm>
          <a:off x="1716246" y="1971040"/>
          <a:ext cx="6777513" cy="2519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9171">
                  <a:extLst>
                    <a:ext uri="{9D8B030D-6E8A-4147-A177-3AD203B41FA5}">
                      <a16:colId xmlns:a16="http://schemas.microsoft.com/office/drawing/2014/main" val="3289445541"/>
                    </a:ext>
                  </a:extLst>
                </a:gridCol>
                <a:gridCol w="2259171">
                  <a:extLst>
                    <a:ext uri="{9D8B030D-6E8A-4147-A177-3AD203B41FA5}">
                      <a16:colId xmlns:a16="http://schemas.microsoft.com/office/drawing/2014/main" val="2031057407"/>
                    </a:ext>
                  </a:extLst>
                </a:gridCol>
                <a:gridCol w="2259171">
                  <a:extLst>
                    <a:ext uri="{9D8B030D-6E8A-4147-A177-3AD203B41FA5}">
                      <a16:colId xmlns:a16="http://schemas.microsoft.com/office/drawing/2014/main" val="151027937"/>
                    </a:ext>
                  </a:extLst>
                </a:gridCol>
              </a:tblGrid>
              <a:tr h="62992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Hypothesis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Alpha 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Gamma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598689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individuals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Strong support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Strong support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36627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 abundance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Little support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Moderate support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073028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Spatial arrangement of conspecific individuals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No support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No support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37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71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3D84A19-B085-4975-9E02-CC32590D7B91}"/>
              </a:ext>
            </a:extLst>
          </p:cNvPr>
          <p:cNvGrpSpPr/>
          <p:nvPr/>
        </p:nvGrpSpPr>
        <p:grpSpPr>
          <a:xfrm>
            <a:off x="1356254" y="4581113"/>
            <a:ext cx="4354258" cy="708253"/>
            <a:chOff x="1788160" y="2194560"/>
            <a:chExt cx="4354258" cy="7082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BB2A410-9542-48B5-A045-408E6A01FCD2}"/>
                </a:ext>
              </a:extLst>
            </p:cNvPr>
            <p:cNvGrpSpPr/>
            <p:nvPr/>
          </p:nvGrpSpPr>
          <p:grpSpPr>
            <a:xfrm>
              <a:off x="1906307" y="2394017"/>
              <a:ext cx="4236111" cy="415498"/>
              <a:chOff x="1906307" y="2394017"/>
              <a:chExt cx="4236111" cy="41549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01E2FE-57D8-43BC-A617-4BA0D4E3461E}"/>
                  </a:ext>
                </a:extLst>
              </p:cNvPr>
              <p:cNvSpPr txBox="1"/>
              <p:nvPr/>
            </p:nvSpPr>
            <p:spPr>
              <a:xfrm>
                <a:off x="1906307" y="239401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Homogenous </a:t>
                </a:r>
              </a:p>
              <a:p>
                <a:r>
                  <a:rPr lang="en-AU" sz="1050" dirty="0"/>
                  <a:t>Natural  environments</a:t>
                </a:r>
                <a:endParaRPr lang="en-US" sz="1050" dirty="0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297E2A02-3935-4631-86C4-6402021A00E0}"/>
                  </a:ext>
                </a:extLst>
              </p:cNvPr>
              <p:cNvSpPr/>
              <p:nvPr/>
            </p:nvSpPr>
            <p:spPr>
              <a:xfrm>
                <a:off x="2947760" y="254794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E6C325-C31E-476F-A6D0-71116884D218}"/>
                  </a:ext>
                </a:extLst>
              </p:cNvPr>
              <p:cNvSpPr txBox="1"/>
              <p:nvPr/>
            </p:nvSpPr>
            <p:spPr>
              <a:xfrm>
                <a:off x="3492345" y="2463197"/>
                <a:ext cx="265007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Specialists only</a:t>
                </a:r>
                <a:endParaRPr lang="en-US" sz="105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7B2259-F0EB-4404-8517-5EC6697C168B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1CE4BB-03B2-45DD-9C9F-90F3CEAB8154}"/>
              </a:ext>
            </a:extLst>
          </p:cNvPr>
          <p:cNvGrpSpPr/>
          <p:nvPr/>
        </p:nvGrpSpPr>
        <p:grpSpPr>
          <a:xfrm>
            <a:off x="4470595" y="4582393"/>
            <a:ext cx="4254738" cy="708253"/>
            <a:chOff x="1788160" y="2194560"/>
            <a:chExt cx="4254738" cy="7082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2A41EB-8834-4C9A-BF65-E06580EE040D}"/>
                </a:ext>
              </a:extLst>
            </p:cNvPr>
            <p:cNvGrpSpPr/>
            <p:nvPr/>
          </p:nvGrpSpPr>
          <p:grpSpPr>
            <a:xfrm>
              <a:off x="1906307" y="2373797"/>
              <a:ext cx="4136591" cy="435718"/>
              <a:chOff x="1906307" y="2373797"/>
              <a:chExt cx="4136591" cy="43571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F35547-4EB5-42FD-BC01-C3C55629F86A}"/>
                  </a:ext>
                </a:extLst>
              </p:cNvPr>
              <p:cNvSpPr txBox="1"/>
              <p:nvPr/>
            </p:nvSpPr>
            <p:spPr>
              <a:xfrm>
                <a:off x="1906307" y="239401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Heterogenous </a:t>
                </a:r>
              </a:p>
              <a:p>
                <a:r>
                  <a:rPr lang="en-AU" sz="1050" dirty="0"/>
                  <a:t>environments</a:t>
                </a:r>
                <a:endParaRPr lang="en-US" sz="1050" dirty="0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982AE73B-9261-4CD4-BD79-BB068306DE92}"/>
                  </a:ext>
                </a:extLst>
              </p:cNvPr>
              <p:cNvSpPr/>
              <p:nvPr/>
            </p:nvSpPr>
            <p:spPr>
              <a:xfrm>
                <a:off x="2947760" y="254794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CA94A9-1440-4AC2-BEAA-2E0B574020CA}"/>
                  </a:ext>
                </a:extLst>
              </p:cNvPr>
              <p:cNvSpPr txBox="1"/>
              <p:nvPr/>
            </p:nvSpPr>
            <p:spPr>
              <a:xfrm>
                <a:off x="3392825" y="237379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Specialists and</a:t>
                </a:r>
              </a:p>
              <a:p>
                <a:r>
                  <a:rPr lang="en-AU" sz="1050" dirty="0"/>
                  <a:t> generalists</a:t>
                </a:r>
                <a:endParaRPr lang="en-US" sz="105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672FB6-AE9E-4A67-9CA3-65A9B005121E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8F4F79-0EB7-4BDC-8C68-1473B6D1384D}"/>
              </a:ext>
            </a:extLst>
          </p:cNvPr>
          <p:cNvGrpSpPr/>
          <p:nvPr/>
        </p:nvGrpSpPr>
        <p:grpSpPr>
          <a:xfrm>
            <a:off x="7603563" y="4578999"/>
            <a:ext cx="4254738" cy="708253"/>
            <a:chOff x="1788160" y="2194560"/>
            <a:chExt cx="4254738" cy="70825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C9333FC-ACFA-4D0A-96D4-68CFE89F4EAA}"/>
                </a:ext>
              </a:extLst>
            </p:cNvPr>
            <p:cNvGrpSpPr/>
            <p:nvPr/>
          </p:nvGrpSpPr>
          <p:grpSpPr>
            <a:xfrm>
              <a:off x="1906307" y="2373797"/>
              <a:ext cx="4136591" cy="435718"/>
              <a:chOff x="1906307" y="2373797"/>
              <a:chExt cx="4136591" cy="43571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9F27E5-E360-40F6-A8EA-3B9EC1C2A123}"/>
                  </a:ext>
                </a:extLst>
              </p:cNvPr>
              <p:cNvSpPr txBox="1"/>
              <p:nvPr/>
            </p:nvSpPr>
            <p:spPr>
              <a:xfrm>
                <a:off x="1906307" y="239401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Homogenous urban </a:t>
                </a:r>
              </a:p>
              <a:p>
                <a:r>
                  <a:rPr lang="en-AU" sz="1050" dirty="0"/>
                  <a:t>environments</a:t>
                </a:r>
                <a:endParaRPr lang="en-US" sz="1050" dirty="0"/>
              </a:p>
            </p:txBody>
          </p:sp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02988CE3-0F45-4252-B093-658342AB0511}"/>
                  </a:ext>
                </a:extLst>
              </p:cNvPr>
              <p:cNvSpPr/>
              <p:nvPr/>
            </p:nvSpPr>
            <p:spPr>
              <a:xfrm>
                <a:off x="2947760" y="254794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2F9E43-1831-4CAB-8E5A-38723F6DFE03}"/>
                  </a:ext>
                </a:extLst>
              </p:cNvPr>
              <p:cNvSpPr txBox="1"/>
              <p:nvPr/>
            </p:nvSpPr>
            <p:spPr>
              <a:xfrm>
                <a:off x="3392825" y="237379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Extreme </a:t>
                </a:r>
              </a:p>
              <a:p>
                <a:r>
                  <a:rPr lang="en-AU" sz="1050" dirty="0"/>
                  <a:t>generalists only</a:t>
                </a:r>
                <a:endParaRPr lang="en-US" sz="105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E85762-E20C-4C1B-BC56-B8B046E5D75E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2FC01A-21EC-4B1C-A4F5-A6065288FA7A}"/>
              </a:ext>
            </a:extLst>
          </p:cNvPr>
          <p:cNvGrpSpPr/>
          <p:nvPr/>
        </p:nvGrpSpPr>
        <p:grpSpPr>
          <a:xfrm>
            <a:off x="1858917" y="2583901"/>
            <a:ext cx="8075444" cy="1736458"/>
            <a:chOff x="1605402" y="4869480"/>
            <a:chExt cx="8075444" cy="173645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4CBABF9-C77A-40E1-B9DF-EB9C8584FD2D}"/>
                </a:ext>
              </a:extLst>
            </p:cNvPr>
            <p:cNvGrpSpPr/>
            <p:nvPr/>
          </p:nvGrpSpPr>
          <p:grpSpPr>
            <a:xfrm>
              <a:off x="1605402" y="5094488"/>
              <a:ext cx="7924148" cy="1259095"/>
              <a:chOff x="-166491" y="1212182"/>
              <a:chExt cx="12479486" cy="142797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617D572-012E-482B-BE80-425F5E33F335}"/>
                  </a:ext>
                </a:extLst>
              </p:cNvPr>
              <p:cNvGrpSpPr/>
              <p:nvPr/>
            </p:nvGrpSpPr>
            <p:grpSpPr>
              <a:xfrm>
                <a:off x="54532" y="1212182"/>
                <a:ext cx="11878811" cy="1043051"/>
                <a:chOff x="54532" y="1212182"/>
                <a:chExt cx="11878811" cy="1043051"/>
              </a:xfrm>
            </p:grpSpPr>
            <p:pic>
              <p:nvPicPr>
                <p:cNvPr id="87" name="Graphic 360" descr="City">
                  <a:extLst>
                    <a:ext uri="{FF2B5EF4-FFF2-40B4-BE49-F238E27FC236}">
                      <a16:creationId xmlns:a16="http://schemas.microsoft.com/office/drawing/2014/main" id="{96B5B083-F717-40DB-A78C-9C8EB93EEB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890292" y="1212182"/>
                  <a:ext cx="1043051" cy="1043051"/>
                </a:xfrm>
                <a:prstGeom prst="rect">
                  <a:avLst/>
                </a:prstGeom>
              </p:spPr>
            </p:pic>
            <p:pic>
              <p:nvPicPr>
                <p:cNvPr id="88" name="Graphic 365" descr="Power Plant with solid fill">
                  <a:extLst>
                    <a:ext uri="{FF2B5EF4-FFF2-40B4-BE49-F238E27FC236}">
                      <a16:creationId xmlns:a16="http://schemas.microsoft.com/office/drawing/2014/main" id="{39B99463-B6B8-411C-843D-DCDDC112F0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51528" y="1427265"/>
                  <a:ext cx="674922" cy="674924"/>
                </a:xfrm>
                <a:prstGeom prst="rect">
                  <a:avLst/>
                </a:prstGeom>
              </p:spPr>
            </p:pic>
            <p:pic>
              <p:nvPicPr>
                <p:cNvPr id="89" name="Graphic 342" descr="Forest scene with solid fill">
                  <a:extLst>
                    <a:ext uri="{FF2B5EF4-FFF2-40B4-BE49-F238E27FC236}">
                      <a16:creationId xmlns:a16="http://schemas.microsoft.com/office/drawing/2014/main" id="{3B80E863-23FB-484F-9AB7-E6E36AA17E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96" y="1297292"/>
                  <a:ext cx="852653" cy="852653"/>
                </a:xfrm>
                <a:prstGeom prst="rect">
                  <a:avLst/>
                </a:prstGeom>
              </p:spPr>
            </p:pic>
            <p:pic>
              <p:nvPicPr>
                <p:cNvPr id="90" name="Graphic 343" descr="Deciduous tree with solid fill">
                  <a:extLst>
                    <a:ext uri="{FF2B5EF4-FFF2-40B4-BE49-F238E27FC236}">
                      <a16:creationId xmlns:a16="http://schemas.microsoft.com/office/drawing/2014/main" id="{827066EE-8D91-4840-93D3-68C8441298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328" y="1544678"/>
                  <a:ext cx="549678" cy="549678"/>
                </a:xfrm>
                <a:prstGeom prst="rect">
                  <a:avLst/>
                </a:prstGeom>
              </p:spPr>
            </p:pic>
            <p:pic>
              <p:nvPicPr>
                <p:cNvPr id="91" name="Graphic 344" descr="Fir tree with solid fill">
                  <a:extLst>
                    <a:ext uri="{FF2B5EF4-FFF2-40B4-BE49-F238E27FC236}">
                      <a16:creationId xmlns:a16="http://schemas.microsoft.com/office/drawing/2014/main" id="{E9FB603D-8DC1-439A-80A6-878091F67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32" y="1358960"/>
                  <a:ext cx="603676" cy="723314"/>
                </a:xfrm>
                <a:prstGeom prst="rect">
                  <a:avLst/>
                </a:prstGeom>
              </p:spPr>
            </p:pic>
            <p:pic>
              <p:nvPicPr>
                <p:cNvPr id="92" name="Graphic 345" descr="Barn with solid fill">
                  <a:extLst>
                    <a:ext uri="{FF2B5EF4-FFF2-40B4-BE49-F238E27FC236}">
                      <a16:creationId xmlns:a16="http://schemas.microsoft.com/office/drawing/2014/main" id="{FD1921FC-8B26-44FB-9932-A1FCF8046B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9262" y="1595515"/>
                  <a:ext cx="513657" cy="513657"/>
                </a:xfrm>
                <a:prstGeom prst="rect">
                  <a:avLst/>
                </a:prstGeom>
              </p:spPr>
            </p:pic>
            <p:pic>
              <p:nvPicPr>
                <p:cNvPr id="93" name="Graphic 346" descr="Modern architecture with solid fill">
                  <a:extLst>
                    <a:ext uri="{FF2B5EF4-FFF2-40B4-BE49-F238E27FC236}">
                      <a16:creationId xmlns:a16="http://schemas.microsoft.com/office/drawing/2014/main" id="{957BC617-7646-43CE-BB32-9F63D2FD42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9135" y="1509693"/>
                  <a:ext cx="642061" cy="642062"/>
                </a:xfrm>
                <a:prstGeom prst="rect">
                  <a:avLst/>
                </a:prstGeom>
              </p:spPr>
            </p:pic>
            <p:pic>
              <p:nvPicPr>
                <p:cNvPr id="94" name="Graphic 347" descr="Schoolhouse with solid fill">
                  <a:extLst>
                    <a:ext uri="{FF2B5EF4-FFF2-40B4-BE49-F238E27FC236}">
                      <a16:creationId xmlns:a16="http://schemas.microsoft.com/office/drawing/2014/main" id="{573590DF-4E85-416D-9D50-1660B8C466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85880" y="1299784"/>
                  <a:ext cx="915834" cy="915834"/>
                </a:xfrm>
                <a:prstGeom prst="rect">
                  <a:avLst/>
                </a:prstGeom>
              </p:spPr>
            </p:pic>
            <p:pic>
              <p:nvPicPr>
                <p:cNvPr id="95" name="Graphic 348" descr="Building with solid fill">
                  <a:extLst>
                    <a:ext uri="{FF2B5EF4-FFF2-40B4-BE49-F238E27FC236}">
                      <a16:creationId xmlns:a16="http://schemas.microsoft.com/office/drawing/2014/main" id="{0594E40A-27DF-45B5-9D90-279AC1BABF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02429" y="1457046"/>
                  <a:ext cx="642060" cy="642060"/>
                </a:xfrm>
                <a:prstGeom prst="rect">
                  <a:avLst/>
                </a:prstGeom>
              </p:spPr>
            </p:pic>
            <p:pic>
              <p:nvPicPr>
                <p:cNvPr id="96" name="Graphic 349" descr="Store with solid fill">
                  <a:extLst>
                    <a:ext uri="{FF2B5EF4-FFF2-40B4-BE49-F238E27FC236}">
                      <a16:creationId xmlns:a16="http://schemas.microsoft.com/office/drawing/2014/main" id="{AAA529B0-6E39-43E4-81C8-374CB43D8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57120" y="1584459"/>
                  <a:ext cx="546104" cy="546104"/>
                </a:xfrm>
                <a:prstGeom prst="rect">
                  <a:avLst/>
                </a:prstGeom>
              </p:spPr>
            </p:pic>
            <p:pic>
              <p:nvPicPr>
                <p:cNvPr id="97" name="Graphic 350" descr="Corn with solid fill">
                  <a:extLst>
                    <a:ext uri="{FF2B5EF4-FFF2-40B4-BE49-F238E27FC236}">
                      <a16:creationId xmlns:a16="http://schemas.microsoft.com/office/drawing/2014/main" id="{DCB0486C-3A88-4BB4-9AD2-CF1AC43183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3071" y="1833788"/>
                  <a:ext cx="225583" cy="225583"/>
                </a:xfrm>
                <a:prstGeom prst="rect">
                  <a:avLst/>
                </a:prstGeom>
              </p:spPr>
            </p:pic>
            <p:pic>
              <p:nvPicPr>
                <p:cNvPr id="98" name="Graphic 351" descr="Duck with solid fill">
                  <a:extLst>
                    <a:ext uri="{FF2B5EF4-FFF2-40B4-BE49-F238E27FC236}">
                      <a16:creationId xmlns:a16="http://schemas.microsoft.com/office/drawing/2014/main" id="{C270D308-6ED7-4A95-BFB5-67963728B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1084" y="1770635"/>
                  <a:ext cx="317806" cy="317806"/>
                </a:xfrm>
                <a:prstGeom prst="rect">
                  <a:avLst/>
                </a:prstGeom>
              </p:spPr>
            </p:pic>
            <p:pic>
              <p:nvPicPr>
                <p:cNvPr id="99" name="Graphic 352" descr="Pig with solid fill">
                  <a:extLst>
                    <a:ext uri="{FF2B5EF4-FFF2-40B4-BE49-F238E27FC236}">
                      <a16:creationId xmlns:a16="http://schemas.microsoft.com/office/drawing/2014/main" id="{59A29D1F-C5E0-48EA-ABF7-DF4C061AB4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6832" y="1734139"/>
                  <a:ext cx="422259" cy="422259"/>
                </a:xfrm>
                <a:prstGeom prst="rect">
                  <a:avLst/>
                </a:prstGeom>
              </p:spPr>
            </p:pic>
            <p:pic>
              <p:nvPicPr>
                <p:cNvPr id="100" name="Graphic 353" descr="Cow with solid fill">
                  <a:extLst>
                    <a:ext uri="{FF2B5EF4-FFF2-40B4-BE49-F238E27FC236}">
                      <a16:creationId xmlns:a16="http://schemas.microsoft.com/office/drawing/2014/main" id="{672148C9-63D2-4025-9EF9-9FA7AD606F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8688" y="1545975"/>
                  <a:ext cx="522524" cy="522524"/>
                </a:xfrm>
                <a:prstGeom prst="rect">
                  <a:avLst/>
                </a:prstGeom>
              </p:spPr>
            </p:pic>
            <p:pic>
              <p:nvPicPr>
                <p:cNvPr id="101" name="Graphic 354" descr="Tractor with solid fill">
                  <a:extLst>
                    <a:ext uri="{FF2B5EF4-FFF2-40B4-BE49-F238E27FC236}">
                      <a16:creationId xmlns:a16="http://schemas.microsoft.com/office/drawing/2014/main" id="{C50C1C06-AC91-428F-A35C-5D151AA859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9169" y="1587108"/>
                  <a:ext cx="594718" cy="594718"/>
                </a:xfrm>
                <a:prstGeom prst="rect">
                  <a:avLst/>
                </a:prstGeom>
              </p:spPr>
            </p:pic>
            <p:pic>
              <p:nvPicPr>
                <p:cNvPr id="102" name="Graphic 355" descr="Crops with solid fill">
                  <a:extLst>
                    <a:ext uri="{FF2B5EF4-FFF2-40B4-BE49-F238E27FC236}">
                      <a16:creationId xmlns:a16="http://schemas.microsoft.com/office/drawing/2014/main" id="{2465B88B-2950-4562-9342-12D8339501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4076" y="1688937"/>
                  <a:ext cx="404101" cy="404101"/>
                </a:xfrm>
                <a:prstGeom prst="rect">
                  <a:avLst/>
                </a:prstGeom>
              </p:spPr>
            </p:pic>
            <p:pic>
              <p:nvPicPr>
                <p:cNvPr id="103" name="Graphic 356" descr="Silo with solid fill">
                  <a:extLst>
                    <a:ext uri="{FF2B5EF4-FFF2-40B4-BE49-F238E27FC236}">
                      <a16:creationId xmlns:a16="http://schemas.microsoft.com/office/drawing/2014/main" id="{3E64F0DC-FF8D-4489-BACC-6F342A4BAE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9303" y="1469544"/>
                  <a:ext cx="621717" cy="621717"/>
                </a:xfrm>
                <a:prstGeom prst="rect">
                  <a:avLst/>
                </a:prstGeom>
              </p:spPr>
            </p:pic>
            <p:pic>
              <p:nvPicPr>
                <p:cNvPr id="104" name="Graphic 357" descr="Convertible with solid fill">
                  <a:extLst>
                    <a:ext uri="{FF2B5EF4-FFF2-40B4-BE49-F238E27FC236}">
                      <a16:creationId xmlns:a16="http://schemas.microsoft.com/office/drawing/2014/main" id="{55F6D093-2FDE-4579-B814-3D633AC5B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87051" y="1568550"/>
                  <a:ext cx="404306" cy="404306"/>
                </a:xfrm>
                <a:prstGeom prst="rect">
                  <a:avLst/>
                </a:prstGeom>
              </p:spPr>
            </p:pic>
            <p:pic>
              <p:nvPicPr>
                <p:cNvPr id="105" name="Graphic 358" descr="Taxi with solid fill">
                  <a:extLst>
                    <a:ext uri="{FF2B5EF4-FFF2-40B4-BE49-F238E27FC236}">
                      <a16:creationId xmlns:a16="http://schemas.microsoft.com/office/drawing/2014/main" id="{7D121416-EA54-48E0-BBF1-555F447E9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11507" y="1666661"/>
                  <a:ext cx="404307" cy="404306"/>
                </a:xfrm>
                <a:prstGeom prst="rect">
                  <a:avLst/>
                </a:prstGeom>
              </p:spPr>
            </p:pic>
            <p:pic>
              <p:nvPicPr>
                <p:cNvPr id="106" name="Graphic 359" descr="Car with solid fill">
                  <a:extLst>
                    <a:ext uri="{FF2B5EF4-FFF2-40B4-BE49-F238E27FC236}">
                      <a16:creationId xmlns:a16="http://schemas.microsoft.com/office/drawing/2014/main" id="{089079EE-8B58-4A6E-96CD-D01758B68F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4800" y="1671010"/>
                  <a:ext cx="523885" cy="523885"/>
                </a:xfrm>
                <a:prstGeom prst="rect">
                  <a:avLst/>
                </a:prstGeom>
              </p:spPr>
            </p:pic>
            <p:pic>
              <p:nvPicPr>
                <p:cNvPr id="107" name="Graphic 361" descr="Home with solid fill">
                  <a:extLst>
                    <a:ext uri="{FF2B5EF4-FFF2-40B4-BE49-F238E27FC236}">
                      <a16:creationId xmlns:a16="http://schemas.microsoft.com/office/drawing/2014/main" id="{C48C98D2-D990-457F-A502-D67EE1EB01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4011" y="1662883"/>
                  <a:ext cx="457360" cy="457360"/>
                </a:xfrm>
                <a:prstGeom prst="rect">
                  <a:avLst/>
                </a:prstGeom>
              </p:spPr>
            </p:pic>
            <p:pic>
              <p:nvPicPr>
                <p:cNvPr id="108" name="Graphic 362" descr="Deciduous tree with solid fill">
                  <a:extLst>
                    <a:ext uri="{FF2B5EF4-FFF2-40B4-BE49-F238E27FC236}">
                      <a16:creationId xmlns:a16="http://schemas.microsoft.com/office/drawing/2014/main" id="{6B29C887-9F8C-417A-A1B4-92C383C81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96060" y="1622100"/>
                  <a:ext cx="451262" cy="451262"/>
                </a:xfrm>
                <a:prstGeom prst="rect">
                  <a:avLst/>
                </a:prstGeom>
              </p:spPr>
            </p:pic>
            <p:pic>
              <p:nvPicPr>
                <p:cNvPr id="109" name="Graphic 363" descr="Deciduous tree with solid fill">
                  <a:extLst>
                    <a:ext uri="{FF2B5EF4-FFF2-40B4-BE49-F238E27FC236}">
                      <a16:creationId xmlns:a16="http://schemas.microsoft.com/office/drawing/2014/main" id="{C8FA328D-F5E7-4BE1-886F-5FE8C3C262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5005" y="1716362"/>
                  <a:ext cx="350401" cy="350401"/>
                </a:xfrm>
                <a:prstGeom prst="rect">
                  <a:avLst/>
                </a:prstGeom>
              </p:spPr>
            </p:pic>
            <p:pic>
              <p:nvPicPr>
                <p:cNvPr id="110" name="Graphic 364" descr="Deciduous tree with solid fill">
                  <a:extLst>
                    <a:ext uri="{FF2B5EF4-FFF2-40B4-BE49-F238E27FC236}">
                      <a16:creationId xmlns:a16="http://schemas.microsoft.com/office/drawing/2014/main" id="{067FDC0C-D134-4620-A55F-F7A2AF7593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1296" y="1805669"/>
                  <a:ext cx="261790" cy="261790"/>
                </a:xfrm>
                <a:prstGeom prst="rect">
                  <a:avLst/>
                </a:prstGeom>
              </p:spPr>
            </p:pic>
          </p:grpSp>
          <p:sp>
            <p:nvSpPr>
              <p:cNvPr id="86" name="Arrow: Left-Right 85">
                <a:extLst>
                  <a:ext uri="{FF2B5EF4-FFF2-40B4-BE49-F238E27FC236}">
                    <a16:creationId xmlns:a16="http://schemas.microsoft.com/office/drawing/2014/main" id="{8F74F82F-DC72-43FA-817A-5821858AF707}"/>
                  </a:ext>
                </a:extLst>
              </p:cNvPr>
              <p:cNvSpPr/>
              <p:nvPr/>
            </p:nvSpPr>
            <p:spPr>
              <a:xfrm>
                <a:off x="-166491" y="1941677"/>
                <a:ext cx="12479486" cy="698480"/>
              </a:xfrm>
              <a:prstGeom prst="leftRightArrow">
                <a:avLst>
                  <a:gd name="adj1" fmla="val 65608"/>
                  <a:gd name="adj2" fmla="val 59965"/>
                </a:avLst>
              </a:prstGeom>
              <a:gradFill flip="none" rotWithShape="1">
                <a:gsLst>
                  <a:gs pos="75000">
                    <a:srgbClr val="F6951E"/>
                  </a:gs>
                  <a:gs pos="50000">
                    <a:srgbClr val="C03F4F"/>
                  </a:gs>
                  <a:gs pos="100000">
                    <a:srgbClr val="FCFB9A"/>
                  </a:gs>
                  <a:gs pos="25000">
                    <a:srgbClr val="5D1268"/>
                  </a:gs>
                  <a:gs pos="0">
                    <a:srgbClr val="16071C"/>
                  </a:gs>
                </a:gsLst>
                <a:lin ang="0" scaled="1"/>
                <a:tileRect/>
              </a:gra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3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66A51E-658D-458C-8BF8-0178E9E29FFA}"/>
                </a:ext>
              </a:extLst>
            </p:cNvPr>
            <p:cNvSpPr/>
            <p:nvPr/>
          </p:nvSpPr>
          <p:spPr>
            <a:xfrm>
              <a:off x="1635588" y="4869480"/>
              <a:ext cx="1775231" cy="173645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BEA3283-BF4E-494D-BEBC-8515F0AD1B95}"/>
                </a:ext>
              </a:extLst>
            </p:cNvPr>
            <p:cNvSpPr/>
            <p:nvPr/>
          </p:nvSpPr>
          <p:spPr>
            <a:xfrm>
              <a:off x="4616391" y="4869480"/>
              <a:ext cx="1775231" cy="173645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CFD743C-DE03-4090-9837-09124945EA01}"/>
                </a:ext>
              </a:extLst>
            </p:cNvPr>
            <p:cNvSpPr/>
            <p:nvPr/>
          </p:nvSpPr>
          <p:spPr>
            <a:xfrm>
              <a:off x="7905615" y="4869480"/>
              <a:ext cx="1775231" cy="173645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6D263-DD22-46BA-B30B-E6281702DF03}"/>
              </a:ext>
            </a:extLst>
          </p:cNvPr>
          <p:cNvGrpSpPr/>
          <p:nvPr/>
        </p:nvGrpSpPr>
        <p:grpSpPr>
          <a:xfrm>
            <a:off x="138217" y="426106"/>
            <a:ext cx="9283341" cy="448840"/>
            <a:chOff x="76542" y="833322"/>
            <a:chExt cx="9283341" cy="448840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749C02C-2C41-4563-9CD3-791DBC291EFA}"/>
                </a:ext>
              </a:extLst>
            </p:cNvPr>
            <p:cNvSpPr/>
            <p:nvPr/>
          </p:nvSpPr>
          <p:spPr>
            <a:xfrm rot="292697">
              <a:off x="2637914" y="938481"/>
              <a:ext cx="6721969" cy="343681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867D055-7B5C-4880-99CA-995F5B932C9D}"/>
                </a:ext>
              </a:extLst>
            </p:cNvPr>
            <p:cNvSpPr txBox="1"/>
            <p:nvPr/>
          </p:nvSpPr>
          <p:spPr>
            <a:xfrm>
              <a:off x="76542" y="833322"/>
              <a:ext cx="262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eak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SAD effect along gradient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5B478-7E3F-4863-AFB0-0034C35492F2}"/>
              </a:ext>
            </a:extLst>
          </p:cNvPr>
          <p:cNvGrpSpPr/>
          <p:nvPr/>
        </p:nvGrpSpPr>
        <p:grpSpPr>
          <a:xfrm>
            <a:off x="97166" y="723325"/>
            <a:ext cx="9248049" cy="980874"/>
            <a:chOff x="83461" y="1230795"/>
            <a:chExt cx="9248049" cy="980874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68B9285-F9EA-4DC1-A359-0A5BF84BF740}"/>
                </a:ext>
              </a:extLst>
            </p:cNvPr>
            <p:cNvSpPr/>
            <p:nvPr/>
          </p:nvSpPr>
          <p:spPr>
            <a:xfrm rot="314520">
              <a:off x="2639136" y="1230795"/>
              <a:ext cx="6692374" cy="980874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264C11-690F-430F-9699-4421634EE21E}"/>
                </a:ext>
              </a:extLst>
            </p:cNvPr>
            <p:cNvSpPr txBox="1"/>
            <p:nvPr/>
          </p:nvSpPr>
          <p:spPr>
            <a:xfrm>
              <a:off x="83461" y="1717673"/>
              <a:ext cx="262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>
                  <a:latin typeface="Arial" panose="020B0604020202020204" pitchFamily="34" charset="0"/>
                  <a:cs typeface="Arial" panose="020B0604020202020204" pitchFamily="34" charset="0"/>
                </a:rPr>
                <a:t>Strong N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effect along gradient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E188C6-2752-44AC-A5FB-1047865B038C}"/>
              </a:ext>
            </a:extLst>
          </p:cNvPr>
          <p:cNvGrpSpPr/>
          <p:nvPr/>
        </p:nvGrpSpPr>
        <p:grpSpPr>
          <a:xfrm>
            <a:off x="73487" y="1963930"/>
            <a:ext cx="9133488" cy="476605"/>
            <a:chOff x="73487" y="1963930"/>
            <a:chExt cx="9133488" cy="476605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716CA5A-5B29-467C-88E3-3956797D10D0}"/>
                </a:ext>
              </a:extLst>
            </p:cNvPr>
            <p:cNvSpPr/>
            <p:nvPr/>
          </p:nvSpPr>
          <p:spPr>
            <a:xfrm rot="292697" flipV="1">
              <a:off x="2455484" y="2123457"/>
              <a:ext cx="6751491" cy="317078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83FBDC-8594-4DBE-9913-2C600F9219D6}"/>
                </a:ext>
              </a:extLst>
            </p:cNvPr>
            <p:cNvSpPr txBox="1"/>
            <p:nvPr/>
          </p:nvSpPr>
          <p:spPr>
            <a:xfrm>
              <a:off x="73487" y="1963930"/>
              <a:ext cx="262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>
                  <a:latin typeface="Arial" panose="020B0604020202020204" pitchFamily="34" charset="0"/>
                  <a:cs typeface="Arial" panose="020B0604020202020204" pitchFamily="34" charset="0"/>
                </a:rPr>
                <a:t>Moderate </a:t>
              </a:r>
              <a:r>
                <a:rPr lang="en-AU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agg</a:t>
              </a:r>
              <a:r>
                <a:rPr lang="en-AU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effect along gradient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BC3FCC0-8157-4CAA-B9A5-58DF1D4B6B82}"/>
              </a:ext>
            </a:extLst>
          </p:cNvPr>
          <p:cNvSpPr/>
          <p:nvPr/>
        </p:nvSpPr>
        <p:spPr>
          <a:xfrm>
            <a:off x="123031" y="69520"/>
            <a:ext cx="11501120" cy="6319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6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18</cp:revision>
  <dcterms:created xsi:type="dcterms:W3CDTF">2021-07-30T12:50:01Z</dcterms:created>
  <dcterms:modified xsi:type="dcterms:W3CDTF">2021-12-16T19:06:12Z</dcterms:modified>
</cp:coreProperties>
</file>