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88E"/>
    <a:srgbClr val="7AD151"/>
    <a:srgbClr val="451654"/>
    <a:srgbClr val="C3B1E1"/>
    <a:srgbClr val="F1CBFF"/>
    <a:srgbClr val="E0B2D0"/>
    <a:srgbClr val="FF8AD8"/>
    <a:srgbClr val="FBE3FF"/>
    <a:srgbClr val="FFE3FB"/>
    <a:srgbClr val="FE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94"/>
  </p:normalViewPr>
  <p:slideViewPr>
    <p:cSldViewPr snapToGrid="0">
      <p:cViewPr>
        <p:scale>
          <a:sx n="69" d="100"/>
          <a:sy n="69" d="100"/>
        </p:scale>
        <p:origin x="-31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8D9EB-8E05-814E-87BA-F5C72DC3B60F}" type="datetimeFigureOut">
              <a:rPr lang="en-US" smtClean="0"/>
              <a:t>4/19/24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20177-6408-F34D-889A-9B2B9ECED3FE}" type="slidenum">
              <a:rPr lang="en-US" smtClean="0"/>
              <a:t>‹#›</a:t>
            </a:fld>
            <a:endParaRPr lang="en-US"/>
          </a:p>
        </p:txBody>
      </p:sp>
    </p:spTree>
    <p:extLst>
      <p:ext uri="{BB962C8B-B14F-4D97-AF65-F5344CB8AC3E}">
        <p14:creationId xmlns:p14="http://schemas.microsoft.com/office/powerpoint/2010/main" val="3111230722"/>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20177-6408-F34D-889A-9B2B9ECED3FE}" type="slidenum">
              <a:rPr lang="en-US" smtClean="0"/>
              <a:t>1</a:t>
            </a:fld>
            <a:endParaRPr lang="en-US"/>
          </a:p>
        </p:txBody>
      </p:sp>
    </p:spTree>
    <p:extLst>
      <p:ext uri="{BB962C8B-B14F-4D97-AF65-F5344CB8AC3E}">
        <p14:creationId xmlns:p14="http://schemas.microsoft.com/office/powerpoint/2010/main" val="89904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B112AF-E12E-8D44-B7A8-D3AD2A581884}"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290474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112AF-E12E-8D44-B7A8-D3AD2A581884}"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122622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112AF-E12E-8D44-B7A8-D3AD2A581884}"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382331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112AF-E12E-8D44-B7A8-D3AD2A581884}"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268689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112AF-E12E-8D44-B7A8-D3AD2A581884}" type="datetimeFigureOut">
              <a:rPr lang="en-US" smtClean="0"/>
              <a:t>4/19/24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48200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112AF-E12E-8D44-B7A8-D3AD2A581884}"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245524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112AF-E12E-8D44-B7A8-D3AD2A581884}" type="datetimeFigureOut">
              <a:rPr lang="en-US" smtClean="0"/>
              <a:t>4/19/24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3358834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112AF-E12E-8D44-B7A8-D3AD2A581884}" type="datetimeFigureOut">
              <a:rPr lang="en-US" smtClean="0"/>
              <a:t>4/19/24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24024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112AF-E12E-8D44-B7A8-D3AD2A581884}" type="datetimeFigureOut">
              <a:rPr lang="en-US" smtClean="0"/>
              <a:t>4/19/24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127345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6B112AF-E12E-8D44-B7A8-D3AD2A581884}"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311174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B6B112AF-E12E-8D44-B7A8-D3AD2A581884}" type="datetimeFigureOut">
              <a:rPr lang="en-US" smtClean="0"/>
              <a:t>4/19/24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B135E-9479-5C4D-BBF8-25891DCE9569}" type="slidenum">
              <a:rPr lang="en-US" smtClean="0"/>
              <a:t>‹#›</a:t>
            </a:fld>
            <a:endParaRPr lang="en-US"/>
          </a:p>
        </p:txBody>
      </p:sp>
    </p:spTree>
    <p:extLst>
      <p:ext uri="{BB962C8B-B14F-4D97-AF65-F5344CB8AC3E}">
        <p14:creationId xmlns:p14="http://schemas.microsoft.com/office/powerpoint/2010/main" val="4006107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B6B112AF-E12E-8D44-B7A8-D3AD2A581884}" type="datetimeFigureOut">
              <a:rPr lang="en-US" smtClean="0"/>
              <a:t>4/19/24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334B135E-9479-5C4D-BBF8-25891DCE9569}" type="slidenum">
              <a:rPr lang="en-US" smtClean="0"/>
              <a:t>‹#›</a:t>
            </a:fld>
            <a:endParaRPr lang="en-US"/>
          </a:p>
        </p:txBody>
      </p:sp>
    </p:spTree>
    <p:extLst>
      <p:ext uri="{BB962C8B-B14F-4D97-AF65-F5344CB8AC3E}">
        <p14:creationId xmlns:p14="http://schemas.microsoft.com/office/powerpoint/2010/main" val="4248754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1654"/>
        </a:solidFill>
        <a:effectLst/>
      </p:bgPr>
    </p:bg>
    <p:spTree>
      <p:nvGrpSpPr>
        <p:cNvPr id="1" name=""/>
        <p:cNvGrpSpPr/>
        <p:nvPr/>
      </p:nvGrpSpPr>
      <p:grpSpPr>
        <a:xfrm>
          <a:off x="0" y="0"/>
          <a:ext cx="0" cy="0"/>
          <a:chOff x="0" y="0"/>
          <a:chExt cx="0" cy="0"/>
        </a:xfrm>
      </p:grpSpPr>
      <p:sp>
        <p:nvSpPr>
          <p:cNvPr id="1029" name="Google Shape;54;p13">
            <a:extLst>
              <a:ext uri="{FF2B5EF4-FFF2-40B4-BE49-F238E27FC236}">
                <a16:creationId xmlns:a16="http://schemas.microsoft.com/office/drawing/2014/main" id="{99B2C141-F158-4FDC-6AA8-641E49E7D588}"/>
              </a:ext>
            </a:extLst>
          </p:cNvPr>
          <p:cNvSpPr/>
          <p:nvPr/>
        </p:nvSpPr>
        <p:spPr>
          <a:xfrm>
            <a:off x="449763" y="378759"/>
            <a:ext cx="42991672" cy="32160882"/>
          </a:xfrm>
          <a:prstGeom prst="roundRect">
            <a:avLst>
              <a:gd name="adj" fmla="val 4971"/>
            </a:avLst>
          </a:prstGeom>
          <a:solidFill>
            <a:schemeClr val="bg1">
              <a:lumMod val="95000"/>
            </a:schemeClr>
          </a:solidFill>
          <a:ln>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 name="TextBox 4">
            <a:extLst>
              <a:ext uri="{FF2B5EF4-FFF2-40B4-BE49-F238E27FC236}">
                <a16:creationId xmlns:a16="http://schemas.microsoft.com/office/drawing/2014/main" id="{9AC106BA-11AB-869B-49E3-F5098A8AA325}"/>
              </a:ext>
            </a:extLst>
          </p:cNvPr>
          <p:cNvSpPr txBox="1"/>
          <p:nvPr/>
        </p:nvSpPr>
        <p:spPr>
          <a:xfrm>
            <a:off x="5449286" y="1142746"/>
            <a:ext cx="36870241" cy="2677656"/>
          </a:xfrm>
          <a:prstGeom prst="rect">
            <a:avLst/>
          </a:prstGeom>
          <a:noFill/>
        </p:spPr>
        <p:txBody>
          <a:bodyPr wrap="square" rtlCol="0">
            <a:spAutoFit/>
          </a:bodyPr>
          <a:lstStyle/>
          <a:p>
            <a:r>
              <a:rPr lang="en-US" sz="8200" b="1" dirty="0">
                <a:latin typeface="Arial" panose="020B0604020202020204" pitchFamily="34" charset="0"/>
                <a:cs typeface="Arial" panose="020B0604020202020204" pitchFamily="34" charset="0"/>
              </a:rPr>
              <a:t>Assessing the complementarity of citizen-science data and state wildlife agency data for species inventories in Wildlife Management Areas </a:t>
            </a:r>
          </a:p>
        </p:txBody>
      </p:sp>
      <p:pic>
        <p:nvPicPr>
          <p:cNvPr id="6" name="Google Shape;206;p13">
            <a:extLst>
              <a:ext uri="{FF2B5EF4-FFF2-40B4-BE49-F238E27FC236}">
                <a16:creationId xmlns:a16="http://schemas.microsoft.com/office/drawing/2014/main" id="{83372D37-0197-AE1A-FC4A-7C23FE65A8BA}"/>
              </a:ext>
            </a:extLst>
          </p:cNvPr>
          <p:cNvPicPr preferRelativeResize="0"/>
          <p:nvPr/>
        </p:nvPicPr>
        <p:blipFill>
          <a:blip r:embed="rId3">
            <a:alphaModFix/>
          </a:blip>
          <a:stretch>
            <a:fillRect/>
          </a:stretch>
        </p:blipFill>
        <p:spPr>
          <a:xfrm>
            <a:off x="1772147" y="858749"/>
            <a:ext cx="3273864" cy="3344938"/>
          </a:xfrm>
          <a:prstGeom prst="rect">
            <a:avLst/>
          </a:prstGeom>
          <a:noFill/>
          <a:ln>
            <a:noFill/>
          </a:ln>
        </p:spPr>
      </p:pic>
      <p:pic>
        <p:nvPicPr>
          <p:cNvPr id="10" name="Picture 9" descr="A logo of a farm&#10;&#10;Description automatically generated">
            <a:extLst>
              <a:ext uri="{FF2B5EF4-FFF2-40B4-BE49-F238E27FC236}">
                <a16:creationId xmlns:a16="http://schemas.microsoft.com/office/drawing/2014/main" id="{B00B0183-5B8B-096C-ADD8-9ED062D2F10A}"/>
              </a:ext>
            </a:extLst>
          </p:cNvPr>
          <p:cNvPicPr>
            <a:picLocks noChangeAspect="1"/>
          </p:cNvPicPr>
          <p:nvPr/>
        </p:nvPicPr>
        <p:blipFill rotWithShape="1">
          <a:blip r:embed="rId4"/>
          <a:srcRect l="38482"/>
          <a:stretch/>
        </p:blipFill>
        <p:spPr>
          <a:xfrm>
            <a:off x="4233896" y="4087931"/>
            <a:ext cx="7857440" cy="1957094"/>
          </a:xfrm>
          <a:prstGeom prst="rect">
            <a:avLst/>
          </a:prstGeom>
        </p:spPr>
      </p:pic>
      <p:sp>
        <p:nvSpPr>
          <p:cNvPr id="27" name="TextBox 26">
            <a:extLst>
              <a:ext uri="{FF2B5EF4-FFF2-40B4-BE49-F238E27FC236}">
                <a16:creationId xmlns:a16="http://schemas.microsoft.com/office/drawing/2014/main" id="{E98ECE04-C224-A369-2788-D89F8E399B15}"/>
              </a:ext>
            </a:extLst>
          </p:cNvPr>
          <p:cNvSpPr txBox="1"/>
          <p:nvPr/>
        </p:nvSpPr>
        <p:spPr>
          <a:xfrm>
            <a:off x="12396136" y="3989041"/>
            <a:ext cx="24670134" cy="1015663"/>
          </a:xfrm>
          <a:prstGeom prst="rect">
            <a:avLst/>
          </a:prstGeom>
          <a:noFill/>
        </p:spPr>
        <p:txBody>
          <a:bodyPr wrap="square" rtlCol="0">
            <a:spAutoFit/>
          </a:bodyPr>
          <a:lstStyle/>
          <a:p>
            <a:r>
              <a:rPr lang="en-US" sz="6000" dirty="0">
                <a:latin typeface="Arial" panose="020B0604020202020204" pitchFamily="34" charset="0"/>
                <a:cs typeface="Arial" panose="020B0604020202020204" pitchFamily="34" charset="0"/>
              </a:rPr>
              <a:t>Samantha Lowe</a:t>
            </a:r>
            <a:r>
              <a:rPr lang="en-US" sz="6000" baseline="30000" dirty="0">
                <a:latin typeface="Arial" panose="020B0604020202020204" pitchFamily="34" charset="0"/>
                <a:cs typeface="Arial" panose="020B0604020202020204" pitchFamily="34" charset="0"/>
              </a:rPr>
              <a:t>1</a:t>
            </a:r>
            <a:r>
              <a:rPr lang="en-US" sz="6000" dirty="0">
                <a:latin typeface="Arial" panose="020B0604020202020204" pitchFamily="34" charset="0"/>
                <a:cs typeface="Arial" panose="020B0604020202020204" pitchFamily="34" charset="0"/>
              </a:rPr>
              <a:t>, Brittany M. Mason</a:t>
            </a:r>
            <a:r>
              <a:rPr lang="en-US" sz="6000" baseline="30000" dirty="0">
                <a:latin typeface="Arial" panose="020B0604020202020204" pitchFamily="34" charset="0"/>
                <a:cs typeface="Arial" panose="020B0604020202020204" pitchFamily="34" charset="0"/>
              </a:rPr>
              <a:t>2</a:t>
            </a:r>
            <a:r>
              <a:rPr lang="en-US" sz="6000" dirty="0">
                <a:latin typeface="Arial" panose="020B0604020202020204" pitchFamily="34" charset="0"/>
                <a:cs typeface="Arial" panose="020B0604020202020204" pitchFamily="34" charset="0"/>
              </a:rPr>
              <a:t>, and Corey T. Callaghan</a:t>
            </a:r>
            <a:r>
              <a:rPr lang="en-US" sz="6000" baseline="30000" dirty="0">
                <a:latin typeface="Arial" panose="020B0604020202020204" pitchFamily="34" charset="0"/>
                <a:cs typeface="Arial" panose="020B0604020202020204" pitchFamily="34" charset="0"/>
              </a:rPr>
              <a:t>1,2</a:t>
            </a:r>
            <a:endParaRPr lang="en-US" sz="60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76C90DD4-9ECC-F359-F0E9-57CF8FCD8762}"/>
              </a:ext>
            </a:extLst>
          </p:cNvPr>
          <p:cNvSpPr txBox="1"/>
          <p:nvPr/>
        </p:nvSpPr>
        <p:spPr>
          <a:xfrm>
            <a:off x="12396136" y="5136617"/>
            <a:ext cx="16429232" cy="1261884"/>
          </a:xfrm>
          <a:prstGeom prst="rect">
            <a:avLst/>
          </a:prstGeom>
          <a:noFill/>
        </p:spPr>
        <p:txBody>
          <a:bodyPr wrap="square" rtlCol="0">
            <a:spAutoFit/>
          </a:bodyPr>
          <a:lstStyle/>
          <a:p>
            <a:r>
              <a:rPr lang="en-US" sz="3800" baseline="30000" dirty="0">
                <a:latin typeface="Arial" panose="020B0604020202020204" pitchFamily="34" charset="0"/>
                <a:cs typeface="Arial" panose="020B0604020202020204" pitchFamily="34" charset="0"/>
              </a:rPr>
              <a:t>1</a:t>
            </a:r>
            <a:r>
              <a:rPr lang="en-US" sz="3800" dirty="0">
                <a:latin typeface="Arial" panose="020B0604020202020204" pitchFamily="34" charset="0"/>
                <a:cs typeface="Arial" panose="020B0604020202020204" pitchFamily="34" charset="0"/>
              </a:rPr>
              <a:t>School of Natural Resources and Environment, University of Florida</a:t>
            </a:r>
          </a:p>
          <a:p>
            <a:r>
              <a:rPr lang="en-US" sz="3800" baseline="30000">
                <a:latin typeface="Arial" panose="020B0604020202020204" pitchFamily="34" charset="0"/>
                <a:cs typeface="Arial" panose="020B0604020202020204" pitchFamily="34" charset="0"/>
              </a:rPr>
              <a:t>2</a:t>
            </a:r>
            <a:r>
              <a:rPr lang="en-US" sz="3800">
                <a:latin typeface="Arial" panose="020B0604020202020204" pitchFamily="34" charset="0"/>
                <a:cs typeface="Arial" panose="020B0604020202020204" pitchFamily="34" charset="0"/>
              </a:rPr>
              <a:t>Department </a:t>
            </a:r>
            <a:r>
              <a:rPr lang="en-US" sz="3800" dirty="0">
                <a:latin typeface="Arial" panose="020B0604020202020204" pitchFamily="34" charset="0"/>
                <a:cs typeface="Arial" panose="020B0604020202020204" pitchFamily="34" charset="0"/>
              </a:rPr>
              <a:t>of Wildlife Ecology and Conservation, University of Florida</a:t>
            </a:r>
            <a:endParaRPr lang="en-US" sz="3800" baseline="30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E92A9972-2A10-B7EA-3CFD-89D87136CDC7}"/>
              </a:ext>
            </a:extLst>
          </p:cNvPr>
          <p:cNvSpPr txBox="1"/>
          <p:nvPr/>
        </p:nvSpPr>
        <p:spPr>
          <a:xfrm>
            <a:off x="1169642" y="6810616"/>
            <a:ext cx="12620558" cy="8586966"/>
          </a:xfrm>
          <a:prstGeom prst="rect">
            <a:avLst/>
          </a:prstGeom>
          <a:noFill/>
        </p:spPr>
        <p:txBody>
          <a:bodyPr wrap="square" rtlCol="0">
            <a:spAutoFit/>
          </a:bodyPr>
          <a:lstStyle/>
          <a:p>
            <a:r>
              <a:rPr lang="en-US" sz="4800" b="1" u="sng" dirty="0">
                <a:latin typeface="Arial" panose="020B0604020202020204" pitchFamily="34" charset="0"/>
                <a:cs typeface="Arial" panose="020B0604020202020204" pitchFamily="34" charset="0"/>
              </a:rPr>
              <a:t>Introduction</a:t>
            </a:r>
          </a:p>
          <a:p>
            <a:endParaRPr lang="en-US" sz="3600" b="1" u="sng"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The </a:t>
            </a:r>
            <a:r>
              <a:rPr lang="en-US" sz="3600" b="1" dirty="0">
                <a:latin typeface="Arial" panose="020B0604020202020204" pitchFamily="34" charset="0"/>
                <a:cs typeface="Arial" panose="020B0604020202020204" pitchFamily="34" charset="0"/>
              </a:rPr>
              <a:t>Florida Fish and Wildlife Conservation Commission (FWC) </a:t>
            </a:r>
            <a:r>
              <a:rPr lang="en-US" sz="3600" dirty="0">
                <a:latin typeface="Arial" panose="020B0604020202020204" pitchFamily="34" charset="0"/>
                <a:cs typeface="Arial" panose="020B0604020202020204" pitchFamily="34" charset="0"/>
              </a:rPr>
              <a:t>is a state agency that is the landowner and/or lead managing agency for ~50 </a:t>
            </a:r>
            <a:r>
              <a:rPr lang="en-US" sz="3600" b="1" dirty="0">
                <a:latin typeface="Arial" panose="020B0604020202020204" pitchFamily="34" charset="0"/>
                <a:cs typeface="Arial" panose="020B0604020202020204" pitchFamily="34" charset="0"/>
              </a:rPr>
              <a:t>Wildlife Management Areas (WMAs) </a:t>
            </a:r>
            <a:r>
              <a:rPr lang="en-US" sz="3600" dirty="0">
                <a:latin typeface="Arial" panose="020B0604020202020204" pitchFamily="34" charset="0"/>
                <a:cs typeface="Arial" panose="020B0604020202020204" pitchFamily="34" charset="0"/>
              </a:rPr>
              <a:t>in the state of Florida.</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There are over 100 additional cooperatively managed WMAs in Florida.</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The FWC publishes Management Plans for lead WMAs every 10 years which contain </a:t>
            </a:r>
            <a:r>
              <a:rPr lang="en-US" sz="3600" b="1" dirty="0">
                <a:latin typeface="Arial" panose="020B0604020202020204" pitchFamily="34" charset="0"/>
                <a:cs typeface="Arial" panose="020B0604020202020204" pitchFamily="34" charset="0"/>
              </a:rPr>
              <a:t>species lists</a:t>
            </a:r>
            <a:r>
              <a:rPr lang="en-US" sz="3600" dirty="0">
                <a:latin typeface="Arial" panose="020B0604020202020204" pitchFamily="34" charset="0"/>
                <a:cs typeface="Arial" panose="020B0604020202020204" pitchFamily="34" charset="0"/>
              </a:rPr>
              <a:t> based on agency-conducted species inventories.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As a preliminary assessment, we examined how species lists created by the FWC for 10 WMAs compare to the lists of species in each WMA generated by citizen science observations from </a:t>
            </a:r>
            <a:r>
              <a:rPr lang="en-US" sz="3600" b="1" dirty="0">
                <a:latin typeface="Arial" panose="020B0604020202020204" pitchFamily="34" charset="0"/>
                <a:cs typeface="Arial" panose="020B0604020202020204" pitchFamily="34" charset="0"/>
              </a:rPr>
              <a:t>iNaturalist</a:t>
            </a:r>
            <a:r>
              <a:rPr lang="en-US" sz="3600" dirty="0">
                <a:latin typeface="Arial" panose="020B0604020202020204" pitchFamily="34" charset="0"/>
                <a:cs typeface="Arial" panose="020B0604020202020204" pitchFamily="34" charset="0"/>
              </a:rPr>
              <a:t> and </a:t>
            </a:r>
            <a:r>
              <a:rPr lang="en-US" sz="3600" b="1" dirty="0">
                <a:latin typeface="Arial" panose="020B0604020202020204" pitchFamily="34" charset="0"/>
                <a:cs typeface="Arial" panose="020B0604020202020204" pitchFamily="34" charset="0"/>
              </a:rPr>
              <a:t>eBird</a:t>
            </a:r>
            <a:r>
              <a:rPr lang="en-US" sz="3600" dirty="0">
                <a:latin typeface="Arial" panose="020B0604020202020204" pitchFamily="34" charset="0"/>
                <a:cs typeface="Arial" panose="020B0604020202020204" pitchFamily="34" charset="0"/>
              </a:rPr>
              <a:t>. </a:t>
            </a:r>
          </a:p>
        </p:txBody>
      </p:sp>
      <p:sp>
        <p:nvSpPr>
          <p:cNvPr id="30" name="TextBox 29">
            <a:extLst>
              <a:ext uri="{FF2B5EF4-FFF2-40B4-BE49-F238E27FC236}">
                <a16:creationId xmlns:a16="http://schemas.microsoft.com/office/drawing/2014/main" id="{70550413-B2D6-DC63-3E21-C8F6DACB024A}"/>
              </a:ext>
            </a:extLst>
          </p:cNvPr>
          <p:cNvSpPr txBox="1"/>
          <p:nvPr/>
        </p:nvSpPr>
        <p:spPr>
          <a:xfrm>
            <a:off x="1174366" y="25189083"/>
            <a:ext cx="12737455" cy="6370975"/>
          </a:xfrm>
          <a:prstGeom prst="rect">
            <a:avLst/>
          </a:prstGeom>
          <a:noFill/>
        </p:spPr>
        <p:txBody>
          <a:bodyPr wrap="square" rtlCol="0">
            <a:spAutoFit/>
          </a:bodyPr>
          <a:lstStyle/>
          <a:p>
            <a:r>
              <a:rPr lang="en-US" sz="4800" b="1" u="sng" dirty="0">
                <a:latin typeface="Arial" panose="020B0604020202020204" pitchFamily="34" charset="0"/>
                <a:cs typeface="Arial" panose="020B0604020202020204" pitchFamily="34" charset="0"/>
              </a:rPr>
              <a:t>Methods</a:t>
            </a:r>
          </a:p>
          <a:p>
            <a:endParaRPr lang="en-US" sz="3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Chose 10 WMAs with Management Plans published after 2017 (when the FWC started conducting species inventories to make species lists). </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Extracted and aggregated species lists published in FWC Management Plans for each WMA. </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Created ‘Citizen Science’ species lists for each WMA based on ‘Research Grade’ iNaturalist observations and eBird observations. </a:t>
            </a:r>
          </a:p>
          <a:p>
            <a:endParaRPr lang="en-US" sz="3600"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F82842F-4B75-4E5C-B242-10751DBD0066}"/>
              </a:ext>
            </a:extLst>
          </p:cNvPr>
          <p:cNvSpPr txBox="1"/>
          <p:nvPr/>
        </p:nvSpPr>
        <p:spPr>
          <a:xfrm>
            <a:off x="16035678" y="15929763"/>
            <a:ext cx="4072151" cy="830997"/>
          </a:xfrm>
          <a:prstGeom prst="rect">
            <a:avLst/>
          </a:prstGeom>
          <a:noFill/>
        </p:spPr>
        <p:txBody>
          <a:bodyPr wrap="square" rtlCol="0">
            <a:spAutoFit/>
          </a:bodyPr>
          <a:lstStyle/>
          <a:p>
            <a:r>
              <a:rPr lang="en-US" sz="4800" b="1" u="sng" dirty="0">
                <a:latin typeface="Arial" panose="020B0604020202020204" pitchFamily="34" charset="0"/>
                <a:cs typeface="Arial" panose="020B0604020202020204" pitchFamily="34" charset="0"/>
              </a:rPr>
              <a:t>Results</a:t>
            </a:r>
          </a:p>
        </p:txBody>
      </p:sp>
      <p:sp>
        <p:nvSpPr>
          <p:cNvPr id="54" name="TextBox 53">
            <a:extLst>
              <a:ext uri="{FF2B5EF4-FFF2-40B4-BE49-F238E27FC236}">
                <a16:creationId xmlns:a16="http://schemas.microsoft.com/office/drawing/2014/main" id="{C85CCE67-48CB-F69E-C5AE-6BB81691855A}"/>
              </a:ext>
            </a:extLst>
          </p:cNvPr>
          <p:cNvSpPr txBox="1"/>
          <p:nvPr/>
        </p:nvSpPr>
        <p:spPr>
          <a:xfrm>
            <a:off x="14837998" y="29547643"/>
            <a:ext cx="14621347" cy="156966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Figure 2</a:t>
            </a:r>
            <a:r>
              <a:rPr lang="en-US" sz="3200" dirty="0">
                <a:latin typeface="Arial" panose="020B0604020202020204" pitchFamily="34" charset="0"/>
                <a:cs typeface="Arial" panose="020B0604020202020204" pitchFamily="34" charset="0"/>
              </a:rPr>
              <a:t>. Across all 10 WMAs (A), citizen science data adds novel species of plants, insects, and birds to the aggregated species list. The role of citizen science and FWC data for different taxa varies among individual WMAs (B,C,D).</a:t>
            </a:r>
          </a:p>
        </p:txBody>
      </p:sp>
      <p:sp>
        <p:nvSpPr>
          <p:cNvPr id="55" name="TextBox 54">
            <a:extLst>
              <a:ext uri="{FF2B5EF4-FFF2-40B4-BE49-F238E27FC236}">
                <a16:creationId xmlns:a16="http://schemas.microsoft.com/office/drawing/2014/main" id="{47119778-809A-BDC5-81F1-4DAB59B88A08}"/>
              </a:ext>
            </a:extLst>
          </p:cNvPr>
          <p:cNvSpPr txBox="1"/>
          <p:nvPr/>
        </p:nvSpPr>
        <p:spPr>
          <a:xfrm>
            <a:off x="30465490" y="14470272"/>
            <a:ext cx="12690298" cy="156966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Figure 3</a:t>
            </a:r>
            <a:r>
              <a:rPr lang="en-US" sz="3200" dirty="0">
                <a:latin typeface="Arial" panose="020B0604020202020204" pitchFamily="34" charset="0"/>
                <a:cs typeface="Arial" panose="020B0604020202020204" pitchFamily="34" charset="0"/>
              </a:rPr>
              <a:t>. Across all 10 WMAs, 792 species have IUCN-reported conservation statuses. No notable trends exist with this preliminary data. More than 2,000 species in WMAs have no IUCN status.</a:t>
            </a:r>
          </a:p>
        </p:txBody>
      </p:sp>
      <p:sp>
        <p:nvSpPr>
          <p:cNvPr id="56" name="TextBox 55">
            <a:extLst>
              <a:ext uri="{FF2B5EF4-FFF2-40B4-BE49-F238E27FC236}">
                <a16:creationId xmlns:a16="http://schemas.microsoft.com/office/drawing/2014/main" id="{47145724-608B-EC29-FA6D-3CF332F79E9D}"/>
              </a:ext>
            </a:extLst>
          </p:cNvPr>
          <p:cNvSpPr txBox="1"/>
          <p:nvPr/>
        </p:nvSpPr>
        <p:spPr>
          <a:xfrm>
            <a:off x="1356925" y="23403309"/>
            <a:ext cx="12669445" cy="1077218"/>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Figure 1</a:t>
            </a:r>
            <a:r>
              <a:rPr lang="en-US" sz="3200" dirty="0">
                <a:latin typeface="Arial" panose="020B0604020202020204" pitchFamily="34" charset="0"/>
                <a:cs typeface="Arial" panose="020B0604020202020204" pitchFamily="34" charset="0"/>
              </a:rPr>
              <a:t>. Map of 10 WMAs in Florida for which the FWC is the lead managing organization.</a:t>
            </a:r>
          </a:p>
        </p:txBody>
      </p:sp>
      <p:sp>
        <p:nvSpPr>
          <p:cNvPr id="58" name="TextBox 57">
            <a:extLst>
              <a:ext uri="{FF2B5EF4-FFF2-40B4-BE49-F238E27FC236}">
                <a16:creationId xmlns:a16="http://schemas.microsoft.com/office/drawing/2014/main" id="{677F084E-0C0D-C066-B70D-0DC211C62846}"/>
              </a:ext>
            </a:extLst>
          </p:cNvPr>
          <p:cNvSpPr txBox="1"/>
          <p:nvPr/>
        </p:nvSpPr>
        <p:spPr>
          <a:xfrm>
            <a:off x="30465490" y="16497774"/>
            <a:ext cx="12198708" cy="6370975"/>
          </a:xfrm>
          <a:prstGeom prst="rect">
            <a:avLst/>
          </a:prstGeom>
          <a:noFill/>
        </p:spPr>
        <p:txBody>
          <a:bodyPr wrap="square" rtlCol="0">
            <a:spAutoFit/>
          </a:bodyPr>
          <a:lstStyle/>
          <a:p>
            <a:r>
              <a:rPr lang="en-US" sz="4800" b="1" u="sng" dirty="0">
                <a:latin typeface="Arial" panose="020B0604020202020204" pitchFamily="34" charset="0"/>
                <a:cs typeface="Arial" panose="020B0604020202020204" pitchFamily="34" charset="0"/>
              </a:rPr>
              <a:t>Discussion</a:t>
            </a:r>
          </a:p>
          <a:p>
            <a:endParaRPr lang="en-US" sz="36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Citizen science data could improve the completeness of species lists in Management Plans without increasing the burden on state agencies.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In this preliminary research, citizen science data appears to consistently provide otherwise undocumented insect species.</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We hope to learn more by expanding this research to include other WMAs and other state-managed land with species inventories like state parks. </a:t>
            </a:r>
          </a:p>
        </p:txBody>
      </p:sp>
      <p:sp>
        <p:nvSpPr>
          <p:cNvPr id="63" name="TextBox 62">
            <a:extLst>
              <a:ext uri="{FF2B5EF4-FFF2-40B4-BE49-F238E27FC236}">
                <a16:creationId xmlns:a16="http://schemas.microsoft.com/office/drawing/2014/main" id="{69015496-E1DC-A71E-C3C2-DF68F9D0AE71}"/>
              </a:ext>
            </a:extLst>
          </p:cNvPr>
          <p:cNvSpPr txBox="1"/>
          <p:nvPr/>
        </p:nvSpPr>
        <p:spPr>
          <a:xfrm>
            <a:off x="30722054" y="30048326"/>
            <a:ext cx="12198709" cy="1569660"/>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Figure 4</a:t>
            </a:r>
            <a:r>
              <a:rPr lang="en-US" sz="3200" dirty="0">
                <a:latin typeface="Arial" panose="020B0604020202020204" pitchFamily="34" charset="0"/>
                <a:cs typeface="Arial" panose="020B0604020202020204" pitchFamily="34" charset="0"/>
              </a:rPr>
              <a:t>. The number of citizen science observers in each WMA has a weak effect on the percent difference between citizen science and FWC species counts.</a:t>
            </a:r>
          </a:p>
        </p:txBody>
      </p:sp>
      <p:pic>
        <p:nvPicPr>
          <p:cNvPr id="1035" name="Picture 1034" descr="A map of the united states&#10;&#10;Description automatically generated">
            <a:extLst>
              <a:ext uri="{FF2B5EF4-FFF2-40B4-BE49-F238E27FC236}">
                <a16:creationId xmlns:a16="http://schemas.microsoft.com/office/drawing/2014/main" id="{5F99086B-0A1F-9688-0F89-2DA96877503A}"/>
              </a:ext>
            </a:extLst>
          </p:cNvPr>
          <p:cNvPicPr>
            <a:picLocks noChangeAspect="1"/>
          </p:cNvPicPr>
          <p:nvPr/>
        </p:nvPicPr>
        <p:blipFill>
          <a:blip r:embed="rId5"/>
          <a:stretch>
            <a:fillRect/>
          </a:stretch>
        </p:blipFill>
        <p:spPr>
          <a:xfrm>
            <a:off x="1606318" y="16141574"/>
            <a:ext cx="11266256" cy="7169435"/>
          </a:xfrm>
          <a:prstGeom prst="rect">
            <a:avLst/>
          </a:prstGeom>
        </p:spPr>
      </p:pic>
      <p:cxnSp>
        <p:nvCxnSpPr>
          <p:cNvPr id="1038" name="Straight Connector 1037">
            <a:extLst>
              <a:ext uri="{FF2B5EF4-FFF2-40B4-BE49-F238E27FC236}">
                <a16:creationId xmlns:a16="http://schemas.microsoft.com/office/drawing/2014/main" id="{6613B698-1181-C4A3-E386-A213A47D129B}"/>
              </a:ext>
            </a:extLst>
          </p:cNvPr>
          <p:cNvCxnSpPr>
            <a:cxnSpLocks/>
          </p:cNvCxnSpPr>
          <p:nvPr/>
        </p:nvCxnSpPr>
        <p:spPr>
          <a:xfrm>
            <a:off x="14283863" y="7752405"/>
            <a:ext cx="0" cy="23977819"/>
          </a:xfrm>
          <a:prstGeom prst="line">
            <a:avLst/>
          </a:prstGeom>
          <a:ln>
            <a:solidFill>
              <a:schemeClr val="accent1">
                <a:alpha val="49083"/>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40" name="Straight Connector 1039">
            <a:extLst>
              <a:ext uri="{FF2B5EF4-FFF2-40B4-BE49-F238E27FC236}">
                <a16:creationId xmlns:a16="http://schemas.microsoft.com/office/drawing/2014/main" id="{BA138B21-0242-1433-5C9A-BC41534A1554}"/>
              </a:ext>
            </a:extLst>
          </p:cNvPr>
          <p:cNvCxnSpPr>
            <a:cxnSpLocks/>
          </p:cNvCxnSpPr>
          <p:nvPr/>
        </p:nvCxnSpPr>
        <p:spPr>
          <a:xfrm>
            <a:off x="30070748" y="7603967"/>
            <a:ext cx="0" cy="23977819"/>
          </a:xfrm>
          <a:prstGeom prst="line">
            <a:avLst/>
          </a:prstGeom>
          <a:ln>
            <a:solidFill>
              <a:schemeClr val="accent1">
                <a:alpha val="49083"/>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41" name="Straight Connector 1040">
            <a:extLst>
              <a:ext uri="{FF2B5EF4-FFF2-40B4-BE49-F238E27FC236}">
                <a16:creationId xmlns:a16="http://schemas.microsoft.com/office/drawing/2014/main" id="{20191BC6-1387-8FB9-ADFD-633134A19CAE}"/>
              </a:ext>
            </a:extLst>
          </p:cNvPr>
          <p:cNvCxnSpPr>
            <a:cxnSpLocks/>
          </p:cNvCxnSpPr>
          <p:nvPr/>
        </p:nvCxnSpPr>
        <p:spPr>
          <a:xfrm flipH="1">
            <a:off x="1127347" y="15739942"/>
            <a:ext cx="12662853" cy="0"/>
          </a:xfrm>
          <a:prstGeom prst="line">
            <a:avLst/>
          </a:prstGeom>
          <a:ln>
            <a:solidFill>
              <a:schemeClr val="accent1">
                <a:alpha val="49083"/>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48" name="Straight Connector 1047">
            <a:extLst>
              <a:ext uri="{FF2B5EF4-FFF2-40B4-BE49-F238E27FC236}">
                <a16:creationId xmlns:a16="http://schemas.microsoft.com/office/drawing/2014/main" id="{ECC15D2E-AB02-7E58-D6AB-0FA1756A5A25}"/>
              </a:ext>
            </a:extLst>
          </p:cNvPr>
          <p:cNvCxnSpPr>
            <a:cxnSpLocks/>
          </p:cNvCxnSpPr>
          <p:nvPr/>
        </p:nvCxnSpPr>
        <p:spPr>
          <a:xfrm flipH="1">
            <a:off x="927704" y="24668018"/>
            <a:ext cx="12862496" cy="0"/>
          </a:xfrm>
          <a:prstGeom prst="line">
            <a:avLst/>
          </a:prstGeom>
          <a:ln>
            <a:solidFill>
              <a:schemeClr val="accent1">
                <a:alpha val="49083"/>
              </a:schemeClr>
            </a:solidFill>
            <a:prstDash val="lgDash"/>
          </a:ln>
        </p:spPr>
        <p:style>
          <a:lnRef idx="2">
            <a:schemeClr val="accent1"/>
          </a:lnRef>
          <a:fillRef idx="0">
            <a:schemeClr val="accent1"/>
          </a:fillRef>
          <a:effectRef idx="1">
            <a:schemeClr val="accent1"/>
          </a:effectRef>
          <a:fontRef idx="minor">
            <a:schemeClr val="tx1"/>
          </a:fontRef>
        </p:style>
      </p:cxnSp>
      <p:pic>
        <p:nvPicPr>
          <p:cNvPr id="2" name="Google Shape;189;p13">
            <a:extLst>
              <a:ext uri="{FF2B5EF4-FFF2-40B4-BE49-F238E27FC236}">
                <a16:creationId xmlns:a16="http://schemas.microsoft.com/office/drawing/2014/main" id="{03EE71BF-63D2-DBE1-B058-75D877992604}"/>
              </a:ext>
            </a:extLst>
          </p:cNvPr>
          <p:cNvPicPr preferRelativeResize="0"/>
          <p:nvPr/>
        </p:nvPicPr>
        <p:blipFill>
          <a:blip r:embed="rId6">
            <a:alphaModFix/>
          </a:blip>
          <a:stretch>
            <a:fillRect/>
          </a:stretch>
        </p:blipFill>
        <p:spPr>
          <a:xfrm>
            <a:off x="785508" y="4230748"/>
            <a:ext cx="3656695" cy="1787215"/>
          </a:xfrm>
          <a:prstGeom prst="rect">
            <a:avLst/>
          </a:prstGeom>
          <a:noFill/>
          <a:ln>
            <a:noFill/>
          </a:ln>
        </p:spPr>
      </p:pic>
      <p:pic>
        <p:nvPicPr>
          <p:cNvPr id="11" name="Picture 10" descr="A screenshot of a graph&#10;&#10;Description automatically generated">
            <a:extLst>
              <a:ext uri="{FF2B5EF4-FFF2-40B4-BE49-F238E27FC236}">
                <a16:creationId xmlns:a16="http://schemas.microsoft.com/office/drawing/2014/main" id="{BA9E7767-9C1F-94E4-3136-1D170B20ED64}"/>
              </a:ext>
            </a:extLst>
          </p:cNvPr>
          <p:cNvPicPr>
            <a:picLocks noChangeAspect="1"/>
          </p:cNvPicPr>
          <p:nvPr/>
        </p:nvPicPr>
        <p:blipFill>
          <a:blip r:embed="rId7"/>
          <a:stretch>
            <a:fillRect/>
          </a:stretch>
        </p:blipFill>
        <p:spPr>
          <a:xfrm>
            <a:off x="31183134" y="6987580"/>
            <a:ext cx="11819843" cy="7521718"/>
          </a:xfrm>
          <a:prstGeom prst="rect">
            <a:avLst/>
          </a:prstGeom>
        </p:spPr>
      </p:pic>
      <p:sp>
        <p:nvSpPr>
          <p:cNvPr id="17" name="Rounded Rectangle 16">
            <a:extLst>
              <a:ext uri="{FF2B5EF4-FFF2-40B4-BE49-F238E27FC236}">
                <a16:creationId xmlns:a16="http://schemas.microsoft.com/office/drawing/2014/main" id="{8F7C2A20-E864-89FC-D2AA-60D3F51FCD1B}"/>
              </a:ext>
            </a:extLst>
          </p:cNvPr>
          <p:cNvSpPr/>
          <p:nvPr/>
        </p:nvSpPr>
        <p:spPr>
          <a:xfrm>
            <a:off x="15168589" y="8347415"/>
            <a:ext cx="13885664" cy="7049478"/>
          </a:xfrm>
          <a:prstGeom prst="roundRect">
            <a:avLst/>
          </a:prstGeom>
          <a:solidFill>
            <a:srgbClr val="C3B1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1B7A11D-E8B9-607B-9718-FBD83D4A322B}"/>
              </a:ext>
            </a:extLst>
          </p:cNvPr>
          <p:cNvCxnSpPr>
            <a:cxnSpLocks/>
          </p:cNvCxnSpPr>
          <p:nvPr/>
        </p:nvCxnSpPr>
        <p:spPr>
          <a:xfrm flipH="1">
            <a:off x="30722054" y="16230876"/>
            <a:ext cx="11685579" cy="0"/>
          </a:xfrm>
          <a:prstGeom prst="line">
            <a:avLst/>
          </a:prstGeom>
          <a:ln>
            <a:solidFill>
              <a:schemeClr val="accent1">
                <a:alpha val="49083"/>
              </a:schemeClr>
            </a:solidFill>
            <a:prstDash val="lgDash"/>
          </a:ln>
        </p:spPr>
        <p:style>
          <a:lnRef idx="2">
            <a:schemeClr val="accent1"/>
          </a:lnRef>
          <a:fillRef idx="0">
            <a:schemeClr val="accent1"/>
          </a:fillRef>
          <a:effectRef idx="1">
            <a:schemeClr val="accent1"/>
          </a:effectRef>
          <a:fontRef idx="minor">
            <a:schemeClr val="tx1"/>
          </a:fontRef>
        </p:style>
      </p:cxnSp>
      <p:pic>
        <p:nvPicPr>
          <p:cNvPr id="16" name="Picture 15" descr="A screenshot of a computer screen&#10;&#10;Description automatically generated">
            <a:extLst>
              <a:ext uri="{FF2B5EF4-FFF2-40B4-BE49-F238E27FC236}">
                <a16:creationId xmlns:a16="http://schemas.microsoft.com/office/drawing/2014/main" id="{1C3344F8-B0DE-85E1-EBB3-65868C4293DC}"/>
              </a:ext>
            </a:extLst>
          </p:cNvPr>
          <p:cNvPicPr>
            <a:picLocks noChangeAspect="1"/>
          </p:cNvPicPr>
          <p:nvPr/>
        </p:nvPicPr>
        <p:blipFill>
          <a:blip r:embed="rId8"/>
          <a:stretch>
            <a:fillRect/>
          </a:stretch>
        </p:blipFill>
        <p:spPr>
          <a:xfrm>
            <a:off x="14611611" y="19712838"/>
            <a:ext cx="14477685" cy="9213071"/>
          </a:xfrm>
          <a:prstGeom prst="rect">
            <a:avLst/>
          </a:prstGeom>
        </p:spPr>
      </p:pic>
      <p:sp>
        <p:nvSpPr>
          <p:cNvPr id="59" name="TextBox 58">
            <a:extLst>
              <a:ext uri="{FF2B5EF4-FFF2-40B4-BE49-F238E27FC236}">
                <a16:creationId xmlns:a16="http://schemas.microsoft.com/office/drawing/2014/main" id="{CB5D7787-79B9-54B9-8D1C-D99113A67467}"/>
              </a:ext>
            </a:extLst>
          </p:cNvPr>
          <p:cNvSpPr txBox="1"/>
          <p:nvPr/>
        </p:nvSpPr>
        <p:spPr>
          <a:xfrm>
            <a:off x="16035678" y="6810616"/>
            <a:ext cx="11819843" cy="8771632"/>
          </a:xfrm>
          <a:prstGeom prst="rect">
            <a:avLst/>
          </a:prstGeom>
          <a:noFill/>
        </p:spPr>
        <p:txBody>
          <a:bodyPr wrap="square" rtlCol="0">
            <a:spAutoFit/>
          </a:bodyPr>
          <a:lstStyle/>
          <a:p>
            <a:r>
              <a:rPr lang="en-US" sz="4800" b="1" u="sng" dirty="0">
                <a:latin typeface="Arial" panose="020B0604020202020204" pitchFamily="34" charset="0"/>
                <a:cs typeface="Arial" panose="020B0604020202020204" pitchFamily="34" charset="0"/>
              </a:rPr>
              <a:t>Research Questions</a:t>
            </a:r>
          </a:p>
          <a:p>
            <a:endParaRPr lang="en-US" sz="4800" b="1" u="sng" dirty="0">
              <a:latin typeface="Arial" panose="020B0604020202020204" pitchFamily="34" charset="0"/>
              <a:cs typeface="Arial" panose="020B0604020202020204" pitchFamily="34" charset="0"/>
            </a:endParaRPr>
          </a:p>
          <a:p>
            <a:endParaRPr lang="en-US" sz="3600" dirty="0">
              <a:latin typeface="Arial" panose="020B0604020202020204" pitchFamily="34"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cs typeface="Arial" panose="020B0604020202020204" pitchFamily="34" charset="0"/>
              </a:rPr>
              <a:t>Can citizen science data be used in conjunction with state agency data to create more complete species inventories in Wildlife Management Areas?</a:t>
            </a:r>
          </a:p>
          <a:p>
            <a:pPr marL="742950" indent="-742950">
              <a:buFont typeface="+mj-lt"/>
              <a:buAutoNum type="arabicPeriod"/>
            </a:pPr>
            <a:endParaRPr lang="en-US" sz="3600" b="1" dirty="0">
              <a:latin typeface="Arial" panose="020B0604020202020204" pitchFamily="34"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cs typeface="Arial" panose="020B0604020202020204" pitchFamily="34" charset="0"/>
              </a:rPr>
              <a:t>Are there any types of species/taxa that citizen science and/or state agency data favor? </a:t>
            </a:r>
          </a:p>
          <a:p>
            <a:pPr marL="742950" indent="-742950">
              <a:buFont typeface="+mj-lt"/>
              <a:buAutoNum type="arabicPeriod"/>
            </a:pPr>
            <a:endParaRPr lang="en-US" sz="3600" b="1" dirty="0">
              <a:latin typeface="Arial" panose="020B0604020202020204" pitchFamily="34"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cs typeface="Arial" panose="020B0604020202020204" pitchFamily="34" charset="0"/>
              </a:rPr>
              <a:t>What qualities of WMAs lead to differences in the contents of citizen science species inventories and state agency species inventories?</a:t>
            </a:r>
          </a:p>
          <a:p>
            <a:pPr marL="742950" indent="-742950">
              <a:buFont typeface="+mj-lt"/>
              <a:buAutoNum type="arabicPeriod"/>
            </a:pPr>
            <a:endParaRPr lang="en-US" sz="3600" dirty="0">
              <a:latin typeface="Arial" panose="020B0604020202020204" pitchFamily="34" charset="0"/>
              <a:cs typeface="Arial" panose="020B0604020202020204" pitchFamily="34" charset="0"/>
            </a:endParaRPr>
          </a:p>
        </p:txBody>
      </p:sp>
      <p:pic>
        <p:nvPicPr>
          <p:cNvPr id="20" name="Picture 19" descr="A black and grey background with a purple line&#10;&#10;Description automatically generated">
            <a:extLst>
              <a:ext uri="{FF2B5EF4-FFF2-40B4-BE49-F238E27FC236}">
                <a16:creationId xmlns:a16="http://schemas.microsoft.com/office/drawing/2014/main" id="{9E6CAF21-66BC-B753-DAD4-18738F334813}"/>
              </a:ext>
            </a:extLst>
          </p:cNvPr>
          <p:cNvPicPr>
            <a:picLocks noChangeAspect="1"/>
          </p:cNvPicPr>
          <p:nvPr/>
        </p:nvPicPr>
        <p:blipFill>
          <a:blip r:embed="rId9"/>
          <a:stretch>
            <a:fillRect/>
          </a:stretch>
        </p:blipFill>
        <p:spPr>
          <a:xfrm>
            <a:off x="32184786" y="23002721"/>
            <a:ext cx="8959423" cy="6719567"/>
          </a:xfrm>
          <a:prstGeom prst="rect">
            <a:avLst/>
          </a:prstGeom>
        </p:spPr>
      </p:pic>
      <p:sp>
        <p:nvSpPr>
          <p:cNvPr id="21" name="TextBox 20">
            <a:extLst>
              <a:ext uri="{FF2B5EF4-FFF2-40B4-BE49-F238E27FC236}">
                <a16:creationId xmlns:a16="http://schemas.microsoft.com/office/drawing/2014/main" id="{835CD2C6-5FE8-0478-ACB0-CE4697570543}"/>
              </a:ext>
            </a:extLst>
          </p:cNvPr>
          <p:cNvSpPr txBox="1"/>
          <p:nvPr/>
        </p:nvSpPr>
        <p:spPr>
          <a:xfrm rot="16200000">
            <a:off x="28570320" y="25514954"/>
            <a:ext cx="6148957" cy="1477328"/>
          </a:xfrm>
          <a:prstGeom prst="rect">
            <a:avLst/>
          </a:prstGeom>
          <a:noFill/>
        </p:spPr>
        <p:txBody>
          <a:bodyPr wrap="square" rtlCol="0">
            <a:spAutoFit/>
          </a:bodyPr>
          <a:lstStyle/>
          <a:p>
            <a:pPr algn="ctr"/>
            <a:r>
              <a:rPr lang="en-US" sz="3000" dirty="0">
                <a:latin typeface="Arial" panose="020B0604020202020204" pitchFamily="34" charset="0"/>
                <a:cs typeface="Arial" panose="020B0604020202020204" pitchFamily="34" charset="0"/>
              </a:rPr>
              <a:t>Percent difference between citizen science species count and FWC species count</a:t>
            </a:r>
          </a:p>
        </p:txBody>
      </p:sp>
      <p:sp>
        <p:nvSpPr>
          <p:cNvPr id="22" name="TextBox 21">
            <a:extLst>
              <a:ext uri="{FF2B5EF4-FFF2-40B4-BE49-F238E27FC236}">
                <a16:creationId xmlns:a16="http://schemas.microsoft.com/office/drawing/2014/main" id="{5B3A6331-7E89-12C5-B3FE-1CD1F6F86EC3}"/>
              </a:ext>
            </a:extLst>
          </p:cNvPr>
          <p:cNvSpPr txBox="1"/>
          <p:nvPr/>
        </p:nvSpPr>
        <p:spPr>
          <a:xfrm rot="16200000">
            <a:off x="29048331" y="9184772"/>
            <a:ext cx="3715607"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Percent of species</a:t>
            </a:r>
          </a:p>
        </p:txBody>
      </p:sp>
      <p:sp>
        <p:nvSpPr>
          <p:cNvPr id="23" name="TextBox 22">
            <a:extLst>
              <a:ext uri="{FF2B5EF4-FFF2-40B4-BE49-F238E27FC236}">
                <a16:creationId xmlns:a16="http://schemas.microsoft.com/office/drawing/2014/main" id="{B511BF38-3ACC-301E-DCC3-97D7EBF11434}"/>
              </a:ext>
            </a:extLst>
          </p:cNvPr>
          <p:cNvSpPr txBox="1"/>
          <p:nvPr/>
        </p:nvSpPr>
        <p:spPr>
          <a:xfrm>
            <a:off x="32772551" y="13707443"/>
            <a:ext cx="5888299"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IUCN Conservation Status</a:t>
            </a:r>
          </a:p>
        </p:txBody>
      </p:sp>
      <p:sp>
        <p:nvSpPr>
          <p:cNvPr id="24" name="TextBox 23">
            <a:extLst>
              <a:ext uri="{FF2B5EF4-FFF2-40B4-BE49-F238E27FC236}">
                <a16:creationId xmlns:a16="http://schemas.microsoft.com/office/drawing/2014/main" id="{66CFA48D-8585-14F6-79B7-F3A43022DE24}"/>
              </a:ext>
            </a:extLst>
          </p:cNvPr>
          <p:cNvSpPr txBox="1"/>
          <p:nvPr/>
        </p:nvSpPr>
        <p:spPr>
          <a:xfrm>
            <a:off x="34037140" y="29443537"/>
            <a:ext cx="6685633"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Number of citizen science observers</a:t>
            </a:r>
          </a:p>
        </p:txBody>
      </p:sp>
      <p:sp>
        <p:nvSpPr>
          <p:cNvPr id="25" name="TextBox 24">
            <a:extLst>
              <a:ext uri="{FF2B5EF4-FFF2-40B4-BE49-F238E27FC236}">
                <a16:creationId xmlns:a16="http://schemas.microsoft.com/office/drawing/2014/main" id="{78C05882-2068-CF43-6E2E-DC70D5A7762B}"/>
              </a:ext>
            </a:extLst>
          </p:cNvPr>
          <p:cNvSpPr txBox="1"/>
          <p:nvPr/>
        </p:nvSpPr>
        <p:spPr>
          <a:xfrm>
            <a:off x="19222254" y="28723430"/>
            <a:ext cx="2790574"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Species Count</a:t>
            </a:r>
          </a:p>
        </p:txBody>
      </p:sp>
      <p:sp>
        <p:nvSpPr>
          <p:cNvPr id="31" name="TextBox 30">
            <a:extLst>
              <a:ext uri="{FF2B5EF4-FFF2-40B4-BE49-F238E27FC236}">
                <a16:creationId xmlns:a16="http://schemas.microsoft.com/office/drawing/2014/main" id="{168C0083-960D-C2ED-5B9A-AF24204B36D2}"/>
              </a:ext>
            </a:extLst>
          </p:cNvPr>
          <p:cNvSpPr txBox="1"/>
          <p:nvPr/>
        </p:nvSpPr>
        <p:spPr>
          <a:xfrm>
            <a:off x="25882591" y="28723430"/>
            <a:ext cx="2790574" cy="553998"/>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Species Count</a:t>
            </a:r>
          </a:p>
        </p:txBody>
      </p:sp>
      <p:sp>
        <p:nvSpPr>
          <p:cNvPr id="45" name="Rounded Rectangle 44">
            <a:extLst>
              <a:ext uri="{FF2B5EF4-FFF2-40B4-BE49-F238E27FC236}">
                <a16:creationId xmlns:a16="http://schemas.microsoft.com/office/drawing/2014/main" id="{D013F677-309D-21F3-57B2-A541074B5CAC}"/>
              </a:ext>
            </a:extLst>
          </p:cNvPr>
          <p:cNvSpPr/>
          <p:nvPr/>
        </p:nvSpPr>
        <p:spPr>
          <a:xfrm>
            <a:off x="20985220" y="17497096"/>
            <a:ext cx="3538978" cy="134516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8AE660A5-EAF9-232C-C3BC-2D0B247F341D}"/>
              </a:ext>
            </a:extLst>
          </p:cNvPr>
          <p:cNvSpPr/>
          <p:nvPr/>
        </p:nvSpPr>
        <p:spPr>
          <a:xfrm>
            <a:off x="25914428" y="17522963"/>
            <a:ext cx="3682279" cy="134516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CAFFA427-DD01-7820-34AC-4FBAB510637A}"/>
              </a:ext>
            </a:extLst>
          </p:cNvPr>
          <p:cNvSpPr/>
          <p:nvPr/>
        </p:nvSpPr>
        <p:spPr>
          <a:xfrm>
            <a:off x="15430598" y="17544191"/>
            <a:ext cx="3996919" cy="13451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C988F449-8F9A-EB34-67A4-5F94053B4AA6}"/>
              </a:ext>
            </a:extLst>
          </p:cNvPr>
          <p:cNvSpPr/>
          <p:nvPr/>
        </p:nvSpPr>
        <p:spPr>
          <a:xfrm>
            <a:off x="19813526" y="17245856"/>
            <a:ext cx="1837433" cy="1866900"/>
          </a:xfrm>
          <a:prstGeom prst="ellipse">
            <a:avLst/>
          </a:prstGeom>
          <a:solidFill>
            <a:srgbClr val="7AD15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descr="A logo with a deer and fish&#10;&#10;Description automatically generated">
            <a:extLst>
              <a:ext uri="{FF2B5EF4-FFF2-40B4-BE49-F238E27FC236}">
                <a16:creationId xmlns:a16="http://schemas.microsoft.com/office/drawing/2014/main" id="{21FBEAED-A4DA-1E8E-710D-E06144E72909}"/>
              </a:ext>
            </a:extLst>
          </p:cNvPr>
          <p:cNvPicPr>
            <a:picLocks noChangeAspect="1"/>
          </p:cNvPicPr>
          <p:nvPr/>
        </p:nvPicPr>
        <p:blipFill>
          <a:blip r:embed="rId10"/>
          <a:stretch>
            <a:fillRect/>
          </a:stretch>
        </p:blipFill>
        <p:spPr>
          <a:xfrm>
            <a:off x="20084542" y="17409430"/>
            <a:ext cx="1295400" cy="1579840"/>
          </a:xfrm>
          <a:prstGeom prst="rect">
            <a:avLst/>
          </a:prstGeom>
        </p:spPr>
      </p:pic>
      <p:sp>
        <p:nvSpPr>
          <p:cNvPr id="32" name="Oval 31">
            <a:extLst>
              <a:ext uri="{FF2B5EF4-FFF2-40B4-BE49-F238E27FC236}">
                <a16:creationId xmlns:a16="http://schemas.microsoft.com/office/drawing/2014/main" id="{0CEDC28C-EB35-CDDF-CE95-47C17AA2E33A}"/>
              </a:ext>
            </a:extLst>
          </p:cNvPr>
          <p:cNvSpPr/>
          <p:nvPr/>
        </p:nvSpPr>
        <p:spPr>
          <a:xfrm>
            <a:off x="14777527" y="17247065"/>
            <a:ext cx="1837433" cy="1866900"/>
          </a:xfrm>
          <a:prstGeom prst="ellipse">
            <a:avLst/>
          </a:prstGeom>
          <a:solidFill>
            <a:srgbClr val="2E788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Bar chart with solid fill">
            <a:extLst>
              <a:ext uri="{FF2B5EF4-FFF2-40B4-BE49-F238E27FC236}">
                <a16:creationId xmlns:a16="http://schemas.microsoft.com/office/drawing/2014/main" id="{E1CD1EC6-2236-CD9E-0EB2-CA7216C3D7E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936926" y="17421079"/>
            <a:ext cx="1516454" cy="1516454"/>
          </a:xfrm>
          <a:prstGeom prst="rect">
            <a:avLst/>
          </a:prstGeom>
          <a:scene3d>
            <a:camera prst="orthographicFront">
              <a:rot lat="0" lon="10800000" rev="0"/>
            </a:camera>
            <a:lightRig rig="threePt" dir="t"/>
          </a:scene3d>
        </p:spPr>
      </p:pic>
      <p:sp>
        <p:nvSpPr>
          <p:cNvPr id="51" name="TextBox 50">
            <a:extLst>
              <a:ext uri="{FF2B5EF4-FFF2-40B4-BE49-F238E27FC236}">
                <a16:creationId xmlns:a16="http://schemas.microsoft.com/office/drawing/2014/main" id="{457856B9-351F-5043-C5EC-51949E2A4ABC}"/>
              </a:ext>
            </a:extLst>
          </p:cNvPr>
          <p:cNvSpPr txBox="1"/>
          <p:nvPr/>
        </p:nvSpPr>
        <p:spPr>
          <a:xfrm>
            <a:off x="16375051" y="17546505"/>
            <a:ext cx="2999780" cy="1384995"/>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2,961</a:t>
            </a:r>
            <a:r>
              <a:rPr lang="en-US" sz="2800" dirty="0">
                <a:latin typeface="Arial" panose="020B0604020202020204" pitchFamily="34" charset="0"/>
                <a:cs typeface="Arial" panose="020B0604020202020204" pitchFamily="34" charset="0"/>
              </a:rPr>
              <a:t> species across all 10 WMAs </a:t>
            </a:r>
            <a:endParaRPr lang="en-US" sz="2800" b="1"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A24E4FB4-6F0B-8C79-C6F1-F9BCD904E780}"/>
              </a:ext>
            </a:extLst>
          </p:cNvPr>
          <p:cNvSpPr txBox="1"/>
          <p:nvPr/>
        </p:nvSpPr>
        <p:spPr>
          <a:xfrm>
            <a:off x="21523833" y="17511724"/>
            <a:ext cx="2999780" cy="1384995"/>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1,819</a:t>
            </a:r>
            <a:r>
              <a:rPr lang="en-US" sz="2800" dirty="0">
                <a:latin typeface="Arial" panose="020B0604020202020204" pitchFamily="34" charset="0"/>
                <a:cs typeface="Arial" panose="020B0604020202020204" pitchFamily="34" charset="0"/>
              </a:rPr>
              <a:t> species recorded by the FWC</a:t>
            </a:r>
            <a:endParaRPr lang="en-US" sz="2800" b="1" dirty="0">
              <a:latin typeface="Arial" panose="020B0604020202020204" pitchFamily="34" charset="0"/>
              <a:cs typeface="Arial" panose="020B0604020202020204" pitchFamily="34" charset="0"/>
            </a:endParaRPr>
          </a:p>
        </p:txBody>
      </p:sp>
      <p:sp>
        <p:nvSpPr>
          <p:cNvPr id="1024" name="TextBox 1023">
            <a:extLst>
              <a:ext uri="{FF2B5EF4-FFF2-40B4-BE49-F238E27FC236}">
                <a16:creationId xmlns:a16="http://schemas.microsoft.com/office/drawing/2014/main" id="{87AC14F1-C8E7-D5FF-E947-6BA65BDCD101}"/>
              </a:ext>
            </a:extLst>
          </p:cNvPr>
          <p:cNvSpPr txBox="1"/>
          <p:nvPr/>
        </p:nvSpPr>
        <p:spPr>
          <a:xfrm>
            <a:off x="26630599" y="17521508"/>
            <a:ext cx="2999780" cy="1384995"/>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1,937</a:t>
            </a:r>
            <a:r>
              <a:rPr lang="en-US" sz="2800" dirty="0">
                <a:latin typeface="Arial" panose="020B0604020202020204" pitchFamily="34" charset="0"/>
                <a:cs typeface="Arial" panose="020B0604020202020204" pitchFamily="34" charset="0"/>
              </a:rPr>
              <a:t> species recorded by the citizen scientists</a:t>
            </a:r>
            <a:endParaRPr lang="en-US" sz="2800" b="1" dirty="0">
              <a:latin typeface="Arial" panose="020B0604020202020204" pitchFamily="34" charset="0"/>
              <a:cs typeface="Arial" panose="020B0604020202020204" pitchFamily="34" charset="0"/>
            </a:endParaRPr>
          </a:p>
        </p:txBody>
      </p:sp>
      <p:sp>
        <p:nvSpPr>
          <p:cNvPr id="1025" name="TextBox 1024">
            <a:extLst>
              <a:ext uri="{FF2B5EF4-FFF2-40B4-BE49-F238E27FC236}">
                <a16:creationId xmlns:a16="http://schemas.microsoft.com/office/drawing/2014/main" id="{9A270DFD-1CA7-01B9-1EFF-C4DA3230AD79}"/>
              </a:ext>
            </a:extLst>
          </p:cNvPr>
          <p:cNvSpPr txBox="1"/>
          <p:nvPr/>
        </p:nvSpPr>
        <p:spPr>
          <a:xfrm>
            <a:off x="32184786" y="6872394"/>
            <a:ext cx="779245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n = 1       n = 1      n = 752     n = 18     n = 10       n = 8         n = 2      </a:t>
            </a:r>
          </a:p>
        </p:txBody>
      </p:sp>
      <p:sp>
        <p:nvSpPr>
          <p:cNvPr id="33" name="Oval 32">
            <a:extLst>
              <a:ext uri="{FF2B5EF4-FFF2-40B4-BE49-F238E27FC236}">
                <a16:creationId xmlns:a16="http://schemas.microsoft.com/office/drawing/2014/main" id="{E3569847-FE7B-3045-EBC8-AAA52927CA02}"/>
              </a:ext>
            </a:extLst>
          </p:cNvPr>
          <p:cNvSpPr/>
          <p:nvPr/>
        </p:nvSpPr>
        <p:spPr>
          <a:xfrm>
            <a:off x="24882914" y="17245856"/>
            <a:ext cx="1837433" cy="1866900"/>
          </a:xfrm>
          <a:prstGeom prst="ellipse">
            <a:avLst/>
          </a:prstGeom>
          <a:solidFill>
            <a:srgbClr val="45165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90EACD1-4071-35D8-A853-0CD1E01EC65F}"/>
              </a:ext>
            </a:extLst>
          </p:cNvPr>
          <p:cNvSpPr/>
          <p:nvPr/>
        </p:nvSpPr>
        <p:spPr>
          <a:xfrm>
            <a:off x="25026895" y="17399379"/>
            <a:ext cx="1549469" cy="15598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endParaRPr lang="en-US" dirty="0"/>
          </a:p>
          <a:p>
            <a:endParaRPr lang="en-US" b="1" dirty="0"/>
          </a:p>
        </p:txBody>
      </p:sp>
      <p:pic>
        <p:nvPicPr>
          <p:cNvPr id="38" name="Picture 14" descr="eBird by Cornell Lab - Apps on Google Play">
            <a:extLst>
              <a:ext uri="{FF2B5EF4-FFF2-40B4-BE49-F238E27FC236}">
                <a16:creationId xmlns:a16="http://schemas.microsoft.com/office/drawing/2014/main" id="{BF1B8F7A-14CC-28C9-DD97-007CF38A6F01}"/>
              </a:ext>
            </a:extLst>
          </p:cNvPr>
          <p:cNvPicPr>
            <a:picLocks noChangeAspect="1" noChangeArrowheads="1"/>
          </p:cNvPicPr>
          <p:nvPr/>
        </p:nvPicPr>
        <p:blipFill rotWithShape="1">
          <a:blip r:embed="rId13">
            <a:extLst>
              <a:ext uri="{BEBA8EAE-BF5A-486C-A8C5-ECC9F3942E4B}">
                <a14:imgProps xmlns:a14="http://schemas.microsoft.com/office/drawing/2010/main">
                  <a14:imgLayer r:embed="rId14">
                    <a14:imgEffect>
                      <a14:backgroundRemoval t="23633" b="72461" l="11719" r="93359">
                        <a14:foregroundMark x1="19531" y1="47266" x2="14585" y2="51300"/>
                        <a14:foregroundMark x1="16127" y1="61739" x2="16211" y2="61914"/>
                        <a14:foregroundMark x1="12668" y1="54492" x2="15960" y2="61388"/>
                        <a14:foregroundMark x1="12410" y1="53952" x2="12668" y2="54492"/>
                        <a14:foregroundMark x1="16211" y1="61914" x2="26172" y2="62109"/>
                        <a14:foregroundMark x1="16231" y1="60963" x2="16016" y2="60938"/>
                        <a14:foregroundMark x1="26172" y1="62109" x2="16595" y2="61005"/>
                        <a14:foregroundMark x1="16016" y1="60938" x2="15430" y2="50391"/>
                        <a14:foregroundMark x1="15430" y1="50391" x2="16211" y2="54102"/>
                        <a14:foregroundMark x1="50391" y1="38281" x2="49805" y2="43555"/>
                        <a14:foregroundMark x1="51563" y1="42969" x2="65039" y2="48438"/>
                        <a14:foregroundMark x1="65039" y1="48438" x2="52539" y2="47266"/>
                        <a14:foregroundMark x1="52539" y1="47266" x2="62109" y2="46875"/>
                        <a14:foregroundMark x1="62109" y1="46875" x2="47461" y2="46680"/>
                        <a14:foregroundMark x1="47461" y1="46680" x2="75000" y2="41992"/>
                        <a14:foregroundMark x1="75000" y1="41992" x2="54297" y2="43164"/>
                        <a14:foregroundMark x1="54297" y1="43164" x2="77148" y2="38867"/>
                        <a14:foregroundMark x1="77148" y1="38867" x2="65234" y2="41992"/>
                        <a14:foregroundMark x1="65234" y1="41992" x2="74609" y2="43359"/>
                        <a14:foregroundMark x1="74609" y1="43359" x2="83008" y2="38281"/>
                        <a14:foregroundMark x1="83008" y1="38281" x2="82617" y2="53516"/>
                        <a14:foregroundMark x1="49609" y1="41602" x2="37109" y2="42969"/>
                        <a14:foregroundMark x1="37109" y1="42969" x2="37305" y2="55273"/>
                        <a14:foregroundMark x1="37305" y1="55273" x2="36914" y2="54688"/>
                        <a14:foregroundMark x1="45313" y1="51563" x2="37695" y2="58203"/>
                        <a14:foregroundMark x1="37695" y1="58203" x2="41992" y2="48633"/>
                        <a14:foregroundMark x1="41992" y1="48633" x2="39844" y2="58008"/>
                        <a14:foregroundMark x1="39844" y1="58008" x2="36523" y2="59570"/>
                        <a14:foregroundMark x1="41016" y1="50977" x2="48242" y2="58398"/>
                        <a14:foregroundMark x1="48242" y1="58398" x2="48438" y2="47461"/>
                        <a14:foregroundMark x1="48438" y1="47461" x2="49219" y2="57422"/>
                        <a14:foregroundMark x1="49219" y1="57422" x2="47461" y2="44141"/>
                        <a14:foregroundMark x1="47461" y1="44141" x2="47070" y2="54102"/>
                        <a14:foregroundMark x1="47070" y1="54102" x2="47070" y2="54102"/>
                        <a14:foregroundMark x1="45117" y1="61523" x2="56836" y2="62695"/>
                        <a14:foregroundMark x1="56836" y1="62695" x2="77344" y2="61914"/>
                        <a14:foregroundMark x1="77344" y1="61914" x2="81836" y2="52734"/>
                        <a14:foregroundMark x1="81836" y1="52734" x2="71289" y2="50781"/>
                        <a14:foregroundMark x1="71289" y1="50781" x2="61523" y2="53906"/>
                        <a14:foregroundMark x1="61523" y1="53906" x2="52344" y2="54102"/>
                        <a14:foregroundMark x1="52344" y1="54102" x2="69336" y2="53320"/>
                        <a14:foregroundMark x1="69336" y1="53320" x2="56445" y2="52539"/>
                        <a14:foregroundMark x1="56445" y1="52539" x2="66406" y2="50391"/>
                        <a14:foregroundMark x1="66406" y1="50391" x2="50195" y2="51758"/>
                        <a14:foregroundMark x1="50195" y1="51758" x2="61523" y2="50195"/>
                        <a14:foregroundMark x1="61523" y1="50195" x2="43945" y2="51953"/>
                        <a14:foregroundMark x1="43945" y1="51953" x2="55273" y2="49219"/>
                        <a14:foregroundMark x1="55273" y1="49219" x2="44531" y2="53711"/>
                        <a14:foregroundMark x1="44531" y1="53711" x2="54297" y2="60352"/>
                        <a14:foregroundMark x1="54297" y1="60352" x2="65039" y2="60156"/>
                        <a14:foregroundMark x1="65039" y1="60156" x2="74023" y2="60547"/>
                        <a14:foregroundMark x1="74023" y1="60547" x2="58984" y2="59766"/>
                        <a14:foregroundMark x1="58984" y1="59766" x2="71680" y2="61914"/>
                        <a14:foregroundMark x1="71680" y1="61914" x2="56445" y2="54297"/>
                        <a14:foregroundMark x1="56445" y1="54297" x2="66406" y2="53320"/>
                        <a14:foregroundMark x1="66406" y1="53320" x2="66602" y2="58203"/>
                        <a14:foregroundMark x1="40820" y1="62891" x2="71680" y2="62305"/>
                        <a14:foregroundMark x1="71680" y1="62305" x2="73438" y2="62305"/>
                        <a14:foregroundMark x1="27148" y1="38867" x2="38086" y2="39063"/>
                        <a14:foregroundMark x1="38086" y1="39063" x2="66797" y2="37695"/>
                        <a14:foregroundMark x1="66797" y1="37695" x2="76563" y2="37891"/>
                        <a14:foregroundMark x1="76563" y1="37891" x2="47461" y2="40625"/>
                        <a14:foregroundMark x1="47461" y1="40625" x2="67578" y2="39453"/>
                        <a14:foregroundMark x1="67578" y1="39453" x2="49805" y2="39648"/>
                        <a14:foregroundMark x1="49805" y1="39648" x2="59961" y2="39648"/>
                        <a14:foregroundMark x1="59961" y1="39648" x2="49414" y2="42773"/>
                        <a14:foregroundMark x1="49414" y1="42773" x2="63867" y2="40820"/>
                        <a14:foregroundMark x1="63867" y1="40820" x2="50781" y2="39258"/>
                        <a14:foregroundMark x1="50781" y1="39258" x2="71875" y2="38477"/>
                        <a14:foregroundMark x1="71875" y1="38477" x2="62891" y2="39258"/>
                        <a14:foregroundMark x1="62891" y1="39258" x2="70508" y2="40625"/>
                        <a14:foregroundMark x1="15820" y1="48438" x2="24414" y2="45508"/>
                        <a14:foregroundMark x1="24414" y1="45508" x2="30664" y2="52539"/>
                        <a14:foregroundMark x1="30664" y1="52539" x2="29883" y2="61719"/>
                        <a14:foregroundMark x1="29883" y1="61719" x2="21484" y2="53320"/>
                        <a14:foregroundMark x1="21484" y1="53320" x2="28125" y2="60156"/>
                        <a14:foregroundMark x1="28125" y1="60156" x2="16211" y2="54102"/>
                        <a14:foregroundMark x1="16211" y1="54102" x2="14063" y2="53516"/>
                        <a14:foregroundMark x1="17383" y1="51172" x2="22266" y2="51367"/>
                        <a14:foregroundMark x1="20898" y1="45703" x2="29688" y2="43164"/>
                        <a14:foregroundMark x1="29688" y1="43164" x2="19727" y2="46484"/>
                        <a14:foregroundMark x1="19727" y1="46484" x2="27734" y2="41016"/>
                        <a14:foregroundMark x1="27734" y1="41016" x2="29297" y2="48633"/>
                        <a14:foregroundMark x1="75000" y1="38086" x2="83984" y2="61523"/>
                        <a14:foregroundMark x1="84180" y1="38672" x2="84310" y2="40347"/>
                        <a14:foregroundMark x1="82227" y1="37305" x2="83091" y2="41855"/>
                        <a14:foregroundMark x1="86724" y1="61177" x2="86914" y2="63672"/>
                        <a14:foregroundMark x1="76172" y1="61523" x2="85547" y2="62500"/>
                        <a14:foregroundMark x1="85948" y1="40256" x2="85938" y2="40039"/>
                        <a14:foregroundMark x1="83594" y1="37500" x2="86133" y2="40039"/>
                        <a14:foregroundMark x1="83594" y1="37305" x2="85016" y2="40308"/>
                        <a14:foregroundMark x1="84570" y1="37695" x2="85457" y2="40283"/>
                        <a14:foregroundMark x1="83984" y1="37305" x2="85400" y2="40286"/>
                        <a14:foregroundMark x1="84766" y1="36914" x2="85192" y2="40298"/>
                        <a14:foregroundMark x1="83953" y1="57224" x2="83984" y2="60938"/>
                        <a14:foregroundMark x1="83789" y1="37305" x2="83814" y2="40375"/>
                        <a14:foregroundMark x1="83594" y1="37305" x2="84221" y2="40352"/>
                        <a14:foregroundMark x1="75000" y1="63281" x2="85547" y2="38086"/>
                        <a14:foregroundMark x1="73633" y1="64453" x2="84766" y2="57422"/>
                        <a14:foregroundMark x1="76172" y1="63086" x2="84766" y2="43945"/>
                        <a14:foregroundMark x1="85938" y1="41797" x2="91797" y2="42773"/>
                        <a14:foregroundMark x1="86133" y1="49023" x2="92969" y2="65430"/>
                        <a14:foregroundMark x1="24609" y1="50195" x2="28125" y2="52734"/>
                        <a14:foregroundMark x1="84766" y1="44531" x2="85352" y2="42969"/>
                        <a14:foregroundMark x1="87695" y1="43359" x2="93359" y2="60547"/>
                        <a14:foregroundMark x1="86523" y1="40430" x2="89648" y2="52734"/>
                        <a14:backgroundMark x1="11133" y1="52734" x2="12109" y2="53516"/>
                        <a14:backgroundMark x1="11719" y1="53516" x2="12109" y2="53125"/>
                        <a14:backgroundMark x1="11914" y1="54492" x2="11914" y2="53906"/>
                        <a14:backgroundMark x1="11914" y1="53906" x2="12695" y2="53320"/>
                        <a14:backgroundMark x1="11914" y1="54492" x2="11914" y2="54492"/>
                        <a14:backgroundMark x1="12305" y1="54883" x2="12305" y2="53516"/>
                        <a14:backgroundMark x1="26172" y1="39258" x2="26953" y2="38867"/>
                        <a14:backgroundMark x1="15625" y1="61914" x2="16016" y2="61914"/>
                        <a14:backgroundMark x1="87488" y1="60910" x2="87500" y2="61133"/>
                        <a14:backgroundMark x1="86326" y1="40190" x2="86342" y2="40475"/>
                      </a14:backgroundRemoval>
                    </a14:imgEffect>
                  </a14:imgLayer>
                </a14:imgProps>
              </a:ext>
              <a:ext uri="{28A0092B-C50C-407E-A947-70E740481C1C}">
                <a14:useLocalDpi xmlns:a14="http://schemas.microsoft.com/office/drawing/2010/main" val="0"/>
              </a:ext>
            </a:extLst>
          </a:blip>
          <a:srcRect l="11338" t="36155" r="12430" b="36203"/>
          <a:stretch/>
        </p:blipFill>
        <p:spPr bwMode="auto">
          <a:xfrm>
            <a:off x="25214884" y="17645995"/>
            <a:ext cx="1124755" cy="40783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B589A98C-411B-A020-190C-0CF5B0BE491C}"/>
              </a:ext>
            </a:extLst>
          </p:cNvPr>
          <p:cNvSpPr txBox="1"/>
          <p:nvPr/>
        </p:nvSpPr>
        <p:spPr>
          <a:xfrm>
            <a:off x="25203456" y="18110632"/>
            <a:ext cx="531321" cy="677108"/>
          </a:xfrm>
          <a:prstGeom prst="rect">
            <a:avLst/>
          </a:prstGeom>
          <a:noFill/>
        </p:spPr>
        <p:txBody>
          <a:bodyPr wrap="square" rtlCol="0">
            <a:spAutoFit/>
          </a:bodyPr>
          <a:lstStyle/>
          <a:p>
            <a:r>
              <a:rPr lang="en-US" sz="3800" dirty="0"/>
              <a:t>&amp;</a:t>
            </a:r>
          </a:p>
        </p:txBody>
      </p:sp>
      <p:pic>
        <p:nvPicPr>
          <p:cNvPr id="1042" name="Picture 18" descr="A Community for Naturalists · iNaturalist">
            <a:extLst>
              <a:ext uri="{FF2B5EF4-FFF2-40B4-BE49-F238E27FC236}">
                <a16:creationId xmlns:a16="http://schemas.microsoft.com/office/drawing/2014/main" id="{23E0DC36-7760-DCE1-6C94-DC4AB94DBA3C}"/>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2201" t="19497" r="12511" b="17623"/>
          <a:stretch/>
        </p:blipFill>
        <p:spPr bwMode="auto">
          <a:xfrm>
            <a:off x="25622729" y="18099001"/>
            <a:ext cx="731740" cy="61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1750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4961</TotalTime>
  <Words>548</Words>
  <Application>Microsoft Macintosh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Lowe, Samantha K.</dc:creator>
  <cp:lastModifiedBy>Lowe, Samantha K.</cp:lastModifiedBy>
  <cp:revision>53</cp:revision>
  <dcterms:created xsi:type="dcterms:W3CDTF">2024-04-15T22:03:07Z</dcterms:created>
  <dcterms:modified xsi:type="dcterms:W3CDTF">2024-04-19T20:41:24Z</dcterms:modified>
</cp:coreProperties>
</file>