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1654"/>
    <a:srgbClr val="2E788E"/>
    <a:srgbClr val="7AD151"/>
    <a:srgbClr val="C3B1E1"/>
    <a:srgbClr val="F1CBFF"/>
    <a:srgbClr val="E0B2D0"/>
    <a:srgbClr val="FF8AD8"/>
    <a:srgbClr val="FBE3FF"/>
    <a:srgbClr val="FFE3FB"/>
    <a:srgbClr val="FE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94"/>
  </p:normalViewPr>
  <p:slideViewPr>
    <p:cSldViewPr snapToGrid="0">
      <p:cViewPr>
        <p:scale>
          <a:sx n="33" d="100"/>
          <a:sy n="33" d="100"/>
        </p:scale>
        <p:origin x="234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8D9EB-8E05-814E-87BA-F5C72DC3B60F}" type="datetimeFigureOut">
              <a:rPr lang="en-US" smtClean="0"/>
              <a:t>9/30/24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20177-6408-F34D-889A-9B2B9ECED3FE}" type="slidenum">
              <a:rPr lang="en-US" smtClean="0"/>
              <a:t>‹#›</a:t>
            </a:fld>
            <a:endParaRPr lang="en-US"/>
          </a:p>
        </p:txBody>
      </p:sp>
    </p:spTree>
    <p:extLst>
      <p:ext uri="{BB962C8B-B14F-4D97-AF65-F5344CB8AC3E}">
        <p14:creationId xmlns:p14="http://schemas.microsoft.com/office/powerpoint/2010/main" val="3111230722"/>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20177-6408-F34D-889A-9B2B9ECED3FE}" type="slidenum">
              <a:rPr lang="en-US" smtClean="0"/>
              <a:t>1</a:t>
            </a:fld>
            <a:endParaRPr lang="en-US"/>
          </a:p>
        </p:txBody>
      </p:sp>
    </p:spTree>
    <p:extLst>
      <p:ext uri="{BB962C8B-B14F-4D97-AF65-F5344CB8AC3E}">
        <p14:creationId xmlns:p14="http://schemas.microsoft.com/office/powerpoint/2010/main" val="89904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B112AF-E12E-8D44-B7A8-D3AD2A58188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290474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112AF-E12E-8D44-B7A8-D3AD2A58188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122622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112AF-E12E-8D44-B7A8-D3AD2A58188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382331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112AF-E12E-8D44-B7A8-D3AD2A58188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268689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112AF-E12E-8D44-B7A8-D3AD2A581884}" type="datetimeFigureOut">
              <a:rPr lang="en-US" smtClean="0"/>
              <a:t>9/30/24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48200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112AF-E12E-8D44-B7A8-D3AD2A581884}"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245524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112AF-E12E-8D44-B7A8-D3AD2A581884}" type="datetimeFigureOut">
              <a:rPr lang="en-US" smtClean="0"/>
              <a:t>9/30/24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335883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112AF-E12E-8D44-B7A8-D3AD2A581884}" type="datetimeFigureOut">
              <a:rPr lang="en-US" smtClean="0"/>
              <a:t>9/30/24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24024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12AF-E12E-8D44-B7A8-D3AD2A581884}" type="datetimeFigureOut">
              <a:rPr lang="en-US" smtClean="0"/>
              <a:t>9/30/24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127345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6B112AF-E12E-8D44-B7A8-D3AD2A581884}"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311174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6B112AF-E12E-8D44-B7A8-D3AD2A581884}" type="datetimeFigureOut">
              <a:rPr lang="en-US" smtClean="0"/>
              <a:t>9/30/24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400610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B6B112AF-E12E-8D44-B7A8-D3AD2A581884}" type="datetimeFigureOut">
              <a:rPr lang="en-US" smtClean="0"/>
              <a:t>9/30/24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334B135E-9479-5C4D-BBF8-25891DCE9569}" type="slidenum">
              <a:rPr lang="en-US" smtClean="0"/>
              <a:t>‹#›</a:t>
            </a:fld>
            <a:endParaRPr lang="en-US"/>
          </a:p>
        </p:txBody>
      </p:sp>
    </p:spTree>
    <p:extLst>
      <p:ext uri="{BB962C8B-B14F-4D97-AF65-F5344CB8AC3E}">
        <p14:creationId xmlns:p14="http://schemas.microsoft.com/office/powerpoint/2010/main" val="4248754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1654"/>
        </a:solidFill>
        <a:effectLst/>
      </p:bgPr>
    </p:bg>
    <p:spTree>
      <p:nvGrpSpPr>
        <p:cNvPr id="1" name=""/>
        <p:cNvGrpSpPr/>
        <p:nvPr/>
      </p:nvGrpSpPr>
      <p:grpSpPr>
        <a:xfrm>
          <a:off x="0" y="0"/>
          <a:ext cx="0" cy="0"/>
          <a:chOff x="0" y="0"/>
          <a:chExt cx="0" cy="0"/>
        </a:xfrm>
      </p:grpSpPr>
      <p:sp>
        <p:nvSpPr>
          <p:cNvPr id="1029" name="Google Shape;54;p13">
            <a:extLst>
              <a:ext uri="{FF2B5EF4-FFF2-40B4-BE49-F238E27FC236}">
                <a16:creationId xmlns:a16="http://schemas.microsoft.com/office/drawing/2014/main" id="{99B2C141-F158-4FDC-6AA8-641E49E7D588}"/>
              </a:ext>
            </a:extLst>
          </p:cNvPr>
          <p:cNvSpPr/>
          <p:nvPr/>
        </p:nvSpPr>
        <p:spPr>
          <a:xfrm>
            <a:off x="449763" y="378759"/>
            <a:ext cx="42991672" cy="32160882"/>
          </a:xfrm>
          <a:prstGeom prst="roundRect">
            <a:avLst>
              <a:gd name="adj" fmla="val 4971"/>
            </a:avLst>
          </a:prstGeom>
          <a:solidFill>
            <a:schemeClr val="bg1">
              <a:lumMod val="95000"/>
            </a:schemeClr>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 name="TextBox 4">
            <a:extLst>
              <a:ext uri="{FF2B5EF4-FFF2-40B4-BE49-F238E27FC236}">
                <a16:creationId xmlns:a16="http://schemas.microsoft.com/office/drawing/2014/main" id="{9AC106BA-11AB-869B-49E3-F5098A8AA325}"/>
              </a:ext>
            </a:extLst>
          </p:cNvPr>
          <p:cNvSpPr txBox="1"/>
          <p:nvPr/>
        </p:nvSpPr>
        <p:spPr>
          <a:xfrm>
            <a:off x="5451464" y="975347"/>
            <a:ext cx="37212734" cy="2616101"/>
          </a:xfrm>
          <a:prstGeom prst="rect">
            <a:avLst/>
          </a:prstGeom>
          <a:noFill/>
        </p:spPr>
        <p:txBody>
          <a:bodyPr wrap="square" rtlCol="0">
            <a:spAutoFit/>
          </a:bodyPr>
          <a:lstStyle/>
          <a:p>
            <a:r>
              <a:rPr lang="en-US" sz="8200" b="1" dirty="0">
                <a:latin typeface="Arial" panose="020B0604020202020204" pitchFamily="34" charset="0"/>
                <a:cs typeface="Arial" panose="020B0604020202020204" pitchFamily="34" charset="0"/>
              </a:rPr>
              <a:t>Citizen science data complements state agency data to fill gaps in species inventories of state parks</a:t>
            </a:r>
          </a:p>
        </p:txBody>
      </p:sp>
      <p:pic>
        <p:nvPicPr>
          <p:cNvPr id="6" name="Google Shape;206;p13">
            <a:extLst>
              <a:ext uri="{FF2B5EF4-FFF2-40B4-BE49-F238E27FC236}">
                <a16:creationId xmlns:a16="http://schemas.microsoft.com/office/drawing/2014/main" id="{83372D37-0197-AE1A-FC4A-7C23FE65A8BA}"/>
              </a:ext>
            </a:extLst>
          </p:cNvPr>
          <p:cNvPicPr preferRelativeResize="0"/>
          <p:nvPr/>
        </p:nvPicPr>
        <p:blipFill>
          <a:blip r:embed="rId3">
            <a:alphaModFix/>
          </a:blip>
          <a:stretch>
            <a:fillRect/>
          </a:stretch>
        </p:blipFill>
        <p:spPr>
          <a:xfrm>
            <a:off x="989270" y="333122"/>
            <a:ext cx="3963933" cy="3894689"/>
          </a:xfrm>
          <a:prstGeom prst="rect">
            <a:avLst/>
          </a:prstGeom>
          <a:noFill/>
          <a:ln>
            <a:noFill/>
          </a:ln>
        </p:spPr>
      </p:pic>
      <p:sp>
        <p:nvSpPr>
          <p:cNvPr id="27" name="TextBox 26">
            <a:extLst>
              <a:ext uri="{FF2B5EF4-FFF2-40B4-BE49-F238E27FC236}">
                <a16:creationId xmlns:a16="http://schemas.microsoft.com/office/drawing/2014/main" id="{E98ECE04-C224-A369-2788-D89F8E399B15}"/>
              </a:ext>
            </a:extLst>
          </p:cNvPr>
          <p:cNvSpPr txBox="1"/>
          <p:nvPr/>
        </p:nvSpPr>
        <p:spPr>
          <a:xfrm>
            <a:off x="15695153" y="3781957"/>
            <a:ext cx="24670134" cy="1015663"/>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Samantha Lowe</a:t>
            </a:r>
            <a:r>
              <a:rPr lang="en-US" sz="6000" baseline="30000" dirty="0">
                <a:latin typeface="Arial" panose="020B0604020202020204" pitchFamily="34" charset="0"/>
                <a:cs typeface="Arial" panose="020B0604020202020204" pitchFamily="34" charset="0"/>
              </a:rPr>
              <a:t>1</a:t>
            </a:r>
            <a:r>
              <a:rPr lang="en-US" sz="6000" dirty="0">
                <a:latin typeface="Arial" panose="020B0604020202020204" pitchFamily="34" charset="0"/>
                <a:cs typeface="Arial" panose="020B0604020202020204" pitchFamily="34" charset="0"/>
              </a:rPr>
              <a:t>, Brittany M. Mason</a:t>
            </a:r>
            <a:r>
              <a:rPr lang="en-US" sz="6000" baseline="30000" dirty="0">
                <a:latin typeface="Arial" panose="020B0604020202020204" pitchFamily="34" charset="0"/>
                <a:cs typeface="Arial" panose="020B0604020202020204" pitchFamily="34" charset="0"/>
              </a:rPr>
              <a:t>2</a:t>
            </a:r>
            <a:r>
              <a:rPr lang="en-US" sz="6000" dirty="0">
                <a:latin typeface="Arial" panose="020B0604020202020204" pitchFamily="34" charset="0"/>
                <a:cs typeface="Arial" panose="020B0604020202020204" pitchFamily="34" charset="0"/>
              </a:rPr>
              <a:t>, and Corey T. Callaghan</a:t>
            </a:r>
            <a:r>
              <a:rPr lang="en-US" sz="6000" baseline="30000" dirty="0">
                <a:latin typeface="Arial" panose="020B0604020202020204" pitchFamily="34" charset="0"/>
                <a:cs typeface="Arial" panose="020B0604020202020204" pitchFamily="34" charset="0"/>
              </a:rPr>
              <a:t>1,2</a:t>
            </a:r>
            <a:endParaRPr lang="en-US" sz="60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76C90DD4-9ECC-F359-F0E9-57CF8FCD8762}"/>
              </a:ext>
            </a:extLst>
          </p:cNvPr>
          <p:cNvSpPr txBox="1"/>
          <p:nvPr/>
        </p:nvSpPr>
        <p:spPr>
          <a:xfrm>
            <a:off x="15695153" y="4732613"/>
            <a:ext cx="16429232" cy="1261884"/>
          </a:xfrm>
          <a:prstGeom prst="rect">
            <a:avLst/>
          </a:prstGeom>
          <a:noFill/>
        </p:spPr>
        <p:txBody>
          <a:bodyPr wrap="square" rtlCol="0">
            <a:spAutoFit/>
          </a:bodyPr>
          <a:lstStyle/>
          <a:p>
            <a:r>
              <a:rPr lang="en-US" sz="3800" baseline="30000" dirty="0">
                <a:latin typeface="Arial" panose="020B0604020202020204" pitchFamily="34" charset="0"/>
                <a:cs typeface="Arial" panose="020B0604020202020204" pitchFamily="34" charset="0"/>
              </a:rPr>
              <a:t>1</a:t>
            </a:r>
            <a:r>
              <a:rPr lang="en-US" sz="3800" dirty="0">
                <a:latin typeface="Arial" panose="020B0604020202020204" pitchFamily="34" charset="0"/>
                <a:cs typeface="Arial" panose="020B0604020202020204" pitchFamily="34" charset="0"/>
              </a:rPr>
              <a:t>School of Natural Resources and Environment, University of Florida</a:t>
            </a:r>
          </a:p>
          <a:p>
            <a:r>
              <a:rPr lang="en-US" sz="3800" baseline="30000" dirty="0">
                <a:latin typeface="Arial" panose="020B0604020202020204" pitchFamily="34" charset="0"/>
                <a:cs typeface="Arial" panose="020B0604020202020204" pitchFamily="34" charset="0"/>
              </a:rPr>
              <a:t>2</a:t>
            </a:r>
            <a:r>
              <a:rPr lang="en-US" sz="3800" dirty="0">
                <a:latin typeface="Arial" panose="020B0604020202020204" pitchFamily="34" charset="0"/>
                <a:cs typeface="Arial" panose="020B0604020202020204" pitchFamily="34" charset="0"/>
              </a:rPr>
              <a:t>Department of Wildlife Ecology and Conservation, University of Florida</a:t>
            </a:r>
            <a:endParaRPr lang="en-US" sz="3800" baseline="30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E92A9972-2A10-B7EA-3CFD-89D87136CDC7}"/>
              </a:ext>
            </a:extLst>
          </p:cNvPr>
          <p:cNvSpPr txBox="1"/>
          <p:nvPr/>
        </p:nvSpPr>
        <p:spPr>
          <a:xfrm>
            <a:off x="1169642" y="6810616"/>
            <a:ext cx="12620558" cy="8586966"/>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Introduction</a:t>
            </a:r>
          </a:p>
          <a:p>
            <a:endParaRPr lang="en-US" sz="3600" b="1" u="sng"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The </a:t>
            </a:r>
            <a:r>
              <a:rPr lang="en-US" sz="3600" b="1" dirty="0">
                <a:latin typeface="Arial" panose="020B0604020202020204" pitchFamily="34" charset="0"/>
                <a:cs typeface="Arial" panose="020B0604020202020204" pitchFamily="34" charset="0"/>
              </a:rPr>
              <a:t>Florida Department of Environmental Protection (FDEP) </a:t>
            </a:r>
            <a:r>
              <a:rPr lang="en-US" sz="3600" dirty="0">
                <a:latin typeface="Arial" panose="020B0604020202020204" pitchFamily="34" charset="0"/>
                <a:cs typeface="Arial" panose="020B0604020202020204" pitchFamily="34" charset="0"/>
              </a:rPr>
              <a:t>is a state agency that oversees 175 </a:t>
            </a:r>
            <a:r>
              <a:rPr lang="en-US" sz="3600" b="1" dirty="0">
                <a:latin typeface="Arial" panose="020B0604020202020204" pitchFamily="34" charset="0"/>
                <a:cs typeface="Arial" panose="020B0604020202020204" pitchFamily="34" charset="0"/>
              </a:rPr>
              <a:t>state parks </a:t>
            </a:r>
            <a:r>
              <a:rPr lang="en-US" sz="3600" dirty="0">
                <a:latin typeface="Arial" panose="020B0604020202020204" pitchFamily="34" charset="0"/>
                <a:cs typeface="Arial" panose="020B0604020202020204" pitchFamily="34" charset="0"/>
              </a:rPr>
              <a:t>and trails across 6 regulatory districts in the state of Florida.</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To best manage lands, FDEP creates </a:t>
            </a:r>
            <a:r>
              <a:rPr lang="en-US" sz="3600" b="1" dirty="0">
                <a:latin typeface="Arial" panose="020B0604020202020204" pitchFamily="34" charset="0"/>
                <a:cs typeface="Arial" panose="020B0604020202020204" pitchFamily="34" charset="0"/>
              </a:rPr>
              <a:t>Management Plans </a:t>
            </a:r>
            <a:r>
              <a:rPr lang="en-US" sz="3600" dirty="0">
                <a:latin typeface="Arial" panose="020B0604020202020204" pitchFamily="34" charset="0"/>
                <a:cs typeface="Arial" panose="020B0604020202020204" pitchFamily="34" charset="0"/>
              </a:rPr>
              <a:t>for parks that are updated every 10 years. </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Each district has a presence-only </a:t>
            </a:r>
            <a:r>
              <a:rPr lang="en-US" sz="3600" b="1" dirty="0">
                <a:latin typeface="Arial" panose="020B0604020202020204" pitchFamily="34" charset="0"/>
                <a:cs typeface="Arial" panose="020B0604020202020204" pitchFamily="34" charset="0"/>
              </a:rPr>
              <a:t>species list</a:t>
            </a:r>
            <a:r>
              <a:rPr lang="en-US" sz="3600" dirty="0">
                <a:latin typeface="Arial" panose="020B0604020202020204" pitchFamily="34" charset="0"/>
                <a:cs typeface="Arial" panose="020B0604020202020204" pitchFamily="34" charset="0"/>
              </a:rPr>
              <a:t> for parks based on cumulative findings of agency-conducted species inventories.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We examined how species lists created by FDEP for 39 parks compare to the lists of species in each park generated by citizen science observations from </a:t>
            </a:r>
            <a:r>
              <a:rPr lang="en-US" sz="3600" b="1" dirty="0">
                <a:latin typeface="Arial" panose="020B0604020202020204" pitchFamily="34" charset="0"/>
                <a:cs typeface="Arial" panose="020B0604020202020204" pitchFamily="34" charset="0"/>
              </a:rPr>
              <a:t>iNaturalist</a:t>
            </a:r>
            <a:r>
              <a:rPr lang="en-US" sz="3600" dirty="0">
                <a:latin typeface="Arial" panose="020B0604020202020204" pitchFamily="34" charset="0"/>
                <a:cs typeface="Arial" panose="020B0604020202020204" pitchFamily="34" charset="0"/>
              </a:rPr>
              <a:t> and </a:t>
            </a:r>
            <a:r>
              <a:rPr lang="en-US" sz="3600" b="1" dirty="0">
                <a:latin typeface="Arial" panose="020B0604020202020204" pitchFamily="34" charset="0"/>
                <a:cs typeface="Arial" panose="020B0604020202020204" pitchFamily="34" charset="0"/>
              </a:rPr>
              <a:t>eBird</a:t>
            </a:r>
            <a:r>
              <a:rPr lang="en-US" sz="3600" dirty="0">
                <a:latin typeface="Arial" panose="020B0604020202020204" pitchFamily="34" charset="0"/>
                <a:cs typeface="Arial" panose="020B0604020202020204" pitchFamily="34" charset="0"/>
              </a:rPr>
              <a:t>. </a:t>
            </a:r>
          </a:p>
        </p:txBody>
      </p:sp>
      <p:sp>
        <p:nvSpPr>
          <p:cNvPr id="30" name="TextBox 29">
            <a:extLst>
              <a:ext uri="{FF2B5EF4-FFF2-40B4-BE49-F238E27FC236}">
                <a16:creationId xmlns:a16="http://schemas.microsoft.com/office/drawing/2014/main" id="{70550413-B2D6-DC63-3E21-C8F6DACB024A}"/>
              </a:ext>
            </a:extLst>
          </p:cNvPr>
          <p:cNvSpPr txBox="1"/>
          <p:nvPr/>
        </p:nvSpPr>
        <p:spPr>
          <a:xfrm>
            <a:off x="1175365" y="25343288"/>
            <a:ext cx="12737455" cy="6370975"/>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Methods</a:t>
            </a:r>
          </a:p>
          <a:p>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Obtained FDEP District 2 species list with inventories of 39 parks. </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Created ‘Citizen Science’ species lists for each park based on ‘Research Grade’ iNaturalist observations and eBird observations.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Performed taxonomic harmonization of FDEP data with iNaturalist taxonomy using the </a:t>
            </a:r>
            <a:r>
              <a:rPr lang="en-US" sz="3600" dirty="0" err="1">
                <a:latin typeface="Arial" panose="020B0604020202020204" pitchFamily="34" charset="0"/>
                <a:cs typeface="Arial" panose="020B0604020202020204" pitchFamily="34" charset="0"/>
              </a:rPr>
              <a:t>taxize</a:t>
            </a:r>
            <a:r>
              <a:rPr lang="en-US" sz="3600" dirty="0">
                <a:latin typeface="Arial" panose="020B0604020202020204" pitchFamily="34" charset="0"/>
                <a:cs typeface="Arial" panose="020B0604020202020204" pitchFamily="34" charset="0"/>
              </a:rPr>
              <a:t> package in R and manual correction. </a:t>
            </a:r>
          </a:p>
          <a:p>
            <a:endParaRPr lang="en-US" sz="3600"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F82842F-4B75-4E5C-B242-10751DBD0066}"/>
              </a:ext>
            </a:extLst>
          </p:cNvPr>
          <p:cNvSpPr txBox="1"/>
          <p:nvPr/>
        </p:nvSpPr>
        <p:spPr>
          <a:xfrm>
            <a:off x="16035678" y="15929763"/>
            <a:ext cx="4072151" cy="830997"/>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Results</a:t>
            </a:r>
          </a:p>
        </p:txBody>
      </p:sp>
      <p:sp>
        <p:nvSpPr>
          <p:cNvPr id="54" name="TextBox 53">
            <a:extLst>
              <a:ext uri="{FF2B5EF4-FFF2-40B4-BE49-F238E27FC236}">
                <a16:creationId xmlns:a16="http://schemas.microsoft.com/office/drawing/2014/main" id="{C85CCE67-48CB-F69E-C5AE-6BB81691855A}"/>
              </a:ext>
            </a:extLst>
          </p:cNvPr>
          <p:cNvSpPr txBox="1"/>
          <p:nvPr/>
        </p:nvSpPr>
        <p:spPr>
          <a:xfrm>
            <a:off x="14837998" y="29547643"/>
            <a:ext cx="14621347" cy="2062103"/>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Figure 2</a:t>
            </a:r>
            <a:r>
              <a:rPr lang="en-US" sz="3200" dirty="0">
                <a:latin typeface="Arial" panose="020B0604020202020204" pitchFamily="34" charset="0"/>
                <a:cs typeface="Arial" panose="020B0604020202020204" pitchFamily="34" charset="0"/>
              </a:rPr>
              <a:t>. Across all 39 parks, citizen science data adds novel species of plants, insects, and birds to the aggregated species list (A). The proportional contributions of citizen science data and FDEP data vary among individual parks (B,C,D).</a:t>
            </a:r>
          </a:p>
        </p:txBody>
      </p:sp>
      <p:sp>
        <p:nvSpPr>
          <p:cNvPr id="55" name="TextBox 54">
            <a:extLst>
              <a:ext uri="{FF2B5EF4-FFF2-40B4-BE49-F238E27FC236}">
                <a16:creationId xmlns:a16="http://schemas.microsoft.com/office/drawing/2014/main" id="{47119778-809A-BDC5-81F1-4DAB59B88A08}"/>
              </a:ext>
            </a:extLst>
          </p:cNvPr>
          <p:cNvSpPr txBox="1"/>
          <p:nvPr/>
        </p:nvSpPr>
        <p:spPr>
          <a:xfrm>
            <a:off x="30465490" y="14470272"/>
            <a:ext cx="12690298" cy="156966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Figure 3</a:t>
            </a:r>
            <a:r>
              <a:rPr lang="en-US" sz="3200" dirty="0">
                <a:latin typeface="Arial" panose="020B0604020202020204" pitchFamily="34" charset="0"/>
                <a:cs typeface="Arial" panose="020B0604020202020204" pitchFamily="34" charset="0"/>
              </a:rPr>
              <a:t>. Across all 39 parks, 1,319 species have IUCN-reported conservation statuses, as shown in plot colored by data source. Notably, more than 4,000 species in parks have no IUCN status.</a:t>
            </a:r>
          </a:p>
        </p:txBody>
      </p:sp>
      <p:sp>
        <p:nvSpPr>
          <p:cNvPr id="56" name="TextBox 55">
            <a:extLst>
              <a:ext uri="{FF2B5EF4-FFF2-40B4-BE49-F238E27FC236}">
                <a16:creationId xmlns:a16="http://schemas.microsoft.com/office/drawing/2014/main" id="{47145724-608B-EC29-FA6D-3CF332F79E9D}"/>
              </a:ext>
            </a:extLst>
          </p:cNvPr>
          <p:cNvSpPr txBox="1"/>
          <p:nvPr/>
        </p:nvSpPr>
        <p:spPr>
          <a:xfrm>
            <a:off x="1642623" y="23522280"/>
            <a:ext cx="11674596" cy="1077218"/>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Figure 1</a:t>
            </a:r>
            <a:r>
              <a:rPr lang="en-US" sz="3200" dirty="0">
                <a:latin typeface="Arial" panose="020B0604020202020204" pitchFamily="34" charset="0"/>
                <a:cs typeface="Arial" panose="020B0604020202020204" pitchFamily="34" charset="0"/>
              </a:rPr>
              <a:t>. Map of 39 parks in Florida managed by FDEP in the Northeast regulatory district (District 2).</a:t>
            </a:r>
          </a:p>
        </p:txBody>
      </p:sp>
      <p:sp>
        <p:nvSpPr>
          <p:cNvPr id="58" name="TextBox 57">
            <a:extLst>
              <a:ext uri="{FF2B5EF4-FFF2-40B4-BE49-F238E27FC236}">
                <a16:creationId xmlns:a16="http://schemas.microsoft.com/office/drawing/2014/main" id="{677F084E-0C0D-C066-B70D-0DC211C62846}"/>
              </a:ext>
            </a:extLst>
          </p:cNvPr>
          <p:cNvSpPr txBox="1"/>
          <p:nvPr/>
        </p:nvSpPr>
        <p:spPr>
          <a:xfrm>
            <a:off x="30465490" y="16497774"/>
            <a:ext cx="12198708" cy="5816977"/>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Discussion</a:t>
            </a:r>
          </a:p>
          <a:p>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Citizen science data could improve the completeness of species lists in management plans without increasing the burden on state agencies.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Citizen science data appears to consistently provide otherwise undocumented insect species.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We hope to learn more by expanding this research to include other parks and other state-managed lands with species inventories. </a:t>
            </a:r>
          </a:p>
        </p:txBody>
      </p:sp>
      <p:sp>
        <p:nvSpPr>
          <p:cNvPr id="63" name="TextBox 62">
            <a:extLst>
              <a:ext uri="{FF2B5EF4-FFF2-40B4-BE49-F238E27FC236}">
                <a16:creationId xmlns:a16="http://schemas.microsoft.com/office/drawing/2014/main" id="{69015496-E1DC-A71E-C3C2-DF68F9D0AE71}"/>
              </a:ext>
            </a:extLst>
          </p:cNvPr>
          <p:cNvSpPr txBox="1"/>
          <p:nvPr/>
        </p:nvSpPr>
        <p:spPr>
          <a:xfrm>
            <a:off x="30722054" y="29776864"/>
            <a:ext cx="12198709" cy="156966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Figure 4</a:t>
            </a:r>
            <a:r>
              <a:rPr lang="en-US" sz="3200" dirty="0">
                <a:latin typeface="Arial" panose="020B0604020202020204" pitchFamily="34" charset="0"/>
                <a:cs typeface="Arial" panose="020B0604020202020204" pitchFamily="34" charset="0"/>
              </a:rPr>
              <a:t>. The number of citizen science observers in each park has a weak effect on the percent difference between citizen science and FDEP species counts.</a:t>
            </a:r>
          </a:p>
        </p:txBody>
      </p:sp>
      <p:pic>
        <p:nvPicPr>
          <p:cNvPr id="1035" name="Picture 1034">
            <a:extLst>
              <a:ext uri="{FF2B5EF4-FFF2-40B4-BE49-F238E27FC236}">
                <a16:creationId xmlns:a16="http://schemas.microsoft.com/office/drawing/2014/main" id="{5F99086B-0A1F-9688-0F89-2DA96877503A}"/>
              </a:ext>
            </a:extLst>
          </p:cNvPr>
          <p:cNvPicPr>
            <a:picLocks noChangeAspect="1"/>
          </p:cNvPicPr>
          <p:nvPr/>
        </p:nvPicPr>
        <p:blipFill>
          <a:blip r:embed="rId4"/>
          <a:srcRect/>
          <a:stretch/>
        </p:blipFill>
        <p:spPr>
          <a:xfrm>
            <a:off x="1113773" y="15929763"/>
            <a:ext cx="12239142" cy="7788545"/>
          </a:xfrm>
          <a:prstGeom prst="rect">
            <a:avLst/>
          </a:prstGeom>
        </p:spPr>
      </p:pic>
      <p:cxnSp>
        <p:nvCxnSpPr>
          <p:cNvPr id="1038" name="Straight Connector 1037">
            <a:extLst>
              <a:ext uri="{FF2B5EF4-FFF2-40B4-BE49-F238E27FC236}">
                <a16:creationId xmlns:a16="http://schemas.microsoft.com/office/drawing/2014/main" id="{6613B698-1181-C4A3-E386-A213A47D129B}"/>
              </a:ext>
            </a:extLst>
          </p:cNvPr>
          <p:cNvCxnSpPr>
            <a:cxnSpLocks/>
          </p:cNvCxnSpPr>
          <p:nvPr/>
        </p:nvCxnSpPr>
        <p:spPr>
          <a:xfrm>
            <a:off x="14283863" y="6289552"/>
            <a:ext cx="0" cy="25440672"/>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40" name="Straight Connector 1039">
            <a:extLst>
              <a:ext uri="{FF2B5EF4-FFF2-40B4-BE49-F238E27FC236}">
                <a16:creationId xmlns:a16="http://schemas.microsoft.com/office/drawing/2014/main" id="{BA138B21-0242-1433-5C9A-BC41534A1554}"/>
              </a:ext>
            </a:extLst>
          </p:cNvPr>
          <p:cNvCxnSpPr>
            <a:cxnSpLocks/>
          </p:cNvCxnSpPr>
          <p:nvPr/>
        </p:nvCxnSpPr>
        <p:spPr>
          <a:xfrm>
            <a:off x="30070748" y="6289552"/>
            <a:ext cx="0" cy="25292234"/>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41" name="Straight Connector 1040">
            <a:extLst>
              <a:ext uri="{FF2B5EF4-FFF2-40B4-BE49-F238E27FC236}">
                <a16:creationId xmlns:a16="http://schemas.microsoft.com/office/drawing/2014/main" id="{20191BC6-1387-8FB9-ADFD-633134A19CAE}"/>
              </a:ext>
            </a:extLst>
          </p:cNvPr>
          <p:cNvCxnSpPr>
            <a:cxnSpLocks/>
          </p:cNvCxnSpPr>
          <p:nvPr/>
        </p:nvCxnSpPr>
        <p:spPr>
          <a:xfrm flipH="1">
            <a:off x="1127347" y="15739942"/>
            <a:ext cx="12662853" cy="0"/>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ECC15D2E-AB02-7E58-D6AB-0FA1756A5A25}"/>
              </a:ext>
            </a:extLst>
          </p:cNvPr>
          <p:cNvCxnSpPr>
            <a:cxnSpLocks/>
          </p:cNvCxnSpPr>
          <p:nvPr/>
        </p:nvCxnSpPr>
        <p:spPr>
          <a:xfrm flipH="1">
            <a:off x="927704" y="24906558"/>
            <a:ext cx="12862496" cy="0"/>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pic>
        <p:nvPicPr>
          <p:cNvPr id="2" name="Google Shape;189;p13">
            <a:extLst>
              <a:ext uri="{FF2B5EF4-FFF2-40B4-BE49-F238E27FC236}">
                <a16:creationId xmlns:a16="http://schemas.microsoft.com/office/drawing/2014/main" id="{03EE71BF-63D2-DBE1-B058-75D877992604}"/>
              </a:ext>
            </a:extLst>
          </p:cNvPr>
          <p:cNvPicPr preferRelativeResize="0"/>
          <p:nvPr/>
        </p:nvPicPr>
        <p:blipFill>
          <a:blip r:embed="rId5">
            <a:alphaModFix/>
          </a:blip>
          <a:stretch>
            <a:fillRect/>
          </a:stretch>
        </p:blipFill>
        <p:spPr>
          <a:xfrm>
            <a:off x="785508" y="4207987"/>
            <a:ext cx="3784383" cy="1969441"/>
          </a:xfrm>
          <a:prstGeom prst="rect">
            <a:avLst/>
          </a:prstGeom>
          <a:noFill/>
          <a:ln>
            <a:noFill/>
          </a:ln>
        </p:spPr>
      </p:pic>
      <p:pic>
        <p:nvPicPr>
          <p:cNvPr id="11" name="Picture 10">
            <a:extLst>
              <a:ext uri="{FF2B5EF4-FFF2-40B4-BE49-F238E27FC236}">
                <a16:creationId xmlns:a16="http://schemas.microsoft.com/office/drawing/2014/main" id="{BA9E7767-9C1F-94E4-3136-1D170B20ED64}"/>
              </a:ext>
            </a:extLst>
          </p:cNvPr>
          <p:cNvPicPr>
            <a:picLocks noChangeAspect="1"/>
          </p:cNvPicPr>
          <p:nvPr/>
        </p:nvPicPr>
        <p:blipFill>
          <a:blip r:embed="rId6"/>
          <a:srcRect/>
          <a:stretch/>
        </p:blipFill>
        <p:spPr>
          <a:xfrm>
            <a:off x="31183134" y="6860345"/>
            <a:ext cx="11819842" cy="7521718"/>
          </a:xfrm>
          <a:prstGeom prst="rect">
            <a:avLst/>
          </a:prstGeom>
        </p:spPr>
      </p:pic>
      <p:sp>
        <p:nvSpPr>
          <p:cNvPr id="17" name="Rounded Rectangle 16">
            <a:extLst>
              <a:ext uri="{FF2B5EF4-FFF2-40B4-BE49-F238E27FC236}">
                <a16:creationId xmlns:a16="http://schemas.microsoft.com/office/drawing/2014/main" id="{8F7C2A20-E864-89FC-D2AA-60D3F51FCD1B}"/>
              </a:ext>
            </a:extLst>
          </p:cNvPr>
          <p:cNvSpPr/>
          <p:nvPr/>
        </p:nvSpPr>
        <p:spPr>
          <a:xfrm>
            <a:off x="15168589" y="8538285"/>
            <a:ext cx="13885664" cy="7102571"/>
          </a:xfrm>
          <a:prstGeom prst="roundRect">
            <a:avLst/>
          </a:prstGeom>
          <a:solidFill>
            <a:srgbClr val="C3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1B7A11D-E8B9-607B-9718-FBD83D4A322B}"/>
              </a:ext>
            </a:extLst>
          </p:cNvPr>
          <p:cNvCxnSpPr>
            <a:cxnSpLocks/>
          </p:cNvCxnSpPr>
          <p:nvPr/>
        </p:nvCxnSpPr>
        <p:spPr>
          <a:xfrm flipH="1">
            <a:off x="30465490" y="16345261"/>
            <a:ext cx="11922917" cy="0"/>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1C3344F8-B0DE-85E1-EBB3-65868C4293DC}"/>
              </a:ext>
            </a:extLst>
          </p:cNvPr>
          <p:cNvPicPr>
            <a:picLocks noChangeAspect="1"/>
          </p:cNvPicPr>
          <p:nvPr/>
        </p:nvPicPr>
        <p:blipFill>
          <a:blip r:embed="rId7"/>
          <a:srcRect/>
          <a:stretch/>
        </p:blipFill>
        <p:spPr>
          <a:xfrm>
            <a:off x="14611612" y="19712838"/>
            <a:ext cx="14477683" cy="9213071"/>
          </a:xfrm>
          <a:prstGeom prst="rect">
            <a:avLst/>
          </a:prstGeom>
        </p:spPr>
      </p:pic>
      <p:sp>
        <p:nvSpPr>
          <p:cNvPr id="59" name="TextBox 58">
            <a:extLst>
              <a:ext uri="{FF2B5EF4-FFF2-40B4-BE49-F238E27FC236}">
                <a16:creationId xmlns:a16="http://schemas.microsoft.com/office/drawing/2014/main" id="{CB5D7787-79B9-54B9-8D1C-D99113A67467}"/>
              </a:ext>
            </a:extLst>
          </p:cNvPr>
          <p:cNvSpPr txBox="1"/>
          <p:nvPr/>
        </p:nvSpPr>
        <p:spPr>
          <a:xfrm>
            <a:off x="16057970" y="6817983"/>
            <a:ext cx="11819843" cy="8771632"/>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Research Questions</a:t>
            </a:r>
          </a:p>
          <a:p>
            <a:endParaRPr lang="en-US" sz="4800" b="1" u="sng"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00" b="1" dirty="0">
              <a:latin typeface="Arial" panose="020B0604020202020204" pitchFamily="34"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cs typeface="Arial" panose="020B0604020202020204" pitchFamily="34" charset="0"/>
              </a:rPr>
              <a:t>Can citizen science data be used in conjunction with state agency data to create more complete species inventories in state parks?</a:t>
            </a:r>
          </a:p>
          <a:p>
            <a:pPr marL="742950" indent="-742950">
              <a:buFont typeface="+mj-lt"/>
              <a:buAutoNum type="arabicPeriod"/>
            </a:pPr>
            <a:endParaRPr lang="en-US" sz="3600" b="1" dirty="0">
              <a:latin typeface="Arial" panose="020B0604020202020204" pitchFamily="34"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cs typeface="Arial" panose="020B0604020202020204" pitchFamily="34" charset="0"/>
              </a:rPr>
              <a:t>Are there any types of species/taxa that citizen science and/or state agency data favor? </a:t>
            </a:r>
          </a:p>
          <a:p>
            <a:pPr marL="742950" indent="-742950">
              <a:buFont typeface="+mj-lt"/>
              <a:buAutoNum type="arabicPeriod"/>
            </a:pPr>
            <a:endParaRPr lang="en-US" sz="3600" b="1" dirty="0">
              <a:latin typeface="Arial" panose="020B0604020202020204" pitchFamily="34"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cs typeface="Arial" panose="020B0604020202020204" pitchFamily="34" charset="0"/>
              </a:rPr>
              <a:t>What park qualities lead to differences in the contents of citizen science species inventories and state agency species inventories?</a:t>
            </a:r>
          </a:p>
          <a:p>
            <a:pPr marL="742950" indent="-742950">
              <a:buFont typeface="+mj-lt"/>
              <a:buAutoNum type="arabicPeriod"/>
            </a:pPr>
            <a:endParaRPr lang="en-US" sz="3600"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9E6CAF21-66BC-B753-DAD4-18738F334813}"/>
              </a:ext>
            </a:extLst>
          </p:cNvPr>
          <p:cNvPicPr>
            <a:picLocks noChangeAspect="1"/>
          </p:cNvPicPr>
          <p:nvPr/>
        </p:nvPicPr>
        <p:blipFill>
          <a:blip r:embed="rId8"/>
          <a:srcRect/>
          <a:stretch/>
        </p:blipFill>
        <p:spPr>
          <a:xfrm>
            <a:off x="32285976" y="22681009"/>
            <a:ext cx="10102431" cy="6428820"/>
          </a:xfrm>
          <a:prstGeom prst="rect">
            <a:avLst/>
          </a:prstGeom>
        </p:spPr>
      </p:pic>
      <p:sp>
        <p:nvSpPr>
          <p:cNvPr id="21" name="TextBox 20">
            <a:extLst>
              <a:ext uri="{FF2B5EF4-FFF2-40B4-BE49-F238E27FC236}">
                <a16:creationId xmlns:a16="http://schemas.microsoft.com/office/drawing/2014/main" id="{835CD2C6-5FE8-0478-ACB0-CE4697570543}"/>
              </a:ext>
            </a:extLst>
          </p:cNvPr>
          <p:cNvSpPr txBox="1"/>
          <p:nvPr/>
        </p:nvSpPr>
        <p:spPr>
          <a:xfrm rot="16200000">
            <a:off x="28572480" y="25112766"/>
            <a:ext cx="6148957" cy="1477328"/>
          </a:xfrm>
          <a:prstGeom prst="rect">
            <a:avLst/>
          </a:prstGeom>
          <a:noFill/>
        </p:spPr>
        <p:txBody>
          <a:bodyPr wrap="square" rtlCol="0">
            <a:spAutoFit/>
          </a:bodyPr>
          <a:lstStyle/>
          <a:p>
            <a:pPr algn="ctr"/>
            <a:r>
              <a:rPr lang="en-US" sz="3000" dirty="0">
                <a:latin typeface="Arial" panose="020B0604020202020204" pitchFamily="34" charset="0"/>
                <a:cs typeface="Arial" panose="020B0604020202020204" pitchFamily="34" charset="0"/>
              </a:rPr>
              <a:t>Percent difference between citizen science species count and FDEP species count</a:t>
            </a:r>
          </a:p>
        </p:txBody>
      </p:sp>
      <p:sp>
        <p:nvSpPr>
          <p:cNvPr id="22" name="TextBox 21">
            <a:extLst>
              <a:ext uri="{FF2B5EF4-FFF2-40B4-BE49-F238E27FC236}">
                <a16:creationId xmlns:a16="http://schemas.microsoft.com/office/drawing/2014/main" id="{5B3A6331-7E89-12C5-B3FE-1CD1F6F86EC3}"/>
              </a:ext>
            </a:extLst>
          </p:cNvPr>
          <p:cNvSpPr txBox="1"/>
          <p:nvPr/>
        </p:nvSpPr>
        <p:spPr>
          <a:xfrm rot="16200000">
            <a:off x="29048331" y="9184772"/>
            <a:ext cx="3715607"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Percent of species</a:t>
            </a:r>
          </a:p>
        </p:txBody>
      </p:sp>
      <p:sp>
        <p:nvSpPr>
          <p:cNvPr id="23" name="TextBox 22">
            <a:extLst>
              <a:ext uri="{FF2B5EF4-FFF2-40B4-BE49-F238E27FC236}">
                <a16:creationId xmlns:a16="http://schemas.microsoft.com/office/drawing/2014/main" id="{B511BF38-3ACC-301E-DCC3-97D7EBF11434}"/>
              </a:ext>
            </a:extLst>
          </p:cNvPr>
          <p:cNvSpPr txBox="1"/>
          <p:nvPr/>
        </p:nvSpPr>
        <p:spPr>
          <a:xfrm>
            <a:off x="32772551" y="13707443"/>
            <a:ext cx="5888299"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IUCN Conservation Status</a:t>
            </a:r>
          </a:p>
        </p:txBody>
      </p:sp>
      <p:sp>
        <p:nvSpPr>
          <p:cNvPr id="24" name="TextBox 23">
            <a:extLst>
              <a:ext uri="{FF2B5EF4-FFF2-40B4-BE49-F238E27FC236}">
                <a16:creationId xmlns:a16="http://schemas.microsoft.com/office/drawing/2014/main" id="{66CFA48D-8585-14F6-79B7-F3A43022DE24}"/>
              </a:ext>
            </a:extLst>
          </p:cNvPr>
          <p:cNvSpPr txBox="1"/>
          <p:nvPr/>
        </p:nvSpPr>
        <p:spPr>
          <a:xfrm>
            <a:off x="33994374" y="29136443"/>
            <a:ext cx="6685633"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Number of citizen science observers</a:t>
            </a:r>
          </a:p>
        </p:txBody>
      </p:sp>
      <p:sp>
        <p:nvSpPr>
          <p:cNvPr id="25" name="TextBox 24">
            <a:extLst>
              <a:ext uri="{FF2B5EF4-FFF2-40B4-BE49-F238E27FC236}">
                <a16:creationId xmlns:a16="http://schemas.microsoft.com/office/drawing/2014/main" id="{78C05882-2068-CF43-6E2E-DC70D5A7762B}"/>
              </a:ext>
            </a:extLst>
          </p:cNvPr>
          <p:cNvSpPr txBox="1"/>
          <p:nvPr/>
        </p:nvSpPr>
        <p:spPr>
          <a:xfrm>
            <a:off x="19222254" y="28723430"/>
            <a:ext cx="2790574"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Species Count</a:t>
            </a:r>
          </a:p>
        </p:txBody>
      </p:sp>
      <p:sp>
        <p:nvSpPr>
          <p:cNvPr id="31" name="TextBox 30">
            <a:extLst>
              <a:ext uri="{FF2B5EF4-FFF2-40B4-BE49-F238E27FC236}">
                <a16:creationId xmlns:a16="http://schemas.microsoft.com/office/drawing/2014/main" id="{168C0083-960D-C2ED-5B9A-AF24204B36D2}"/>
              </a:ext>
            </a:extLst>
          </p:cNvPr>
          <p:cNvSpPr txBox="1"/>
          <p:nvPr/>
        </p:nvSpPr>
        <p:spPr>
          <a:xfrm>
            <a:off x="25882591" y="28723430"/>
            <a:ext cx="2790574"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Species Count</a:t>
            </a:r>
          </a:p>
        </p:txBody>
      </p:sp>
      <p:sp>
        <p:nvSpPr>
          <p:cNvPr id="45" name="Rounded Rectangle 44">
            <a:extLst>
              <a:ext uri="{FF2B5EF4-FFF2-40B4-BE49-F238E27FC236}">
                <a16:creationId xmlns:a16="http://schemas.microsoft.com/office/drawing/2014/main" id="{D013F677-309D-21F3-57B2-A541074B5CAC}"/>
              </a:ext>
            </a:extLst>
          </p:cNvPr>
          <p:cNvSpPr/>
          <p:nvPr/>
        </p:nvSpPr>
        <p:spPr>
          <a:xfrm>
            <a:off x="20985220" y="17497096"/>
            <a:ext cx="3538978" cy="134516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8AE660A5-EAF9-232C-C3BC-2D0B247F341D}"/>
              </a:ext>
            </a:extLst>
          </p:cNvPr>
          <p:cNvSpPr/>
          <p:nvPr/>
        </p:nvSpPr>
        <p:spPr>
          <a:xfrm>
            <a:off x="25914428" y="17522963"/>
            <a:ext cx="3682279" cy="134516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CAFFA427-DD01-7820-34AC-4FBAB510637A}"/>
              </a:ext>
            </a:extLst>
          </p:cNvPr>
          <p:cNvSpPr/>
          <p:nvPr/>
        </p:nvSpPr>
        <p:spPr>
          <a:xfrm>
            <a:off x="15430598" y="17544191"/>
            <a:ext cx="3996919" cy="13451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988F449-8F9A-EB34-67A4-5F94053B4AA6}"/>
              </a:ext>
            </a:extLst>
          </p:cNvPr>
          <p:cNvSpPr/>
          <p:nvPr/>
        </p:nvSpPr>
        <p:spPr>
          <a:xfrm>
            <a:off x="19813526" y="17245856"/>
            <a:ext cx="1837433" cy="1866900"/>
          </a:xfrm>
          <a:prstGeom prst="ellipse">
            <a:avLst/>
          </a:prstGeom>
          <a:solidFill>
            <a:srgbClr val="7AD15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0CEDC28C-EB35-CDDF-CE95-47C17AA2E33A}"/>
              </a:ext>
            </a:extLst>
          </p:cNvPr>
          <p:cNvSpPr/>
          <p:nvPr/>
        </p:nvSpPr>
        <p:spPr>
          <a:xfrm>
            <a:off x="14777527" y="17247065"/>
            <a:ext cx="1837433" cy="1866900"/>
          </a:xfrm>
          <a:prstGeom prst="ellipse">
            <a:avLst/>
          </a:prstGeom>
          <a:solidFill>
            <a:srgbClr val="2E78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Bar chart with solid fill">
            <a:extLst>
              <a:ext uri="{FF2B5EF4-FFF2-40B4-BE49-F238E27FC236}">
                <a16:creationId xmlns:a16="http://schemas.microsoft.com/office/drawing/2014/main" id="{E1CD1EC6-2236-CD9E-0EB2-CA7216C3D7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936926" y="17421079"/>
            <a:ext cx="1516454" cy="1516454"/>
          </a:xfrm>
          <a:prstGeom prst="rect">
            <a:avLst/>
          </a:prstGeom>
          <a:scene3d>
            <a:camera prst="orthographicFront">
              <a:rot lat="0" lon="10800000" rev="0"/>
            </a:camera>
            <a:lightRig rig="threePt" dir="t"/>
          </a:scene3d>
        </p:spPr>
      </p:pic>
      <p:sp>
        <p:nvSpPr>
          <p:cNvPr id="51" name="TextBox 50">
            <a:extLst>
              <a:ext uri="{FF2B5EF4-FFF2-40B4-BE49-F238E27FC236}">
                <a16:creationId xmlns:a16="http://schemas.microsoft.com/office/drawing/2014/main" id="{457856B9-351F-5043-C5EC-51949E2A4ABC}"/>
              </a:ext>
            </a:extLst>
          </p:cNvPr>
          <p:cNvSpPr txBox="1"/>
          <p:nvPr/>
        </p:nvSpPr>
        <p:spPr>
          <a:xfrm>
            <a:off x="16375051" y="17546505"/>
            <a:ext cx="2999780" cy="1384995"/>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5,560</a:t>
            </a:r>
            <a:r>
              <a:rPr lang="en-US" sz="2800" dirty="0">
                <a:latin typeface="Arial" panose="020B0604020202020204" pitchFamily="34" charset="0"/>
                <a:cs typeface="Arial" panose="020B0604020202020204" pitchFamily="34" charset="0"/>
              </a:rPr>
              <a:t> species across all 39 parks </a:t>
            </a:r>
            <a:endParaRPr lang="en-US" sz="2800" b="1"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A24E4FB4-6F0B-8C79-C6F1-F9BCD904E780}"/>
              </a:ext>
            </a:extLst>
          </p:cNvPr>
          <p:cNvSpPr txBox="1"/>
          <p:nvPr/>
        </p:nvSpPr>
        <p:spPr>
          <a:xfrm>
            <a:off x="21523833" y="17511724"/>
            <a:ext cx="2999780" cy="1384995"/>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3,948</a:t>
            </a:r>
            <a:r>
              <a:rPr lang="en-US" sz="2800" dirty="0">
                <a:latin typeface="Arial" panose="020B0604020202020204" pitchFamily="34" charset="0"/>
                <a:cs typeface="Arial" panose="020B0604020202020204" pitchFamily="34" charset="0"/>
              </a:rPr>
              <a:t> species recorded by FDEP</a:t>
            </a:r>
            <a:endParaRPr lang="en-US" sz="2800" b="1" dirty="0">
              <a:latin typeface="Arial" panose="020B0604020202020204" pitchFamily="34" charset="0"/>
              <a:cs typeface="Arial" panose="020B0604020202020204" pitchFamily="34" charset="0"/>
            </a:endParaRPr>
          </a:p>
        </p:txBody>
      </p:sp>
      <p:sp>
        <p:nvSpPr>
          <p:cNvPr id="1024" name="TextBox 1023">
            <a:extLst>
              <a:ext uri="{FF2B5EF4-FFF2-40B4-BE49-F238E27FC236}">
                <a16:creationId xmlns:a16="http://schemas.microsoft.com/office/drawing/2014/main" id="{87AC14F1-C8E7-D5FF-E947-6BA65BDCD101}"/>
              </a:ext>
            </a:extLst>
          </p:cNvPr>
          <p:cNvSpPr txBox="1"/>
          <p:nvPr/>
        </p:nvSpPr>
        <p:spPr>
          <a:xfrm>
            <a:off x="26630599" y="17521508"/>
            <a:ext cx="2999780" cy="1384995"/>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3,646</a:t>
            </a:r>
            <a:r>
              <a:rPr lang="en-US" sz="2800" dirty="0">
                <a:latin typeface="Arial" panose="020B0604020202020204" pitchFamily="34" charset="0"/>
                <a:cs typeface="Arial" panose="020B0604020202020204" pitchFamily="34" charset="0"/>
              </a:rPr>
              <a:t> species recorded by the citizen scientists</a:t>
            </a:r>
            <a:endParaRPr lang="en-US" sz="2800" b="1" dirty="0">
              <a:latin typeface="Arial" panose="020B0604020202020204" pitchFamily="34" charset="0"/>
              <a:cs typeface="Arial" panose="020B0604020202020204" pitchFamily="34" charset="0"/>
            </a:endParaRPr>
          </a:p>
        </p:txBody>
      </p:sp>
      <p:sp>
        <p:nvSpPr>
          <p:cNvPr id="1025" name="TextBox 1024">
            <a:extLst>
              <a:ext uri="{FF2B5EF4-FFF2-40B4-BE49-F238E27FC236}">
                <a16:creationId xmlns:a16="http://schemas.microsoft.com/office/drawing/2014/main" id="{9A270DFD-1CA7-01B9-1EFF-C4DA3230AD79}"/>
              </a:ext>
            </a:extLst>
          </p:cNvPr>
          <p:cNvSpPr txBox="1"/>
          <p:nvPr/>
        </p:nvSpPr>
        <p:spPr>
          <a:xfrm>
            <a:off x="32124385" y="6945153"/>
            <a:ext cx="806945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 = 10       n = 1      n = 1204     n = 40      n = 37       n = 18        n = 9       </a:t>
            </a:r>
          </a:p>
        </p:txBody>
      </p:sp>
      <p:sp>
        <p:nvSpPr>
          <p:cNvPr id="33" name="Oval 32">
            <a:extLst>
              <a:ext uri="{FF2B5EF4-FFF2-40B4-BE49-F238E27FC236}">
                <a16:creationId xmlns:a16="http://schemas.microsoft.com/office/drawing/2014/main" id="{E3569847-FE7B-3045-EBC8-AAA52927CA02}"/>
              </a:ext>
            </a:extLst>
          </p:cNvPr>
          <p:cNvSpPr/>
          <p:nvPr/>
        </p:nvSpPr>
        <p:spPr>
          <a:xfrm>
            <a:off x="24882914" y="17245856"/>
            <a:ext cx="1837433" cy="1866900"/>
          </a:xfrm>
          <a:prstGeom prst="ellipse">
            <a:avLst/>
          </a:prstGeom>
          <a:solidFill>
            <a:srgbClr val="45165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90EACD1-4071-35D8-A853-0CD1E01EC65F}"/>
              </a:ext>
            </a:extLst>
          </p:cNvPr>
          <p:cNvSpPr/>
          <p:nvPr/>
        </p:nvSpPr>
        <p:spPr>
          <a:xfrm>
            <a:off x="25026895" y="17399379"/>
            <a:ext cx="1549469" cy="15598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endParaRPr lang="en-US" dirty="0"/>
          </a:p>
          <a:p>
            <a:endParaRPr lang="en-US" b="1" dirty="0"/>
          </a:p>
        </p:txBody>
      </p:sp>
      <p:pic>
        <p:nvPicPr>
          <p:cNvPr id="38" name="Picture 14" descr="eBird by Cornell Lab - Apps on Google Play">
            <a:extLst>
              <a:ext uri="{FF2B5EF4-FFF2-40B4-BE49-F238E27FC236}">
                <a16:creationId xmlns:a16="http://schemas.microsoft.com/office/drawing/2014/main" id="{BF1B8F7A-14CC-28C9-DD97-007CF38A6F01}"/>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23633" b="72461" l="11719" r="93359">
                        <a14:foregroundMark x1="19531" y1="47266" x2="14585" y2="51300"/>
                        <a14:foregroundMark x1="16127" y1="61739" x2="16211" y2="61914"/>
                        <a14:foregroundMark x1="12668" y1="54492" x2="15960" y2="61388"/>
                        <a14:foregroundMark x1="12410" y1="53952" x2="12668" y2="54492"/>
                        <a14:foregroundMark x1="16211" y1="61914" x2="26172" y2="62109"/>
                        <a14:foregroundMark x1="16231" y1="60963" x2="16016" y2="60938"/>
                        <a14:foregroundMark x1="26172" y1="62109" x2="16595" y2="61005"/>
                        <a14:foregroundMark x1="16016" y1="60938" x2="15430" y2="50391"/>
                        <a14:foregroundMark x1="15430" y1="50391" x2="16211" y2="54102"/>
                        <a14:foregroundMark x1="50391" y1="38281" x2="49805" y2="43555"/>
                        <a14:foregroundMark x1="51563" y1="42969" x2="65039" y2="48438"/>
                        <a14:foregroundMark x1="65039" y1="48438" x2="52539" y2="47266"/>
                        <a14:foregroundMark x1="52539" y1="47266" x2="62109" y2="46875"/>
                        <a14:foregroundMark x1="62109" y1="46875" x2="47461" y2="46680"/>
                        <a14:foregroundMark x1="47461" y1="46680" x2="75000" y2="41992"/>
                        <a14:foregroundMark x1="75000" y1="41992" x2="54297" y2="43164"/>
                        <a14:foregroundMark x1="54297" y1="43164" x2="77148" y2="38867"/>
                        <a14:foregroundMark x1="77148" y1="38867" x2="65234" y2="41992"/>
                        <a14:foregroundMark x1="65234" y1="41992" x2="74609" y2="43359"/>
                        <a14:foregroundMark x1="74609" y1="43359" x2="83008" y2="38281"/>
                        <a14:foregroundMark x1="83008" y1="38281" x2="82617" y2="53516"/>
                        <a14:foregroundMark x1="49609" y1="41602" x2="37109" y2="42969"/>
                        <a14:foregroundMark x1="37109" y1="42969" x2="37305" y2="55273"/>
                        <a14:foregroundMark x1="37305" y1="55273" x2="36914" y2="54688"/>
                        <a14:foregroundMark x1="45313" y1="51563" x2="37695" y2="58203"/>
                        <a14:foregroundMark x1="37695" y1="58203" x2="41992" y2="48633"/>
                        <a14:foregroundMark x1="41992" y1="48633" x2="39844" y2="58008"/>
                        <a14:foregroundMark x1="39844" y1="58008" x2="36523" y2="59570"/>
                        <a14:foregroundMark x1="41016" y1="50977" x2="48242" y2="58398"/>
                        <a14:foregroundMark x1="48242" y1="58398" x2="48438" y2="47461"/>
                        <a14:foregroundMark x1="48438" y1="47461" x2="49219" y2="57422"/>
                        <a14:foregroundMark x1="49219" y1="57422" x2="47461" y2="44141"/>
                        <a14:foregroundMark x1="47461" y1="44141" x2="47070" y2="54102"/>
                        <a14:foregroundMark x1="47070" y1="54102" x2="47070" y2="54102"/>
                        <a14:foregroundMark x1="45117" y1="61523" x2="56836" y2="62695"/>
                        <a14:foregroundMark x1="56836" y1="62695" x2="77344" y2="61914"/>
                        <a14:foregroundMark x1="77344" y1="61914" x2="81836" y2="52734"/>
                        <a14:foregroundMark x1="81836" y1="52734" x2="71289" y2="50781"/>
                        <a14:foregroundMark x1="71289" y1="50781" x2="61523" y2="53906"/>
                        <a14:foregroundMark x1="61523" y1="53906" x2="52344" y2="54102"/>
                        <a14:foregroundMark x1="52344" y1="54102" x2="69336" y2="53320"/>
                        <a14:foregroundMark x1="69336" y1="53320" x2="56445" y2="52539"/>
                        <a14:foregroundMark x1="56445" y1="52539" x2="66406" y2="50391"/>
                        <a14:foregroundMark x1="66406" y1="50391" x2="50195" y2="51758"/>
                        <a14:foregroundMark x1="50195" y1="51758" x2="61523" y2="50195"/>
                        <a14:foregroundMark x1="61523" y1="50195" x2="43945" y2="51953"/>
                        <a14:foregroundMark x1="43945" y1="51953" x2="55273" y2="49219"/>
                        <a14:foregroundMark x1="55273" y1="49219" x2="44531" y2="53711"/>
                        <a14:foregroundMark x1="44531" y1="53711" x2="54297" y2="60352"/>
                        <a14:foregroundMark x1="54297" y1="60352" x2="65039" y2="60156"/>
                        <a14:foregroundMark x1="65039" y1="60156" x2="74023" y2="60547"/>
                        <a14:foregroundMark x1="74023" y1="60547" x2="58984" y2="59766"/>
                        <a14:foregroundMark x1="58984" y1="59766" x2="71680" y2="61914"/>
                        <a14:foregroundMark x1="71680" y1="61914" x2="56445" y2="54297"/>
                        <a14:foregroundMark x1="56445" y1="54297" x2="66406" y2="53320"/>
                        <a14:foregroundMark x1="66406" y1="53320" x2="66602" y2="58203"/>
                        <a14:foregroundMark x1="40820" y1="62891" x2="71680" y2="62305"/>
                        <a14:foregroundMark x1="71680" y1="62305" x2="73438" y2="62305"/>
                        <a14:foregroundMark x1="27148" y1="38867" x2="38086" y2="39063"/>
                        <a14:foregroundMark x1="38086" y1="39063" x2="66797" y2="37695"/>
                        <a14:foregroundMark x1="66797" y1="37695" x2="76563" y2="37891"/>
                        <a14:foregroundMark x1="76563" y1="37891" x2="47461" y2="40625"/>
                        <a14:foregroundMark x1="47461" y1="40625" x2="67578" y2="39453"/>
                        <a14:foregroundMark x1="67578" y1="39453" x2="49805" y2="39648"/>
                        <a14:foregroundMark x1="49805" y1="39648" x2="59961" y2="39648"/>
                        <a14:foregroundMark x1="59961" y1="39648" x2="49414" y2="42773"/>
                        <a14:foregroundMark x1="49414" y1="42773" x2="63867" y2="40820"/>
                        <a14:foregroundMark x1="63867" y1="40820" x2="50781" y2="39258"/>
                        <a14:foregroundMark x1="50781" y1="39258" x2="71875" y2="38477"/>
                        <a14:foregroundMark x1="71875" y1="38477" x2="62891" y2="39258"/>
                        <a14:foregroundMark x1="62891" y1="39258" x2="70508" y2="40625"/>
                        <a14:foregroundMark x1="15820" y1="48438" x2="24414" y2="45508"/>
                        <a14:foregroundMark x1="24414" y1="45508" x2="30664" y2="52539"/>
                        <a14:foregroundMark x1="30664" y1="52539" x2="29883" y2="61719"/>
                        <a14:foregroundMark x1="29883" y1="61719" x2="21484" y2="53320"/>
                        <a14:foregroundMark x1="21484" y1="53320" x2="28125" y2="60156"/>
                        <a14:foregroundMark x1="28125" y1="60156" x2="16211" y2="54102"/>
                        <a14:foregroundMark x1="16211" y1="54102" x2="14063" y2="53516"/>
                        <a14:foregroundMark x1="17383" y1="51172" x2="22266" y2="51367"/>
                        <a14:foregroundMark x1="20898" y1="45703" x2="29688" y2="43164"/>
                        <a14:foregroundMark x1="29688" y1="43164" x2="19727" y2="46484"/>
                        <a14:foregroundMark x1="19727" y1="46484" x2="27734" y2="41016"/>
                        <a14:foregroundMark x1="27734" y1="41016" x2="29297" y2="48633"/>
                        <a14:foregroundMark x1="75000" y1="38086" x2="83984" y2="61523"/>
                        <a14:foregroundMark x1="84180" y1="38672" x2="84310" y2="40347"/>
                        <a14:foregroundMark x1="82227" y1="37305" x2="83091" y2="41855"/>
                        <a14:foregroundMark x1="86724" y1="61177" x2="86914" y2="63672"/>
                        <a14:foregroundMark x1="76172" y1="61523" x2="85547" y2="62500"/>
                        <a14:foregroundMark x1="85948" y1="40256" x2="85938" y2="40039"/>
                        <a14:foregroundMark x1="83594" y1="37500" x2="86133" y2="40039"/>
                        <a14:foregroundMark x1="83594" y1="37305" x2="85016" y2="40308"/>
                        <a14:foregroundMark x1="84570" y1="37695" x2="85457" y2="40283"/>
                        <a14:foregroundMark x1="83984" y1="37305" x2="85400" y2="40286"/>
                        <a14:foregroundMark x1="84766" y1="36914" x2="85192" y2="40298"/>
                        <a14:foregroundMark x1="83953" y1="57224" x2="83984" y2="60938"/>
                        <a14:foregroundMark x1="83789" y1="37305" x2="83814" y2="40375"/>
                        <a14:foregroundMark x1="83594" y1="37305" x2="84221" y2="40352"/>
                        <a14:foregroundMark x1="75000" y1="63281" x2="85547" y2="38086"/>
                        <a14:foregroundMark x1="73633" y1="64453" x2="84766" y2="57422"/>
                        <a14:foregroundMark x1="76172" y1="63086" x2="84766" y2="43945"/>
                        <a14:foregroundMark x1="85938" y1="41797" x2="91797" y2="42773"/>
                        <a14:foregroundMark x1="86133" y1="49023" x2="92969" y2="65430"/>
                        <a14:foregroundMark x1="24609" y1="50195" x2="28125" y2="52734"/>
                        <a14:foregroundMark x1="84766" y1="44531" x2="85352" y2="42969"/>
                        <a14:foregroundMark x1="87695" y1="43359" x2="93359" y2="60547"/>
                        <a14:foregroundMark x1="86523" y1="40430" x2="89648" y2="52734"/>
                        <a14:backgroundMark x1="11133" y1="52734" x2="12109" y2="53516"/>
                        <a14:backgroundMark x1="11719" y1="53516" x2="12109" y2="53125"/>
                        <a14:backgroundMark x1="11914" y1="54492" x2="11914" y2="53906"/>
                        <a14:backgroundMark x1="11914" y1="53906" x2="12695" y2="53320"/>
                        <a14:backgroundMark x1="11914" y1="54492" x2="11914" y2="54492"/>
                        <a14:backgroundMark x1="12305" y1="54883" x2="12305" y2="53516"/>
                        <a14:backgroundMark x1="26172" y1="39258" x2="26953" y2="38867"/>
                        <a14:backgroundMark x1="15625" y1="61914" x2="16016" y2="61914"/>
                        <a14:backgroundMark x1="87488" y1="60910" x2="87500" y2="61133"/>
                        <a14:backgroundMark x1="86326" y1="40190" x2="86342" y2="40475"/>
                      </a14:backgroundRemoval>
                    </a14:imgEffect>
                  </a14:imgLayer>
                </a14:imgProps>
              </a:ext>
              <a:ext uri="{28A0092B-C50C-407E-A947-70E740481C1C}">
                <a14:useLocalDpi xmlns:a14="http://schemas.microsoft.com/office/drawing/2010/main" val="0"/>
              </a:ext>
            </a:extLst>
          </a:blip>
          <a:srcRect l="11338" t="36155" r="12430" b="36203"/>
          <a:stretch/>
        </p:blipFill>
        <p:spPr bwMode="auto">
          <a:xfrm>
            <a:off x="25214884" y="17645995"/>
            <a:ext cx="1124755" cy="40783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B589A98C-411B-A020-190C-0CF5B0BE491C}"/>
              </a:ext>
            </a:extLst>
          </p:cNvPr>
          <p:cNvSpPr txBox="1"/>
          <p:nvPr/>
        </p:nvSpPr>
        <p:spPr>
          <a:xfrm>
            <a:off x="25203456" y="18110632"/>
            <a:ext cx="531321" cy="677108"/>
          </a:xfrm>
          <a:prstGeom prst="rect">
            <a:avLst/>
          </a:prstGeom>
          <a:noFill/>
        </p:spPr>
        <p:txBody>
          <a:bodyPr wrap="square" rtlCol="0">
            <a:spAutoFit/>
          </a:bodyPr>
          <a:lstStyle/>
          <a:p>
            <a:r>
              <a:rPr lang="en-US" sz="3800" dirty="0"/>
              <a:t>&amp;</a:t>
            </a:r>
          </a:p>
        </p:txBody>
      </p:sp>
      <p:pic>
        <p:nvPicPr>
          <p:cNvPr id="1042" name="Picture 18" descr="A Community for Naturalists · iNaturalist">
            <a:extLst>
              <a:ext uri="{FF2B5EF4-FFF2-40B4-BE49-F238E27FC236}">
                <a16:creationId xmlns:a16="http://schemas.microsoft.com/office/drawing/2014/main" id="{23E0DC36-7760-DCE1-6C94-DC4AB94DBA3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2201" t="19497" r="12511" b="17623"/>
          <a:stretch/>
        </p:blipFill>
        <p:spPr bwMode="auto">
          <a:xfrm>
            <a:off x="25622729" y="18099001"/>
            <a:ext cx="731740" cy="6111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background with blue text&#10;&#10;Description automatically generated">
            <a:extLst>
              <a:ext uri="{FF2B5EF4-FFF2-40B4-BE49-F238E27FC236}">
                <a16:creationId xmlns:a16="http://schemas.microsoft.com/office/drawing/2014/main" id="{4D89E042-24FE-1B6A-2196-CA7B5C5658A0}"/>
              </a:ext>
            </a:extLst>
          </p:cNvPr>
          <p:cNvPicPr>
            <a:picLocks noChangeAspect="1"/>
          </p:cNvPicPr>
          <p:nvPr/>
        </p:nvPicPr>
        <p:blipFill>
          <a:blip r:embed="rId14"/>
          <a:stretch>
            <a:fillRect/>
          </a:stretch>
        </p:blipFill>
        <p:spPr>
          <a:xfrm>
            <a:off x="4426548" y="3161241"/>
            <a:ext cx="12159317" cy="3645971"/>
          </a:xfrm>
          <a:prstGeom prst="rect">
            <a:avLst/>
          </a:prstGeom>
        </p:spPr>
      </p:pic>
      <p:cxnSp>
        <p:nvCxnSpPr>
          <p:cNvPr id="13" name="Straight Connector 12">
            <a:extLst>
              <a:ext uri="{FF2B5EF4-FFF2-40B4-BE49-F238E27FC236}">
                <a16:creationId xmlns:a16="http://schemas.microsoft.com/office/drawing/2014/main" id="{56F2B1D9-5EED-3189-4BED-0E83F24C041F}"/>
              </a:ext>
            </a:extLst>
          </p:cNvPr>
          <p:cNvCxnSpPr/>
          <p:nvPr/>
        </p:nvCxnSpPr>
        <p:spPr>
          <a:xfrm>
            <a:off x="15430598" y="3781957"/>
            <a:ext cx="0" cy="2212540"/>
          </a:xfrm>
          <a:prstGeom prst="line">
            <a:avLst/>
          </a:prstGeom>
          <a:ln>
            <a:solidFill>
              <a:srgbClr val="451654"/>
            </a:solidFill>
          </a:ln>
        </p:spPr>
        <p:style>
          <a:lnRef idx="2">
            <a:schemeClr val="accent1"/>
          </a:lnRef>
          <a:fillRef idx="0">
            <a:schemeClr val="accent1"/>
          </a:fillRef>
          <a:effectRef idx="1">
            <a:schemeClr val="accent1"/>
          </a:effectRef>
          <a:fontRef idx="minor">
            <a:schemeClr val="tx1"/>
          </a:fontRef>
        </p:style>
      </p:cxnSp>
      <p:pic>
        <p:nvPicPr>
          <p:cNvPr id="19" name="Picture 18" descr="A logo with a tree and water&#10;&#10;Description automatically generated">
            <a:extLst>
              <a:ext uri="{FF2B5EF4-FFF2-40B4-BE49-F238E27FC236}">
                <a16:creationId xmlns:a16="http://schemas.microsoft.com/office/drawing/2014/main" id="{538E9A6A-16BE-DB94-C5E5-5EB12038397F}"/>
              </a:ext>
            </a:extLst>
          </p:cNvPr>
          <p:cNvPicPr>
            <a:picLocks noChangeAspect="1"/>
          </p:cNvPicPr>
          <p:nvPr/>
        </p:nvPicPr>
        <p:blipFill>
          <a:blip r:embed="rId15"/>
          <a:stretch>
            <a:fillRect/>
          </a:stretch>
        </p:blipFill>
        <p:spPr>
          <a:xfrm>
            <a:off x="19822258" y="17366898"/>
            <a:ext cx="1837430" cy="1657290"/>
          </a:xfrm>
          <a:prstGeom prst="rect">
            <a:avLst/>
          </a:prstGeom>
        </p:spPr>
      </p:pic>
    </p:spTree>
    <p:extLst>
      <p:ext uri="{BB962C8B-B14F-4D97-AF65-F5344CB8AC3E}">
        <p14:creationId xmlns:p14="http://schemas.microsoft.com/office/powerpoint/2010/main" val="33611750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6569</TotalTime>
  <Words>522</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Lowe, Samantha K.</dc:creator>
  <cp:lastModifiedBy>Lowe, Samantha K.</cp:lastModifiedBy>
  <cp:revision>71</cp:revision>
  <dcterms:created xsi:type="dcterms:W3CDTF">2024-04-15T22:03:07Z</dcterms:created>
  <dcterms:modified xsi:type="dcterms:W3CDTF">2024-09-30T18:51:47Z</dcterms:modified>
</cp:coreProperties>
</file>