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62" r:id="rId4"/>
    <p:sldId id="263" r:id="rId5"/>
    <p:sldId id="264" r:id="rId6"/>
    <p:sldId id="265" r:id="rId7"/>
    <p:sldId id="266" r:id="rId8"/>
    <p:sldId id="267"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413" y="29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5240D-1033-4776-A061-B4F9CF9D69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8BFA9ED5-D0C9-4C67-B89D-70FAC86DD4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4C767794-8C58-4D93-A4F7-C3C8ADC29763}"/>
              </a:ext>
            </a:extLst>
          </p:cNvPr>
          <p:cNvSpPr>
            <a:spLocks noGrp="1"/>
          </p:cNvSpPr>
          <p:nvPr>
            <p:ph type="dt" sz="half" idx="10"/>
          </p:nvPr>
        </p:nvSpPr>
        <p:spPr/>
        <p:txBody>
          <a:bodyPr/>
          <a:lstStyle/>
          <a:p>
            <a:fld id="{1096FF7B-F30C-49C2-86FF-D16071A75BA4}" type="datetimeFigureOut">
              <a:rPr lang="en-NZ" smtClean="0"/>
              <a:t>11/02/2022</a:t>
            </a:fld>
            <a:endParaRPr lang="en-NZ"/>
          </a:p>
        </p:txBody>
      </p:sp>
      <p:sp>
        <p:nvSpPr>
          <p:cNvPr id="5" name="Footer Placeholder 4">
            <a:extLst>
              <a:ext uri="{FF2B5EF4-FFF2-40B4-BE49-F238E27FC236}">
                <a16:creationId xmlns:a16="http://schemas.microsoft.com/office/drawing/2014/main" id="{283A877A-B40D-4E58-B5DE-512178D75807}"/>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8EABB206-EF1B-4D55-A934-ABCB51FAFD92}"/>
              </a:ext>
            </a:extLst>
          </p:cNvPr>
          <p:cNvSpPr>
            <a:spLocks noGrp="1"/>
          </p:cNvSpPr>
          <p:nvPr>
            <p:ph type="sldNum" sz="quarter" idx="12"/>
          </p:nvPr>
        </p:nvSpPr>
        <p:spPr/>
        <p:txBody>
          <a:bodyPr/>
          <a:lstStyle/>
          <a:p>
            <a:fld id="{7F74C630-0DD7-428B-AB33-4EA3B59EB993}" type="slidenum">
              <a:rPr lang="en-NZ" smtClean="0"/>
              <a:t>‹#›</a:t>
            </a:fld>
            <a:endParaRPr lang="en-NZ"/>
          </a:p>
        </p:txBody>
      </p:sp>
    </p:spTree>
    <p:extLst>
      <p:ext uri="{BB962C8B-B14F-4D97-AF65-F5344CB8AC3E}">
        <p14:creationId xmlns:p14="http://schemas.microsoft.com/office/powerpoint/2010/main" val="2603284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15D63-B4AB-4255-832C-6BF92A6D9D96}"/>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79563F89-B2B5-493D-818E-12833C4BA3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EC8822A3-CDBB-47D0-8C97-A33843F0F505}"/>
              </a:ext>
            </a:extLst>
          </p:cNvPr>
          <p:cNvSpPr>
            <a:spLocks noGrp="1"/>
          </p:cNvSpPr>
          <p:nvPr>
            <p:ph type="dt" sz="half" idx="10"/>
          </p:nvPr>
        </p:nvSpPr>
        <p:spPr/>
        <p:txBody>
          <a:bodyPr/>
          <a:lstStyle/>
          <a:p>
            <a:fld id="{1096FF7B-F30C-49C2-86FF-D16071A75BA4}" type="datetimeFigureOut">
              <a:rPr lang="en-NZ" smtClean="0"/>
              <a:t>11/02/2022</a:t>
            </a:fld>
            <a:endParaRPr lang="en-NZ"/>
          </a:p>
        </p:txBody>
      </p:sp>
      <p:sp>
        <p:nvSpPr>
          <p:cNvPr id="5" name="Footer Placeholder 4">
            <a:extLst>
              <a:ext uri="{FF2B5EF4-FFF2-40B4-BE49-F238E27FC236}">
                <a16:creationId xmlns:a16="http://schemas.microsoft.com/office/drawing/2014/main" id="{33DD4A70-3FD5-4A16-8F6C-2896C4F919CA}"/>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C3C3AB90-E664-4D2F-8900-9FF7BE758FA0}"/>
              </a:ext>
            </a:extLst>
          </p:cNvPr>
          <p:cNvSpPr>
            <a:spLocks noGrp="1"/>
          </p:cNvSpPr>
          <p:nvPr>
            <p:ph type="sldNum" sz="quarter" idx="12"/>
          </p:nvPr>
        </p:nvSpPr>
        <p:spPr/>
        <p:txBody>
          <a:bodyPr/>
          <a:lstStyle/>
          <a:p>
            <a:fld id="{7F74C630-0DD7-428B-AB33-4EA3B59EB993}" type="slidenum">
              <a:rPr lang="en-NZ" smtClean="0"/>
              <a:t>‹#›</a:t>
            </a:fld>
            <a:endParaRPr lang="en-NZ"/>
          </a:p>
        </p:txBody>
      </p:sp>
    </p:spTree>
    <p:extLst>
      <p:ext uri="{BB962C8B-B14F-4D97-AF65-F5344CB8AC3E}">
        <p14:creationId xmlns:p14="http://schemas.microsoft.com/office/powerpoint/2010/main" val="1696647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6D49FF-03FC-4025-A4DE-2B876466D90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8838361F-3DA8-417E-8488-4E8F1E4758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54332ED6-CA59-4509-A4E3-BFC960A23886}"/>
              </a:ext>
            </a:extLst>
          </p:cNvPr>
          <p:cNvSpPr>
            <a:spLocks noGrp="1"/>
          </p:cNvSpPr>
          <p:nvPr>
            <p:ph type="dt" sz="half" idx="10"/>
          </p:nvPr>
        </p:nvSpPr>
        <p:spPr/>
        <p:txBody>
          <a:bodyPr/>
          <a:lstStyle/>
          <a:p>
            <a:fld id="{1096FF7B-F30C-49C2-86FF-D16071A75BA4}" type="datetimeFigureOut">
              <a:rPr lang="en-NZ" smtClean="0"/>
              <a:t>11/02/2022</a:t>
            </a:fld>
            <a:endParaRPr lang="en-NZ"/>
          </a:p>
        </p:txBody>
      </p:sp>
      <p:sp>
        <p:nvSpPr>
          <p:cNvPr id="5" name="Footer Placeholder 4">
            <a:extLst>
              <a:ext uri="{FF2B5EF4-FFF2-40B4-BE49-F238E27FC236}">
                <a16:creationId xmlns:a16="http://schemas.microsoft.com/office/drawing/2014/main" id="{6B994D0B-83AC-460C-AD2C-65F2B64D1644}"/>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B38078F6-0C56-4A06-86A9-3D99BB14F01F}"/>
              </a:ext>
            </a:extLst>
          </p:cNvPr>
          <p:cNvSpPr>
            <a:spLocks noGrp="1"/>
          </p:cNvSpPr>
          <p:nvPr>
            <p:ph type="sldNum" sz="quarter" idx="12"/>
          </p:nvPr>
        </p:nvSpPr>
        <p:spPr/>
        <p:txBody>
          <a:bodyPr/>
          <a:lstStyle/>
          <a:p>
            <a:fld id="{7F74C630-0DD7-428B-AB33-4EA3B59EB993}" type="slidenum">
              <a:rPr lang="en-NZ" smtClean="0"/>
              <a:t>‹#›</a:t>
            </a:fld>
            <a:endParaRPr lang="en-NZ"/>
          </a:p>
        </p:txBody>
      </p:sp>
    </p:spTree>
    <p:extLst>
      <p:ext uri="{BB962C8B-B14F-4D97-AF65-F5344CB8AC3E}">
        <p14:creationId xmlns:p14="http://schemas.microsoft.com/office/powerpoint/2010/main" val="2304606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8CC79-3F7E-4974-AF1F-9A1D979037C7}"/>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A7888AE1-5914-4448-A08E-3686EEDD8C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1FF2F27C-6479-4CF9-95B1-D43D336163C9}"/>
              </a:ext>
            </a:extLst>
          </p:cNvPr>
          <p:cNvSpPr>
            <a:spLocks noGrp="1"/>
          </p:cNvSpPr>
          <p:nvPr>
            <p:ph type="dt" sz="half" idx="10"/>
          </p:nvPr>
        </p:nvSpPr>
        <p:spPr/>
        <p:txBody>
          <a:bodyPr/>
          <a:lstStyle/>
          <a:p>
            <a:fld id="{1096FF7B-F30C-49C2-86FF-D16071A75BA4}" type="datetimeFigureOut">
              <a:rPr lang="en-NZ" smtClean="0"/>
              <a:t>11/02/2022</a:t>
            </a:fld>
            <a:endParaRPr lang="en-NZ"/>
          </a:p>
        </p:txBody>
      </p:sp>
      <p:sp>
        <p:nvSpPr>
          <p:cNvPr id="5" name="Footer Placeholder 4">
            <a:extLst>
              <a:ext uri="{FF2B5EF4-FFF2-40B4-BE49-F238E27FC236}">
                <a16:creationId xmlns:a16="http://schemas.microsoft.com/office/drawing/2014/main" id="{91CD8E27-1EB4-4C03-B04F-465213EA69D2}"/>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1227051D-F0DD-4948-A247-A5C17B1477C8}"/>
              </a:ext>
            </a:extLst>
          </p:cNvPr>
          <p:cNvSpPr>
            <a:spLocks noGrp="1"/>
          </p:cNvSpPr>
          <p:nvPr>
            <p:ph type="sldNum" sz="quarter" idx="12"/>
          </p:nvPr>
        </p:nvSpPr>
        <p:spPr/>
        <p:txBody>
          <a:bodyPr/>
          <a:lstStyle/>
          <a:p>
            <a:fld id="{7F74C630-0DD7-428B-AB33-4EA3B59EB993}" type="slidenum">
              <a:rPr lang="en-NZ" smtClean="0"/>
              <a:t>‹#›</a:t>
            </a:fld>
            <a:endParaRPr lang="en-NZ"/>
          </a:p>
        </p:txBody>
      </p:sp>
    </p:spTree>
    <p:extLst>
      <p:ext uri="{BB962C8B-B14F-4D97-AF65-F5344CB8AC3E}">
        <p14:creationId xmlns:p14="http://schemas.microsoft.com/office/powerpoint/2010/main" val="4166225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B467B-0A2B-4245-97F8-259C4B2897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24C0A1FE-18FC-499F-A72D-EAACEC93E7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C2DB47-8A43-45A9-A709-F4C63AF1DEEE}"/>
              </a:ext>
            </a:extLst>
          </p:cNvPr>
          <p:cNvSpPr>
            <a:spLocks noGrp="1"/>
          </p:cNvSpPr>
          <p:nvPr>
            <p:ph type="dt" sz="half" idx="10"/>
          </p:nvPr>
        </p:nvSpPr>
        <p:spPr/>
        <p:txBody>
          <a:bodyPr/>
          <a:lstStyle/>
          <a:p>
            <a:fld id="{1096FF7B-F30C-49C2-86FF-D16071A75BA4}" type="datetimeFigureOut">
              <a:rPr lang="en-NZ" smtClean="0"/>
              <a:t>11/02/2022</a:t>
            </a:fld>
            <a:endParaRPr lang="en-NZ"/>
          </a:p>
        </p:txBody>
      </p:sp>
      <p:sp>
        <p:nvSpPr>
          <p:cNvPr id="5" name="Footer Placeholder 4">
            <a:extLst>
              <a:ext uri="{FF2B5EF4-FFF2-40B4-BE49-F238E27FC236}">
                <a16:creationId xmlns:a16="http://schemas.microsoft.com/office/drawing/2014/main" id="{AD149969-DF0E-4297-BCC3-5B6F88E4D7DD}"/>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2717AB33-0628-4395-BF72-DAFD9DE57E4D}"/>
              </a:ext>
            </a:extLst>
          </p:cNvPr>
          <p:cNvSpPr>
            <a:spLocks noGrp="1"/>
          </p:cNvSpPr>
          <p:nvPr>
            <p:ph type="sldNum" sz="quarter" idx="12"/>
          </p:nvPr>
        </p:nvSpPr>
        <p:spPr/>
        <p:txBody>
          <a:bodyPr/>
          <a:lstStyle/>
          <a:p>
            <a:fld id="{7F74C630-0DD7-428B-AB33-4EA3B59EB993}" type="slidenum">
              <a:rPr lang="en-NZ" smtClean="0"/>
              <a:t>‹#›</a:t>
            </a:fld>
            <a:endParaRPr lang="en-NZ"/>
          </a:p>
        </p:txBody>
      </p:sp>
    </p:spTree>
    <p:extLst>
      <p:ext uri="{BB962C8B-B14F-4D97-AF65-F5344CB8AC3E}">
        <p14:creationId xmlns:p14="http://schemas.microsoft.com/office/powerpoint/2010/main" val="3640588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3E3B0-4DEA-40B3-ACD6-0B0574DC6B7F}"/>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1ED69DFD-797F-4F25-A903-9AE4E85C31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C7D0C413-B852-4271-A197-D38B01F979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A8A34533-CA36-4517-BD64-5A8156DEE577}"/>
              </a:ext>
            </a:extLst>
          </p:cNvPr>
          <p:cNvSpPr>
            <a:spLocks noGrp="1"/>
          </p:cNvSpPr>
          <p:nvPr>
            <p:ph type="dt" sz="half" idx="10"/>
          </p:nvPr>
        </p:nvSpPr>
        <p:spPr/>
        <p:txBody>
          <a:bodyPr/>
          <a:lstStyle/>
          <a:p>
            <a:fld id="{1096FF7B-F30C-49C2-86FF-D16071A75BA4}" type="datetimeFigureOut">
              <a:rPr lang="en-NZ" smtClean="0"/>
              <a:t>11/02/2022</a:t>
            </a:fld>
            <a:endParaRPr lang="en-NZ"/>
          </a:p>
        </p:txBody>
      </p:sp>
      <p:sp>
        <p:nvSpPr>
          <p:cNvPr id="6" name="Footer Placeholder 5">
            <a:extLst>
              <a:ext uri="{FF2B5EF4-FFF2-40B4-BE49-F238E27FC236}">
                <a16:creationId xmlns:a16="http://schemas.microsoft.com/office/drawing/2014/main" id="{F8B17EBF-879A-4598-BD24-1EE3A815520F}"/>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CB41BF6D-8A8A-4B6D-A261-BA8EEA59053E}"/>
              </a:ext>
            </a:extLst>
          </p:cNvPr>
          <p:cNvSpPr>
            <a:spLocks noGrp="1"/>
          </p:cNvSpPr>
          <p:nvPr>
            <p:ph type="sldNum" sz="quarter" idx="12"/>
          </p:nvPr>
        </p:nvSpPr>
        <p:spPr/>
        <p:txBody>
          <a:bodyPr/>
          <a:lstStyle/>
          <a:p>
            <a:fld id="{7F74C630-0DD7-428B-AB33-4EA3B59EB993}" type="slidenum">
              <a:rPr lang="en-NZ" smtClean="0"/>
              <a:t>‹#›</a:t>
            </a:fld>
            <a:endParaRPr lang="en-NZ"/>
          </a:p>
        </p:txBody>
      </p:sp>
    </p:spTree>
    <p:extLst>
      <p:ext uri="{BB962C8B-B14F-4D97-AF65-F5344CB8AC3E}">
        <p14:creationId xmlns:p14="http://schemas.microsoft.com/office/powerpoint/2010/main" val="3612208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412F6-8A78-452F-94D7-5E29246303F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067F7242-61F3-4325-8E2C-363730F29B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2F9F1D-170F-40F0-A126-9E10718E32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2A822AA2-5F7F-463C-9C8D-1F53B75DC9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A58A46-7305-4744-BF5D-2E473F0B96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C0249242-BFAF-4F83-91DC-19AB59F30CBC}"/>
              </a:ext>
            </a:extLst>
          </p:cNvPr>
          <p:cNvSpPr>
            <a:spLocks noGrp="1"/>
          </p:cNvSpPr>
          <p:nvPr>
            <p:ph type="dt" sz="half" idx="10"/>
          </p:nvPr>
        </p:nvSpPr>
        <p:spPr/>
        <p:txBody>
          <a:bodyPr/>
          <a:lstStyle/>
          <a:p>
            <a:fld id="{1096FF7B-F30C-49C2-86FF-D16071A75BA4}" type="datetimeFigureOut">
              <a:rPr lang="en-NZ" smtClean="0"/>
              <a:t>11/02/2022</a:t>
            </a:fld>
            <a:endParaRPr lang="en-NZ"/>
          </a:p>
        </p:txBody>
      </p:sp>
      <p:sp>
        <p:nvSpPr>
          <p:cNvPr id="8" name="Footer Placeholder 7">
            <a:extLst>
              <a:ext uri="{FF2B5EF4-FFF2-40B4-BE49-F238E27FC236}">
                <a16:creationId xmlns:a16="http://schemas.microsoft.com/office/drawing/2014/main" id="{01D0FF74-7293-4F90-B6E9-FC7450A51FC6}"/>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35292104-3343-4238-A21D-71B277CDF18B}"/>
              </a:ext>
            </a:extLst>
          </p:cNvPr>
          <p:cNvSpPr>
            <a:spLocks noGrp="1"/>
          </p:cNvSpPr>
          <p:nvPr>
            <p:ph type="sldNum" sz="quarter" idx="12"/>
          </p:nvPr>
        </p:nvSpPr>
        <p:spPr/>
        <p:txBody>
          <a:bodyPr/>
          <a:lstStyle/>
          <a:p>
            <a:fld id="{7F74C630-0DD7-428B-AB33-4EA3B59EB993}" type="slidenum">
              <a:rPr lang="en-NZ" smtClean="0"/>
              <a:t>‹#›</a:t>
            </a:fld>
            <a:endParaRPr lang="en-NZ"/>
          </a:p>
        </p:txBody>
      </p:sp>
    </p:spTree>
    <p:extLst>
      <p:ext uri="{BB962C8B-B14F-4D97-AF65-F5344CB8AC3E}">
        <p14:creationId xmlns:p14="http://schemas.microsoft.com/office/powerpoint/2010/main" val="3075178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20EE8-405C-4712-8317-69DEB3AF5123}"/>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20A2F0FE-B1FC-46B5-8E84-E06B1697EF68}"/>
              </a:ext>
            </a:extLst>
          </p:cNvPr>
          <p:cNvSpPr>
            <a:spLocks noGrp="1"/>
          </p:cNvSpPr>
          <p:nvPr>
            <p:ph type="dt" sz="half" idx="10"/>
          </p:nvPr>
        </p:nvSpPr>
        <p:spPr/>
        <p:txBody>
          <a:bodyPr/>
          <a:lstStyle/>
          <a:p>
            <a:fld id="{1096FF7B-F30C-49C2-86FF-D16071A75BA4}" type="datetimeFigureOut">
              <a:rPr lang="en-NZ" smtClean="0"/>
              <a:t>11/02/2022</a:t>
            </a:fld>
            <a:endParaRPr lang="en-NZ"/>
          </a:p>
        </p:txBody>
      </p:sp>
      <p:sp>
        <p:nvSpPr>
          <p:cNvPr id="4" name="Footer Placeholder 3">
            <a:extLst>
              <a:ext uri="{FF2B5EF4-FFF2-40B4-BE49-F238E27FC236}">
                <a16:creationId xmlns:a16="http://schemas.microsoft.com/office/drawing/2014/main" id="{87452CDB-79EB-4631-8B5F-53C956B19836}"/>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524D8E63-AD8A-4F8A-A7B1-8FB5A9F8943C}"/>
              </a:ext>
            </a:extLst>
          </p:cNvPr>
          <p:cNvSpPr>
            <a:spLocks noGrp="1"/>
          </p:cNvSpPr>
          <p:nvPr>
            <p:ph type="sldNum" sz="quarter" idx="12"/>
          </p:nvPr>
        </p:nvSpPr>
        <p:spPr/>
        <p:txBody>
          <a:bodyPr/>
          <a:lstStyle/>
          <a:p>
            <a:fld id="{7F74C630-0DD7-428B-AB33-4EA3B59EB993}" type="slidenum">
              <a:rPr lang="en-NZ" smtClean="0"/>
              <a:t>‹#›</a:t>
            </a:fld>
            <a:endParaRPr lang="en-NZ"/>
          </a:p>
        </p:txBody>
      </p:sp>
    </p:spTree>
    <p:extLst>
      <p:ext uri="{BB962C8B-B14F-4D97-AF65-F5344CB8AC3E}">
        <p14:creationId xmlns:p14="http://schemas.microsoft.com/office/powerpoint/2010/main" val="3381635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F155A8-540C-4D63-8A11-680F378E164C}"/>
              </a:ext>
            </a:extLst>
          </p:cNvPr>
          <p:cNvSpPr>
            <a:spLocks noGrp="1"/>
          </p:cNvSpPr>
          <p:nvPr>
            <p:ph type="dt" sz="half" idx="10"/>
          </p:nvPr>
        </p:nvSpPr>
        <p:spPr/>
        <p:txBody>
          <a:bodyPr/>
          <a:lstStyle/>
          <a:p>
            <a:fld id="{1096FF7B-F30C-49C2-86FF-D16071A75BA4}" type="datetimeFigureOut">
              <a:rPr lang="en-NZ" smtClean="0"/>
              <a:t>11/02/2022</a:t>
            </a:fld>
            <a:endParaRPr lang="en-NZ"/>
          </a:p>
        </p:txBody>
      </p:sp>
      <p:sp>
        <p:nvSpPr>
          <p:cNvPr id="3" name="Footer Placeholder 2">
            <a:extLst>
              <a:ext uri="{FF2B5EF4-FFF2-40B4-BE49-F238E27FC236}">
                <a16:creationId xmlns:a16="http://schemas.microsoft.com/office/drawing/2014/main" id="{8219230E-EA26-4EEF-B70D-5EDAC3A5A07C}"/>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FF913C1E-8A16-4B56-95F8-B34EA6D7625A}"/>
              </a:ext>
            </a:extLst>
          </p:cNvPr>
          <p:cNvSpPr>
            <a:spLocks noGrp="1"/>
          </p:cNvSpPr>
          <p:nvPr>
            <p:ph type="sldNum" sz="quarter" idx="12"/>
          </p:nvPr>
        </p:nvSpPr>
        <p:spPr/>
        <p:txBody>
          <a:bodyPr/>
          <a:lstStyle/>
          <a:p>
            <a:fld id="{7F74C630-0DD7-428B-AB33-4EA3B59EB993}" type="slidenum">
              <a:rPr lang="en-NZ" smtClean="0"/>
              <a:t>‹#›</a:t>
            </a:fld>
            <a:endParaRPr lang="en-NZ"/>
          </a:p>
        </p:txBody>
      </p:sp>
    </p:spTree>
    <p:extLst>
      <p:ext uri="{BB962C8B-B14F-4D97-AF65-F5344CB8AC3E}">
        <p14:creationId xmlns:p14="http://schemas.microsoft.com/office/powerpoint/2010/main" val="3356909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B755A-23AD-4950-8BDA-29CC60472F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4C655C5D-AD86-4ACD-8D04-F2D14B7BBB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C9EB7E3-75CB-40D3-95B3-765A112B49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7DFAE5-A619-4976-BA5A-8B5EE54F4131}"/>
              </a:ext>
            </a:extLst>
          </p:cNvPr>
          <p:cNvSpPr>
            <a:spLocks noGrp="1"/>
          </p:cNvSpPr>
          <p:nvPr>
            <p:ph type="dt" sz="half" idx="10"/>
          </p:nvPr>
        </p:nvSpPr>
        <p:spPr/>
        <p:txBody>
          <a:bodyPr/>
          <a:lstStyle/>
          <a:p>
            <a:fld id="{1096FF7B-F30C-49C2-86FF-D16071A75BA4}" type="datetimeFigureOut">
              <a:rPr lang="en-NZ" smtClean="0"/>
              <a:t>11/02/2022</a:t>
            </a:fld>
            <a:endParaRPr lang="en-NZ"/>
          </a:p>
        </p:txBody>
      </p:sp>
      <p:sp>
        <p:nvSpPr>
          <p:cNvPr id="6" name="Footer Placeholder 5">
            <a:extLst>
              <a:ext uri="{FF2B5EF4-FFF2-40B4-BE49-F238E27FC236}">
                <a16:creationId xmlns:a16="http://schemas.microsoft.com/office/drawing/2014/main" id="{414BAA0E-C502-40B3-B779-F60118675FAD}"/>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B04EFED9-CA71-4CAC-B91E-C4CD572AF61A}"/>
              </a:ext>
            </a:extLst>
          </p:cNvPr>
          <p:cNvSpPr>
            <a:spLocks noGrp="1"/>
          </p:cNvSpPr>
          <p:nvPr>
            <p:ph type="sldNum" sz="quarter" idx="12"/>
          </p:nvPr>
        </p:nvSpPr>
        <p:spPr/>
        <p:txBody>
          <a:bodyPr/>
          <a:lstStyle/>
          <a:p>
            <a:fld id="{7F74C630-0DD7-428B-AB33-4EA3B59EB993}" type="slidenum">
              <a:rPr lang="en-NZ" smtClean="0"/>
              <a:t>‹#›</a:t>
            </a:fld>
            <a:endParaRPr lang="en-NZ"/>
          </a:p>
        </p:txBody>
      </p:sp>
    </p:spTree>
    <p:extLst>
      <p:ext uri="{BB962C8B-B14F-4D97-AF65-F5344CB8AC3E}">
        <p14:creationId xmlns:p14="http://schemas.microsoft.com/office/powerpoint/2010/main" val="3315306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6B033-F5ED-464B-B25B-C065DB5408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E326FC5B-BF56-4DAF-97AA-2ECC4DAC86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855A1772-BAD7-4F6C-B836-E583FC4B6A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3E7D22-9DD9-4570-8F1C-5534C723631F}"/>
              </a:ext>
            </a:extLst>
          </p:cNvPr>
          <p:cNvSpPr>
            <a:spLocks noGrp="1"/>
          </p:cNvSpPr>
          <p:nvPr>
            <p:ph type="dt" sz="half" idx="10"/>
          </p:nvPr>
        </p:nvSpPr>
        <p:spPr/>
        <p:txBody>
          <a:bodyPr/>
          <a:lstStyle/>
          <a:p>
            <a:fld id="{1096FF7B-F30C-49C2-86FF-D16071A75BA4}" type="datetimeFigureOut">
              <a:rPr lang="en-NZ" smtClean="0"/>
              <a:t>11/02/2022</a:t>
            </a:fld>
            <a:endParaRPr lang="en-NZ"/>
          </a:p>
        </p:txBody>
      </p:sp>
      <p:sp>
        <p:nvSpPr>
          <p:cNvPr id="6" name="Footer Placeholder 5">
            <a:extLst>
              <a:ext uri="{FF2B5EF4-FFF2-40B4-BE49-F238E27FC236}">
                <a16:creationId xmlns:a16="http://schemas.microsoft.com/office/drawing/2014/main" id="{1E6E68A9-622F-4B99-99B3-9837DFF15363}"/>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344FA13B-5922-4B15-88B3-5F98CC46CDBE}"/>
              </a:ext>
            </a:extLst>
          </p:cNvPr>
          <p:cNvSpPr>
            <a:spLocks noGrp="1"/>
          </p:cNvSpPr>
          <p:nvPr>
            <p:ph type="sldNum" sz="quarter" idx="12"/>
          </p:nvPr>
        </p:nvSpPr>
        <p:spPr/>
        <p:txBody>
          <a:bodyPr/>
          <a:lstStyle/>
          <a:p>
            <a:fld id="{7F74C630-0DD7-428B-AB33-4EA3B59EB993}" type="slidenum">
              <a:rPr lang="en-NZ" smtClean="0"/>
              <a:t>‹#›</a:t>
            </a:fld>
            <a:endParaRPr lang="en-NZ"/>
          </a:p>
        </p:txBody>
      </p:sp>
    </p:spTree>
    <p:extLst>
      <p:ext uri="{BB962C8B-B14F-4D97-AF65-F5344CB8AC3E}">
        <p14:creationId xmlns:p14="http://schemas.microsoft.com/office/powerpoint/2010/main" val="2977253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F79C17-E02B-49C4-B803-5B65EB7F80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44C60546-D9C4-42B1-9F01-126DA3F0C6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662C440D-5BC3-433E-8279-0B4D07E18B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96FF7B-F30C-49C2-86FF-D16071A75BA4}" type="datetimeFigureOut">
              <a:rPr lang="en-NZ" smtClean="0"/>
              <a:t>11/02/2022</a:t>
            </a:fld>
            <a:endParaRPr lang="en-NZ"/>
          </a:p>
        </p:txBody>
      </p:sp>
      <p:sp>
        <p:nvSpPr>
          <p:cNvPr id="5" name="Footer Placeholder 4">
            <a:extLst>
              <a:ext uri="{FF2B5EF4-FFF2-40B4-BE49-F238E27FC236}">
                <a16:creationId xmlns:a16="http://schemas.microsoft.com/office/drawing/2014/main" id="{850ABBDE-D23C-4C38-82B5-020AC8FB3C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a:extLst>
              <a:ext uri="{FF2B5EF4-FFF2-40B4-BE49-F238E27FC236}">
                <a16:creationId xmlns:a16="http://schemas.microsoft.com/office/drawing/2014/main" id="{BED8900A-F7AD-4562-B764-1B147E0FBA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74C630-0DD7-428B-AB33-4EA3B59EB993}" type="slidenum">
              <a:rPr lang="en-NZ" smtClean="0"/>
              <a:t>‹#›</a:t>
            </a:fld>
            <a:endParaRPr lang="en-NZ"/>
          </a:p>
        </p:txBody>
      </p:sp>
    </p:spTree>
    <p:extLst>
      <p:ext uri="{BB962C8B-B14F-4D97-AF65-F5344CB8AC3E}">
        <p14:creationId xmlns:p14="http://schemas.microsoft.com/office/powerpoint/2010/main" val="3779699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11.sv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5.svg"/><Relationship Id="rId7" Type="http://schemas.openxmlformats.org/officeDocument/2006/relationships/image" Target="../media/image19.svg"/><Relationship Id="rId2"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sv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62ED6478-B683-45AE-905C-EFDA0F61683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14696" y="3193816"/>
            <a:ext cx="8562609" cy="2849547"/>
          </a:xfrm>
          <a:prstGeom prst="rect">
            <a:avLst/>
          </a:prstGeom>
        </p:spPr>
      </p:pic>
      <p:sp>
        <p:nvSpPr>
          <p:cNvPr id="8" name="TextBox 7">
            <a:extLst>
              <a:ext uri="{FF2B5EF4-FFF2-40B4-BE49-F238E27FC236}">
                <a16:creationId xmlns:a16="http://schemas.microsoft.com/office/drawing/2014/main" id="{3541E32D-326E-4733-A431-D71F793B8205}"/>
              </a:ext>
            </a:extLst>
          </p:cNvPr>
          <p:cNvSpPr txBox="1"/>
          <p:nvPr/>
        </p:nvSpPr>
        <p:spPr>
          <a:xfrm>
            <a:off x="3561796" y="277006"/>
            <a:ext cx="5068409" cy="523220"/>
          </a:xfrm>
          <a:prstGeom prst="rect">
            <a:avLst/>
          </a:prstGeom>
          <a:noFill/>
        </p:spPr>
        <p:txBody>
          <a:bodyPr wrap="square" rtlCol="0">
            <a:spAutoFit/>
          </a:bodyPr>
          <a:lstStyle/>
          <a:p>
            <a:pPr algn="ctr"/>
            <a:r>
              <a:rPr lang="en-NZ" sz="2800" dirty="0"/>
              <a:t>Selective Stopping (</a:t>
            </a:r>
            <a:r>
              <a:rPr lang="en-NZ" sz="2800" dirty="0" err="1"/>
              <a:t>SeleSt</a:t>
            </a:r>
            <a:r>
              <a:rPr lang="en-NZ" sz="2800" dirty="0"/>
              <a:t>) task</a:t>
            </a:r>
          </a:p>
        </p:txBody>
      </p:sp>
      <p:sp>
        <p:nvSpPr>
          <p:cNvPr id="9" name="TextBox 8">
            <a:extLst>
              <a:ext uri="{FF2B5EF4-FFF2-40B4-BE49-F238E27FC236}">
                <a16:creationId xmlns:a16="http://schemas.microsoft.com/office/drawing/2014/main" id="{6CEAF05C-99F3-4B5F-B61A-D1849E28D68F}"/>
              </a:ext>
            </a:extLst>
          </p:cNvPr>
          <p:cNvSpPr txBox="1"/>
          <p:nvPr/>
        </p:nvSpPr>
        <p:spPr>
          <a:xfrm>
            <a:off x="1395620" y="842259"/>
            <a:ext cx="9400761" cy="400110"/>
          </a:xfrm>
          <a:prstGeom prst="rect">
            <a:avLst/>
          </a:prstGeom>
          <a:noFill/>
        </p:spPr>
        <p:txBody>
          <a:bodyPr wrap="square" rtlCol="0">
            <a:spAutoFit/>
          </a:bodyPr>
          <a:lstStyle/>
          <a:p>
            <a:pPr algn="ctr"/>
            <a:r>
              <a:rPr lang="en-NZ" sz="2000" dirty="0"/>
              <a:t>Welcome! This task is designed to test your ability to respond and stop selectively</a:t>
            </a:r>
          </a:p>
        </p:txBody>
      </p:sp>
      <p:sp>
        <p:nvSpPr>
          <p:cNvPr id="10" name="TextBox 9">
            <a:extLst>
              <a:ext uri="{FF2B5EF4-FFF2-40B4-BE49-F238E27FC236}">
                <a16:creationId xmlns:a16="http://schemas.microsoft.com/office/drawing/2014/main" id="{6A205875-CBDA-4AA7-9452-D68F893C5232}"/>
              </a:ext>
            </a:extLst>
          </p:cNvPr>
          <p:cNvSpPr txBox="1"/>
          <p:nvPr/>
        </p:nvSpPr>
        <p:spPr>
          <a:xfrm>
            <a:off x="1814696" y="6264778"/>
            <a:ext cx="8562609" cy="400110"/>
          </a:xfrm>
          <a:prstGeom prst="rect">
            <a:avLst/>
          </a:prstGeom>
          <a:noFill/>
        </p:spPr>
        <p:txBody>
          <a:bodyPr wrap="square" rtlCol="0">
            <a:spAutoFit/>
          </a:bodyPr>
          <a:lstStyle/>
          <a:p>
            <a:pPr algn="ctr"/>
            <a:r>
              <a:rPr lang="en-NZ" sz="2000" dirty="0"/>
              <a:t>Press SPACE to continue</a:t>
            </a:r>
          </a:p>
        </p:txBody>
      </p:sp>
      <p:sp>
        <p:nvSpPr>
          <p:cNvPr id="12" name="TextBox 11">
            <a:extLst>
              <a:ext uri="{FF2B5EF4-FFF2-40B4-BE49-F238E27FC236}">
                <a16:creationId xmlns:a16="http://schemas.microsoft.com/office/drawing/2014/main" id="{6D832201-72E0-43A3-B0CF-5BDFD925C8F5}"/>
              </a:ext>
            </a:extLst>
          </p:cNvPr>
          <p:cNvSpPr txBox="1"/>
          <p:nvPr/>
        </p:nvSpPr>
        <p:spPr>
          <a:xfrm>
            <a:off x="971736" y="2098629"/>
            <a:ext cx="10248529" cy="400110"/>
          </a:xfrm>
          <a:prstGeom prst="rect">
            <a:avLst/>
          </a:prstGeom>
          <a:noFill/>
        </p:spPr>
        <p:txBody>
          <a:bodyPr wrap="square" rtlCol="0">
            <a:spAutoFit/>
          </a:bodyPr>
          <a:lstStyle/>
          <a:p>
            <a:pPr algn="ctr"/>
            <a:r>
              <a:rPr lang="en-NZ" sz="2000" dirty="0"/>
              <a:t>Your objective during go trials is to stop the bars from rising as close as you can to the target lines</a:t>
            </a:r>
          </a:p>
        </p:txBody>
      </p:sp>
      <p:sp>
        <p:nvSpPr>
          <p:cNvPr id="13" name="TextBox 12">
            <a:extLst>
              <a:ext uri="{FF2B5EF4-FFF2-40B4-BE49-F238E27FC236}">
                <a16:creationId xmlns:a16="http://schemas.microsoft.com/office/drawing/2014/main" id="{77B78BC3-319A-4E4B-A08A-B6C09F79F881}"/>
              </a:ext>
            </a:extLst>
          </p:cNvPr>
          <p:cNvSpPr txBox="1"/>
          <p:nvPr/>
        </p:nvSpPr>
        <p:spPr>
          <a:xfrm>
            <a:off x="971736" y="1316556"/>
            <a:ext cx="10248529" cy="707886"/>
          </a:xfrm>
          <a:prstGeom prst="rect">
            <a:avLst/>
          </a:prstGeom>
          <a:noFill/>
        </p:spPr>
        <p:txBody>
          <a:bodyPr wrap="square" rtlCol="0">
            <a:spAutoFit/>
          </a:bodyPr>
          <a:lstStyle/>
          <a:p>
            <a:pPr algn="ctr"/>
            <a:r>
              <a:rPr lang="en-NZ" sz="2000" dirty="0"/>
              <a:t>Each trial will start with two empty bars that fill from bottom to top. The majority of trials will be ‘go’ trials during which the bars will completely fill.</a:t>
            </a:r>
          </a:p>
        </p:txBody>
      </p:sp>
      <p:sp>
        <p:nvSpPr>
          <p:cNvPr id="17" name="TextBox 16">
            <a:extLst>
              <a:ext uri="{FF2B5EF4-FFF2-40B4-BE49-F238E27FC236}">
                <a16:creationId xmlns:a16="http://schemas.microsoft.com/office/drawing/2014/main" id="{85FB5D6E-6F72-4DA2-9143-570A7B1664B0}"/>
              </a:ext>
            </a:extLst>
          </p:cNvPr>
          <p:cNvSpPr txBox="1"/>
          <p:nvPr/>
        </p:nvSpPr>
        <p:spPr>
          <a:xfrm>
            <a:off x="737563" y="2572291"/>
            <a:ext cx="10482702" cy="400110"/>
          </a:xfrm>
          <a:prstGeom prst="rect">
            <a:avLst/>
          </a:prstGeom>
          <a:noFill/>
        </p:spPr>
        <p:txBody>
          <a:bodyPr wrap="square" rtlCol="0">
            <a:spAutoFit/>
          </a:bodyPr>
          <a:lstStyle/>
          <a:p>
            <a:pPr algn="ctr"/>
            <a:r>
              <a:rPr lang="en-NZ" sz="2000" dirty="0"/>
              <a:t>You can stop the bars from rising by pressing the ‘N’ (left bar) or ‘M’ (right bar) key during a trial</a:t>
            </a:r>
          </a:p>
        </p:txBody>
      </p:sp>
    </p:spTree>
    <p:extLst>
      <p:ext uri="{BB962C8B-B14F-4D97-AF65-F5344CB8AC3E}">
        <p14:creationId xmlns:p14="http://schemas.microsoft.com/office/powerpoint/2010/main" val="1773414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541E32D-326E-4733-A431-D71F793B8205}"/>
              </a:ext>
            </a:extLst>
          </p:cNvPr>
          <p:cNvSpPr txBox="1"/>
          <p:nvPr/>
        </p:nvSpPr>
        <p:spPr>
          <a:xfrm>
            <a:off x="3561796" y="277006"/>
            <a:ext cx="5068409" cy="523220"/>
          </a:xfrm>
          <a:prstGeom prst="rect">
            <a:avLst/>
          </a:prstGeom>
          <a:noFill/>
        </p:spPr>
        <p:txBody>
          <a:bodyPr wrap="square" rtlCol="0">
            <a:spAutoFit/>
          </a:bodyPr>
          <a:lstStyle/>
          <a:p>
            <a:pPr algn="ctr"/>
            <a:r>
              <a:rPr lang="en-NZ" sz="2800" dirty="0"/>
              <a:t>Selective Stopping (</a:t>
            </a:r>
            <a:r>
              <a:rPr lang="en-NZ" sz="2800" dirty="0" err="1"/>
              <a:t>SeleSt</a:t>
            </a:r>
            <a:r>
              <a:rPr lang="en-NZ" sz="2800" dirty="0"/>
              <a:t>) task</a:t>
            </a:r>
          </a:p>
        </p:txBody>
      </p:sp>
      <p:sp>
        <p:nvSpPr>
          <p:cNvPr id="9" name="TextBox 8">
            <a:extLst>
              <a:ext uri="{FF2B5EF4-FFF2-40B4-BE49-F238E27FC236}">
                <a16:creationId xmlns:a16="http://schemas.microsoft.com/office/drawing/2014/main" id="{6CEAF05C-99F3-4B5F-B61A-D1849E28D68F}"/>
              </a:ext>
            </a:extLst>
          </p:cNvPr>
          <p:cNvSpPr txBox="1"/>
          <p:nvPr/>
        </p:nvSpPr>
        <p:spPr>
          <a:xfrm>
            <a:off x="1182210" y="936947"/>
            <a:ext cx="9827580" cy="400110"/>
          </a:xfrm>
          <a:prstGeom prst="rect">
            <a:avLst/>
          </a:prstGeom>
          <a:noFill/>
        </p:spPr>
        <p:txBody>
          <a:bodyPr wrap="square" rtlCol="0">
            <a:spAutoFit/>
          </a:bodyPr>
          <a:lstStyle/>
          <a:p>
            <a:pPr algn="ctr"/>
            <a:r>
              <a:rPr lang="en-NZ" sz="2000" dirty="0"/>
              <a:t>You will earn points throughout the task that will be displayed to you at the end of each block</a:t>
            </a:r>
          </a:p>
        </p:txBody>
      </p:sp>
      <p:sp>
        <p:nvSpPr>
          <p:cNvPr id="11" name="TextBox 10">
            <a:extLst>
              <a:ext uri="{FF2B5EF4-FFF2-40B4-BE49-F238E27FC236}">
                <a16:creationId xmlns:a16="http://schemas.microsoft.com/office/drawing/2014/main" id="{35BE92BA-CCCB-4343-AF53-B1D55CAF2CFF}"/>
              </a:ext>
            </a:extLst>
          </p:cNvPr>
          <p:cNvSpPr txBox="1"/>
          <p:nvPr/>
        </p:nvSpPr>
        <p:spPr>
          <a:xfrm>
            <a:off x="854649" y="5399926"/>
            <a:ext cx="10482702" cy="400110"/>
          </a:xfrm>
          <a:prstGeom prst="rect">
            <a:avLst/>
          </a:prstGeom>
          <a:noFill/>
        </p:spPr>
        <p:txBody>
          <a:bodyPr wrap="square" rtlCol="0">
            <a:spAutoFit/>
          </a:bodyPr>
          <a:lstStyle/>
          <a:p>
            <a:pPr algn="ctr"/>
            <a:r>
              <a:rPr lang="en-NZ" sz="2000" dirty="0"/>
              <a:t>Let’s practice with a block of go trials</a:t>
            </a:r>
          </a:p>
        </p:txBody>
      </p:sp>
      <p:grpSp>
        <p:nvGrpSpPr>
          <p:cNvPr id="7" name="Group 6">
            <a:extLst>
              <a:ext uri="{FF2B5EF4-FFF2-40B4-BE49-F238E27FC236}">
                <a16:creationId xmlns:a16="http://schemas.microsoft.com/office/drawing/2014/main" id="{776C0409-1B1D-4A95-89A9-955181983165}"/>
              </a:ext>
            </a:extLst>
          </p:cNvPr>
          <p:cNvGrpSpPr/>
          <p:nvPr/>
        </p:nvGrpSpPr>
        <p:grpSpPr>
          <a:xfrm>
            <a:off x="3644376" y="2192733"/>
            <a:ext cx="4903249" cy="3133729"/>
            <a:chOff x="3812762" y="2365787"/>
            <a:chExt cx="4903249" cy="3133729"/>
          </a:xfrm>
        </p:grpSpPr>
        <p:pic>
          <p:nvPicPr>
            <p:cNvPr id="6" name="Graphic 5">
              <a:extLst>
                <a:ext uri="{FF2B5EF4-FFF2-40B4-BE49-F238E27FC236}">
                  <a16:creationId xmlns:a16="http://schemas.microsoft.com/office/drawing/2014/main" id="{71EB6FC7-A3F4-44BF-A14C-8351EBB5EAB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17842" y="2714099"/>
              <a:ext cx="4812363" cy="2785417"/>
            </a:xfrm>
            <a:prstGeom prst="rect">
              <a:avLst/>
            </a:prstGeom>
          </p:spPr>
        </p:pic>
        <p:sp>
          <p:nvSpPr>
            <p:cNvPr id="14" name="TextBox 13">
              <a:extLst>
                <a:ext uri="{FF2B5EF4-FFF2-40B4-BE49-F238E27FC236}">
                  <a16:creationId xmlns:a16="http://schemas.microsoft.com/office/drawing/2014/main" id="{80BA4C13-B717-4B26-8D4B-22C6AC47E248}"/>
                </a:ext>
              </a:extLst>
            </p:cNvPr>
            <p:cNvSpPr txBox="1"/>
            <p:nvPr/>
          </p:nvSpPr>
          <p:spPr>
            <a:xfrm>
              <a:off x="3812762" y="2371594"/>
              <a:ext cx="1085825" cy="400110"/>
            </a:xfrm>
            <a:prstGeom prst="rect">
              <a:avLst/>
            </a:prstGeom>
            <a:noFill/>
          </p:spPr>
          <p:txBody>
            <a:bodyPr wrap="square" rtlCol="0">
              <a:spAutoFit/>
            </a:bodyPr>
            <a:lstStyle/>
            <a:p>
              <a:pPr algn="ctr"/>
              <a:r>
                <a:rPr lang="en-NZ" sz="2000" dirty="0"/>
                <a:t>0 points</a:t>
              </a:r>
            </a:p>
          </p:txBody>
        </p:sp>
        <p:sp>
          <p:nvSpPr>
            <p:cNvPr id="15" name="TextBox 14">
              <a:extLst>
                <a:ext uri="{FF2B5EF4-FFF2-40B4-BE49-F238E27FC236}">
                  <a16:creationId xmlns:a16="http://schemas.microsoft.com/office/drawing/2014/main" id="{11AAD1A8-6B03-4EDB-AD7F-56A3574392CD}"/>
                </a:ext>
              </a:extLst>
            </p:cNvPr>
            <p:cNvSpPr txBox="1"/>
            <p:nvPr/>
          </p:nvSpPr>
          <p:spPr>
            <a:xfrm>
              <a:off x="4989473" y="2381109"/>
              <a:ext cx="1188362" cy="400110"/>
            </a:xfrm>
            <a:prstGeom prst="rect">
              <a:avLst/>
            </a:prstGeom>
            <a:noFill/>
          </p:spPr>
          <p:txBody>
            <a:bodyPr wrap="square" rtlCol="0">
              <a:spAutoFit/>
            </a:bodyPr>
            <a:lstStyle/>
            <a:p>
              <a:pPr algn="ctr"/>
              <a:r>
                <a:rPr lang="en-NZ" sz="2000" dirty="0"/>
                <a:t>10 points</a:t>
              </a:r>
            </a:p>
          </p:txBody>
        </p:sp>
        <p:sp>
          <p:nvSpPr>
            <p:cNvPr id="16" name="TextBox 15">
              <a:extLst>
                <a:ext uri="{FF2B5EF4-FFF2-40B4-BE49-F238E27FC236}">
                  <a16:creationId xmlns:a16="http://schemas.microsoft.com/office/drawing/2014/main" id="{EBA2DBC8-48C4-46FA-8CC5-65495E8C68BF}"/>
                </a:ext>
              </a:extLst>
            </p:cNvPr>
            <p:cNvSpPr txBox="1"/>
            <p:nvPr/>
          </p:nvSpPr>
          <p:spPr>
            <a:xfrm>
              <a:off x="6258561" y="2381109"/>
              <a:ext cx="1188362" cy="400110"/>
            </a:xfrm>
            <a:prstGeom prst="rect">
              <a:avLst/>
            </a:prstGeom>
            <a:noFill/>
          </p:spPr>
          <p:txBody>
            <a:bodyPr wrap="square" rtlCol="0">
              <a:spAutoFit/>
            </a:bodyPr>
            <a:lstStyle/>
            <a:p>
              <a:pPr algn="ctr"/>
              <a:r>
                <a:rPr lang="en-NZ" sz="2000" dirty="0"/>
                <a:t>20 points</a:t>
              </a:r>
            </a:p>
          </p:txBody>
        </p:sp>
        <p:sp>
          <p:nvSpPr>
            <p:cNvPr id="17" name="TextBox 16">
              <a:extLst>
                <a:ext uri="{FF2B5EF4-FFF2-40B4-BE49-F238E27FC236}">
                  <a16:creationId xmlns:a16="http://schemas.microsoft.com/office/drawing/2014/main" id="{5A52A65E-F8FF-470C-9E7C-56074CE9E9A1}"/>
                </a:ext>
              </a:extLst>
            </p:cNvPr>
            <p:cNvSpPr txBox="1"/>
            <p:nvPr/>
          </p:nvSpPr>
          <p:spPr>
            <a:xfrm>
              <a:off x="7527649" y="2365787"/>
              <a:ext cx="1188362" cy="400110"/>
            </a:xfrm>
            <a:prstGeom prst="rect">
              <a:avLst/>
            </a:prstGeom>
            <a:noFill/>
          </p:spPr>
          <p:txBody>
            <a:bodyPr wrap="square" rtlCol="0">
              <a:spAutoFit/>
            </a:bodyPr>
            <a:lstStyle/>
            <a:p>
              <a:pPr algn="ctr"/>
              <a:r>
                <a:rPr lang="en-NZ" sz="2000" dirty="0"/>
                <a:t>30 points</a:t>
              </a:r>
            </a:p>
          </p:txBody>
        </p:sp>
      </p:grpSp>
      <p:sp>
        <p:nvSpPr>
          <p:cNvPr id="18" name="TextBox 17">
            <a:extLst>
              <a:ext uri="{FF2B5EF4-FFF2-40B4-BE49-F238E27FC236}">
                <a16:creationId xmlns:a16="http://schemas.microsoft.com/office/drawing/2014/main" id="{48129274-9CF3-449E-B6CD-61FC6A73562B}"/>
              </a:ext>
            </a:extLst>
          </p:cNvPr>
          <p:cNvSpPr txBox="1"/>
          <p:nvPr/>
        </p:nvSpPr>
        <p:spPr>
          <a:xfrm>
            <a:off x="1814696" y="6264778"/>
            <a:ext cx="8562609" cy="400110"/>
          </a:xfrm>
          <a:prstGeom prst="rect">
            <a:avLst/>
          </a:prstGeom>
          <a:noFill/>
        </p:spPr>
        <p:txBody>
          <a:bodyPr wrap="square" rtlCol="0">
            <a:spAutoFit/>
          </a:bodyPr>
          <a:lstStyle/>
          <a:p>
            <a:pPr algn="ctr"/>
            <a:r>
              <a:rPr lang="en-NZ" sz="2000" dirty="0"/>
              <a:t>Press SPACE to start practice block</a:t>
            </a:r>
          </a:p>
        </p:txBody>
      </p:sp>
      <p:sp>
        <p:nvSpPr>
          <p:cNvPr id="20" name="TextBox 19">
            <a:extLst>
              <a:ext uri="{FF2B5EF4-FFF2-40B4-BE49-F238E27FC236}">
                <a16:creationId xmlns:a16="http://schemas.microsoft.com/office/drawing/2014/main" id="{4EB43124-D391-42D9-A910-D5D63FB6D99C}"/>
              </a:ext>
            </a:extLst>
          </p:cNvPr>
          <p:cNvSpPr txBox="1"/>
          <p:nvPr/>
        </p:nvSpPr>
        <p:spPr>
          <a:xfrm>
            <a:off x="1285043" y="1410952"/>
            <a:ext cx="9621914" cy="707886"/>
          </a:xfrm>
          <a:prstGeom prst="rect">
            <a:avLst/>
          </a:prstGeom>
          <a:noFill/>
        </p:spPr>
        <p:txBody>
          <a:bodyPr wrap="square" rtlCol="0">
            <a:spAutoFit/>
          </a:bodyPr>
          <a:lstStyle/>
          <a:p>
            <a:pPr algn="ctr"/>
            <a:r>
              <a:rPr lang="en-NZ" sz="2000" dirty="0"/>
              <a:t>Points are awarded based on the accuracy of your response. Responses closer to the target will earn more points as signalled by the colour of the target lines at the end of a trial</a:t>
            </a:r>
          </a:p>
        </p:txBody>
      </p:sp>
    </p:spTree>
    <p:extLst>
      <p:ext uri="{BB962C8B-B14F-4D97-AF65-F5344CB8AC3E}">
        <p14:creationId xmlns:p14="http://schemas.microsoft.com/office/powerpoint/2010/main" val="1629808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541E32D-326E-4733-A431-D71F793B8205}"/>
              </a:ext>
            </a:extLst>
          </p:cNvPr>
          <p:cNvSpPr txBox="1"/>
          <p:nvPr/>
        </p:nvSpPr>
        <p:spPr>
          <a:xfrm>
            <a:off x="3561796" y="277006"/>
            <a:ext cx="5068409" cy="523220"/>
          </a:xfrm>
          <a:prstGeom prst="rect">
            <a:avLst/>
          </a:prstGeom>
          <a:noFill/>
        </p:spPr>
        <p:txBody>
          <a:bodyPr wrap="square" rtlCol="0">
            <a:spAutoFit/>
          </a:bodyPr>
          <a:lstStyle/>
          <a:p>
            <a:pPr algn="ctr"/>
            <a:r>
              <a:rPr lang="en-NZ" sz="2800" dirty="0"/>
              <a:t>Selective Stopping (</a:t>
            </a:r>
            <a:r>
              <a:rPr lang="en-NZ" sz="2800" dirty="0" err="1"/>
              <a:t>SeleSt</a:t>
            </a:r>
            <a:r>
              <a:rPr lang="en-NZ" sz="2800" dirty="0"/>
              <a:t>) task</a:t>
            </a:r>
          </a:p>
        </p:txBody>
      </p:sp>
      <p:sp>
        <p:nvSpPr>
          <p:cNvPr id="10" name="TextBox 9">
            <a:extLst>
              <a:ext uri="{FF2B5EF4-FFF2-40B4-BE49-F238E27FC236}">
                <a16:creationId xmlns:a16="http://schemas.microsoft.com/office/drawing/2014/main" id="{6A205875-CBDA-4AA7-9452-D68F893C5232}"/>
              </a:ext>
            </a:extLst>
          </p:cNvPr>
          <p:cNvSpPr txBox="1"/>
          <p:nvPr/>
        </p:nvSpPr>
        <p:spPr>
          <a:xfrm>
            <a:off x="1814696" y="6264778"/>
            <a:ext cx="8562609" cy="400110"/>
          </a:xfrm>
          <a:prstGeom prst="rect">
            <a:avLst/>
          </a:prstGeom>
          <a:noFill/>
        </p:spPr>
        <p:txBody>
          <a:bodyPr wrap="square" rtlCol="0">
            <a:spAutoFit/>
          </a:bodyPr>
          <a:lstStyle/>
          <a:p>
            <a:pPr algn="ctr"/>
            <a:r>
              <a:rPr lang="en-NZ" sz="2000" dirty="0"/>
              <a:t>Press SPACE for a practice block of both go and stop trials</a:t>
            </a:r>
          </a:p>
        </p:txBody>
      </p:sp>
      <p:sp>
        <p:nvSpPr>
          <p:cNvPr id="12" name="TextBox 11">
            <a:extLst>
              <a:ext uri="{FF2B5EF4-FFF2-40B4-BE49-F238E27FC236}">
                <a16:creationId xmlns:a16="http://schemas.microsoft.com/office/drawing/2014/main" id="{6D832201-72E0-43A3-B0CF-5BDFD925C8F5}"/>
              </a:ext>
            </a:extLst>
          </p:cNvPr>
          <p:cNvSpPr txBox="1"/>
          <p:nvPr/>
        </p:nvSpPr>
        <p:spPr>
          <a:xfrm>
            <a:off x="1814696" y="5293587"/>
            <a:ext cx="8562609" cy="707886"/>
          </a:xfrm>
          <a:prstGeom prst="rect">
            <a:avLst/>
          </a:prstGeom>
          <a:noFill/>
        </p:spPr>
        <p:txBody>
          <a:bodyPr wrap="square" rtlCol="0">
            <a:spAutoFit/>
          </a:bodyPr>
          <a:lstStyle/>
          <a:p>
            <a:pPr algn="ctr"/>
            <a:r>
              <a:rPr lang="en-NZ" sz="2000" dirty="0"/>
              <a:t>Stopping should be done reactively, meaning you should try your best to avoid predicting a bar changing colour</a:t>
            </a:r>
          </a:p>
        </p:txBody>
      </p:sp>
      <p:grpSp>
        <p:nvGrpSpPr>
          <p:cNvPr id="4" name="Group 3">
            <a:extLst>
              <a:ext uri="{FF2B5EF4-FFF2-40B4-BE49-F238E27FC236}">
                <a16:creationId xmlns:a16="http://schemas.microsoft.com/office/drawing/2014/main" id="{79132AD6-E80F-4729-B0B7-64C3869B62AD}"/>
              </a:ext>
            </a:extLst>
          </p:cNvPr>
          <p:cNvGrpSpPr/>
          <p:nvPr/>
        </p:nvGrpSpPr>
        <p:grpSpPr>
          <a:xfrm>
            <a:off x="3011916" y="2283156"/>
            <a:ext cx="6168168" cy="2989874"/>
            <a:chOff x="3168216" y="1727699"/>
            <a:chExt cx="6168168" cy="2989874"/>
          </a:xfrm>
        </p:grpSpPr>
        <p:pic>
          <p:nvPicPr>
            <p:cNvPr id="3" name="Graphic 2">
              <a:extLst>
                <a:ext uri="{FF2B5EF4-FFF2-40B4-BE49-F238E27FC236}">
                  <a16:creationId xmlns:a16="http://schemas.microsoft.com/office/drawing/2014/main" id="{98156C2D-AF63-4971-8D8D-5F7EDA25BEA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68216" y="2084826"/>
              <a:ext cx="6160368" cy="2632747"/>
            </a:xfrm>
            <a:prstGeom prst="rect">
              <a:avLst/>
            </a:prstGeom>
          </p:spPr>
        </p:pic>
        <p:sp>
          <p:nvSpPr>
            <p:cNvPr id="14" name="TextBox 13">
              <a:extLst>
                <a:ext uri="{FF2B5EF4-FFF2-40B4-BE49-F238E27FC236}">
                  <a16:creationId xmlns:a16="http://schemas.microsoft.com/office/drawing/2014/main" id="{23025805-ED0A-4A81-8DFD-B97517094028}"/>
                </a:ext>
              </a:extLst>
            </p:cNvPr>
            <p:cNvSpPr txBox="1"/>
            <p:nvPr/>
          </p:nvSpPr>
          <p:spPr>
            <a:xfrm>
              <a:off x="3168216" y="1727699"/>
              <a:ext cx="1836600" cy="400110"/>
            </a:xfrm>
            <a:prstGeom prst="rect">
              <a:avLst/>
            </a:prstGeom>
            <a:noFill/>
          </p:spPr>
          <p:txBody>
            <a:bodyPr wrap="square" rtlCol="0">
              <a:spAutoFit/>
            </a:bodyPr>
            <a:lstStyle/>
            <a:p>
              <a:pPr algn="ctr"/>
              <a:r>
                <a:rPr lang="en-NZ" sz="2000" dirty="0"/>
                <a:t>stop-both</a:t>
              </a:r>
            </a:p>
          </p:txBody>
        </p:sp>
        <p:sp>
          <p:nvSpPr>
            <p:cNvPr id="15" name="TextBox 14">
              <a:extLst>
                <a:ext uri="{FF2B5EF4-FFF2-40B4-BE49-F238E27FC236}">
                  <a16:creationId xmlns:a16="http://schemas.microsoft.com/office/drawing/2014/main" id="{CED4FD31-F341-4BF6-BA23-E865C9431CA0}"/>
                </a:ext>
              </a:extLst>
            </p:cNvPr>
            <p:cNvSpPr txBox="1"/>
            <p:nvPr/>
          </p:nvSpPr>
          <p:spPr>
            <a:xfrm>
              <a:off x="5334000" y="1727699"/>
              <a:ext cx="1836600" cy="400110"/>
            </a:xfrm>
            <a:prstGeom prst="rect">
              <a:avLst/>
            </a:prstGeom>
            <a:noFill/>
          </p:spPr>
          <p:txBody>
            <a:bodyPr wrap="square" rtlCol="0">
              <a:spAutoFit/>
            </a:bodyPr>
            <a:lstStyle/>
            <a:p>
              <a:pPr algn="ctr"/>
              <a:r>
                <a:rPr lang="en-NZ" sz="2000" dirty="0"/>
                <a:t>stop-left</a:t>
              </a:r>
            </a:p>
          </p:txBody>
        </p:sp>
        <p:sp>
          <p:nvSpPr>
            <p:cNvPr id="16" name="TextBox 15">
              <a:extLst>
                <a:ext uri="{FF2B5EF4-FFF2-40B4-BE49-F238E27FC236}">
                  <a16:creationId xmlns:a16="http://schemas.microsoft.com/office/drawing/2014/main" id="{59CF44F7-BC3C-4440-A267-C0D9EB52B0E2}"/>
                </a:ext>
              </a:extLst>
            </p:cNvPr>
            <p:cNvSpPr txBox="1"/>
            <p:nvPr/>
          </p:nvSpPr>
          <p:spPr>
            <a:xfrm>
              <a:off x="7499784" y="1733005"/>
              <a:ext cx="1836600" cy="400110"/>
            </a:xfrm>
            <a:prstGeom prst="rect">
              <a:avLst/>
            </a:prstGeom>
            <a:noFill/>
          </p:spPr>
          <p:txBody>
            <a:bodyPr wrap="square" rtlCol="0">
              <a:spAutoFit/>
            </a:bodyPr>
            <a:lstStyle/>
            <a:p>
              <a:pPr algn="ctr"/>
              <a:r>
                <a:rPr lang="en-NZ" sz="2000" dirty="0"/>
                <a:t>stop-right</a:t>
              </a:r>
            </a:p>
          </p:txBody>
        </p:sp>
      </p:grpSp>
      <p:sp>
        <p:nvSpPr>
          <p:cNvPr id="13" name="TextBox 12">
            <a:extLst>
              <a:ext uri="{FF2B5EF4-FFF2-40B4-BE49-F238E27FC236}">
                <a16:creationId xmlns:a16="http://schemas.microsoft.com/office/drawing/2014/main" id="{D3DC2494-4F95-46C2-8D42-A1CBBEAD4C32}"/>
              </a:ext>
            </a:extLst>
          </p:cNvPr>
          <p:cNvSpPr txBox="1"/>
          <p:nvPr/>
        </p:nvSpPr>
        <p:spPr>
          <a:xfrm>
            <a:off x="1395619" y="831515"/>
            <a:ext cx="9400761" cy="707886"/>
          </a:xfrm>
          <a:prstGeom prst="rect">
            <a:avLst/>
          </a:prstGeom>
          <a:noFill/>
        </p:spPr>
        <p:txBody>
          <a:bodyPr wrap="square" rtlCol="0">
            <a:spAutoFit/>
          </a:bodyPr>
          <a:lstStyle/>
          <a:p>
            <a:pPr algn="ctr"/>
            <a:r>
              <a:rPr lang="en-NZ" sz="2000" dirty="0"/>
              <a:t>On a smaller number of trials either the left, right, or both bars may change colour while they are filling and before reaching the target lines.</a:t>
            </a:r>
          </a:p>
        </p:txBody>
      </p:sp>
      <p:sp>
        <p:nvSpPr>
          <p:cNvPr id="17" name="TextBox 16">
            <a:extLst>
              <a:ext uri="{FF2B5EF4-FFF2-40B4-BE49-F238E27FC236}">
                <a16:creationId xmlns:a16="http://schemas.microsoft.com/office/drawing/2014/main" id="{1B4B550C-2D61-406D-A5D7-4B36DF76F368}"/>
              </a:ext>
            </a:extLst>
          </p:cNvPr>
          <p:cNvSpPr txBox="1"/>
          <p:nvPr/>
        </p:nvSpPr>
        <p:spPr>
          <a:xfrm>
            <a:off x="1395620" y="1566126"/>
            <a:ext cx="9400761" cy="707886"/>
          </a:xfrm>
          <a:prstGeom prst="rect">
            <a:avLst/>
          </a:prstGeom>
          <a:noFill/>
        </p:spPr>
        <p:txBody>
          <a:bodyPr wrap="square" rtlCol="0">
            <a:spAutoFit/>
          </a:bodyPr>
          <a:lstStyle/>
          <a:p>
            <a:pPr algn="ctr"/>
            <a:r>
              <a:rPr lang="en-NZ" sz="2000" dirty="0"/>
              <a:t>Your objective during these ‘stop’ trials is to prevent yourself from making a response to any bar that has changed colour while filling</a:t>
            </a:r>
          </a:p>
        </p:txBody>
      </p:sp>
    </p:spTree>
    <p:extLst>
      <p:ext uri="{BB962C8B-B14F-4D97-AF65-F5344CB8AC3E}">
        <p14:creationId xmlns:p14="http://schemas.microsoft.com/office/powerpoint/2010/main" val="1603467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541E32D-326E-4733-A431-D71F793B8205}"/>
              </a:ext>
            </a:extLst>
          </p:cNvPr>
          <p:cNvSpPr txBox="1"/>
          <p:nvPr/>
        </p:nvSpPr>
        <p:spPr>
          <a:xfrm>
            <a:off x="3561796" y="277006"/>
            <a:ext cx="5068409" cy="523220"/>
          </a:xfrm>
          <a:prstGeom prst="rect">
            <a:avLst/>
          </a:prstGeom>
          <a:noFill/>
        </p:spPr>
        <p:txBody>
          <a:bodyPr wrap="square" rtlCol="0">
            <a:spAutoFit/>
          </a:bodyPr>
          <a:lstStyle/>
          <a:p>
            <a:pPr algn="ctr"/>
            <a:r>
              <a:rPr lang="en-NZ" sz="2800" dirty="0"/>
              <a:t>Selective Stopping (</a:t>
            </a:r>
            <a:r>
              <a:rPr lang="en-NZ" sz="2800" dirty="0" err="1"/>
              <a:t>SeleSt</a:t>
            </a:r>
            <a:r>
              <a:rPr lang="en-NZ" sz="2800" dirty="0"/>
              <a:t>) task</a:t>
            </a:r>
          </a:p>
        </p:txBody>
      </p:sp>
      <p:sp>
        <p:nvSpPr>
          <p:cNvPr id="9" name="TextBox 8">
            <a:extLst>
              <a:ext uri="{FF2B5EF4-FFF2-40B4-BE49-F238E27FC236}">
                <a16:creationId xmlns:a16="http://schemas.microsoft.com/office/drawing/2014/main" id="{6CEAF05C-99F3-4B5F-B61A-D1849E28D68F}"/>
              </a:ext>
            </a:extLst>
          </p:cNvPr>
          <p:cNvSpPr txBox="1"/>
          <p:nvPr/>
        </p:nvSpPr>
        <p:spPr>
          <a:xfrm>
            <a:off x="1395620" y="950316"/>
            <a:ext cx="9400761" cy="400110"/>
          </a:xfrm>
          <a:prstGeom prst="rect">
            <a:avLst/>
          </a:prstGeom>
          <a:noFill/>
        </p:spPr>
        <p:txBody>
          <a:bodyPr wrap="square" rtlCol="0">
            <a:spAutoFit/>
          </a:bodyPr>
          <a:lstStyle/>
          <a:p>
            <a:pPr algn="ctr"/>
            <a:r>
              <a:rPr lang="en-NZ" sz="2000" dirty="0"/>
              <a:t>Nice work! We are now ready to start the experimental blocks</a:t>
            </a:r>
          </a:p>
        </p:txBody>
      </p:sp>
      <p:sp>
        <p:nvSpPr>
          <p:cNvPr id="11" name="TextBox 10">
            <a:extLst>
              <a:ext uri="{FF2B5EF4-FFF2-40B4-BE49-F238E27FC236}">
                <a16:creationId xmlns:a16="http://schemas.microsoft.com/office/drawing/2014/main" id="{35BE92BA-CCCB-4343-AF53-B1D55CAF2CFF}"/>
              </a:ext>
            </a:extLst>
          </p:cNvPr>
          <p:cNvSpPr txBox="1"/>
          <p:nvPr/>
        </p:nvSpPr>
        <p:spPr>
          <a:xfrm>
            <a:off x="2586078" y="1500516"/>
            <a:ext cx="7019844" cy="707886"/>
          </a:xfrm>
          <a:prstGeom prst="rect">
            <a:avLst/>
          </a:prstGeom>
          <a:noFill/>
        </p:spPr>
        <p:txBody>
          <a:bodyPr wrap="square" rtlCol="0">
            <a:spAutoFit/>
          </a:bodyPr>
          <a:lstStyle/>
          <a:p>
            <a:pPr algn="ctr"/>
            <a:r>
              <a:rPr lang="en-NZ" sz="2000" dirty="0"/>
              <a:t>The task is split into 12 blocks of 36 trials each (24 go + 12 stop). Feel free to take breaks between blocks if you need them</a:t>
            </a:r>
          </a:p>
        </p:txBody>
      </p:sp>
      <p:sp>
        <p:nvSpPr>
          <p:cNvPr id="12" name="TextBox 11">
            <a:extLst>
              <a:ext uri="{FF2B5EF4-FFF2-40B4-BE49-F238E27FC236}">
                <a16:creationId xmlns:a16="http://schemas.microsoft.com/office/drawing/2014/main" id="{6D832201-72E0-43A3-B0CF-5BDFD925C8F5}"/>
              </a:ext>
            </a:extLst>
          </p:cNvPr>
          <p:cNvSpPr txBox="1"/>
          <p:nvPr/>
        </p:nvSpPr>
        <p:spPr>
          <a:xfrm>
            <a:off x="2333065" y="2358492"/>
            <a:ext cx="7525871" cy="400110"/>
          </a:xfrm>
          <a:prstGeom prst="rect">
            <a:avLst/>
          </a:prstGeom>
          <a:noFill/>
        </p:spPr>
        <p:txBody>
          <a:bodyPr wrap="square" rtlCol="0">
            <a:spAutoFit/>
          </a:bodyPr>
          <a:lstStyle/>
          <a:p>
            <a:pPr algn="ctr"/>
            <a:r>
              <a:rPr lang="en-NZ" sz="2000" dirty="0"/>
              <a:t>Your primary goal is to earn as many points as possible during the task</a:t>
            </a:r>
          </a:p>
        </p:txBody>
      </p:sp>
      <p:sp>
        <p:nvSpPr>
          <p:cNvPr id="14" name="TextBox 13">
            <a:extLst>
              <a:ext uri="{FF2B5EF4-FFF2-40B4-BE49-F238E27FC236}">
                <a16:creationId xmlns:a16="http://schemas.microsoft.com/office/drawing/2014/main" id="{3F385D15-851B-455B-943F-50F7EE76F27F}"/>
              </a:ext>
            </a:extLst>
          </p:cNvPr>
          <p:cNvSpPr txBox="1"/>
          <p:nvPr/>
        </p:nvSpPr>
        <p:spPr>
          <a:xfrm>
            <a:off x="2012476" y="2908692"/>
            <a:ext cx="8167049" cy="400110"/>
          </a:xfrm>
          <a:prstGeom prst="rect">
            <a:avLst/>
          </a:prstGeom>
          <a:noFill/>
        </p:spPr>
        <p:txBody>
          <a:bodyPr wrap="square" rtlCol="0">
            <a:spAutoFit/>
          </a:bodyPr>
          <a:lstStyle/>
          <a:p>
            <a:pPr algn="ctr"/>
            <a:r>
              <a:rPr lang="en-NZ" sz="2000" dirty="0"/>
              <a:t>You can press the ‘Esc’ or ‘Q’ key if you need to stop the task for any reason</a:t>
            </a:r>
          </a:p>
        </p:txBody>
      </p:sp>
      <p:grpSp>
        <p:nvGrpSpPr>
          <p:cNvPr id="4" name="Group 3">
            <a:extLst>
              <a:ext uri="{FF2B5EF4-FFF2-40B4-BE49-F238E27FC236}">
                <a16:creationId xmlns:a16="http://schemas.microsoft.com/office/drawing/2014/main" id="{F9E2CB9D-9F63-42C5-9699-0E60650D510B}"/>
              </a:ext>
            </a:extLst>
          </p:cNvPr>
          <p:cNvGrpSpPr/>
          <p:nvPr/>
        </p:nvGrpSpPr>
        <p:grpSpPr>
          <a:xfrm>
            <a:off x="3297102" y="3429000"/>
            <a:ext cx="5597796" cy="3245141"/>
            <a:chOff x="3368650" y="3429000"/>
            <a:chExt cx="5597796" cy="3245141"/>
          </a:xfrm>
        </p:grpSpPr>
        <p:sp>
          <p:nvSpPr>
            <p:cNvPr id="10" name="TextBox 9">
              <a:extLst>
                <a:ext uri="{FF2B5EF4-FFF2-40B4-BE49-F238E27FC236}">
                  <a16:creationId xmlns:a16="http://schemas.microsoft.com/office/drawing/2014/main" id="{6A205875-CBDA-4AA7-9452-D68F893C5232}"/>
                </a:ext>
              </a:extLst>
            </p:cNvPr>
            <p:cNvSpPr txBox="1"/>
            <p:nvPr/>
          </p:nvSpPr>
          <p:spPr>
            <a:xfrm>
              <a:off x="4989249" y="4851515"/>
              <a:ext cx="3977197" cy="400110"/>
            </a:xfrm>
            <a:prstGeom prst="rect">
              <a:avLst/>
            </a:prstGeom>
            <a:noFill/>
          </p:spPr>
          <p:txBody>
            <a:bodyPr wrap="square" rtlCol="0">
              <a:spAutoFit/>
            </a:bodyPr>
            <a:lstStyle/>
            <a:p>
              <a:pPr algn="ctr"/>
              <a:r>
                <a:rPr lang="en-NZ" sz="2000" dirty="0"/>
                <a:t>Press SPACE to start the experiment</a:t>
              </a:r>
            </a:p>
          </p:txBody>
        </p:sp>
        <p:pic>
          <p:nvPicPr>
            <p:cNvPr id="3" name="Picture 2" descr="A picture containing diagram&#10;&#10;Description automatically generated">
              <a:extLst>
                <a:ext uri="{FF2B5EF4-FFF2-40B4-BE49-F238E27FC236}">
                  <a16:creationId xmlns:a16="http://schemas.microsoft.com/office/drawing/2014/main" id="{F2F81DE1-1960-4424-8EEF-92D02F6ECC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8650" y="3429000"/>
              <a:ext cx="1620599" cy="3245141"/>
            </a:xfrm>
            <a:prstGeom prst="rect">
              <a:avLst/>
            </a:prstGeom>
          </p:spPr>
        </p:pic>
      </p:grpSp>
    </p:spTree>
    <p:extLst>
      <p:ext uri="{BB962C8B-B14F-4D97-AF65-F5344CB8AC3E}">
        <p14:creationId xmlns:p14="http://schemas.microsoft.com/office/powerpoint/2010/main" val="2938656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541E32D-326E-4733-A431-D71F793B8205}"/>
              </a:ext>
            </a:extLst>
          </p:cNvPr>
          <p:cNvSpPr txBox="1"/>
          <p:nvPr/>
        </p:nvSpPr>
        <p:spPr>
          <a:xfrm>
            <a:off x="3561796" y="277006"/>
            <a:ext cx="5068409" cy="523220"/>
          </a:xfrm>
          <a:prstGeom prst="rect">
            <a:avLst/>
          </a:prstGeom>
          <a:noFill/>
        </p:spPr>
        <p:txBody>
          <a:bodyPr wrap="square" rtlCol="0">
            <a:spAutoFit/>
          </a:bodyPr>
          <a:lstStyle/>
          <a:p>
            <a:pPr algn="ctr"/>
            <a:r>
              <a:rPr lang="en-NZ" sz="2800" dirty="0"/>
              <a:t>Selective Stopping (</a:t>
            </a:r>
            <a:r>
              <a:rPr lang="en-NZ" sz="2800" dirty="0" err="1"/>
              <a:t>SeleSt</a:t>
            </a:r>
            <a:r>
              <a:rPr lang="en-NZ" sz="2800" dirty="0"/>
              <a:t>) task</a:t>
            </a:r>
          </a:p>
        </p:txBody>
      </p:sp>
      <p:sp>
        <p:nvSpPr>
          <p:cNvPr id="9" name="TextBox 8">
            <a:extLst>
              <a:ext uri="{FF2B5EF4-FFF2-40B4-BE49-F238E27FC236}">
                <a16:creationId xmlns:a16="http://schemas.microsoft.com/office/drawing/2014/main" id="{6CEAF05C-99F3-4B5F-B61A-D1849E28D68F}"/>
              </a:ext>
            </a:extLst>
          </p:cNvPr>
          <p:cNvSpPr txBox="1"/>
          <p:nvPr/>
        </p:nvSpPr>
        <p:spPr>
          <a:xfrm>
            <a:off x="1395620" y="842259"/>
            <a:ext cx="9400761" cy="400110"/>
          </a:xfrm>
          <a:prstGeom prst="rect">
            <a:avLst/>
          </a:prstGeom>
          <a:noFill/>
        </p:spPr>
        <p:txBody>
          <a:bodyPr wrap="square" rtlCol="0">
            <a:spAutoFit/>
          </a:bodyPr>
          <a:lstStyle/>
          <a:p>
            <a:pPr algn="ctr"/>
            <a:r>
              <a:rPr lang="en-NZ" sz="2000" dirty="0"/>
              <a:t>Welcome! This task is designed to test your ability to respond and stop selectively</a:t>
            </a:r>
          </a:p>
        </p:txBody>
      </p:sp>
      <p:sp>
        <p:nvSpPr>
          <p:cNvPr id="10" name="TextBox 9">
            <a:extLst>
              <a:ext uri="{FF2B5EF4-FFF2-40B4-BE49-F238E27FC236}">
                <a16:creationId xmlns:a16="http://schemas.microsoft.com/office/drawing/2014/main" id="{6A205875-CBDA-4AA7-9452-D68F893C5232}"/>
              </a:ext>
            </a:extLst>
          </p:cNvPr>
          <p:cNvSpPr txBox="1"/>
          <p:nvPr/>
        </p:nvSpPr>
        <p:spPr>
          <a:xfrm>
            <a:off x="1814696" y="6264778"/>
            <a:ext cx="8562609" cy="400110"/>
          </a:xfrm>
          <a:prstGeom prst="rect">
            <a:avLst/>
          </a:prstGeom>
          <a:noFill/>
        </p:spPr>
        <p:txBody>
          <a:bodyPr wrap="square" rtlCol="0">
            <a:spAutoFit/>
          </a:bodyPr>
          <a:lstStyle/>
          <a:p>
            <a:pPr algn="ctr"/>
            <a:r>
              <a:rPr lang="en-NZ" sz="2000" dirty="0"/>
              <a:t>Press SPACE to continue</a:t>
            </a:r>
          </a:p>
        </p:txBody>
      </p:sp>
      <p:sp>
        <p:nvSpPr>
          <p:cNvPr id="12" name="TextBox 11">
            <a:extLst>
              <a:ext uri="{FF2B5EF4-FFF2-40B4-BE49-F238E27FC236}">
                <a16:creationId xmlns:a16="http://schemas.microsoft.com/office/drawing/2014/main" id="{6D832201-72E0-43A3-B0CF-5BDFD925C8F5}"/>
              </a:ext>
            </a:extLst>
          </p:cNvPr>
          <p:cNvSpPr txBox="1"/>
          <p:nvPr/>
        </p:nvSpPr>
        <p:spPr>
          <a:xfrm>
            <a:off x="971736" y="2098629"/>
            <a:ext cx="10248529" cy="400110"/>
          </a:xfrm>
          <a:prstGeom prst="rect">
            <a:avLst/>
          </a:prstGeom>
          <a:noFill/>
        </p:spPr>
        <p:txBody>
          <a:bodyPr wrap="square" rtlCol="0">
            <a:spAutoFit/>
          </a:bodyPr>
          <a:lstStyle/>
          <a:p>
            <a:pPr algn="ctr"/>
            <a:r>
              <a:rPr lang="en-NZ" sz="2000" dirty="0"/>
              <a:t>Your objective during go trials is to respond as quickly as possible when the triangles turn black</a:t>
            </a:r>
          </a:p>
        </p:txBody>
      </p:sp>
      <p:sp>
        <p:nvSpPr>
          <p:cNvPr id="13" name="TextBox 12">
            <a:extLst>
              <a:ext uri="{FF2B5EF4-FFF2-40B4-BE49-F238E27FC236}">
                <a16:creationId xmlns:a16="http://schemas.microsoft.com/office/drawing/2014/main" id="{77B78BC3-319A-4E4B-A08A-B6C09F79F881}"/>
              </a:ext>
            </a:extLst>
          </p:cNvPr>
          <p:cNvSpPr txBox="1"/>
          <p:nvPr/>
        </p:nvSpPr>
        <p:spPr>
          <a:xfrm>
            <a:off x="971736" y="1316556"/>
            <a:ext cx="10248529" cy="707886"/>
          </a:xfrm>
          <a:prstGeom prst="rect">
            <a:avLst/>
          </a:prstGeom>
          <a:noFill/>
        </p:spPr>
        <p:txBody>
          <a:bodyPr wrap="square" rtlCol="0">
            <a:spAutoFit/>
          </a:bodyPr>
          <a:lstStyle/>
          <a:p>
            <a:pPr algn="ctr"/>
            <a:r>
              <a:rPr lang="en-NZ" sz="2000" dirty="0"/>
              <a:t>Each trial will start with two empty triangles that turn black after a brief delay. </a:t>
            </a:r>
          </a:p>
          <a:p>
            <a:pPr algn="ctr"/>
            <a:r>
              <a:rPr lang="en-NZ" sz="2000" dirty="0"/>
              <a:t>The majority of trials will be ‘go’ trials</a:t>
            </a:r>
          </a:p>
        </p:txBody>
      </p:sp>
      <p:sp>
        <p:nvSpPr>
          <p:cNvPr id="17" name="TextBox 16">
            <a:extLst>
              <a:ext uri="{FF2B5EF4-FFF2-40B4-BE49-F238E27FC236}">
                <a16:creationId xmlns:a16="http://schemas.microsoft.com/office/drawing/2014/main" id="{85FB5D6E-6F72-4DA2-9143-570A7B1664B0}"/>
              </a:ext>
            </a:extLst>
          </p:cNvPr>
          <p:cNvSpPr txBox="1"/>
          <p:nvPr/>
        </p:nvSpPr>
        <p:spPr>
          <a:xfrm>
            <a:off x="737563" y="2572291"/>
            <a:ext cx="10482702" cy="400110"/>
          </a:xfrm>
          <a:prstGeom prst="rect">
            <a:avLst/>
          </a:prstGeom>
          <a:noFill/>
        </p:spPr>
        <p:txBody>
          <a:bodyPr wrap="square" rtlCol="0">
            <a:spAutoFit/>
          </a:bodyPr>
          <a:lstStyle/>
          <a:p>
            <a:pPr algn="ctr"/>
            <a:r>
              <a:rPr lang="en-NZ" sz="2000" dirty="0"/>
              <a:t>Responses are made using the ‘N’ (left triangle) and ‘M’ (right triangle) keys during a trial</a:t>
            </a:r>
          </a:p>
        </p:txBody>
      </p:sp>
      <p:grpSp>
        <p:nvGrpSpPr>
          <p:cNvPr id="16" name="Group 15">
            <a:extLst>
              <a:ext uri="{FF2B5EF4-FFF2-40B4-BE49-F238E27FC236}">
                <a16:creationId xmlns:a16="http://schemas.microsoft.com/office/drawing/2014/main" id="{9CB5BBB7-9698-4E67-B7E8-8A728FFB1D54}"/>
              </a:ext>
            </a:extLst>
          </p:cNvPr>
          <p:cNvGrpSpPr/>
          <p:nvPr/>
        </p:nvGrpSpPr>
        <p:grpSpPr>
          <a:xfrm>
            <a:off x="3313765" y="3045953"/>
            <a:ext cx="5564470" cy="2980349"/>
            <a:chOff x="2757505" y="3045953"/>
            <a:chExt cx="5564470" cy="2980349"/>
          </a:xfrm>
        </p:grpSpPr>
        <p:pic>
          <p:nvPicPr>
            <p:cNvPr id="3" name="Graphic 2">
              <a:extLst>
                <a:ext uri="{FF2B5EF4-FFF2-40B4-BE49-F238E27FC236}">
                  <a16:creationId xmlns:a16="http://schemas.microsoft.com/office/drawing/2014/main" id="{AAB8041D-A97A-4A8E-939E-5E7C2EB033A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757505" y="3045953"/>
              <a:ext cx="2084776" cy="2980349"/>
            </a:xfrm>
            <a:prstGeom prst="rect">
              <a:avLst/>
            </a:prstGeom>
          </p:spPr>
        </p:pic>
        <p:pic>
          <p:nvPicPr>
            <p:cNvPr id="6" name="Graphic 5">
              <a:extLst>
                <a:ext uri="{FF2B5EF4-FFF2-40B4-BE49-F238E27FC236}">
                  <a16:creationId xmlns:a16="http://schemas.microsoft.com/office/drawing/2014/main" id="{CA51A3D2-F2E3-4423-B8D0-27582C72BF7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237199" y="3045953"/>
              <a:ext cx="2084776" cy="2980349"/>
            </a:xfrm>
            <a:prstGeom prst="rect">
              <a:avLst/>
            </a:prstGeom>
          </p:spPr>
        </p:pic>
        <p:cxnSp>
          <p:nvCxnSpPr>
            <p:cNvPr id="15" name="Straight Arrow Connector 14">
              <a:extLst>
                <a:ext uri="{FF2B5EF4-FFF2-40B4-BE49-F238E27FC236}">
                  <a16:creationId xmlns:a16="http://schemas.microsoft.com/office/drawing/2014/main" id="{05038AC6-1A85-4553-B8E3-EDDDA7DB866D}"/>
                </a:ext>
              </a:extLst>
            </p:cNvPr>
            <p:cNvCxnSpPr/>
            <p:nvPr/>
          </p:nvCxnSpPr>
          <p:spPr>
            <a:xfrm>
              <a:off x="4983480" y="4536127"/>
              <a:ext cx="111252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83900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541E32D-326E-4733-A431-D71F793B8205}"/>
              </a:ext>
            </a:extLst>
          </p:cNvPr>
          <p:cNvSpPr txBox="1"/>
          <p:nvPr/>
        </p:nvSpPr>
        <p:spPr>
          <a:xfrm>
            <a:off x="3561796" y="277006"/>
            <a:ext cx="5068409" cy="523220"/>
          </a:xfrm>
          <a:prstGeom prst="rect">
            <a:avLst/>
          </a:prstGeom>
          <a:noFill/>
        </p:spPr>
        <p:txBody>
          <a:bodyPr wrap="square" rtlCol="0">
            <a:spAutoFit/>
          </a:bodyPr>
          <a:lstStyle/>
          <a:p>
            <a:pPr algn="ctr"/>
            <a:r>
              <a:rPr lang="en-NZ" sz="2800" dirty="0"/>
              <a:t>Selective Stopping (</a:t>
            </a:r>
            <a:r>
              <a:rPr lang="en-NZ" sz="2800" dirty="0" err="1"/>
              <a:t>SeleSt</a:t>
            </a:r>
            <a:r>
              <a:rPr lang="en-NZ" sz="2800" dirty="0"/>
              <a:t>) task</a:t>
            </a:r>
          </a:p>
        </p:txBody>
      </p:sp>
      <p:sp>
        <p:nvSpPr>
          <p:cNvPr id="9" name="TextBox 8">
            <a:extLst>
              <a:ext uri="{FF2B5EF4-FFF2-40B4-BE49-F238E27FC236}">
                <a16:creationId xmlns:a16="http://schemas.microsoft.com/office/drawing/2014/main" id="{6CEAF05C-99F3-4B5F-B61A-D1849E28D68F}"/>
              </a:ext>
            </a:extLst>
          </p:cNvPr>
          <p:cNvSpPr txBox="1"/>
          <p:nvPr/>
        </p:nvSpPr>
        <p:spPr>
          <a:xfrm>
            <a:off x="1182210" y="936947"/>
            <a:ext cx="9827580" cy="400110"/>
          </a:xfrm>
          <a:prstGeom prst="rect">
            <a:avLst/>
          </a:prstGeom>
          <a:noFill/>
        </p:spPr>
        <p:txBody>
          <a:bodyPr wrap="square" rtlCol="0">
            <a:spAutoFit/>
          </a:bodyPr>
          <a:lstStyle/>
          <a:p>
            <a:pPr algn="ctr"/>
            <a:r>
              <a:rPr lang="en-NZ" sz="2000" dirty="0"/>
              <a:t>You will earn points throughout the task that will be displayed to you at the end of each block</a:t>
            </a:r>
          </a:p>
        </p:txBody>
      </p:sp>
      <p:sp>
        <p:nvSpPr>
          <p:cNvPr id="11" name="TextBox 10">
            <a:extLst>
              <a:ext uri="{FF2B5EF4-FFF2-40B4-BE49-F238E27FC236}">
                <a16:creationId xmlns:a16="http://schemas.microsoft.com/office/drawing/2014/main" id="{35BE92BA-CCCB-4343-AF53-B1D55CAF2CFF}"/>
              </a:ext>
            </a:extLst>
          </p:cNvPr>
          <p:cNvSpPr txBox="1"/>
          <p:nvPr/>
        </p:nvSpPr>
        <p:spPr>
          <a:xfrm>
            <a:off x="932649" y="5754764"/>
            <a:ext cx="10482702" cy="400110"/>
          </a:xfrm>
          <a:prstGeom prst="rect">
            <a:avLst/>
          </a:prstGeom>
          <a:noFill/>
        </p:spPr>
        <p:txBody>
          <a:bodyPr wrap="square" rtlCol="0">
            <a:spAutoFit/>
          </a:bodyPr>
          <a:lstStyle/>
          <a:p>
            <a:pPr algn="ctr"/>
            <a:r>
              <a:rPr lang="en-NZ" sz="2000" dirty="0"/>
              <a:t>Let’s practice with a block of go trials</a:t>
            </a:r>
          </a:p>
        </p:txBody>
      </p:sp>
      <p:sp>
        <p:nvSpPr>
          <p:cNvPr id="18" name="TextBox 17">
            <a:extLst>
              <a:ext uri="{FF2B5EF4-FFF2-40B4-BE49-F238E27FC236}">
                <a16:creationId xmlns:a16="http://schemas.microsoft.com/office/drawing/2014/main" id="{48129274-9CF3-449E-B6CD-61FC6A73562B}"/>
              </a:ext>
            </a:extLst>
          </p:cNvPr>
          <p:cNvSpPr txBox="1"/>
          <p:nvPr/>
        </p:nvSpPr>
        <p:spPr>
          <a:xfrm>
            <a:off x="1814696" y="6264778"/>
            <a:ext cx="8562609" cy="400110"/>
          </a:xfrm>
          <a:prstGeom prst="rect">
            <a:avLst/>
          </a:prstGeom>
          <a:noFill/>
        </p:spPr>
        <p:txBody>
          <a:bodyPr wrap="square" rtlCol="0">
            <a:spAutoFit/>
          </a:bodyPr>
          <a:lstStyle/>
          <a:p>
            <a:pPr algn="ctr"/>
            <a:r>
              <a:rPr lang="en-NZ" sz="2000" dirty="0"/>
              <a:t>Press SPACE to start practice block</a:t>
            </a:r>
          </a:p>
        </p:txBody>
      </p:sp>
      <p:sp>
        <p:nvSpPr>
          <p:cNvPr id="20" name="TextBox 19">
            <a:extLst>
              <a:ext uri="{FF2B5EF4-FFF2-40B4-BE49-F238E27FC236}">
                <a16:creationId xmlns:a16="http://schemas.microsoft.com/office/drawing/2014/main" id="{4EB43124-D391-42D9-A910-D5D63FB6D99C}"/>
              </a:ext>
            </a:extLst>
          </p:cNvPr>
          <p:cNvSpPr txBox="1"/>
          <p:nvPr/>
        </p:nvSpPr>
        <p:spPr>
          <a:xfrm>
            <a:off x="1285043" y="1410952"/>
            <a:ext cx="9621914" cy="707886"/>
          </a:xfrm>
          <a:prstGeom prst="rect">
            <a:avLst/>
          </a:prstGeom>
          <a:noFill/>
        </p:spPr>
        <p:txBody>
          <a:bodyPr wrap="square" rtlCol="0">
            <a:spAutoFit/>
          </a:bodyPr>
          <a:lstStyle/>
          <a:p>
            <a:pPr algn="ctr"/>
            <a:r>
              <a:rPr lang="en-NZ" sz="2000" dirty="0"/>
              <a:t>Points are awarded based on the speed of your response. Faster responses will earn more points as signalled by the colour of the target lines at the end of a trial</a:t>
            </a:r>
          </a:p>
        </p:txBody>
      </p:sp>
      <p:grpSp>
        <p:nvGrpSpPr>
          <p:cNvPr id="5" name="Group 4">
            <a:extLst>
              <a:ext uri="{FF2B5EF4-FFF2-40B4-BE49-F238E27FC236}">
                <a16:creationId xmlns:a16="http://schemas.microsoft.com/office/drawing/2014/main" id="{AFAA831E-425B-4FCC-8D89-9F517DCD0899}"/>
              </a:ext>
            </a:extLst>
          </p:cNvPr>
          <p:cNvGrpSpPr/>
          <p:nvPr/>
        </p:nvGrpSpPr>
        <p:grpSpPr>
          <a:xfrm>
            <a:off x="3687841" y="2229919"/>
            <a:ext cx="5014475" cy="3409461"/>
            <a:chOff x="3593342" y="2269339"/>
            <a:chExt cx="5014475" cy="3409461"/>
          </a:xfrm>
        </p:grpSpPr>
        <p:sp>
          <p:nvSpPr>
            <p:cNvPr id="14" name="TextBox 13">
              <a:extLst>
                <a:ext uri="{FF2B5EF4-FFF2-40B4-BE49-F238E27FC236}">
                  <a16:creationId xmlns:a16="http://schemas.microsoft.com/office/drawing/2014/main" id="{80BA4C13-B717-4B26-8D4B-22C6AC47E248}"/>
                </a:ext>
              </a:extLst>
            </p:cNvPr>
            <p:cNvSpPr txBox="1"/>
            <p:nvPr/>
          </p:nvSpPr>
          <p:spPr>
            <a:xfrm>
              <a:off x="3593342" y="2273031"/>
              <a:ext cx="1050012" cy="400110"/>
            </a:xfrm>
            <a:prstGeom prst="rect">
              <a:avLst/>
            </a:prstGeom>
            <a:noFill/>
          </p:spPr>
          <p:txBody>
            <a:bodyPr wrap="square" rtlCol="0">
              <a:spAutoFit/>
            </a:bodyPr>
            <a:lstStyle/>
            <a:p>
              <a:pPr algn="ctr"/>
              <a:r>
                <a:rPr lang="en-NZ" sz="2000" dirty="0"/>
                <a:t>0 points</a:t>
              </a:r>
            </a:p>
          </p:txBody>
        </p:sp>
        <p:sp>
          <p:nvSpPr>
            <p:cNvPr id="15" name="TextBox 14">
              <a:extLst>
                <a:ext uri="{FF2B5EF4-FFF2-40B4-BE49-F238E27FC236}">
                  <a16:creationId xmlns:a16="http://schemas.microsoft.com/office/drawing/2014/main" id="{11AAD1A8-6B03-4EDB-AD7F-56A3574392CD}"/>
                </a:ext>
              </a:extLst>
            </p:cNvPr>
            <p:cNvSpPr txBox="1"/>
            <p:nvPr/>
          </p:nvSpPr>
          <p:spPr>
            <a:xfrm>
              <a:off x="4826167" y="2273031"/>
              <a:ext cx="1188362" cy="400110"/>
            </a:xfrm>
            <a:prstGeom prst="rect">
              <a:avLst/>
            </a:prstGeom>
            <a:noFill/>
          </p:spPr>
          <p:txBody>
            <a:bodyPr wrap="square" rtlCol="0">
              <a:spAutoFit/>
            </a:bodyPr>
            <a:lstStyle/>
            <a:p>
              <a:pPr algn="ctr"/>
              <a:r>
                <a:rPr lang="en-NZ" sz="2000" dirty="0"/>
                <a:t>10 points</a:t>
              </a:r>
            </a:p>
          </p:txBody>
        </p:sp>
        <p:sp>
          <p:nvSpPr>
            <p:cNvPr id="16" name="TextBox 15">
              <a:extLst>
                <a:ext uri="{FF2B5EF4-FFF2-40B4-BE49-F238E27FC236}">
                  <a16:creationId xmlns:a16="http://schemas.microsoft.com/office/drawing/2014/main" id="{EBA2DBC8-48C4-46FA-8CC5-65495E8C68BF}"/>
                </a:ext>
              </a:extLst>
            </p:cNvPr>
            <p:cNvSpPr txBox="1"/>
            <p:nvPr/>
          </p:nvSpPr>
          <p:spPr>
            <a:xfrm>
              <a:off x="6101080" y="2269339"/>
              <a:ext cx="1188362" cy="400110"/>
            </a:xfrm>
            <a:prstGeom prst="rect">
              <a:avLst/>
            </a:prstGeom>
            <a:noFill/>
          </p:spPr>
          <p:txBody>
            <a:bodyPr wrap="square" rtlCol="0">
              <a:spAutoFit/>
            </a:bodyPr>
            <a:lstStyle/>
            <a:p>
              <a:pPr algn="ctr"/>
              <a:r>
                <a:rPr lang="en-NZ" sz="2000" dirty="0"/>
                <a:t>20 points</a:t>
              </a:r>
            </a:p>
          </p:txBody>
        </p:sp>
        <p:sp>
          <p:nvSpPr>
            <p:cNvPr id="17" name="TextBox 16">
              <a:extLst>
                <a:ext uri="{FF2B5EF4-FFF2-40B4-BE49-F238E27FC236}">
                  <a16:creationId xmlns:a16="http://schemas.microsoft.com/office/drawing/2014/main" id="{5A52A65E-F8FF-470C-9E7C-56074CE9E9A1}"/>
                </a:ext>
              </a:extLst>
            </p:cNvPr>
            <p:cNvSpPr txBox="1"/>
            <p:nvPr/>
          </p:nvSpPr>
          <p:spPr>
            <a:xfrm>
              <a:off x="7419455" y="2269339"/>
              <a:ext cx="1188362" cy="400110"/>
            </a:xfrm>
            <a:prstGeom prst="rect">
              <a:avLst/>
            </a:prstGeom>
            <a:noFill/>
          </p:spPr>
          <p:txBody>
            <a:bodyPr wrap="square" rtlCol="0">
              <a:spAutoFit/>
            </a:bodyPr>
            <a:lstStyle/>
            <a:p>
              <a:pPr algn="ctr"/>
              <a:r>
                <a:rPr lang="en-NZ" sz="2000" dirty="0"/>
                <a:t>30 points</a:t>
              </a:r>
            </a:p>
          </p:txBody>
        </p:sp>
        <p:pic>
          <p:nvPicPr>
            <p:cNvPr id="3" name="Graphic 2">
              <a:extLst>
                <a:ext uri="{FF2B5EF4-FFF2-40B4-BE49-F238E27FC236}">
                  <a16:creationId xmlns:a16="http://schemas.microsoft.com/office/drawing/2014/main" id="{ECAB2689-8810-4148-B123-453732EA0E4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44376" y="2673752"/>
              <a:ext cx="4870251" cy="3005048"/>
            </a:xfrm>
            <a:prstGeom prst="rect">
              <a:avLst/>
            </a:prstGeom>
          </p:spPr>
        </p:pic>
      </p:grpSp>
    </p:spTree>
    <p:extLst>
      <p:ext uri="{BB962C8B-B14F-4D97-AF65-F5344CB8AC3E}">
        <p14:creationId xmlns:p14="http://schemas.microsoft.com/office/powerpoint/2010/main" val="2875377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541E32D-326E-4733-A431-D71F793B8205}"/>
              </a:ext>
            </a:extLst>
          </p:cNvPr>
          <p:cNvSpPr txBox="1"/>
          <p:nvPr/>
        </p:nvSpPr>
        <p:spPr>
          <a:xfrm>
            <a:off x="3561796" y="277006"/>
            <a:ext cx="5068409" cy="523220"/>
          </a:xfrm>
          <a:prstGeom prst="rect">
            <a:avLst/>
          </a:prstGeom>
          <a:noFill/>
        </p:spPr>
        <p:txBody>
          <a:bodyPr wrap="square" rtlCol="0">
            <a:spAutoFit/>
          </a:bodyPr>
          <a:lstStyle/>
          <a:p>
            <a:pPr algn="ctr"/>
            <a:r>
              <a:rPr lang="en-NZ" sz="2800" dirty="0"/>
              <a:t>Selective Stopping (</a:t>
            </a:r>
            <a:r>
              <a:rPr lang="en-NZ" sz="2800" dirty="0" err="1"/>
              <a:t>SeleSt</a:t>
            </a:r>
            <a:r>
              <a:rPr lang="en-NZ" sz="2800" dirty="0"/>
              <a:t>) task</a:t>
            </a:r>
          </a:p>
        </p:txBody>
      </p:sp>
      <p:sp>
        <p:nvSpPr>
          <p:cNvPr id="10" name="TextBox 9">
            <a:extLst>
              <a:ext uri="{FF2B5EF4-FFF2-40B4-BE49-F238E27FC236}">
                <a16:creationId xmlns:a16="http://schemas.microsoft.com/office/drawing/2014/main" id="{6A205875-CBDA-4AA7-9452-D68F893C5232}"/>
              </a:ext>
            </a:extLst>
          </p:cNvPr>
          <p:cNvSpPr txBox="1"/>
          <p:nvPr/>
        </p:nvSpPr>
        <p:spPr>
          <a:xfrm>
            <a:off x="1814696" y="6264778"/>
            <a:ext cx="8562609" cy="400110"/>
          </a:xfrm>
          <a:prstGeom prst="rect">
            <a:avLst/>
          </a:prstGeom>
          <a:noFill/>
        </p:spPr>
        <p:txBody>
          <a:bodyPr wrap="square" rtlCol="0">
            <a:spAutoFit/>
          </a:bodyPr>
          <a:lstStyle/>
          <a:p>
            <a:pPr algn="ctr"/>
            <a:r>
              <a:rPr lang="en-NZ" sz="2000" dirty="0"/>
              <a:t>Press SPACE for a practice block of both go and stop trials</a:t>
            </a:r>
          </a:p>
        </p:txBody>
      </p:sp>
      <p:sp>
        <p:nvSpPr>
          <p:cNvPr id="12" name="TextBox 11">
            <a:extLst>
              <a:ext uri="{FF2B5EF4-FFF2-40B4-BE49-F238E27FC236}">
                <a16:creationId xmlns:a16="http://schemas.microsoft.com/office/drawing/2014/main" id="{6D832201-72E0-43A3-B0CF-5BDFD925C8F5}"/>
              </a:ext>
            </a:extLst>
          </p:cNvPr>
          <p:cNvSpPr txBox="1"/>
          <p:nvPr/>
        </p:nvSpPr>
        <p:spPr>
          <a:xfrm>
            <a:off x="1814696" y="5293587"/>
            <a:ext cx="8562609" cy="707886"/>
          </a:xfrm>
          <a:prstGeom prst="rect">
            <a:avLst/>
          </a:prstGeom>
          <a:noFill/>
        </p:spPr>
        <p:txBody>
          <a:bodyPr wrap="square" rtlCol="0">
            <a:spAutoFit/>
          </a:bodyPr>
          <a:lstStyle/>
          <a:p>
            <a:pPr algn="ctr"/>
            <a:r>
              <a:rPr lang="en-NZ" sz="2000" dirty="0"/>
              <a:t>Stopping should be done reactively, meaning you should try your best to avoid waiting for a triangle to change to the stop colour</a:t>
            </a:r>
          </a:p>
        </p:txBody>
      </p:sp>
      <p:sp>
        <p:nvSpPr>
          <p:cNvPr id="13" name="TextBox 12">
            <a:extLst>
              <a:ext uri="{FF2B5EF4-FFF2-40B4-BE49-F238E27FC236}">
                <a16:creationId xmlns:a16="http://schemas.microsoft.com/office/drawing/2014/main" id="{D3DC2494-4F95-46C2-8D42-A1CBBEAD4C32}"/>
              </a:ext>
            </a:extLst>
          </p:cNvPr>
          <p:cNvSpPr txBox="1"/>
          <p:nvPr/>
        </p:nvSpPr>
        <p:spPr>
          <a:xfrm>
            <a:off x="1395619" y="831515"/>
            <a:ext cx="9400761" cy="707886"/>
          </a:xfrm>
          <a:prstGeom prst="rect">
            <a:avLst/>
          </a:prstGeom>
          <a:noFill/>
        </p:spPr>
        <p:txBody>
          <a:bodyPr wrap="square" rtlCol="0">
            <a:spAutoFit/>
          </a:bodyPr>
          <a:lstStyle/>
          <a:p>
            <a:pPr algn="ctr"/>
            <a:r>
              <a:rPr lang="en-NZ" sz="2000" dirty="0"/>
              <a:t>On a smaller number of trials either the left, right, or both triangles may change colour after they have filled</a:t>
            </a:r>
          </a:p>
        </p:txBody>
      </p:sp>
      <p:sp>
        <p:nvSpPr>
          <p:cNvPr id="17" name="TextBox 16">
            <a:extLst>
              <a:ext uri="{FF2B5EF4-FFF2-40B4-BE49-F238E27FC236}">
                <a16:creationId xmlns:a16="http://schemas.microsoft.com/office/drawing/2014/main" id="{1B4B550C-2D61-406D-A5D7-4B36DF76F368}"/>
              </a:ext>
            </a:extLst>
          </p:cNvPr>
          <p:cNvSpPr txBox="1"/>
          <p:nvPr/>
        </p:nvSpPr>
        <p:spPr>
          <a:xfrm>
            <a:off x="1395620" y="1566126"/>
            <a:ext cx="9400761" cy="707886"/>
          </a:xfrm>
          <a:prstGeom prst="rect">
            <a:avLst/>
          </a:prstGeom>
          <a:noFill/>
        </p:spPr>
        <p:txBody>
          <a:bodyPr wrap="square" rtlCol="0">
            <a:spAutoFit/>
          </a:bodyPr>
          <a:lstStyle/>
          <a:p>
            <a:pPr algn="ctr"/>
            <a:r>
              <a:rPr lang="en-NZ" sz="2000" dirty="0"/>
              <a:t>Your objective during these ‘stop’ trials is to prevent yourself from making a response to any triangle that has changed colour</a:t>
            </a:r>
          </a:p>
        </p:txBody>
      </p:sp>
      <p:grpSp>
        <p:nvGrpSpPr>
          <p:cNvPr id="25" name="Group 24">
            <a:extLst>
              <a:ext uri="{FF2B5EF4-FFF2-40B4-BE49-F238E27FC236}">
                <a16:creationId xmlns:a16="http://schemas.microsoft.com/office/drawing/2014/main" id="{D6AEE912-14A1-4526-B271-4CF6B3281D07}"/>
              </a:ext>
            </a:extLst>
          </p:cNvPr>
          <p:cNvGrpSpPr/>
          <p:nvPr/>
        </p:nvGrpSpPr>
        <p:grpSpPr>
          <a:xfrm>
            <a:off x="3196137" y="2300737"/>
            <a:ext cx="5799723" cy="2823313"/>
            <a:chOff x="3196138" y="2283156"/>
            <a:chExt cx="5799723" cy="2823313"/>
          </a:xfrm>
        </p:grpSpPr>
        <p:grpSp>
          <p:nvGrpSpPr>
            <p:cNvPr id="22" name="Group 21">
              <a:extLst>
                <a:ext uri="{FF2B5EF4-FFF2-40B4-BE49-F238E27FC236}">
                  <a16:creationId xmlns:a16="http://schemas.microsoft.com/office/drawing/2014/main" id="{160124BA-0F95-420C-9CC5-B5C8B734AC66}"/>
                </a:ext>
              </a:extLst>
            </p:cNvPr>
            <p:cNvGrpSpPr/>
            <p:nvPr/>
          </p:nvGrpSpPr>
          <p:grpSpPr>
            <a:xfrm>
              <a:off x="3196138" y="2283156"/>
              <a:ext cx="1695050" cy="2823312"/>
              <a:chOff x="3153466" y="2283156"/>
              <a:chExt cx="1695050" cy="2823312"/>
            </a:xfrm>
          </p:grpSpPr>
          <p:sp>
            <p:nvSpPr>
              <p:cNvPr id="14" name="TextBox 13">
                <a:extLst>
                  <a:ext uri="{FF2B5EF4-FFF2-40B4-BE49-F238E27FC236}">
                    <a16:creationId xmlns:a16="http://schemas.microsoft.com/office/drawing/2014/main" id="{23025805-ED0A-4A81-8DFD-B97517094028}"/>
                  </a:ext>
                </a:extLst>
              </p:cNvPr>
              <p:cNvSpPr txBox="1"/>
              <p:nvPr/>
            </p:nvSpPr>
            <p:spPr>
              <a:xfrm>
                <a:off x="3153466" y="2283156"/>
                <a:ext cx="1695049" cy="400110"/>
              </a:xfrm>
              <a:prstGeom prst="rect">
                <a:avLst/>
              </a:prstGeom>
              <a:noFill/>
            </p:spPr>
            <p:txBody>
              <a:bodyPr wrap="square" rtlCol="0">
                <a:spAutoFit/>
              </a:bodyPr>
              <a:lstStyle/>
              <a:p>
                <a:pPr algn="ctr"/>
                <a:r>
                  <a:rPr lang="en-NZ" sz="2000" dirty="0"/>
                  <a:t>stop-both</a:t>
                </a:r>
              </a:p>
            </p:txBody>
          </p:sp>
          <p:pic>
            <p:nvPicPr>
              <p:cNvPr id="11" name="Graphic 10">
                <a:extLst>
                  <a:ext uri="{FF2B5EF4-FFF2-40B4-BE49-F238E27FC236}">
                    <a16:creationId xmlns:a16="http://schemas.microsoft.com/office/drawing/2014/main" id="{17A5BFC8-4ACA-4F77-8B40-C7A73D5D66D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53467" y="2683265"/>
                <a:ext cx="1695049" cy="2423203"/>
              </a:xfrm>
              <a:prstGeom prst="rect">
                <a:avLst/>
              </a:prstGeom>
            </p:spPr>
          </p:pic>
        </p:grpSp>
        <p:grpSp>
          <p:nvGrpSpPr>
            <p:cNvPr id="23" name="Group 22">
              <a:extLst>
                <a:ext uri="{FF2B5EF4-FFF2-40B4-BE49-F238E27FC236}">
                  <a16:creationId xmlns:a16="http://schemas.microsoft.com/office/drawing/2014/main" id="{297C3C7F-AD7D-4A10-8B1C-2181B1185FFA}"/>
                </a:ext>
              </a:extLst>
            </p:cNvPr>
            <p:cNvGrpSpPr/>
            <p:nvPr/>
          </p:nvGrpSpPr>
          <p:grpSpPr>
            <a:xfrm>
              <a:off x="5248475" y="2283156"/>
              <a:ext cx="1695050" cy="2823313"/>
              <a:chOff x="5248475" y="2283156"/>
              <a:chExt cx="1695050" cy="2823313"/>
            </a:xfrm>
          </p:grpSpPr>
          <p:sp>
            <p:nvSpPr>
              <p:cNvPr id="15" name="TextBox 14">
                <a:extLst>
                  <a:ext uri="{FF2B5EF4-FFF2-40B4-BE49-F238E27FC236}">
                    <a16:creationId xmlns:a16="http://schemas.microsoft.com/office/drawing/2014/main" id="{CED4FD31-F341-4BF6-BA23-E865C9431CA0}"/>
                  </a:ext>
                </a:extLst>
              </p:cNvPr>
              <p:cNvSpPr txBox="1"/>
              <p:nvPr/>
            </p:nvSpPr>
            <p:spPr>
              <a:xfrm>
                <a:off x="5248475" y="2283156"/>
                <a:ext cx="1695050" cy="400110"/>
              </a:xfrm>
              <a:prstGeom prst="rect">
                <a:avLst/>
              </a:prstGeom>
              <a:noFill/>
            </p:spPr>
            <p:txBody>
              <a:bodyPr wrap="square" rtlCol="0">
                <a:spAutoFit/>
              </a:bodyPr>
              <a:lstStyle/>
              <a:p>
                <a:pPr algn="ctr"/>
                <a:r>
                  <a:rPr lang="en-NZ" sz="2000" dirty="0"/>
                  <a:t>stop-left</a:t>
                </a:r>
              </a:p>
            </p:txBody>
          </p:sp>
          <p:pic>
            <p:nvPicPr>
              <p:cNvPr id="19" name="Graphic 18">
                <a:extLst>
                  <a:ext uri="{FF2B5EF4-FFF2-40B4-BE49-F238E27FC236}">
                    <a16:creationId xmlns:a16="http://schemas.microsoft.com/office/drawing/2014/main" id="{654A8ECF-E423-4F82-9CC7-19140EDF66A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48476" y="2683266"/>
                <a:ext cx="1695049" cy="2423203"/>
              </a:xfrm>
              <a:prstGeom prst="rect">
                <a:avLst/>
              </a:prstGeom>
            </p:spPr>
          </p:pic>
        </p:grpSp>
        <p:grpSp>
          <p:nvGrpSpPr>
            <p:cNvPr id="24" name="Group 23">
              <a:extLst>
                <a:ext uri="{FF2B5EF4-FFF2-40B4-BE49-F238E27FC236}">
                  <a16:creationId xmlns:a16="http://schemas.microsoft.com/office/drawing/2014/main" id="{5E499B0F-CF78-4016-AE68-3A4BCE1C2307}"/>
                </a:ext>
              </a:extLst>
            </p:cNvPr>
            <p:cNvGrpSpPr/>
            <p:nvPr/>
          </p:nvGrpSpPr>
          <p:grpSpPr>
            <a:xfrm>
              <a:off x="7300812" y="2288463"/>
              <a:ext cx="1695049" cy="2818005"/>
              <a:chOff x="7343484" y="2288462"/>
              <a:chExt cx="1695049" cy="2818005"/>
            </a:xfrm>
          </p:grpSpPr>
          <p:sp>
            <p:nvSpPr>
              <p:cNvPr id="16" name="TextBox 15">
                <a:extLst>
                  <a:ext uri="{FF2B5EF4-FFF2-40B4-BE49-F238E27FC236}">
                    <a16:creationId xmlns:a16="http://schemas.microsoft.com/office/drawing/2014/main" id="{59CF44F7-BC3C-4440-A267-C0D9EB52B0E2}"/>
                  </a:ext>
                </a:extLst>
              </p:cNvPr>
              <p:cNvSpPr txBox="1"/>
              <p:nvPr/>
            </p:nvSpPr>
            <p:spPr>
              <a:xfrm>
                <a:off x="7343484" y="2288462"/>
                <a:ext cx="1695049" cy="400110"/>
              </a:xfrm>
              <a:prstGeom prst="rect">
                <a:avLst/>
              </a:prstGeom>
              <a:noFill/>
            </p:spPr>
            <p:txBody>
              <a:bodyPr wrap="square" rtlCol="0">
                <a:spAutoFit/>
              </a:bodyPr>
              <a:lstStyle/>
              <a:p>
                <a:pPr algn="ctr"/>
                <a:r>
                  <a:rPr lang="en-NZ" sz="2000" dirty="0"/>
                  <a:t>stop-right</a:t>
                </a:r>
              </a:p>
            </p:txBody>
          </p:sp>
          <p:pic>
            <p:nvPicPr>
              <p:cNvPr id="21" name="Graphic 20">
                <a:extLst>
                  <a:ext uri="{FF2B5EF4-FFF2-40B4-BE49-F238E27FC236}">
                    <a16:creationId xmlns:a16="http://schemas.microsoft.com/office/drawing/2014/main" id="{FBFBF66C-FDB9-4AFF-88C0-BE2A155896F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343484" y="2683264"/>
                <a:ext cx="1695049" cy="2423203"/>
              </a:xfrm>
              <a:prstGeom prst="rect">
                <a:avLst/>
              </a:prstGeom>
            </p:spPr>
          </p:pic>
        </p:grpSp>
      </p:grpSp>
    </p:spTree>
    <p:extLst>
      <p:ext uri="{BB962C8B-B14F-4D97-AF65-F5344CB8AC3E}">
        <p14:creationId xmlns:p14="http://schemas.microsoft.com/office/powerpoint/2010/main" val="885961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541E32D-326E-4733-A431-D71F793B8205}"/>
              </a:ext>
            </a:extLst>
          </p:cNvPr>
          <p:cNvSpPr txBox="1"/>
          <p:nvPr/>
        </p:nvSpPr>
        <p:spPr>
          <a:xfrm>
            <a:off x="3561796" y="277006"/>
            <a:ext cx="5068409" cy="523220"/>
          </a:xfrm>
          <a:prstGeom prst="rect">
            <a:avLst/>
          </a:prstGeom>
          <a:noFill/>
        </p:spPr>
        <p:txBody>
          <a:bodyPr wrap="square" rtlCol="0">
            <a:spAutoFit/>
          </a:bodyPr>
          <a:lstStyle/>
          <a:p>
            <a:pPr algn="ctr"/>
            <a:r>
              <a:rPr lang="en-NZ" sz="2800" dirty="0"/>
              <a:t>Selective Stopping (</a:t>
            </a:r>
            <a:r>
              <a:rPr lang="en-NZ" sz="2800" dirty="0" err="1"/>
              <a:t>SeleSt</a:t>
            </a:r>
            <a:r>
              <a:rPr lang="en-NZ" sz="2800" dirty="0"/>
              <a:t>) task</a:t>
            </a:r>
          </a:p>
        </p:txBody>
      </p:sp>
      <p:sp>
        <p:nvSpPr>
          <p:cNvPr id="9" name="TextBox 8">
            <a:extLst>
              <a:ext uri="{FF2B5EF4-FFF2-40B4-BE49-F238E27FC236}">
                <a16:creationId xmlns:a16="http://schemas.microsoft.com/office/drawing/2014/main" id="{6CEAF05C-99F3-4B5F-B61A-D1849E28D68F}"/>
              </a:ext>
            </a:extLst>
          </p:cNvPr>
          <p:cNvSpPr txBox="1"/>
          <p:nvPr/>
        </p:nvSpPr>
        <p:spPr>
          <a:xfrm>
            <a:off x="1395620" y="950316"/>
            <a:ext cx="9400761" cy="400110"/>
          </a:xfrm>
          <a:prstGeom prst="rect">
            <a:avLst/>
          </a:prstGeom>
          <a:noFill/>
        </p:spPr>
        <p:txBody>
          <a:bodyPr wrap="square" rtlCol="0">
            <a:spAutoFit/>
          </a:bodyPr>
          <a:lstStyle/>
          <a:p>
            <a:pPr algn="ctr"/>
            <a:r>
              <a:rPr lang="en-NZ" sz="2000" dirty="0"/>
              <a:t>Nice work! We are now ready to start the experimental blocks</a:t>
            </a:r>
          </a:p>
        </p:txBody>
      </p:sp>
      <p:sp>
        <p:nvSpPr>
          <p:cNvPr id="11" name="TextBox 10">
            <a:extLst>
              <a:ext uri="{FF2B5EF4-FFF2-40B4-BE49-F238E27FC236}">
                <a16:creationId xmlns:a16="http://schemas.microsoft.com/office/drawing/2014/main" id="{35BE92BA-CCCB-4343-AF53-B1D55CAF2CFF}"/>
              </a:ext>
            </a:extLst>
          </p:cNvPr>
          <p:cNvSpPr txBox="1"/>
          <p:nvPr/>
        </p:nvSpPr>
        <p:spPr>
          <a:xfrm>
            <a:off x="2586078" y="1500516"/>
            <a:ext cx="7019844" cy="707886"/>
          </a:xfrm>
          <a:prstGeom prst="rect">
            <a:avLst/>
          </a:prstGeom>
          <a:noFill/>
        </p:spPr>
        <p:txBody>
          <a:bodyPr wrap="square" rtlCol="0">
            <a:spAutoFit/>
          </a:bodyPr>
          <a:lstStyle/>
          <a:p>
            <a:pPr algn="ctr"/>
            <a:r>
              <a:rPr lang="en-NZ" sz="2000" dirty="0"/>
              <a:t>The task is split into 12 blocks of 36 trials each (24 go + 12 stop). Feel free to take breaks between blocks if you need them</a:t>
            </a:r>
          </a:p>
        </p:txBody>
      </p:sp>
      <p:sp>
        <p:nvSpPr>
          <p:cNvPr id="12" name="TextBox 11">
            <a:extLst>
              <a:ext uri="{FF2B5EF4-FFF2-40B4-BE49-F238E27FC236}">
                <a16:creationId xmlns:a16="http://schemas.microsoft.com/office/drawing/2014/main" id="{6D832201-72E0-43A3-B0CF-5BDFD925C8F5}"/>
              </a:ext>
            </a:extLst>
          </p:cNvPr>
          <p:cNvSpPr txBox="1"/>
          <p:nvPr/>
        </p:nvSpPr>
        <p:spPr>
          <a:xfrm>
            <a:off x="2333065" y="2358492"/>
            <a:ext cx="7525871" cy="400110"/>
          </a:xfrm>
          <a:prstGeom prst="rect">
            <a:avLst/>
          </a:prstGeom>
          <a:noFill/>
        </p:spPr>
        <p:txBody>
          <a:bodyPr wrap="square" rtlCol="0">
            <a:spAutoFit/>
          </a:bodyPr>
          <a:lstStyle/>
          <a:p>
            <a:pPr algn="ctr"/>
            <a:r>
              <a:rPr lang="en-NZ" sz="2000" dirty="0"/>
              <a:t>Your primary goal is to earn as many points as possible during the task</a:t>
            </a:r>
          </a:p>
        </p:txBody>
      </p:sp>
      <p:sp>
        <p:nvSpPr>
          <p:cNvPr id="14" name="TextBox 13">
            <a:extLst>
              <a:ext uri="{FF2B5EF4-FFF2-40B4-BE49-F238E27FC236}">
                <a16:creationId xmlns:a16="http://schemas.microsoft.com/office/drawing/2014/main" id="{3F385D15-851B-455B-943F-50F7EE76F27F}"/>
              </a:ext>
            </a:extLst>
          </p:cNvPr>
          <p:cNvSpPr txBox="1"/>
          <p:nvPr/>
        </p:nvSpPr>
        <p:spPr>
          <a:xfrm>
            <a:off x="2012476" y="2908692"/>
            <a:ext cx="8167049" cy="400110"/>
          </a:xfrm>
          <a:prstGeom prst="rect">
            <a:avLst/>
          </a:prstGeom>
          <a:noFill/>
        </p:spPr>
        <p:txBody>
          <a:bodyPr wrap="square" rtlCol="0">
            <a:spAutoFit/>
          </a:bodyPr>
          <a:lstStyle/>
          <a:p>
            <a:pPr algn="ctr"/>
            <a:r>
              <a:rPr lang="en-NZ" sz="2000" dirty="0"/>
              <a:t>You can press the ‘Esc’ or ‘Q’ key if you need to stop the task for any reason</a:t>
            </a:r>
          </a:p>
        </p:txBody>
      </p:sp>
      <p:grpSp>
        <p:nvGrpSpPr>
          <p:cNvPr id="4" name="Group 3">
            <a:extLst>
              <a:ext uri="{FF2B5EF4-FFF2-40B4-BE49-F238E27FC236}">
                <a16:creationId xmlns:a16="http://schemas.microsoft.com/office/drawing/2014/main" id="{F9E2CB9D-9F63-42C5-9699-0E60650D510B}"/>
              </a:ext>
            </a:extLst>
          </p:cNvPr>
          <p:cNvGrpSpPr/>
          <p:nvPr/>
        </p:nvGrpSpPr>
        <p:grpSpPr>
          <a:xfrm>
            <a:off x="3297102" y="3429000"/>
            <a:ext cx="5597796" cy="3245141"/>
            <a:chOff x="3368650" y="3429000"/>
            <a:chExt cx="5597796" cy="3245141"/>
          </a:xfrm>
        </p:grpSpPr>
        <p:sp>
          <p:nvSpPr>
            <p:cNvPr id="10" name="TextBox 9">
              <a:extLst>
                <a:ext uri="{FF2B5EF4-FFF2-40B4-BE49-F238E27FC236}">
                  <a16:creationId xmlns:a16="http://schemas.microsoft.com/office/drawing/2014/main" id="{6A205875-CBDA-4AA7-9452-D68F893C5232}"/>
                </a:ext>
              </a:extLst>
            </p:cNvPr>
            <p:cNvSpPr txBox="1"/>
            <p:nvPr/>
          </p:nvSpPr>
          <p:spPr>
            <a:xfrm>
              <a:off x="4989249" y="4851515"/>
              <a:ext cx="3977197" cy="400110"/>
            </a:xfrm>
            <a:prstGeom prst="rect">
              <a:avLst/>
            </a:prstGeom>
            <a:noFill/>
          </p:spPr>
          <p:txBody>
            <a:bodyPr wrap="square" rtlCol="0">
              <a:spAutoFit/>
            </a:bodyPr>
            <a:lstStyle/>
            <a:p>
              <a:pPr algn="ctr"/>
              <a:r>
                <a:rPr lang="en-NZ" sz="2000" dirty="0"/>
                <a:t>Press SPACE to start the experiment</a:t>
              </a:r>
            </a:p>
          </p:txBody>
        </p:sp>
        <p:pic>
          <p:nvPicPr>
            <p:cNvPr id="3" name="Picture 2" descr="A picture containing diagram&#10;&#10;Description automatically generated">
              <a:extLst>
                <a:ext uri="{FF2B5EF4-FFF2-40B4-BE49-F238E27FC236}">
                  <a16:creationId xmlns:a16="http://schemas.microsoft.com/office/drawing/2014/main" id="{F2F81DE1-1960-4424-8EEF-92D02F6ECC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8650" y="3429000"/>
              <a:ext cx="1620599" cy="3245141"/>
            </a:xfrm>
            <a:prstGeom prst="rect">
              <a:avLst/>
            </a:prstGeom>
          </p:spPr>
        </p:pic>
      </p:grpSp>
    </p:spTree>
    <p:extLst>
      <p:ext uri="{BB962C8B-B14F-4D97-AF65-F5344CB8AC3E}">
        <p14:creationId xmlns:p14="http://schemas.microsoft.com/office/powerpoint/2010/main" val="3436487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541E32D-326E-4733-A431-D71F793B8205}"/>
              </a:ext>
            </a:extLst>
          </p:cNvPr>
          <p:cNvSpPr txBox="1"/>
          <p:nvPr/>
        </p:nvSpPr>
        <p:spPr>
          <a:xfrm>
            <a:off x="3561796" y="277006"/>
            <a:ext cx="5068409" cy="523220"/>
          </a:xfrm>
          <a:prstGeom prst="rect">
            <a:avLst/>
          </a:prstGeom>
          <a:noFill/>
        </p:spPr>
        <p:txBody>
          <a:bodyPr wrap="square" rtlCol="0">
            <a:spAutoFit/>
          </a:bodyPr>
          <a:lstStyle/>
          <a:p>
            <a:pPr algn="ctr"/>
            <a:r>
              <a:rPr lang="en-NZ" sz="2800" dirty="0"/>
              <a:t>Selective Stopping (</a:t>
            </a:r>
            <a:r>
              <a:rPr lang="en-NZ" sz="2800" dirty="0" err="1"/>
              <a:t>SeleSt</a:t>
            </a:r>
            <a:r>
              <a:rPr lang="en-NZ" sz="2800" dirty="0"/>
              <a:t>) task</a:t>
            </a:r>
          </a:p>
        </p:txBody>
      </p:sp>
      <p:sp>
        <p:nvSpPr>
          <p:cNvPr id="9" name="TextBox 8">
            <a:extLst>
              <a:ext uri="{FF2B5EF4-FFF2-40B4-BE49-F238E27FC236}">
                <a16:creationId xmlns:a16="http://schemas.microsoft.com/office/drawing/2014/main" id="{6CEAF05C-99F3-4B5F-B61A-D1849E28D68F}"/>
              </a:ext>
            </a:extLst>
          </p:cNvPr>
          <p:cNvSpPr txBox="1"/>
          <p:nvPr/>
        </p:nvSpPr>
        <p:spPr>
          <a:xfrm>
            <a:off x="1395620" y="950316"/>
            <a:ext cx="9400761" cy="461665"/>
          </a:xfrm>
          <a:prstGeom prst="rect">
            <a:avLst/>
          </a:prstGeom>
          <a:noFill/>
        </p:spPr>
        <p:txBody>
          <a:bodyPr wrap="square" rtlCol="0">
            <a:spAutoFit/>
          </a:bodyPr>
          <a:lstStyle/>
          <a:p>
            <a:pPr algn="ctr"/>
            <a:r>
              <a:rPr lang="en-NZ" sz="2400" dirty="0"/>
              <a:t>You have finished the </a:t>
            </a:r>
            <a:r>
              <a:rPr lang="en-NZ" sz="2400" dirty="0" err="1"/>
              <a:t>SeleSt</a:t>
            </a:r>
            <a:r>
              <a:rPr lang="en-NZ" sz="2400" dirty="0"/>
              <a:t> task – nice work!</a:t>
            </a:r>
          </a:p>
        </p:txBody>
      </p:sp>
      <p:sp>
        <p:nvSpPr>
          <p:cNvPr id="11" name="TextBox 10">
            <a:extLst>
              <a:ext uri="{FF2B5EF4-FFF2-40B4-BE49-F238E27FC236}">
                <a16:creationId xmlns:a16="http://schemas.microsoft.com/office/drawing/2014/main" id="{35BE92BA-CCCB-4343-AF53-B1D55CAF2CFF}"/>
              </a:ext>
            </a:extLst>
          </p:cNvPr>
          <p:cNvSpPr txBox="1"/>
          <p:nvPr/>
        </p:nvSpPr>
        <p:spPr>
          <a:xfrm>
            <a:off x="2586078" y="1560361"/>
            <a:ext cx="7019844" cy="461665"/>
          </a:xfrm>
          <a:prstGeom prst="rect">
            <a:avLst/>
          </a:prstGeom>
          <a:noFill/>
        </p:spPr>
        <p:txBody>
          <a:bodyPr wrap="square" rtlCol="0">
            <a:spAutoFit/>
          </a:bodyPr>
          <a:lstStyle/>
          <a:p>
            <a:pPr algn="ctr"/>
            <a:r>
              <a:rPr lang="en-NZ" sz="2400" dirty="0"/>
              <a:t>Thank you for your time.</a:t>
            </a:r>
          </a:p>
        </p:txBody>
      </p:sp>
      <p:grpSp>
        <p:nvGrpSpPr>
          <p:cNvPr id="4" name="Group 3">
            <a:extLst>
              <a:ext uri="{FF2B5EF4-FFF2-40B4-BE49-F238E27FC236}">
                <a16:creationId xmlns:a16="http://schemas.microsoft.com/office/drawing/2014/main" id="{F9E2CB9D-9F63-42C5-9699-0E60650D510B}"/>
              </a:ext>
            </a:extLst>
          </p:cNvPr>
          <p:cNvGrpSpPr/>
          <p:nvPr/>
        </p:nvGrpSpPr>
        <p:grpSpPr>
          <a:xfrm>
            <a:off x="2466165" y="2372435"/>
            <a:ext cx="7259671" cy="4208559"/>
            <a:chOff x="3368650" y="3429000"/>
            <a:chExt cx="5597796" cy="3245141"/>
          </a:xfrm>
        </p:grpSpPr>
        <p:sp>
          <p:nvSpPr>
            <p:cNvPr id="10" name="TextBox 9">
              <a:extLst>
                <a:ext uri="{FF2B5EF4-FFF2-40B4-BE49-F238E27FC236}">
                  <a16:creationId xmlns:a16="http://schemas.microsoft.com/office/drawing/2014/main" id="{6A205875-CBDA-4AA7-9452-D68F893C5232}"/>
                </a:ext>
              </a:extLst>
            </p:cNvPr>
            <p:cNvSpPr txBox="1"/>
            <p:nvPr/>
          </p:nvSpPr>
          <p:spPr>
            <a:xfrm>
              <a:off x="4989249" y="4851515"/>
              <a:ext cx="3977197" cy="400110"/>
            </a:xfrm>
            <a:prstGeom prst="rect">
              <a:avLst/>
            </a:prstGeom>
            <a:noFill/>
          </p:spPr>
          <p:txBody>
            <a:bodyPr wrap="square" rtlCol="0">
              <a:spAutoFit/>
            </a:bodyPr>
            <a:lstStyle/>
            <a:p>
              <a:pPr algn="ctr"/>
              <a:r>
                <a:rPr lang="en-NZ" sz="2000" dirty="0"/>
                <a:t>Press SPACE to end the experiment</a:t>
              </a:r>
            </a:p>
          </p:txBody>
        </p:sp>
        <p:pic>
          <p:nvPicPr>
            <p:cNvPr id="3" name="Picture 2" descr="A picture containing diagram&#10;&#10;Description automatically generated">
              <a:extLst>
                <a:ext uri="{FF2B5EF4-FFF2-40B4-BE49-F238E27FC236}">
                  <a16:creationId xmlns:a16="http://schemas.microsoft.com/office/drawing/2014/main" id="{F2F81DE1-1960-4424-8EEF-92D02F6ECC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8650" y="3429000"/>
              <a:ext cx="1620599" cy="3245141"/>
            </a:xfrm>
            <a:prstGeom prst="rect">
              <a:avLst/>
            </a:prstGeom>
          </p:spPr>
        </p:pic>
      </p:grpSp>
    </p:spTree>
    <p:extLst>
      <p:ext uri="{BB962C8B-B14F-4D97-AF65-F5344CB8AC3E}">
        <p14:creationId xmlns:p14="http://schemas.microsoft.com/office/powerpoint/2010/main" val="42887349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381</TotalTime>
  <Words>751</Words>
  <Application>Microsoft Office PowerPoint</Application>
  <PresentationFormat>Widescreen</PresentationFormat>
  <Paragraphs>63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Corey Wadsley</dc:creator>
  <cp:lastModifiedBy>Corey Wadsley</cp:lastModifiedBy>
  <cp:revision>25</cp:revision>
  <dcterms:created xsi:type="dcterms:W3CDTF">2022-02-10T18:33:59Z</dcterms:created>
  <dcterms:modified xsi:type="dcterms:W3CDTF">2022-02-11T00:55:03Z</dcterms:modified>
</cp:coreProperties>
</file>