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Barlow Bold" charset="1" panose="00000800000000000000"/>
      <p:regular r:id="rId19"/>
    </p:embeddedFont>
    <p:embeddedFont>
      <p:font typeface="Barlow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3769545" y="1017905"/>
            <a:ext cx="12227991" cy="15557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432022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245775" y="822007"/>
            <a:ext cx="2306695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BME  Deep Learning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5775" y="3387006"/>
            <a:ext cx="14537498" cy="292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Skin Cancer Diagnosis</a:t>
            </a:r>
          </a:p>
          <a:p>
            <a:pPr algn="l" marL="0" indent="0" lvl="0">
              <a:lnSpc>
                <a:spcPts val="11519"/>
              </a:lnSpc>
              <a:spcBef>
                <a:spcPct val="0"/>
              </a:spcBef>
            </a:pPr>
            <a:r>
              <a:rPr lang="en-US" b="true" sz="96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with Neural Networks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087347" y="9046845"/>
            <a:ext cx="1799381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2024/2025/1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7666" y="7413784"/>
            <a:ext cx="13602642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Presented by Barbara Kéri, Benjámin Csontó and Sámuel Csányi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97535" y="809943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1. oldal – 13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3415050" cy="769288"/>
            <a:chOff x="0" y="0"/>
            <a:chExt cx="8608960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08961" cy="1939290"/>
            </a:xfrm>
            <a:custGeom>
              <a:avLst/>
              <a:gdLst/>
              <a:ahLst/>
              <a:cxnLst/>
              <a:rect r="r" b="b" t="t" l="l"/>
              <a:pathLst>
                <a:path h="1939290" w="8608961">
                  <a:moveTo>
                    <a:pt x="763931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7639315" y="1939290"/>
                  </a:lnTo>
                  <a:cubicBezTo>
                    <a:pt x="8173986" y="1939290"/>
                    <a:pt x="8608961" y="1504315"/>
                    <a:pt x="8608961" y="969645"/>
                  </a:cubicBezTo>
                  <a:cubicBezTo>
                    <a:pt x="8608961" y="434975"/>
                    <a:pt x="8173986" y="0"/>
                    <a:pt x="7639315" y="0"/>
                  </a:cubicBezTo>
                  <a:close/>
                  <a:moveTo>
                    <a:pt x="763931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7639315" y="25400"/>
                  </a:lnTo>
                  <a:cubicBezTo>
                    <a:pt x="8160015" y="25400"/>
                    <a:pt x="8583561" y="448945"/>
                    <a:pt x="8583561" y="969645"/>
                  </a:cubicBezTo>
                  <a:cubicBezTo>
                    <a:pt x="8583561" y="1490345"/>
                    <a:pt x="8160015" y="1913890"/>
                    <a:pt x="7639315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4443750" y="1017905"/>
            <a:ext cx="11553785" cy="1079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467045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023815" y="4536024"/>
            <a:ext cx="7791713" cy="4149087"/>
          </a:xfrm>
          <a:custGeom>
            <a:avLst/>
            <a:gdLst/>
            <a:ahLst/>
            <a:cxnLst/>
            <a:rect r="r" b="b" t="t" l="l"/>
            <a:pathLst>
              <a:path h="4149087" w="7791713">
                <a:moveTo>
                  <a:pt x="0" y="0"/>
                </a:moveTo>
                <a:lnTo>
                  <a:pt x="7791713" y="0"/>
                </a:lnTo>
                <a:lnTo>
                  <a:pt x="7791713" y="4149087"/>
                </a:lnTo>
                <a:lnTo>
                  <a:pt x="0" y="414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99361" y="2154774"/>
            <a:ext cx="1408488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Transfer learning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2394" y="3419445"/>
            <a:ext cx="9298424" cy="390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</a:p>
          <a:p>
            <a:pPr algn="just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Háló létrehozása InceptionResnetV2 illetve saját konvolúciós rétegekkel</a:t>
            </a:r>
          </a:p>
          <a:p>
            <a:pPr algn="just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Meta adatokhoz külön konvolúciós rétegek</a:t>
            </a:r>
          </a:p>
          <a:p>
            <a:pPr algn="just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képhez és meta adatokhoz tartozó hálók konkatenálása</a:t>
            </a:r>
          </a:p>
          <a:p>
            <a:pPr algn="just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hiperparaméter optimalizálás keras-tuner segítségével</a:t>
            </a:r>
          </a:p>
          <a:p>
            <a:pPr algn="just" marL="0" indent="0" lvl="0">
              <a:lnSpc>
                <a:spcPts val="44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45775" y="822007"/>
            <a:ext cx="302439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Barbara, Benjámin, Sámuel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99153" y="9046845"/>
            <a:ext cx="156014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2024/2025/1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97535" y="809943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10. oldal – 13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3415050" cy="769288"/>
            <a:chOff x="0" y="0"/>
            <a:chExt cx="8608960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08961" cy="1939290"/>
            </a:xfrm>
            <a:custGeom>
              <a:avLst/>
              <a:gdLst/>
              <a:ahLst/>
              <a:cxnLst/>
              <a:rect r="r" b="b" t="t" l="l"/>
              <a:pathLst>
                <a:path h="1939290" w="8608961">
                  <a:moveTo>
                    <a:pt x="763931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7639315" y="1939290"/>
                  </a:lnTo>
                  <a:cubicBezTo>
                    <a:pt x="8173986" y="1939290"/>
                    <a:pt x="8608961" y="1504315"/>
                    <a:pt x="8608961" y="969645"/>
                  </a:cubicBezTo>
                  <a:cubicBezTo>
                    <a:pt x="8608961" y="434975"/>
                    <a:pt x="8173986" y="0"/>
                    <a:pt x="7639315" y="0"/>
                  </a:cubicBezTo>
                  <a:close/>
                  <a:moveTo>
                    <a:pt x="763931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7639315" y="25400"/>
                  </a:lnTo>
                  <a:cubicBezTo>
                    <a:pt x="8160015" y="25400"/>
                    <a:pt x="8583561" y="448945"/>
                    <a:pt x="8583561" y="969645"/>
                  </a:cubicBezTo>
                  <a:cubicBezTo>
                    <a:pt x="8583561" y="1490345"/>
                    <a:pt x="8160015" y="1913890"/>
                    <a:pt x="7639315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4443750" y="1017905"/>
            <a:ext cx="11553785" cy="1079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467045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543411" y="1413344"/>
            <a:ext cx="6427114" cy="6658393"/>
          </a:xfrm>
          <a:custGeom>
            <a:avLst/>
            <a:gdLst/>
            <a:ahLst/>
            <a:cxnLst/>
            <a:rect r="r" b="b" t="t" l="l"/>
            <a:pathLst>
              <a:path h="6658393" w="6427114">
                <a:moveTo>
                  <a:pt x="0" y="0"/>
                </a:moveTo>
                <a:lnTo>
                  <a:pt x="6427114" y="0"/>
                </a:lnTo>
                <a:lnTo>
                  <a:pt x="6427114" y="6658393"/>
                </a:lnTo>
                <a:lnTo>
                  <a:pt x="0" y="6658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99361" y="8326438"/>
            <a:ext cx="1408927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Konfúziós mátrix a tesztadatkészlet kiértékelésével kapcsolatban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5775" y="822007"/>
            <a:ext cx="302439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Barbara, Benjámin, Sámuel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99153" y="9046845"/>
            <a:ext cx="156014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2024/2025/1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97535" y="809943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11. oldal – 13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361" y="2154774"/>
            <a:ext cx="1408488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Eredmények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9361" y="3817162"/>
            <a:ext cx="14089277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Pontosság: 98.7% tesztadatokon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Valós környezetben való használat során a legfontosabb a recall mérőszám</a:t>
            </a:r>
          </a:p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44056"/>
            <a:ext cx="3415050" cy="769288"/>
            <a:chOff x="0" y="0"/>
            <a:chExt cx="8608960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08961" cy="1939290"/>
            </a:xfrm>
            <a:custGeom>
              <a:avLst/>
              <a:gdLst/>
              <a:ahLst/>
              <a:cxnLst/>
              <a:rect r="r" b="b" t="t" l="l"/>
              <a:pathLst>
                <a:path h="1939290" w="8608961">
                  <a:moveTo>
                    <a:pt x="763931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7639315" y="1939290"/>
                  </a:lnTo>
                  <a:cubicBezTo>
                    <a:pt x="8173986" y="1939290"/>
                    <a:pt x="8608961" y="1504315"/>
                    <a:pt x="8608961" y="969645"/>
                  </a:cubicBezTo>
                  <a:cubicBezTo>
                    <a:pt x="8608961" y="434975"/>
                    <a:pt x="8173986" y="0"/>
                    <a:pt x="7639315" y="0"/>
                  </a:cubicBezTo>
                  <a:close/>
                  <a:moveTo>
                    <a:pt x="763931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7639315" y="25400"/>
                  </a:lnTo>
                  <a:cubicBezTo>
                    <a:pt x="8160015" y="25400"/>
                    <a:pt x="8583561" y="448945"/>
                    <a:pt x="8583561" y="969645"/>
                  </a:cubicBezTo>
                  <a:cubicBezTo>
                    <a:pt x="8583561" y="1490345"/>
                    <a:pt x="8160015" y="1913890"/>
                    <a:pt x="7639315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6" id="6"/>
          <p:cNvSpPr/>
          <p:nvPr/>
        </p:nvSpPr>
        <p:spPr>
          <a:xfrm flipV="true">
            <a:off x="4443750" y="1017905"/>
            <a:ext cx="11553785" cy="1079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467045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245775" y="822007"/>
            <a:ext cx="302439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Barbara, Benjámin, Sámuel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99153" y="9046845"/>
            <a:ext cx="156014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2024/2025/1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97535" y="809943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12. oldal – 13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3415050" cy="769288"/>
            <a:chOff x="0" y="0"/>
            <a:chExt cx="8608960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08961" cy="1939290"/>
            </a:xfrm>
            <a:custGeom>
              <a:avLst/>
              <a:gdLst/>
              <a:ahLst/>
              <a:cxnLst/>
              <a:rect r="r" b="b" t="t" l="l"/>
              <a:pathLst>
                <a:path h="1939290" w="8608961">
                  <a:moveTo>
                    <a:pt x="763931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7639315" y="1939290"/>
                  </a:lnTo>
                  <a:cubicBezTo>
                    <a:pt x="8173986" y="1939290"/>
                    <a:pt x="8608961" y="1504315"/>
                    <a:pt x="8608961" y="969645"/>
                  </a:cubicBezTo>
                  <a:cubicBezTo>
                    <a:pt x="8608961" y="434975"/>
                    <a:pt x="8173986" y="0"/>
                    <a:pt x="7639315" y="0"/>
                  </a:cubicBezTo>
                  <a:close/>
                  <a:moveTo>
                    <a:pt x="763931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7639315" y="25400"/>
                  </a:lnTo>
                  <a:cubicBezTo>
                    <a:pt x="8160015" y="25400"/>
                    <a:pt x="8583561" y="448945"/>
                    <a:pt x="8583561" y="969645"/>
                  </a:cubicBezTo>
                  <a:cubicBezTo>
                    <a:pt x="8583561" y="1490345"/>
                    <a:pt x="8160015" y="1913890"/>
                    <a:pt x="7639315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4443750" y="1028700"/>
            <a:ext cx="1123365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464870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125879" y="2555502"/>
            <a:ext cx="9412097" cy="474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69"/>
              </a:lnSpc>
            </a:pPr>
            <a:r>
              <a:rPr lang="en-US" sz="13621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Köszönjük a</a:t>
            </a:r>
          </a:p>
          <a:p>
            <a:pPr algn="l" marL="0" indent="0" lvl="0">
              <a:lnSpc>
                <a:spcPts val="19069"/>
              </a:lnSpc>
              <a:spcBef>
                <a:spcPct val="0"/>
              </a:spcBef>
            </a:pPr>
            <a:r>
              <a:rPr lang="en-US" b="true" sz="1362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figyelmet!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77404" y="9046845"/>
            <a:ext cx="1581896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2024/2025/1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5775" y="822007"/>
            <a:ext cx="302439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Barbara, Benjámin, Sámuel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97535" y="809943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13. oldal – 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361" y="2154774"/>
            <a:ext cx="1408488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Mi a bőrrák?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9361" y="3817162"/>
            <a:ext cx="14089277" cy="521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 leggyakoribb rákfajta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Fajtái: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bazálissejtes karcinóma (BCC), a laphámrák (SCC), Merkel-sejtes karcinóma (MCC)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11" u="sng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melanoma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Okai: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UV sugárzás, szoláriumhasználat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Korai felismerés fontos!</a:t>
            </a:r>
          </a:p>
          <a:p>
            <a:pPr algn="just">
              <a:lnSpc>
                <a:spcPts val="4199"/>
              </a:lnSpc>
            </a:pP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Cé</a:t>
            </a: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lkitűzés: Automatikus bőrrák felismerés otthoni környezetben</a:t>
            </a:r>
          </a:p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44056"/>
            <a:ext cx="3415050" cy="769288"/>
            <a:chOff x="0" y="0"/>
            <a:chExt cx="8608960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08961" cy="1939290"/>
            </a:xfrm>
            <a:custGeom>
              <a:avLst/>
              <a:gdLst/>
              <a:ahLst/>
              <a:cxnLst/>
              <a:rect r="r" b="b" t="t" l="l"/>
              <a:pathLst>
                <a:path h="1939290" w="8608961">
                  <a:moveTo>
                    <a:pt x="763931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7639315" y="1939290"/>
                  </a:lnTo>
                  <a:cubicBezTo>
                    <a:pt x="8173986" y="1939290"/>
                    <a:pt x="8608961" y="1504315"/>
                    <a:pt x="8608961" y="969645"/>
                  </a:cubicBezTo>
                  <a:cubicBezTo>
                    <a:pt x="8608961" y="434975"/>
                    <a:pt x="8173986" y="0"/>
                    <a:pt x="7639315" y="0"/>
                  </a:cubicBezTo>
                  <a:close/>
                  <a:moveTo>
                    <a:pt x="763931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7639315" y="25400"/>
                  </a:lnTo>
                  <a:cubicBezTo>
                    <a:pt x="8160015" y="25400"/>
                    <a:pt x="8583561" y="448945"/>
                    <a:pt x="8583561" y="969645"/>
                  </a:cubicBezTo>
                  <a:cubicBezTo>
                    <a:pt x="8583561" y="1490345"/>
                    <a:pt x="8160015" y="1913890"/>
                    <a:pt x="7639315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6" id="6"/>
          <p:cNvSpPr/>
          <p:nvPr/>
        </p:nvSpPr>
        <p:spPr>
          <a:xfrm flipV="true">
            <a:off x="4443750" y="1017905"/>
            <a:ext cx="11553785" cy="1079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467045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245775" y="822007"/>
            <a:ext cx="302439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Barbara, Benjámin, Sámuel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99153" y="9046845"/>
            <a:ext cx="156014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2024/2025/1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97535" y="809943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2. oldal – 13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361" y="2154774"/>
            <a:ext cx="1408488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Adatfeldolgozás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9361" y="3817162"/>
            <a:ext cx="14089277" cy="41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Adatbázis: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Több mint 400 ezer kép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Kiegészítő metaadatok: kor, nem, elváltozás jellemzői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Adatelőkészítés: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Képek átméretezése: 133x133 pixel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Adattíp</a:t>
            </a: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usok kezelése: bináris, numerikus, kategóriás adatok feldolgozása</a:t>
            </a:r>
          </a:p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44056"/>
            <a:ext cx="3415050" cy="769288"/>
            <a:chOff x="0" y="0"/>
            <a:chExt cx="8608960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08961" cy="1939290"/>
            </a:xfrm>
            <a:custGeom>
              <a:avLst/>
              <a:gdLst/>
              <a:ahLst/>
              <a:cxnLst/>
              <a:rect r="r" b="b" t="t" l="l"/>
              <a:pathLst>
                <a:path h="1939290" w="8608961">
                  <a:moveTo>
                    <a:pt x="763931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7639315" y="1939290"/>
                  </a:lnTo>
                  <a:cubicBezTo>
                    <a:pt x="8173986" y="1939290"/>
                    <a:pt x="8608961" y="1504315"/>
                    <a:pt x="8608961" y="969645"/>
                  </a:cubicBezTo>
                  <a:cubicBezTo>
                    <a:pt x="8608961" y="434975"/>
                    <a:pt x="8173986" y="0"/>
                    <a:pt x="7639315" y="0"/>
                  </a:cubicBezTo>
                  <a:close/>
                  <a:moveTo>
                    <a:pt x="763931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7639315" y="25400"/>
                  </a:lnTo>
                  <a:cubicBezTo>
                    <a:pt x="8160015" y="25400"/>
                    <a:pt x="8583561" y="448945"/>
                    <a:pt x="8583561" y="969645"/>
                  </a:cubicBezTo>
                  <a:cubicBezTo>
                    <a:pt x="8583561" y="1490345"/>
                    <a:pt x="8160015" y="1913890"/>
                    <a:pt x="7639315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6" id="6"/>
          <p:cNvSpPr/>
          <p:nvPr/>
        </p:nvSpPr>
        <p:spPr>
          <a:xfrm flipV="true">
            <a:off x="4443750" y="1017905"/>
            <a:ext cx="11553785" cy="1079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467045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245775" y="822007"/>
            <a:ext cx="302439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Barbara, Benjámin, Sámuel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99153" y="9046845"/>
            <a:ext cx="156014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2024/2025/1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97535" y="809943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3. oldal – 13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361" y="2154774"/>
            <a:ext cx="1408488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Megközelítés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9361" y="3817162"/>
            <a:ext cx="14089277" cy="327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Mod</a:t>
            </a: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ern megoldások:</a:t>
            </a:r>
          </a:p>
          <a:p>
            <a:pPr algn="just" marL="1209039" indent="-403013" lvl="2">
              <a:lnSpc>
                <a:spcPts val="4479"/>
              </a:lnSpc>
              <a:buFont typeface="Arial"/>
              <a:buChar char="⚬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Konvolúciós neurális hálók (CNN) eredményessége</a:t>
            </a:r>
          </a:p>
          <a:p>
            <a:pPr algn="just" marL="1209039" indent="-403013" lvl="2">
              <a:lnSpc>
                <a:spcPts val="4479"/>
              </a:lnSpc>
              <a:buFont typeface="Arial"/>
              <a:buChar char="⚬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Adat augmentáció: tükrözés, forgatás, skálázás</a:t>
            </a:r>
          </a:p>
          <a:p>
            <a:pPr algn="just" marL="1209039" indent="-403013" lvl="2">
              <a:lnSpc>
                <a:spcPts val="4479"/>
              </a:lnSpc>
              <a:buFont typeface="Arial"/>
              <a:buChar char="⚬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Osztályegyensúly biztosítása: súlyok és túlmintavételezés</a:t>
            </a:r>
          </a:p>
          <a:p>
            <a:pPr algn="just" marL="1209039" indent="-403013" lvl="2">
              <a:lnSpc>
                <a:spcPts val="4479"/>
              </a:lnSpc>
              <a:buFont typeface="Arial"/>
              <a:buChar char="⚬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Dinamikus adatbetöltés: PyDataset generator class</a:t>
            </a:r>
          </a:p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44056"/>
            <a:ext cx="3415050" cy="769288"/>
            <a:chOff x="0" y="0"/>
            <a:chExt cx="8608960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08961" cy="1939290"/>
            </a:xfrm>
            <a:custGeom>
              <a:avLst/>
              <a:gdLst/>
              <a:ahLst/>
              <a:cxnLst/>
              <a:rect r="r" b="b" t="t" l="l"/>
              <a:pathLst>
                <a:path h="1939290" w="8608961">
                  <a:moveTo>
                    <a:pt x="763931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7639315" y="1939290"/>
                  </a:lnTo>
                  <a:cubicBezTo>
                    <a:pt x="8173986" y="1939290"/>
                    <a:pt x="8608961" y="1504315"/>
                    <a:pt x="8608961" y="969645"/>
                  </a:cubicBezTo>
                  <a:cubicBezTo>
                    <a:pt x="8608961" y="434975"/>
                    <a:pt x="8173986" y="0"/>
                    <a:pt x="7639315" y="0"/>
                  </a:cubicBezTo>
                  <a:close/>
                  <a:moveTo>
                    <a:pt x="763931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7639315" y="25400"/>
                  </a:lnTo>
                  <a:cubicBezTo>
                    <a:pt x="8160015" y="25400"/>
                    <a:pt x="8583561" y="448945"/>
                    <a:pt x="8583561" y="969645"/>
                  </a:cubicBezTo>
                  <a:cubicBezTo>
                    <a:pt x="8583561" y="1490345"/>
                    <a:pt x="8160015" y="1913890"/>
                    <a:pt x="7639315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6" id="6"/>
          <p:cNvSpPr/>
          <p:nvPr/>
        </p:nvSpPr>
        <p:spPr>
          <a:xfrm flipV="true">
            <a:off x="4443750" y="1017905"/>
            <a:ext cx="11553785" cy="1079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467045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245775" y="822007"/>
            <a:ext cx="302439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Barbara, Benjámin, Sámuel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99153" y="9046845"/>
            <a:ext cx="156014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2024/2025/1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97535" y="809943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4. oldal – 13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3415050" cy="769288"/>
            <a:chOff x="0" y="0"/>
            <a:chExt cx="8608960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08961" cy="1939290"/>
            </a:xfrm>
            <a:custGeom>
              <a:avLst/>
              <a:gdLst/>
              <a:ahLst/>
              <a:cxnLst/>
              <a:rect r="r" b="b" t="t" l="l"/>
              <a:pathLst>
                <a:path h="1939290" w="8608961">
                  <a:moveTo>
                    <a:pt x="763931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7639315" y="1939290"/>
                  </a:lnTo>
                  <a:cubicBezTo>
                    <a:pt x="8173986" y="1939290"/>
                    <a:pt x="8608961" y="1504315"/>
                    <a:pt x="8608961" y="969645"/>
                  </a:cubicBezTo>
                  <a:cubicBezTo>
                    <a:pt x="8608961" y="434975"/>
                    <a:pt x="8173986" y="0"/>
                    <a:pt x="7639315" y="0"/>
                  </a:cubicBezTo>
                  <a:close/>
                  <a:moveTo>
                    <a:pt x="763931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7639315" y="25400"/>
                  </a:lnTo>
                  <a:cubicBezTo>
                    <a:pt x="8160015" y="25400"/>
                    <a:pt x="8583561" y="448945"/>
                    <a:pt x="8583561" y="969645"/>
                  </a:cubicBezTo>
                  <a:cubicBezTo>
                    <a:pt x="8583561" y="1490345"/>
                    <a:pt x="8160015" y="1913890"/>
                    <a:pt x="7639315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4443750" y="1017905"/>
            <a:ext cx="11553785" cy="1079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467045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2528948" y="-163121"/>
            <a:ext cx="25107035" cy="12208296"/>
          </a:xfrm>
          <a:custGeom>
            <a:avLst/>
            <a:gdLst/>
            <a:ahLst/>
            <a:cxnLst/>
            <a:rect r="r" b="b" t="t" l="l"/>
            <a:pathLst>
              <a:path h="12208296" w="25107035">
                <a:moveTo>
                  <a:pt x="0" y="0"/>
                </a:moveTo>
                <a:lnTo>
                  <a:pt x="25107034" y="0"/>
                </a:lnTo>
                <a:lnTo>
                  <a:pt x="25107034" y="12208296"/>
                </a:lnTo>
                <a:lnTo>
                  <a:pt x="0" y="12208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99361" y="2154774"/>
            <a:ext cx="1408488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Autoencoder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2470" y="3508002"/>
            <a:ext cx="14089277" cy="2781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</a:p>
          <a:p>
            <a:pPr algn="just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Képek reprezentációjának létrehozása</a:t>
            </a:r>
          </a:p>
          <a:p>
            <a:pPr algn="just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Konvolúciós ré</a:t>
            </a: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tegek az adatok</a:t>
            </a:r>
          </a:p>
          <a:p>
            <a:pPr algn="just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tömörítéséhez és visszaállításához</a:t>
            </a:r>
          </a:p>
          <a:p>
            <a:pPr algn="just" marL="0" indent="0" lvl="0">
              <a:lnSpc>
                <a:spcPts val="44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45775" y="822007"/>
            <a:ext cx="302439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Barbara, Benjámin, Sámuel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99153" y="9046845"/>
            <a:ext cx="156014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2024/2025/1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97535" y="809943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5. oldal – 13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3415050" cy="769288"/>
            <a:chOff x="0" y="0"/>
            <a:chExt cx="8608960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08961" cy="1939290"/>
            </a:xfrm>
            <a:custGeom>
              <a:avLst/>
              <a:gdLst/>
              <a:ahLst/>
              <a:cxnLst/>
              <a:rect r="r" b="b" t="t" l="l"/>
              <a:pathLst>
                <a:path h="1939290" w="8608961">
                  <a:moveTo>
                    <a:pt x="763931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7639315" y="1939290"/>
                  </a:lnTo>
                  <a:cubicBezTo>
                    <a:pt x="8173986" y="1939290"/>
                    <a:pt x="8608961" y="1504315"/>
                    <a:pt x="8608961" y="969645"/>
                  </a:cubicBezTo>
                  <a:cubicBezTo>
                    <a:pt x="8608961" y="434975"/>
                    <a:pt x="8173986" y="0"/>
                    <a:pt x="7639315" y="0"/>
                  </a:cubicBezTo>
                  <a:close/>
                  <a:moveTo>
                    <a:pt x="763931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7639315" y="25400"/>
                  </a:lnTo>
                  <a:cubicBezTo>
                    <a:pt x="8160015" y="25400"/>
                    <a:pt x="8583561" y="448945"/>
                    <a:pt x="8583561" y="969645"/>
                  </a:cubicBezTo>
                  <a:cubicBezTo>
                    <a:pt x="8583561" y="1490345"/>
                    <a:pt x="8160015" y="1913890"/>
                    <a:pt x="7639315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4443750" y="1017905"/>
            <a:ext cx="11553785" cy="1079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467045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37398" y="1628208"/>
            <a:ext cx="8213204" cy="6564879"/>
          </a:xfrm>
          <a:custGeom>
            <a:avLst/>
            <a:gdLst/>
            <a:ahLst/>
            <a:cxnLst/>
            <a:rect r="r" b="b" t="t" l="l"/>
            <a:pathLst>
              <a:path h="6564879" w="8213204">
                <a:moveTo>
                  <a:pt x="0" y="0"/>
                </a:moveTo>
                <a:lnTo>
                  <a:pt x="8213204" y="0"/>
                </a:lnTo>
                <a:lnTo>
                  <a:pt x="8213204" y="6564880"/>
                </a:lnTo>
                <a:lnTo>
                  <a:pt x="0" y="6564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99361" y="8358981"/>
            <a:ext cx="1408927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Példák képek kódolására és dekódolására a betanított Autoencoderrel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5775" y="822007"/>
            <a:ext cx="302439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Barbara, Benjámin, Sámuel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99153" y="9046845"/>
            <a:ext cx="156014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2024/2025/1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97535" y="809943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6. oldal – 13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3415050" cy="769288"/>
            <a:chOff x="0" y="0"/>
            <a:chExt cx="8608960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08961" cy="1939290"/>
            </a:xfrm>
            <a:custGeom>
              <a:avLst/>
              <a:gdLst/>
              <a:ahLst/>
              <a:cxnLst/>
              <a:rect r="r" b="b" t="t" l="l"/>
              <a:pathLst>
                <a:path h="1939290" w="8608961">
                  <a:moveTo>
                    <a:pt x="763931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7639315" y="1939290"/>
                  </a:lnTo>
                  <a:cubicBezTo>
                    <a:pt x="8173986" y="1939290"/>
                    <a:pt x="8608961" y="1504315"/>
                    <a:pt x="8608961" y="969645"/>
                  </a:cubicBezTo>
                  <a:cubicBezTo>
                    <a:pt x="8608961" y="434975"/>
                    <a:pt x="8173986" y="0"/>
                    <a:pt x="7639315" y="0"/>
                  </a:cubicBezTo>
                  <a:close/>
                  <a:moveTo>
                    <a:pt x="763931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7639315" y="25400"/>
                  </a:lnTo>
                  <a:cubicBezTo>
                    <a:pt x="8160015" y="25400"/>
                    <a:pt x="8583561" y="448945"/>
                    <a:pt x="8583561" y="969645"/>
                  </a:cubicBezTo>
                  <a:cubicBezTo>
                    <a:pt x="8583561" y="1490345"/>
                    <a:pt x="8160015" y="1913890"/>
                    <a:pt x="7639315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4443750" y="1017905"/>
            <a:ext cx="11553785" cy="1079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467045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388377" y="1888415"/>
            <a:ext cx="4609158" cy="6755271"/>
          </a:xfrm>
          <a:custGeom>
            <a:avLst/>
            <a:gdLst/>
            <a:ahLst/>
            <a:cxnLst/>
            <a:rect r="r" b="b" t="t" l="l"/>
            <a:pathLst>
              <a:path h="6755271" w="4609158">
                <a:moveTo>
                  <a:pt x="0" y="0"/>
                </a:moveTo>
                <a:lnTo>
                  <a:pt x="4609158" y="0"/>
                </a:lnTo>
                <a:lnTo>
                  <a:pt x="4609158" y="6755271"/>
                </a:lnTo>
                <a:lnTo>
                  <a:pt x="0" y="6755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5" t="0" r="-1205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99361" y="2154774"/>
            <a:ext cx="1408488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Osztályozó háló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99361" y="3788587"/>
            <a:ext cx="14089277" cy="221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</a:p>
          <a:p>
            <a:pPr algn="just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Releváns metaadatok beépítése</a:t>
            </a:r>
          </a:p>
          <a:p>
            <a:pPr algn="just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Skip-kapcsolatok a gradiens problémák csökkentésére</a:t>
            </a:r>
          </a:p>
          <a:p>
            <a:pPr algn="just" marL="0" indent="0" lvl="0">
              <a:lnSpc>
                <a:spcPts val="44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45775" y="822007"/>
            <a:ext cx="302439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Barbara, Benjámin, Sámuel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99153" y="9046845"/>
            <a:ext cx="156014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2024/2025/1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97535" y="809943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7. oldal – 13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3415050" cy="769288"/>
            <a:chOff x="0" y="0"/>
            <a:chExt cx="8608960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08961" cy="1939290"/>
            </a:xfrm>
            <a:custGeom>
              <a:avLst/>
              <a:gdLst/>
              <a:ahLst/>
              <a:cxnLst/>
              <a:rect r="r" b="b" t="t" l="l"/>
              <a:pathLst>
                <a:path h="1939290" w="8608961">
                  <a:moveTo>
                    <a:pt x="763931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7639315" y="1939290"/>
                  </a:lnTo>
                  <a:cubicBezTo>
                    <a:pt x="8173986" y="1939290"/>
                    <a:pt x="8608961" y="1504315"/>
                    <a:pt x="8608961" y="969645"/>
                  </a:cubicBezTo>
                  <a:cubicBezTo>
                    <a:pt x="8608961" y="434975"/>
                    <a:pt x="8173986" y="0"/>
                    <a:pt x="7639315" y="0"/>
                  </a:cubicBezTo>
                  <a:close/>
                  <a:moveTo>
                    <a:pt x="763931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7639315" y="25400"/>
                  </a:lnTo>
                  <a:cubicBezTo>
                    <a:pt x="8160015" y="25400"/>
                    <a:pt x="8583561" y="448945"/>
                    <a:pt x="8583561" y="969645"/>
                  </a:cubicBezTo>
                  <a:cubicBezTo>
                    <a:pt x="8583561" y="1490345"/>
                    <a:pt x="8160015" y="1913890"/>
                    <a:pt x="7639315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4443750" y="1017905"/>
            <a:ext cx="11553785" cy="1079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467045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980559" y="1628208"/>
            <a:ext cx="8326882" cy="6564879"/>
          </a:xfrm>
          <a:custGeom>
            <a:avLst/>
            <a:gdLst/>
            <a:ahLst/>
            <a:cxnLst/>
            <a:rect r="r" b="b" t="t" l="l"/>
            <a:pathLst>
              <a:path h="6564879" w="8326882">
                <a:moveTo>
                  <a:pt x="0" y="0"/>
                </a:moveTo>
                <a:lnTo>
                  <a:pt x="8326882" y="0"/>
                </a:lnTo>
                <a:lnTo>
                  <a:pt x="8326882" y="6564880"/>
                </a:lnTo>
                <a:lnTo>
                  <a:pt x="0" y="6564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99361" y="8326438"/>
            <a:ext cx="1408927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Konfúziós mátrix a tesztadatkészlet kiértékelésével kapcsolatban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5775" y="822007"/>
            <a:ext cx="302439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Barbara, Benjámin, Sámuel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99153" y="9046845"/>
            <a:ext cx="156014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2024/2025/1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97535" y="809943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8. oldal – 13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361" y="2154774"/>
            <a:ext cx="1408488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Eredmények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9361" y="3817162"/>
            <a:ext cx="14089277" cy="41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Pontosság: 80.18% tesztadatokon</a:t>
            </a:r>
          </a:p>
          <a:p>
            <a:pPr algn="just">
              <a:lnSpc>
                <a:spcPts val="4199"/>
              </a:lnSpc>
            </a:pP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Konfúziós mátrix: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Túlmintavételezés sikerei és kihívásai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Jövőbeli fejlesztési irányok: Dropout rétegek, finomhangolás</a:t>
            </a:r>
          </a:p>
          <a:p>
            <a:pPr algn="just">
              <a:lnSpc>
                <a:spcPts val="4199"/>
              </a:lnSpc>
            </a:pP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Társadalmi hatás: egyszerűbb és elérhetőbb diagnózis</a:t>
            </a:r>
          </a:p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44056"/>
            <a:ext cx="3415050" cy="769288"/>
            <a:chOff x="0" y="0"/>
            <a:chExt cx="8608960" cy="1939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08961" cy="1939290"/>
            </a:xfrm>
            <a:custGeom>
              <a:avLst/>
              <a:gdLst/>
              <a:ahLst/>
              <a:cxnLst/>
              <a:rect r="r" b="b" t="t" l="l"/>
              <a:pathLst>
                <a:path h="1939290" w="8608961">
                  <a:moveTo>
                    <a:pt x="763931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7639315" y="1939290"/>
                  </a:lnTo>
                  <a:cubicBezTo>
                    <a:pt x="8173986" y="1939290"/>
                    <a:pt x="8608961" y="1504315"/>
                    <a:pt x="8608961" y="969645"/>
                  </a:cubicBezTo>
                  <a:cubicBezTo>
                    <a:pt x="8608961" y="434975"/>
                    <a:pt x="8173986" y="0"/>
                    <a:pt x="7639315" y="0"/>
                  </a:cubicBezTo>
                  <a:close/>
                  <a:moveTo>
                    <a:pt x="763931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7639315" y="25400"/>
                  </a:lnTo>
                  <a:cubicBezTo>
                    <a:pt x="8160015" y="25400"/>
                    <a:pt x="8583561" y="448945"/>
                    <a:pt x="8583561" y="969645"/>
                  </a:cubicBezTo>
                  <a:cubicBezTo>
                    <a:pt x="8583561" y="1490345"/>
                    <a:pt x="8160015" y="1913890"/>
                    <a:pt x="7639315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6" id="6"/>
          <p:cNvSpPr/>
          <p:nvPr/>
        </p:nvSpPr>
        <p:spPr>
          <a:xfrm flipV="true">
            <a:off x="4443750" y="1017905"/>
            <a:ext cx="11553785" cy="1079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28700" y="9253538"/>
            <a:ext cx="1467045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245775" y="822007"/>
            <a:ext cx="302439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Barbara, Benjámin, Sámuel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99153" y="9046845"/>
            <a:ext cx="156014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2024/2025/1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97535" y="809943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9. oldal – 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DAGY5tzXo-o</dc:identifier>
  <dcterms:modified xsi:type="dcterms:W3CDTF">2011-08-01T06:04:30Z</dcterms:modified>
  <cp:revision>1</cp:revision>
  <dc:title>Skin cancer diagnosis</dc:title>
</cp:coreProperties>
</file>